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63" r:id="rId3"/>
    <p:sldId id="264" r:id="rId4"/>
    <p:sldId id="265" r:id="rId5"/>
    <p:sldId id="281" r:id="rId6"/>
    <p:sldId id="266" r:id="rId7"/>
    <p:sldId id="277" r:id="rId8"/>
    <p:sldId id="278" r:id="rId9"/>
    <p:sldId id="289" r:id="rId10"/>
    <p:sldId id="287" r:id="rId11"/>
    <p:sldId id="267" r:id="rId12"/>
    <p:sldId id="268" r:id="rId13"/>
    <p:sldId id="269" r:id="rId14"/>
    <p:sldId id="292" r:id="rId15"/>
    <p:sldId id="280" r:id="rId16"/>
    <p:sldId id="260" r:id="rId17"/>
    <p:sldId id="261" r:id="rId18"/>
    <p:sldId id="256" r:id="rId19"/>
    <p:sldId id="272" r:id="rId20"/>
    <p:sldId id="290" r:id="rId21"/>
    <p:sldId id="291" r:id="rId22"/>
    <p:sldId id="293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>
        <p:scale>
          <a:sx n="75" d="100"/>
          <a:sy n="75" d="100"/>
        </p:scale>
        <p:origin x="1666" y="4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US1\Desktop\&#1059;&#1095;&#1077;&#1073;&#1072;%20&#1042;&#1080;&#1090;&#1103;\&#1052;&#1043;&#1059;\&#1044;&#1080;&#1087;&#1083;&#1086;&#1084;\&#1057;&#1074;&#1086;&#1076;&#1085;&#1072;&#1103;%20&#1090;&#1072;&#1073;&#1083;&#1080;&#1094;&#1072;%20&#1087;&#1086;%20&#1090;&#1086;&#1074;&#1072;&#1088;&#1072;&#1084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US1\Desktop\&#1059;&#1095;&#1077;&#1073;&#1072;%20&#1042;&#1080;&#1090;&#1103;\&#1052;&#1043;&#1059;\&#1044;&#1080;&#1087;&#1083;&#1086;&#1084;\&#1057;&#1074;&#1086;&#1076;&#1085;&#1072;&#1103;%20&#1090;&#1072;&#1073;&#1083;&#1080;&#1094;&#1072;%20&#1087;&#1086;%20&#1090;&#1086;&#1074;&#1072;&#1088;&#1072;&#108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8097337116155892E-2"/>
          <c:y val="3.0327994187114692E-2"/>
          <c:w val="0.94962016676255534"/>
          <c:h val="0.83479572689938031"/>
        </c:manualLayout>
      </c:layout>
      <c:lineChart>
        <c:grouping val="standard"/>
        <c:varyColors val="0"/>
        <c:ser>
          <c:idx val="0"/>
          <c:order val="0"/>
          <c:tx>
            <c:strRef>
              <c:f>Лист2!$B$28</c:f>
              <c:strCache>
                <c:ptCount val="1"/>
                <c:pt idx="0">
                  <c:v>Телескоп Celestron Travel Scope 50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Лист2!$C$28:$L$28</c:f>
              <c:strCache>
                <c:ptCount val="10"/>
                <c:pt idx="0">
                  <c:v>1 кв 2018</c:v>
                </c:pt>
                <c:pt idx="1">
                  <c:v>2 кв 2018</c:v>
                </c:pt>
                <c:pt idx="2">
                  <c:v>3 кв 2018</c:v>
                </c:pt>
                <c:pt idx="3">
                  <c:v>4 кв 2018</c:v>
                </c:pt>
                <c:pt idx="4">
                  <c:v>1 кв 2019</c:v>
                </c:pt>
                <c:pt idx="5">
                  <c:v>2 кв 2019</c:v>
                </c:pt>
                <c:pt idx="6">
                  <c:v>3 кв 2019</c:v>
                </c:pt>
                <c:pt idx="7">
                  <c:v>4 кв 2019</c:v>
                </c:pt>
                <c:pt idx="8">
                  <c:v>1 кв 2020</c:v>
                </c:pt>
                <c:pt idx="9">
                  <c:v>2 кв 2020</c:v>
                </c:pt>
              </c:strCache>
            </c:strRef>
          </c:cat>
          <c:val>
            <c:numRef>
              <c:f>Лист2!$C$29:$L$29</c:f>
              <c:numCache>
                <c:formatCode>General</c:formatCode>
                <c:ptCount val="10"/>
                <c:pt idx="0">
                  <c:v>38</c:v>
                </c:pt>
                <c:pt idx="1">
                  <c:v>43</c:v>
                </c:pt>
                <c:pt idx="2">
                  <c:v>34</c:v>
                </c:pt>
                <c:pt idx="3">
                  <c:v>34</c:v>
                </c:pt>
                <c:pt idx="4">
                  <c:v>42</c:v>
                </c:pt>
                <c:pt idx="5">
                  <c:v>33</c:v>
                </c:pt>
                <c:pt idx="6">
                  <c:v>31</c:v>
                </c:pt>
                <c:pt idx="7">
                  <c:v>32</c:v>
                </c:pt>
                <c:pt idx="8">
                  <c:v>36</c:v>
                </c:pt>
                <c:pt idx="9">
                  <c:v>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EC-44DB-8E41-FCAF32735B2F}"/>
            </c:ext>
          </c:extLst>
        </c:ser>
        <c:ser>
          <c:idx val="1"/>
          <c:order val="1"/>
          <c:tx>
            <c:strRef>
              <c:f>Лист2!$B$4</c:f>
              <c:strCache>
                <c:ptCount val="1"/>
                <c:pt idx="0">
                  <c:v>Бинокль Celestron UpClose G2 16x32 Roof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Лист2!$C$28:$L$28</c:f>
              <c:strCache>
                <c:ptCount val="10"/>
                <c:pt idx="0">
                  <c:v>1 кв 2018</c:v>
                </c:pt>
                <c:pt idx="1">
                  <c:v>2 кв 2018</c:v>
                </c:pt>
                <c:pt idx="2">
                  <c:v>3 кв 2018</c:v>
                </c:pt>
                <c:pt idx="3">
                  <c:v>4 кв 2018</c:v>
                </c:pt>
                <c:pt idx="4">
                  <c:v>1 кв 2019</c:v>
                </c:pt>
                <c:pt idx="5">
                  <c:v>2 кв 2019</c:v>
                </c:pt>
                <c:pt idx="6">
                  <c:v>3 кв 2019</c:v>
                </c:pt>
                <c:pt idx="7">
                  <c:v>4 кв 2019</c:v>
                </c:pt>
                <c:pt idx="8">
                  <c:v>1 кв 2020</c:v>
                </c:pt>
                <c:pt idx="9">
                  <c:v>2 кв 2020</c:v>
                </c:pt>
              </c:strCache>
            </c:strRef>
          </c:cat>
          <c:val>
            <c:numRef>
              <c:f>Лист2!$C$5:$L$5</c:f>
              <c:numCache>
                <c:formatCode>General</c:formatCode>
                <c:ptCount val="10"/>
                <c:pt idx="0">
                  <c:v>28</c:v>
                </c:pt>
                <c:pt idx="1">
                  <c:v>23</c:v>
                </c:pt>
                <c:pt idx="2">
                  <c:v>22</c:v>
                </c:pt>
                <c:pt idx="3">
                  <c:v>22</c:v>
                </c:pt>
                <c:pt idx="4">
                  <c:v>28</c:v>
                </c:pt>
                <c:pt idx="5">
                  <c:v>29</c:v>
                </c:pt>
                <c:pt idx="6">
                  <c:v>19</c:v>
                </c:pt>
                <c:pt idx="7">
                  <c:v>28</c:v>
                </c:pt>
                <c:pt idx="8">
                  <c:v>26</c:v>
                </c:pt>
                <c:pt idx="9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8EC-44DB-8E41-FCAF32735B2F}"/>
            </c:ext>
          </c:extLst>
        </c:ser>
        <c:ser>
          <c:idx val="2"/>
          <c:order val="2"/>
          <c:tx>
            <c:strRef>
              <c:f>Лист2!$B$22</c:f>
              <c:strCache>
                <c:ptCount val="1"/>
                <c:pt idx="0">
                  <c:v>Монокуляр Celestron UpClose G2 10x25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Лист2!$C$28:$L$28</c:f>
              <c:strCache>
                <c:ptCount val="10"/>
                <c:pt idx="0">
                  <c:v>1 кв 2018</c:v>
                </c:pt>
                <c:pt idx="1">
                  <c:v>2 кв 2018</c:v>
                </c:pt>
                <c:pt idx="2">
                  <c:v>3 кв 2018</c:v>
                </c:pt>
                <c:pt idx="3">
                  <c:v>4 кв 2018</c:v>
                </c:pt>
                <c:pt idx="4">
                  <c:v>1 кв 2019</c:v>
                </c:pt>
                <c:pt idx="5">
                  <c:v>2 кв 2019</c:v>
                </c:pt>
                <c:pt idx="6">
                  <c:v>3 кв 2019</c:v>
                </c:pt>
                <c:pt idx="7">
                  <c:v>4 кв 2019</c:v>
                </c:pt>
                <c:pt idx="8">
                  <c:v>1 кв 2020</c:v>
                </c:pt>
                <c:pt idx="9">
                  <c:v>2 кв 2020</c:v>
                </c:pt>
              </c:strCache>
            </c:strRef>
          </c:cat>
          <c:val>
            <c:numRef>
              <c:f>Лист2!$C$23:$L$23</c:f>
              <c:numCache>
                <c:formatCode>General</c:formatCode>
                <c:ptCount val="10"/>
                <c:pt idx="0">
                  <c:v>14</c:v>
                </c:pt>
                <c:pt idx="1">
                  <c:v>12</c:v>
                </c:pt>
                <c:pt idx="2">
                  <c:v>13</c:v>
                </c:pt>
                <c:pt idx="3">
                  <c:v>14</c:v>
                </c:pt>
                <c:pt idx="4">
                  <c:v>12</c:v>
                </c:pt>
                <c:pt idx="5">
                  <c:v>8</c:v>
                </c:pt>
                <c:pt idx="6">
                  <c:v>6</c:v>
                </c:pt>
                <c:pt idx="7">
                  <c:v>11</c:v>
                </c:pt>
                <c:pt idx="8">
                  <c:v>10</c:v>
                </c:pt>
                <c:pt idx="9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8EC-44DB-8E41-FCAF32735B2F}"/>
            </c:ext>
          </c:extLst>
        </c:ser>
        <c:ser>
          <c:idx val="3"/>
          <c:order val="3"/>
          <c:tx>
            <c:strRef>
              <c:f>Лист2!$B$10</c:f>
              <c:strCache>
                <c:ptCount val="1"/>
                <c:pt idx="0">
                  <c:v>Бинокль Celestron UpClose G2 10x50 Porro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Лист2!$C$28:$L$28</c:f>
              <c:strCache>
                <c:ptCount val="10"/>
                <c:pt idx="0">
                  <c:v>1 кв 2018</c:v>
                </c:pt>
                <c:pt idx="1">
                  <c:v>2 кв 2018</c:v>
                </c:pt>
                <c:pt idx="2">
                  <c:v>3 кв 2018</c:v>
                </c:pt>
                <c:pt idx="3">
                  <c:v>4 кв 2018</c:v>
                </c:pt>
                <c:pt idx="4">
                  <c:v>1 кв 2019</c:v>
                </c:pt>
                <c:pt idx="5">
                  <c:v>2 кв 2019</c:v>
                </c:pt>
                <c:pt idx="6">
                  <c:v>3 кв 2019</c:v>
                </c:pt>
                <c:pt idx="7">
                  <c:v>4 кв 2019</c:v>
                </c:pt>
                <c:pt idx="8">
                  <c:v>1 кв 2020</c:v>
                </c:pt>
                <c:pt idx="9">
                  <c:v>2 кв 2020</c:v>
                </c:pt>
              </c:strCache>
            </c:strRef>
          </c:cat>
          <c:val>
            <c:numRef>
              <c:f>Лист2!$C$11:$L$11</c:f>
              <c:numCache>
                <c:formatCode>General</c:formatCode>
                <c:ptCount val="10"/>
                <c:pt idx="0">
                  <c:v>47</c:v>
                </c:pt>
                <c:pt idx="1">
                  <c:v>45</c:v>
                </c:pt>
                <c:pt idx="2">
                  <c:v>33</c:v>
                </c:pt>
                <c:pt idx="3">
                  <c:v>31</c:v>
                </c:pt>
                <c:pt idx="4">
                  <c:v>33</c:v>
                </c:pt>
                <c:pt idx="5">
                  <c:v>36</c:v>
                </c:pt>
                <c:pt idx="6">
                  <c:v>17</c:v>
                </c:pt>
                <c:pt idx="7">
                  <c:v>20</c:v>
                </c:pt>
                <c:pt idx="8">
                  <c:v>26</c:v>
                </c:pt>
                <c:pt idx="9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8EC-44DB-8E41-FCAF32735B2F}"/>
            </c:ext>
          </c:extLst>
        </c:ser>
        <c:ser>
          <c:idx val="4"/>
          <c:order val="4"/>
          <c:tx>
            <c:strRef>
              <c:f>Лист2!$B$16</c:f>
              <c:strCache>
                <c:ptCount val="1"/>
                <c:pt idx="0">
                  <c:v>Бинокль Celestron UpClose G2 20x50 Porro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Лист2!$C$28:$L$28</c:f>
              <c:strCache>
                <c:ptCount val="10"/>
                <c:pt idx="0">
                  <c:v>1 кв 2018</c:v>
                </c:pt>
                <c:pt idx="1">
                  <c:v>2 кв 2018</c:v>
                </c:pt>
                <c:pt idx="2">
                  <c:v>3 кв 2018</c:v>
                </c:pt>
                <c:pt idx="3">
                  <c:v>4 кв 2018</c:v>
                </c:pt>
                <c:pt idx="4">
                  <c:v>1 кв 2019</c:v>
                </c:pt>
                <c:pt idx="5">
                  <c:v>2 кв 2019</c:v>
                </c:pt>
                <c:pt idx="6">
                  <c:v>3 кв 2019</c:v>
                </c:pt>
                <c:pt idx="7">
                  <c:v>4 кв 2019</c:v>
                </c:pt>
                <c:pt idx="8">
                  <c:v>1 кв 2020</c:v>
                </c:pt>
                <c:pt idx="9">
                  <c:v>2 кв 2020</c:v>
                </c:pt>
              </c:strCache>
            </c:strRef>
          </c:cat>
          <c:val>
            <c:numRef>
              <c:f>Лист2!$C$17:$L$17</c:f>
              <c:numCache>
                <c:formatCode>General</c:formatCode>
                <c:ptCount val="10"/>
                <c:pt idx="0">
                  <c:v>54</c:v>
                </c:pt>
                <c:pt idx="1">
                  <c:v>47</c:v>
                </c:pt>
                <c:pt idx="2">
                  <c:v>32</c:v>
                </c:pt>
                <c:pt idx="3">
                  <c:v>26</c:v>
                </c:pt>
                <c:pt idx="4">
                  <c:v>35</c:v>
                </c:pt>
                <c:pt idx="5">
                  <c:v>31</c:v>
                </c:pt>
                <c:pt idx="6">
                  <c:v>28</c:v>
                </c:pt>
                <c:pt idx="7">
                  <c:v>22</c:v>
                </c:pt>
                <c:pt idx="8">
                  <c:v>29</c:v>
                </c:pt>
                <c:pt idx="9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8EC-44DB-8E41-FCAF32735B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393472"/>
        <c:axId val="98396800"/>
      </c:lineChart>
      <c:catAx>
        <c:axId val="98393472"/>
        <c:scaling>
          <c:orientation val="minMax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crossAx val="98396800"/>
        <c:crosses val="autoZero"/>
        <c:auto val="1"/>
        <c:lblAlgn val="ctr"/>
        <c:lblOffset val="100"/>
        <c:noMultiLvlLbl val="0"/>
      </c:catAx>
      <c:valAx>
        <c:axId val="98396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83934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2572550007382394E-2"/>
          <c:y val="0.90824554936151902"/>
          <c:w val="0.91651055925701541"/>
          <c:h val="9.1754531537066863E-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964488495592516E-2"/>
          <c:y val="4.0715067929441538E-2"/>
          <c:w val="0.83715150627098478"/>
          <c:h val="0.70854036948720356"/>
        </c:manualLayout>
      </c:layout>
      <c:lineChart>
        <c:grouping val="standard"/>
        <c:varyColors val="0"/>
        <c:ser>
          <c:idx val="0"/>
          <c:order val="0"/>
          <c:tx>
            <c:v>"Яндекс.Маркет"</c:v>
          </c:tx>
          <c:dLbls>
            <c:dLbl>
              <c:idx val="1"/>
              <c:layout>
                <c:manualLayout>
                  <c:x val="-4.1745289575962345E-2"/>
                  <c:y val="2.97005825591987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01A-4FD4-81BC-9DB4B81245A3}"/>
                </c:ext>
              </c:extLst>
            </c:dLbl>
            <c:dLbl>
              <c:idx val="4"/>
              <c:layout>
                <c:manualLayout>
                  <c:x val="-9.2427551303152694E-2"/>
                  <c:y val="-1.86586487411731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01A-4FD4-81BC-9DB4B81245A3}"/>
                </c:ext>
              </c:extLst>
            </c:dLbl>
            <c:dLbl>
              <c:idx val="6"/>
              <c:layout>
                <c:manualLayout>
                  <c:x val="-2.1472384885086286E-2"/>
                  <c:y val="-3.47783925079638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01A-4FD4-81BC-9DB4B81245A3}"/>
                </c:ext>
              </c:extLst>
            </c:dLbl>
            <c:dLbl>
              <c:idx val="7"/>
              <c:layout>
                <c:manualLayout>
                  <c:x val="-9.2427551303152694E-2"/>
                  <c:y val="-9.447366588721329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01A-4FD4-81BC-9DB4B81245A3}"/>
                </c:ext>
              </c:extLst>
            </c:dLbl>
            <c:dLbl>
              <c:idx val="11"/>
              <c:layout>
                <c:manualLayout>
                  <c:x val="-4.1745289575962345E-2"/>
                  <c:y val="3.20034030973118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01A-4FD4-81BC-9DB4B81245A3}"/>
                </c:ext>
              </c:extLst>
            </c:dLbl>
            <c:dLbl>
              <c:idx val="21"/>
              <c:layout>
                <c:manualLayout>
                  <c:x val="-3.6677063403243483E-2"/>
                  <c:y val="-3.21444508767647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01A-4FD4-81BC-9DB4B81245A3}"/>
                </c:ext>
              </c:extLst>
            </c:dLbl>
            <c:dLbl>
              <c:idx val="22"/>
              <c:layout>
                <c:manualLayout>
                  <c:x val="-4.313528700763293E-2"/>
                  <c:y val="-2.41596651940703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01A-4FD4-81BC-9DB4B81245A3}"/>
                </c:ext>
              </c:extLst>
            </c:dLbl>
            <c:dLbl>
              <c:idx val="23"/>
              <c:layout>
                <c:manualLayout>
                  <c:x val="-3.5979052144406991E-2"/>
                  <c:y val="-4.6385203884821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01A-4FD4-81BC-9DB4B81245A3}"/>
                </c:ext>
              </c:extLst>
            </c:dLbl>
            <c:dLbl>
              <c:idx val="24"/>
              <c:layout>
                <c:manualLayout>
                  <c:x val="5.8916947784674694E-4"/>
                  <c:y val="-2.213637346695898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01A-4FD4-81BC-9DB4B81245A3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cat>
            <c:strRef>
              <c:f>Лист4!$B$3:$B$27</c:f>
              <c:strCache>
                <c:ptCount val="25"/>
                <c:pt idx="0">
                  <c:v>Сентябрь 2018</c:v>
                </c:pt>
                <c:pt idx="1">
                  <c:v>Октябрь 2018</c:v>
                </c:pt>
                <c:pt idx="2">
                  <c:v>Ноябрь 2018</c:v>
                </c:pt>
                <c:pt idx="3">
                  <c:v>Декабрь 2018</c:v>
                </c:pt>
                <c:pt idx="4">
                  <c:v>Январь 2019</c:v>
                </c:pt>
                <c:pt idx="5">
                  <c:v>Февраль 2019</c:v>
                </c:pt>
                <c:pt idx="6">
                  <c:v>Март 2019</c:v>
                </c:pt>
                <c:pt idx="7">
                  <c:v>Апрель 2019</c:v>
                </c:pt>
                <c:pt idx="8">
                  <c:v>Май 2019</c:v>
                </c:pt>
                <c:pt idx="9">
                  <c:v>Июнь 2019</c:v>
                </c:pt>
                <c:pt idx="10">
                  <c:v>Июль 2019</c:v>
                </c:pt>
                <c:pt idx="11">
                  <c:v>Август 2019</c:v>
                </c:pt>
                <c:pt idx="12">
                  <c:v>Сентябрь 2019</c:v>
                </c:pt>
                <c:pt idx="13">
                  <c:v>Октябрь 2019</c:v>
                </c:pt>
                <c:pt idx="14">
                  <c:v>Ноябрь 2019</c:v>
                </c:pt>
                <c:pt idx="15">
                  <c:v>Декабрь 2019</c:v>
                </c:pt>
                <c:pt idx="16">
                  <c:v>Январь 2020</c:v>
                </c:pt>
                <c:pt idx="17">
                  <c:v>Февраль 2020</c:v>
                </c:pt>
                <c:pt idx="18">
                  <c:v>Март 2020</c:v>
                </c:pt>
                <c:pt idx="19">
                  <c:v>Апрель 2020</c:v>
                </c:pt>
                <c:pt idx="20">
                  <c:v>Май 2020</c:v>
                </c:pt>
                <c:pt idx="21">
                  <c:v>Июнь 2020</c:v>
                </c:pt>
                <c:pt idx="22">
                  <c:v>Июль2020</c:v>
                </c:pt>
                <c:pt idx="23">
                  <c:v>Август 2020</c:v>
                </c:pt>
                <c:pt idx="24">
                  <c:v>Сентябрь 2020</c:v>
                </c:pt>
              </c:strCache>
            </c:strRef>
          </c:cat>
          <c:val>
            <c:numRef>
              <c:f>Лист4!$E$3:$E$27</c:f>
              <c:numCache>
                <c:formatCode>General</c:formatCode>
                <c:ptCount val="25"/>
                <c:pt idx="0">
                  <c:v>705836</c:v>
                </c:pt>
                <c:pt idx="1">
                  <c:v>696185</c:v>
                </c:pt>
                <c:pt idx="2">
                  <c:v>693676</c:v>
                </c:pt>
                <c:pt idx="3">
                  <c:v>756026</c:v>
                </c:pt>
                <c:pt idx="4">
                  <c:v>603333</c:v>
                </c:pt>
                <c:pt idx="5">
                  <c:v>584782</c:v>
                </c:pt>
                <c:pt idx="6">
                  <c:v>605118</c:v>
                </c:pt>
                <c:pt idx="7">
                  <c:v>525801</c:v>
                </c:pt>
                <c:pt idx="8">
                  <c:v>501655</c:v>
                </c:pt>
                <c:pt idx="9">
                  <c:v>522443</c:v>
                </c:pt>
                <c:pt idx="10">
                  <c:v>559157</c:v>
                </c:pt>
                <c:pt idx="11">
                  <c:v>572316</c:v>
                </c:pt>
                <c:pt idx="12">
                  <c:v>572318</c:v>
                </c:pt>
                <c:pt idx="13">
                  <c:v>642059</c:v>
                </c:pt>
                <c:pt idx="14">
                  <c:v>691894</c:v>
                </c:pt>
                <c:pt idx="15">
                  <c:v>747594</c:v>
                </c:pt>
                <c:pt idx="16">
                  <c:v>631578</c:v>
                </c:pt>
                <c:pt idx="17">
                  <c:v>594229</c:v>
                </c:pt>
                <c:pt idx="18">
                  <c:v>637382</c:v>
                </c:pt>
                <c:pt idx="19">
                  <c:v>632872</c:v>
                </c:pt>
                <c:pt idx="20">
                  <c:v>667674</c:v>
                </c:pt>
                <c:pt idx="21">
                  <c:v>639444</c:v>
                </c:pt>
                <c:pt idx="22">
                  <c:v>619234</c:v>
                </c:pt>
                <c:pt idx="23">
                  <c:v>556150</c:v>
                </c:pt>
                <c:pt idx="24">
                  <c:v>552028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D01A-4FD4-81BC-9DB4B81245A3}"/>
            </c:ext>
          </c:extLst>
        </c:ser>
        <c:ser>
          <c:idx val="1"/>
          <c:order val="1"/>
          <c:tx>
            <c:v>"Беру.ру"</c:v>
          </c:tx>
          <c:dLbls>
            <c:dLbl>
              <c:idx val="6"/>
              <c:layout>
                <c:manualLayout>
                  <c:x val="-3.3788174484793612E-2"/>
                  <c:y val="-3.4542308071694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D01A-4FD4-81BC-9DB4B81245A3}"/>
                </c:ext>
              </c:extLst>
            </c:dLbl>
            <c:dLbl>
              <c:idx val="10"/>
              <c:layout>
                <c:manualLayout>
                  <c:x val="-3.5477583209033201E-2"/>
                  <c:y val="-3.2239487533581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D01A-4FD4-81BC-9DB4B81245A3}"/>
                </c:ext>
              </c:extLst>
            </c:dLbl>
            <c:dLbl>
              <c:idx val="11"/>
              <c:layout>
                <c:manualLayout>
                  <c:x val="-3.3788174484793612E-2"/>
                  <c:y val="2.9936666995468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D01A-4FD4-81BC-9DB4B81245A3}"/>
                </c:ext>
              </c:extLst>
            </c:dLbl>
            <c:dLbl>
              <c:idx val="13"/>
              <c:layout>
                <c:manualLayout>
                  <c:x val="-9.1621865738616914E-2"/>
                  <c:y val="-6.45571557032180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D01A-4FD4-81BC-9DB4B81245A3}"/>
                </c:ext>
              </c:extLst>
            </c:dLbl>
            <c:dLbl>
              <c:idx val="14"/>
              <c:layout>
                <c:manualLayout>
                  <c:x val="-8.754978281690017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D01A-4FD4-81BC-9DB4B81245A3}"/>
                </c:ext>
              </c:extLst>
            </c:dLbl>
            <c:dLbl>
              <c:idx val="16"/>
              <c:layout>
                <c:manualLayout>
                  <c:x val="-4.2756870678021114E-2"/>
                  <c:y val="3.0126672661501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D01A-4FD4-81BC-9DB4B81245A3}"/>
                </c:ext>
              </c:extLst>
            </c:dLbl>
            <c:dLbl>
              <c:idx val="19"/>
              <c:layout>
                <c:manualLayout>
                  <c:x val="-3.7166991933272879E-2"/>
                  <c:y val="-2.9943559926180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D01A-4FD4-81BC-9DB4B81245A3}"/>
                </c:ext>
              </c:extLst>
            </c:dLbl>
            <c:dLbl>
              <c:idx val="20"/>
              <c:layout>
                <c:manualLayout>
                  <c:x val="-6.4197531521107867E-2"/>
                  <c:y val="2.195861061253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D01A-4FD4-81BC-9DB4B81245A3}"/>
                </c:ext>
              </c:extLst>
            </c:dLbl>
            <c:dLbl>
              <c:idx val="22"/>
              <c:layout>
                <c:manualLayout>
                  <c:x val="-4.0545809381752042E-2"/>
                  <c:y val="3.7928509239828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D01A-4FD4-81BC-9DB4B81245A3}"/>
                </c:ext>
              </c:extLst>
            </c:dLbl>
            <c:dLbl>
              <c:idx val="23"/>
              <c:layout>
                <c:manualLayout>
                  <c:x val="-1.3515269793917444E-2"/>
                  <c:y val="2.1958610612532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D01A-4FD4-81BC-9DB4B81245A3}"/>
                </c:ext>
              </c:extLst>
            </c:dLbl>
            <c:dLbl>
              <c:idx val="24"/>
              <c:layout>
                <c:manualLayout>
                  <c:x val="-2.0450192814729616E-3"/>
                  <c:y val="-2.00779847900570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D01A-4FD4-81BC-9DB4B81245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cat>
            <c:strRef>
              <c:f>Лист4!$B$3:$B$27</c:f>
              <c:strCache>
                <c:ptCount val="25"/>
                <c:pt idx="0">
                  <c:v>Сентябрь 2018</c:v>
                </c:pt>
                <c:pt idx="1">
                  <c:v>Октябрь 2018</c:v>
                </c:pt>
                <c:pt idx="2">
                  <c:v>Ноябрь 2018</c:v>
                </c:pt>
                <c:pt idx="3">
                  <c:v>Декабрь 2018</c:v>
                </c:pt>
                <c:pt idx="4">
                  <c:v>Январь 2019</c:v>
                </c:pt>
                <c:pt idx="5">
                  <c:v>Февраль 2019</c:v>
                </c:pt>
                <c:pt idx="6">
                  <c:v>Март 2019</c:v>
                </c:pt>
                <c:pt idx="7">
                  <c:v>Апрель 2019</c:v>
                </c:pt>
                <c:pt idx="8">
                  <c:v>Май 2019</c:v>
                </c:pt>
                <c:pt idx="9">
                  <c:v>Июнь 2019</c:v>
                </c:pt>
                <c:pt idx="10">
                  <c:v>Июль 2019</c:v>
                </c:pt>
                <c:pt idx="11">
                  <c:v>Август 2019</c:v>
                </c:pt>
                <c:pt idx="12">
                  <c:v>Сентябрь 2019</c:v>
                </c:pt>
                <c:pt idx="13">
                  <c:v>Октябрь 2019</c:v>
                </c:pt>
                <c:pt idx="14">
                  <c:v>Ноябрь 2019</c:v>
                </c:pt>
                <c:pt idx="15">
                  <c:v>Декабрь 2019</c:v>
                </c:pt>
                <c:pt idx="16">
                  <c:v>Январь 2020</c:v>
                </c:pt>
                <c:pt idx="17">
                  <c:v>Февраль 2020</c:v>
                </c:pt>
                <c:pt idx="18">
                  <c:v>Март 2020</c:v>
                </c:pt>
                <c:pt idx="19">
                  <c:v>Апрель 2020</c:v>
                </c:pt>
                <c:pt idx="20">
                  <c:v>Май 2020</c:v>
                </c:pt>
                <c:pt idx="21">
                  <c:v>Июнь 2020</c:v>
                </c:pt>
                <c:pt idx="22">
                  <c:v>Июль2020</c:v>
                </c:pt>
                <c:pt idx="23">
                  <c:v>Август 2020</c:v>
                </c:pt>
                <c:pt idx="24">
                  <c:v>Сентябрь 2020</c:v>
                </c:pt>
              </c:strCache>
            </c:strRef>
          </c:cat>
          <c:val>
            <c:numRef>
              <c:f>Лист4!$C$3:$C$27</c:f>
              <c:numCache>
                <c:formatCode>General</c:formatCode>
                <c:ptCount val="25"/>
                <c:pt idx="0">
                  <c:v>47889</c:v>
                </c:pt>
                <c:pt idx="1">
                  <c:v>97600</c:v>
                </c:pt>
                <c:pt idx="2">
                  <c:v>214132</c:v>
                </c:pt>
                <c:pt idx="3">
                  <c:v>310085</c:v>
                </c:pt>
                <c:pt idx="4">
                  <c:v>246163</c:v>
                </c:pt>
                <c:pt idx="5">
                  <c:v>153817</c:v>
                </c:pt>
                <c:pt idx="6">
                  <c:v>227160</c:v>
                </c:pt>
                <c:pt idx="7">
                  <c:v>236636</c:v>
                </c:pt>
                <c:pt idx="8">
                  <c:v>277211</c:v>
                </c:pt>
                <c:pt idx="9">
                  <c:v>247085</c:v>
                </c:pt>
                <c:pt idx="10">
                  <c:v>276844</c:v>
                </c:pt>
                <c:pt idx="11">
                  <c:v>262282</c:v>
                </c:pt>
                <c:pt idx="12">
                  <c:v>277924</c:v>
                </c:pt>
                <c:pt idx="13">
                  <c:v>374976</c:v>
                </c:pt>
                <c:pt idx="14">
                  <c:v>471183</c:v>
                </c:pt>
                <c:pt idx="15">
                  <c:v>498435</c:v>
                </c:pt>
                <c:pt idx="16">
                  <c:v>390654</c:v>
                </c:pt>
                <c:pt idx="17">
                  <c:v>448042</c:v>
                </c:pt>
                <c:pt idx="18">
                  <c:v>487542</c:v>
                </c:pt>
                <c:pt idx="19">
                  <c:v>735707</c:v>
                </c:pt>
                <c:pt idx="20">
                  <c:v>603665</c:v>
                </c:pt>
                <c:pt idx="21">
                  <c:v>475672</c:v>
                </c:pt>
                <c:pt idx="22">
                  <c:v>401163</c:v>
                </c:pt>
                <c:pt idx="23">
                  <c:v>408614</c:v>
                </c:pt>
                <c:pt idx="24">
                  <c:v>511713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D01A-4FD4-81BC-9DB4B81245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433280"/>
        <c:axId val="98439168"/>
      </c:lineChart>
      <c:catAx>
        <c:axId val="98433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8439168"/>
        <c:crosses val="autoZero"/>
        <c:auto val="1"/>
        <c:lblAlgn val="ctr"/>
        <c:lblOffset val="100"/>
        <c:noMultiLvlLbl val="0"/>
      </c:catAx>
      <c:valAx>
        <c:axId val="98439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84332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8480923724838591"/>
          <c:y val="0.92646223664436622"/>
          <c:w val="0.61348542458808852"/>
          <c:h val="3.1277379992224935E-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C99F54-FB8E-4704-B258-85240ED74781}" type="doc">
      <dgm:prSet loTypeId="urn:microsoft.com/office/officeart/2005/8/layout/vProcess5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3D7B1A4-5098-4B7D-82E4-152F4B82776D}">
      <dgm:prSet phldrT="[Текст]" custT="1"/>
      <dgm:spPr/>
      <dgm:t>
        <a:bodyPr/>
        <a:lstStyle/>
        <a:p>
          <a:r>
            <a:rPr lang="ru-RU" sz="2800" dirty="0" smtClean="0"/>
            <a:t>Цифровые </a:t>
          </a:r>
          <a:r>
            <a:rPr lang="ru-RU" sz="2800" dirty="0" smtClean="0"/>
            <a:t>инновации на электронных рынках</a:t>
          </a:r>
          <a:endParaRPr lang="ru-RU" sz="2800" dirty="0"/>
        </a:p>
      </dgm:t>
    </dgm:pt>
    <dgm:pt modelId="{91EA94CF-8D3C-4204-B983-D8E0BB94B8ED}" type="parTrans" cxnId="{8C31D23C-04CE-4553-9C33-146A1105B1E4}">
      <dgm:prSet/>
      <dgm:spPr/>
      <dgm:t>
        <a:bodyPr/>
        <a:lstStyle/>
        <a:p>
          <a:endParaRPr lang="ru-RU"/>
        </a:p>
      </dgm:t>
    </dgm:pt>
    <dgm:pt modelId="{A288526E-D256-4CB1-9516-3204917D5A16}" type="sibTrans" cxnId="{8C31D23C-04CE-4553-9C33-146A1105B1E4}">
      <dgm:prSet/>
      <dgm:spPr/>
      <dgm:t>
        <a:bodyPr/>
        <a:lstStyle/>
        <a:p>
          <a:endParaRPr lang="ru-RU"/>
        </a:p>
      </dgm:t>
    </dgm:pt>
    <dgm:pt modelId="{47318960-E69E-4CAC-8DFF-77F4C2C1CF8D}">
      <dgm:prSet phldrT="[Текст]" custT="1"/>
      <dgm:spPr/>
      <dgm:t>
        <a:bodyPr/>
        <a:lstStyle/>
        <a:p>
          <a:r>
            <a:rPr lang="ru-RU" sz="2800" dirty="0" smtClean="0"/>
            <a:t>Новые эффекты масштаба и конкурентные </a:t>
          </a:r>
          <a:r>
            <a:rPr lang="ru-RU" sz="2800" dirty="0" smtClean="0"/>
            <a:t>преимущества цифровых платформ</a:t>
          </a:r>
          <a:endParaRPr lang="ru-RU" sz="2800" dirty="0"/>
        </a:p>
      </dgm:t>
    </dgm:pt>
    <dgm:pt modelId="{27426144-A94E-4CD8-B37D-CF9E31291124}" type="parTrans" cxnId="{DE50E83F-7F74-4FD0-A91B-E59C2604BF0B}">
      <dgm:prSet/>
      <dgm:spPr/>
      <dgm:t>
        <a:bodyPr/>
        <a:lstStyle/>
        <a:p>
          <a:endParaRPr lang="ru-RU"/>
        </a:p>
      </dgm:t>
    </dgm:pt>
    <dgm:pt modelId="{B720271E-E2F7-4EE3-8884-AB9D9F511FD7}" type="sibTrans" cxnId="{DE50E83F-7F74-4FD0-A91B-E59C2604BF0B}">
      <dgm:prSet/>
      <dgm:spPr/>
      <dgm:t>
        <a:bodyPr/>
        <a:lstStyle/>
        <a:p>
          <a:endParaRPr lang="ru-RU"/>
        </a:p>
      </dgm:t>
    </dgm:pt>
    <dgm:pt modelId="{6D8738D1-416A-45EF-B36E-8D53AA165EAC}">
      <dgm:prSet phldrT="[Текст]" custT="1"/>
      <dgm:spPr/>
      <dgm:t>
        <a:bodyPr/>
        <a:lstStyle/>
        <a:p>
          <a:r>
            <a:rPr lang="ru-RU" sz="2800" dirty="0" smtClean="0"/>
            <a:t>Новые бизнес-модели </a:t>
          </a:r>
          <a:r>
            <a:rPr lang="ru-RU" sz="2800" dirty="0" smtClean="0"/>
            <a:t>и </a:t>
          </a:r>
          <a:endParaRPr lang="ru-RU" sz="2800" dirty="0" smtClean="0"/>
        </a:p>
        <a:p>
          <a:r>
            <a:rPr lang="ru-RU" sz="2800" dirty="0" smtClean="0"/>
            <a:t>новая структура рынка</a:t>
          </a:r>
          <a:endParaRPr lang="ru-RU" sz="2800" dirty="0"/>
        </a:p>
      </dgm:t>
    </dgm:pt>
    <dgm:pt modelId="{D013B0AC-9BC9-43BC-A71A-7ACCEB20DC15}" type="parTrans" cxnId="{273994DB-71C9-4090-B012-6D6AE34DD01B}">
      <dgm:prSet/>
      <dgm:spPr/>
      <dgm:t>
        <a:bodyPr/>
        <a:lstStyle/>
        <a:p>
          <a:endParaRPr lang="ru-RU"/>
        </a:p>
      </dgm:t>
    </dgm:pt>
    <dgm:pt modelId="{DB34DC17-787D-4A2E-A7FD-AC73C5E1F87C}" type="sibTrans" cxnId="{273994DB-71C9-4090-B012-6D6AE34DD01B}">
      <dgm:prSet/>
      <dgm:spPr/>
      <dgm:t>
        <a:bodyPr/>
        <a:lstStyle/>
        <a:p>
          <a:endParaRPr lang="ru-RU"/>
        </a:p>
      </dgm:t>
    </dgm:pt>
    <dgm:pt modelId="{CB2C8541-DE04-4D35-BEA4-F546D0711928}">
      <dgm:prSet custT="1"/>
      <dgm:spPr/>
      <dgm:t>
        <a:bodyPr/>
        <a:lstStyle/>
        <a:p>
          <a:r>
            <a:rPr lang="ru-RU" sz="2200" dirty="0" smtClean="0"/>
            <a:t> </a:t>
          </a:r>
          <a:r>
            <a:rPr lang="ru-RU" sz="2800" dirty="0" smtClean="0"/>
            <a:t>Новые возможности маркетинга </a:t>
          </a:r>
          <a:r>
            <a:rPr lang="ru-RU" sz="2800" dirty="0" smtClean="0"/>
            <a:t>на основе больших данных</a:t>
          </a:r>
          <a:endParaRPr lang="ru-RU" sz="2800" dirty="0"/>
        </a:p>
      </dgm:t>
    </dgm:pt>
    <dgm:pt modelId="{C5369135-9AAB-4F34-9F09-2BB9157FF34D}" type="parTrans" cxnId="{965CBAF5-C7BD-4336-AC35-D8F34BD6F4C8}">
      <dgm:prSet/>
      <dgm:spPr/>
      <dgm:t>
        <a:bodyPr/>
        <a:lstStyle/>
        <a:p>
          <a:endParaRPr lang="ru-RU"/>
        </a:p>
      </dgm:t>
    </dgm:pt>
    <dgm:pt modelId="{C48C572E-142B-46F3-9A95-E901599022A7}" type="sibTrans" cxnId="{965CBAF5-C7BD-4336-AC35-D8F34BD6F4C8}">
      <dgm:prSet/>
      <dgm:spPr/>
      <dgm:t>
        <a:bodyPr/>
        <a:lstStyle/>
        <a:p>
          <a:endParaRPr lang="ru-RU"/>
        </a:p>
      </dgm:t>
    </dgm:pt>
    <dgm:pt modelId="{75838C78-3D67-4BB7-A549-57FB4757ACC9}" type="pres">
      <dgm:prSet presAssocID="{CCC99F54-FB8E-4704-B258-85240ED7478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3357F5-88FA-4F27-B676-E8D1AA2BB306}" type="pres">
      <dgm:prSet presAssocID="{CCC99F54-FB8E-4704-B258-85240ED74781}" presName="dummyMaxCanvas" presStyleCnt="0">
        <dgm:presLayoutVars/>
      </dgm:prSet>
      <dgm:spPr/>
    </dgm:pt>
    <dgm:pt modelId="{3DBD328D-F6C3-49DB-AD8F-5911E561875C}" type="pres">
      <dgm:prSet presAssocID="{CCC99F54-FB8E-4704-B258-85240ED74781}" presName="FourNodes_1" presStyleLbl="node1" presStyleIdx="0" presStyleCnt="4" custScaleX="943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08A6C3-695A-4CEB-B2D6-F80298AD8C71}" type="pres">
      <dgm:prSet presAssocID="{CCC99F54-FB8E-4704-B258-85240ED74781}" presName="FourNodes_2" presStyleLbl="node1" presStyleIdx="1" presStyleCnt="4" custScaleX="1015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FF92C8-F89A-4DC9-8DAE-B3A47316FCFD}" type="pres">
      <dgm:prSet presAssocID="{CCC99F54-FB8E-4704-B258-85240ED74781}" presName="FourNodes_3" presStyleLbl="node1" presStyleIdx="2" presStyleCnt="4" custScaleX="101938" custScaleY="1128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3C3043-27AC-4AFA-953F-37D54E2DDA97}" type="pres">
      <dgm:prSet presAssocID="{CCC99F54-FB8E-4704-B258-85240ED74781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85B491-1A7B-4AA2-AF84-AF40D8E98FEC}" type="pres">
      <dgm:prSet presAssocID="{CCC99F54-FB8E-4704-B258-85240ED74781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94FD08-F5F5-4570-AF49-223D9669C305}" type="pres">
      <dgm:prSet presAssocID="{CCC99F54-FB8E-4704-B258-85240ED74781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25AE7D-F5FA-4D1B-9CEC-E4228551E758}" type="pres">
      <dgm:prSet presAssocID="{CCC99F54-FB8E-4704-B258-85240ED74781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66222C-0C19-4392-9AF9-BAAD2DA0C7CD}" type="pres">
      <dgm:prSet presAssocID="{CCC99F54-FB8E-4704-B258-85240ED74781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1F84E6-416A-44D1-B189-23A121BEFA4B}" type="pres">
      <dgm:prSet presAssocID="{CCC99F54-FB8E-4704-B258-85240ED74781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0CBF2A-6B1B-46F8-8CAD-F303CF5BCBD6}" type="pres">
      <dgm:prSet presAssocID="{CCC99F54-FB8E-4704-B258-85240ED74781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2F1BA-18D0-4083-A95A-4D246A58DE13}" type="pres">
      <dgm:prSet presAssocID="{CCC99F54-FB8E-4704-B258-85240ED74781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F85ABF-2D4F-4773-B0F5-632795D3B151}" type="presOf" srcId="{47318960-E69E-4CAC-8DFF-77F4C2C1CF8D}" destId="{50FF92C8-F89A-4DC9-8DAE-B3A47316FCFD}" srcOrd="0" destOrd="0" presId="urn:microsoft.com/office/officeart/2005/8/layout/vProcess5"/>
    <dgm:cxn modelId="{FF679D61-00B9-4F65-B1BF-18435E802830}" type="presOf" srcId="{6D8738D1-416A-45EF-B36E-8D53AA165EAC}" destId="{E292F1BA-18D0-4083-A95A-4D246A58DE13}" srcOrd="1" destOrd="0" presId="urn:microsoft.com/office/officeart/2005/8/layout/vProcess5"/>
    <dgm:cxn modelId="{8C31D23C-04CE-4553-9C33-146A1105B1E4}" srcId="{CCC99F54-FB8E-4704-B258-85240ED74781}" destId="{E3D7B1A4-5098-4B7D-82E4-152F4B82776D}" srcOrd="0" destOrd="0" parTransId="{91EA94CF-8D3C-4204-B983-D8E0BB94B8ED}" sibTransId="{A288526E-D256-4CB1-9516-3204917D5A16}"/>
    <dgm:cxn modelId="{273994DB-71C9-4090-B012-6D6AE34DD01B}" srcId="{CCC99F54-FB8E-4704-B258-85240ED74781}" destId="{6D8738D1-416A-45EF-B36E-8D53AA165EAC}" srcOrd="3" destOrd="0" parTransId="{D013B0AC-9BC9-43BC-A71A-7ACCEB20DC15}" sibTransId="{DB34DC17-787D-4A2E-A7FD-AC73C5E1F87C}"/>
    <dgm:cxn modelId="{EACFABC2-B3D7-4E36-88A0-C975DA99354F}" type="presOf" srcId="{47318960-E69E-4CAC-8DFF-77F4C2C1CF8D}" destId="{A20CBF2A-6B1B-46F8-8CAD-F303CF5BCBD6}" srcOrd="1" destOrd="0" presId="urn:microsoft.com/office/officeart/2005/8/layout/vProcess5"/>
    <dgm:cxn modelId="{1631C85B-40C7-46C8-BC4C-31B325E252D9}" type="presOf" srcId="{C48C572E-142B-46F3-9A95-E901599022A7}" destId="{0494FD08-F5F5-4570-AF49-223D9669C305}" srcOrd="0" destOrd="0" presId="urn:microsoft.com/office/officeart/2005/8/layout/vProcess5"/>
    <dgm:cxn modelId="{D869D070-BE5F-4F92-99B6-DDDC63BE6190}" type="presOf" srcId="{B720271E-E2F7-4EE3-8884-AB9D9F511FD7}" destId="{5E25AE7D-F5FA-4D1B-9CEC-E4228551E758}" srcOrd="0" destOrd="0" presId="urn:microsoft.com/office/officeart/2005/8/layout/vProcess5"/>
    <dgm:cxn modelId="{56EBCC06-72ED-42F3-912A-61D932F8C5BE}" type="presOf" srcId="{E3D7B1A4-5098-4B7D-82E4-152F4B82776D}" destId="{3DBD328D-F6C3-49DB-AD8F-5911E561875C}" srcOrd="0" destOrd="0" presId="urn:microsoft.com/office/officeart/2005/8/layout/vProcess5"/>
    <dgm:cxn modelId="{04CE57DE-6B78-43B3-82E3-B0CA7BF22981}" type="presOf" srcId="{6D8738D1-416A-45EF-B36E-8D53AA165EAC}" destId="{643C3043-27AC-4AFA-953F-37D54E2DDA97}" srcOrd="0" destOrd="0" presId="urn:microsoft.com/office/officeart/2005/8/layout/vProcess5"/>
    <dgm:cxn modelId="{D9919BCC-E827-4024-89B1-F1C5A80CC15F}" type="presOf" srcId="{CB2C8541-DE04-4D35-BEA4-F546D0711928}" destId="{6608A6C3-695A-4CEB-B2D6-F80298AD8C71}" srcOrd="0" destOrd="0" presId="urn:microsoft.com/office/officeart/2005/8/layout/vProcess5"/>
    <dgm:cxn modelId="{965CBAF5-C7BD-4336-AC35-D8F34BD6F4C8}" srcId="{CCC99F54-FB8E-4704-B258-85240ED74781}" destId="{CB2C8541-DE04-4D35-BEA4-F546D0711928}" srcOrd="1" destOrd="0" parTransId="{C5369135-9AAB-4F34-9F09-2BB9157FF34D}" sibTransId="{C48C572E-142B-46F3-9A95-E901599022A7}"/>
    <dgm:cxn modelId="{DE50E83F-7F74-4FD0-A91B-E59C2604BF0B}" srcId="{CCC99F54-FB8E-4704-B258-85240ED74781}" destId="{47318960-E69E-4CAC-8DFF-77F4C2C1CF8D}" srcOrd="2" destOrd="0" parTransId="{27426144-A94E-4CD8-B37D-CF9E31291124}" sibTransId="{B720271E-E2F7-4EE3-8884-AB9D9F511FD7}"/>
    <dgm:cxn modelId="{DD3748E2-49D0-4B8F-8AC4-E991CD6ADCD6}" type="presOf" srcId="{CB2C8541-DE04-4D35-BEA4-F546D0711928}" destId="{B01F84E6-416A-44D1-B189-23A121BEFA4B}" srcOrd="1" destOrd="0" presId="urn:microsoft.com/office/officeart/2005/8/layout/vProcess5"/>
    <dgm:cxn modelId="{FF6431BB-EDCB-42E6-B5EF-1F7E74E1CFEE}" type="presOf" srcId="{A288526E-D256-4CB1-9516-3204917D5A16}" destId="{4985B491-1A7B-4AA2-AF84-AF40D8E98FEC}" srcOrd="0" destOrd="0" presId="urn:microsoft.com/office/officeart/2005/8/layout/vProcess5"/>
    <dgm:cxn modelId="{0CACDF43-CB0D-4B51-80E8-F6F7061D4072}" type="presOf" srcId="{E3D7B1A4-5098-4B7D-82E4-152F4B82776D}" destId="{DF66222C-0C19-4392-9AF9-BAAD2DA0C7CD}" srcOrd="1" destOrd="0" presId="urn:microsoft.com/office/officeart/2005/8/layout/vProcess5"/>
    <dgm:cxn modelId="{845C901D-B87B-48E1-A01B-3CD1BCA5905A}" type="presOf" srcId="{CCC99F54-FB8E-4704-B258-85240ED74781}" destId="{75838C78-3D67-4BB7-A549-57FB4757ACC9}" srcOrd="0" destOrd="0" presId="urn:microsoft.com/office/officeart/2005/8/layout/vProcess5"/>
    <dgm:cxn modelId="{32852047-F761-40A8-9468-6E80EEA4A402}" type="presParOf" srcId="{75838C78-3D67-4BB7-A549-57FB4757ACC9}" destId="{573357F5-88FA-4F27-B676-E8D1AA2BB306}" srcOrd="0" destOrd="0" presId="urn:microsoft.com/office/officeart/2005/8/layout/vProcess5"/>
    <dgm:cxn modelId="{B51FE9B0-D7A9-47FB-B7B4-7F354D5B40C3}" type="presParOf" srcId="{75838C78-3D67-4BB7-A549-57FB4757ACC9}" destId="{3DBD328D-F6C3-49DB-AD8F-5911E561875C}" srcOrd="1" destOrd="0" presId="urn:microsoft.com/office/officeart/2005/8/layout/vProcess5"/>
    <dgm:cxn modelId="{19464B85-0709-4ED7-8E89-8F663D333B8E}" type="presParOf" srcId="{75838C78-3D67-4BB7-A549-57FB4757ACC9}" destId="{6608A6C3-695A-4CEB-B2D6-F80298AD8C71}" srcOrd="2" destOrd="0" presId="urn:microsoft.com/office/officeart/2005/8/layout/vProcess5"/>
    <dgm:cxn modelId="{F54BBBAC-47C8-407B-B0CD-524524F1B1CD}" type="presParOf" srcId="{75838C78-3D67-4BB7-A549-57FB4757ACC9}" destId="{50FF92C8-F89A-4DC9-8DAE-B3A47316FCFD}" srcOrd="3" destOrd="0" presId="urn:microsoft.com/office/officeart/2005/8/layout/vProcess5"/>
    <dgm:cxn modelId="{FA7F5838-F866-4231-AFAF-976FD3CF4C6F}" type="presParOf" srcId="{75838C78-3D67-4BB7-A549-57FB4757ACC9}" destId="{643C3043-27AC-4AFA-953F-37D54E2DDA97}" srcOrd="4" destOrd="0" presId="urn:microsoft.com/office/officeart/2005/8/layout/vProcess5"/>
    <dgm:cxn modelId="{B401FF9C-CC10-44EC-958B-885AA1779124}" type="presParOf" srcId="{75838C78-3D67-4BB7-A549-57FB4757ACC9}" destId="{4985B491-1A7B-4AA2-AF84-AF40D8E98FEC}" srcOrd="5" destOrd="0" presId="urn:microsoft.com/office/officeart/2005/8/layout/vProcess5"/>
    <dgm:cxn modelId="{7F6B779A-39B6-472A-98DD-2C9A19397788}" type="presParOf" srcId="{75838C78-3D67-4BB7-A549-57FB4757ACC9}" destId="{0494FD08-F5F5-4570-AF49-223D9669C305}" srcOrd="6" destOrd="0" presId="urn:microsoft.com/office/officeart/2005/8/layout/vProcess5"/>
    <dgm:cxn modelId="{42457227-73BD-47AF-B916-32ED9CFF7B37}" type="presParOf" srcId="{75838C78-3D67-4BB7-A549-57FB4757ACC9}" destId="{5E25AE7D-F5FA-4D1B-9CEC-E4228551E758}" srcOrd="7" destOrd="0" presId="urn:microsoft.com/office/officeart/2005/8/layout/vProcess5"/>
    <dgm:cxn modelId="{BA2183F0-07F6-49FD-A3A7-B5AA00811C43}" type="presParOf" srcId="{75838C78-3D67-4BB7-A549-57FB4757ACC9}" destId="{DF66222C-0C19-4392-9AF9-BAAD2DA0C7CD}" srcOrd="8" destOrd="0" presId="urn:microsoft.com/office/officeart/2005/8/layout/vProcess5"/>
    <dgm:cxn modelId="{8EE5D5A0-413E-4961-920B-35BD92377C93}" type="presParOf" srcId="{75838C78-3D67-4BB7-A549-57FB4757ACC9}" destId="{B01F84E6-416A-44D1-B189-23A121BEFA4B}" srcOrd="9" destOrd="0" presId="urn:microsoft.com/office/officeart/2005/8/layout/vProcess5"/>
    <dgm:cxn modelId="{DDF8DC73-8AEB-4F76-906F-3DB0CE98E575}" type="presParOf" srcId="{75838C78-3D67-4BB7-A549-57FB4757ACC9}" destId="{A20CBF2A-6B1B-46F8-8CAD-F303CF5BCBD6}" srcOrd="10" destOrd="0" presId="urn:microsoft.com/office/officeart/2005/8/layout/vProcess5"/>
    <dgm:cxn modelId="{4AE8EC36-746B-42C1-9151-8609F02AB274}" type="presParOf" srcId="{75838C78-3D67-4BB7-A549-57FB4757ACC9}" destId="{E292F1BA-18D0-4083-A95A-4D246A58DE1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9F62B5-25C9-44F3-9E63-4814B98ACBF8}" type="doc">
      <dgm:prSet loTypeId="urn:microsoft.com/office/officeart/2005/8/layout/arrow6" loCatId="relationship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52C3F598-3257-4CEF-9C21-12C3D3BAF370}">
      <dgm:prSet phldrT="[Текст]"/>
      <dgm:spPr/>
      <dgm:t>
        <a:bodyPr/>
        <a:lstStyle/>
        <a:p>
          <a:pPr algn="l"/>
          <a:r>
            <a:rPr lang="ru-RU" b="1" dirty="0" smtClean="0"/>
            <a:t>Маркетологи </a:t>
          </a:r>
        </a:p>
        <a:p>
          <a:pPr algn="l"/>
          <a:r>
            <a:rPr lang="ru-RU" b="1" dirty="0" smtClean="0"/>
            <a:t>считают</a:t>
          </a:r>
          <a:endParaRPr lang="ru-RU" b="1" dirty="0"/>
        </a:p>
      </dgm:t>
    </dgm:pt>
    <dgm:pt modelId="{88580452-BF11-42C3-A7E5-1FD85895C740}" type="parTrans" cxnId="{49F1F7D0-F610-4490-BD6E-149886090B31}">
      <dgm:prSet/>
      <dgm:spPr/>
      <dgm:t>
        <a:bodyPr/>
        <a:lstStyle/>
        <a:p>
          <a:endParaRPr lang="ru-RU"/>
        </a:p>
      </dgm:t>
    </dgm:pt>
    <dgm:pt modelId="{0499820E-E192-4FA1-B74D-68A383123293}" type="sibTrans" cxnId="{49F1F7D0-F610-4490-BD6E-149886090B31}">
      <dgm:prSet/>
      <dgm:spPr/>
      <dgm:t>
        <a:bodyPr/>
        <a:lstStyle/>
        <a:p>
          <a:endParaRPr lang="ru-RU"/>
        </a:p>
      </dgm:t>
    </dgm:pt>
    <dgm:pt modelId="{7D5922CB-3DD9-40D3-A9CE-BBBACBCFC409}">
      <dgm:prSet phldrT="[Текст]"/>
      <dgm:spPr/>
      <dgm:t>
        <a:bodyPr/>
        <a:lstStyle/>
        <a:p>
          <a:endParaRPr lang="ru-RU"/>
        </a:p>
      </dgm:t>
    </dgm:pt>
    <dgm:pt modelId="{E9E4DB34-6404-4A36-9A29-9EBD03AF14A1}" type="parTrans" cxnId="{EB9D721A-9BC7-4C68-B947-50FC0137B502}">
      <dgm:prSet/>
      <dgm:spPr/>
      <dgm:t>
        <a:bodyPr/>
        <a:lstStyle/>
        <a:p>
          <a:endParaRPr lang="ru-RU"/>
        </a:p>
      </dgm:t>
    </dgm:pt>
    <dgm:pt modelId="{850E054A-4D96-4764-9746-5379B2E45785}" type="sibTrans" cxnId="{EB9D721A-9BC7-4C68-B947-50FC0137B502}">
      <dgm:prSet/>
      <dgm:spPr/>
      <dgm:t>
        <a:bodyPr/>
        <a:lstStyle/>
        <a:p>
          <a:endParaRPr lang="ru-RU"/>
        </a:p>
      </dgm:t>
    </dgm:pt>
    <dgm:pt modelId="{FA9D6870-1FE4-4A89-BCE2-DA56F9F80C36}">
      <dgm:prSet phldrT="[Текст]" phldr="1"/>
      <dgm:spPr/>
      <dgm:t>
        <a:bodyPr/>
        <a:lstStyle/>
        <a:p>
          <a:endParaRPr lang="ru-RU" dirty="0"/>
        </a:p>
      </dgm:t>
    </dgm:pt>
    <dgm:pt modelId="{7BBAE0EA-5DF0-4561-B382-68ACD2FCEE83}" type="parTrans" cxnId="{6EFA88B4-E77B-4118-8C76-C404AB20D2A9}">
      <dgm:prSet/>
      <dgm:spPr/>
      <dgm:t>
        <a:bodyPr/>
        <a:lstStyle/>
        <a:p>
          <a:endParaRPr lang="ru-RU"/>
        </a:p>
      </dgm:t>
    </dgm:pt>
    <dgm:pt modelId="{ADFEAA3F-381E-4C1A-A590-2975BFE1BF42}" type="sibTrans" cxnId="{6EFA88B4-E77B-4118-8C76-C404AB20D2A9}">
      <dgm:prSet/>
      <dgm:spPr/>
      <dgm:t>
        <a:bodyPr/>
        <a:lstStyle/>
        <a:p>
          <a:endParaRPr lang="ru-RU"/>
        </a:p>
      </dgm:t>
    </dgm:pt>
    <dgm:pt modelId="{9FAD4FA2-AB47-4371-BC38-59B807434640}">
      <dgm:prSet/>
      <dgm:spPr/>
      <dgm:t>
        <a:bodyPr/>
        <a:lstStyle/>
        <a:p>
          <a:endParaRPr lang="ru-RU"/>
        </a:p>
      </dgm:t>
    </dgm:pt>
    <dgm:pt modelId="{0A95EDE1-3829-4485-BF77-FEF9D66B5D91}" type="parTrans" cxnId="{80AB64B2-C5EA-4BCE-A117-E04AA31A3CB2}">
      <dgm:prSet/>
      <dgm:spPr/>
      <dgm:t>
        <a:bodyPr/>
        <a:lstStyle/>
        <a:p>
          <a:endParaRPr lang="ru-RU"/>
        </a:p>
      </dgm:t>
    </dgm:pt>
    <dgm:pt modelId="{0C6D454F-AD05-4956-80A9-55375A985AF4}" type="sibTrans" cxnId="{80AB64B2-C5EA-4BCE-A117-E04AA31A3CB2}">
      <dgm:prSet/>
      <dgm:spPr/>
      <dgm:t>
        <a:bodyPr/>
        <a:lstStyle/>
        <a:p>
          <a:endParaRPr lang="ru-RU"/>
        </a:p>
      </dgm:t>
    </dgm:pt>
    <dgm:pt modelId="{7B189425-9B42-4AD1-BE1C-BC0864E7B495}">
      <dgm:prSet/>
      <dgm:spPr/>
      <dgm:t>
        <a:bodyPr/>
        <a:lstStyle/>
        <a:p>
          <a:endParaRPr lang="ru-RU"/>
        </a:p>
      </dgm:t>
    </dgm:pt>
    <dgm:pt modelId="{8BBB7F46-7AB4-49B4-9600-0FC497B48B58}" type="parTrans" cxnId="{A56E8F51-8D2E-42C6-92BB-5690ED3B5E31}">
      <dgm:prSet/>
      <dgm:spPr/>
      <dgm:t>
        <a:bodyPr/>
        <a:lstStyle/>
        <a:p>
          <a:endParaRPr lang="ru-RU"/>
        </a:p>
      </dgm:t>
    </dgm:pt>
    <dgm:pt modelId="{657393DB-F820-4C03-930D-E7069AC266D6}" type="sibTrans" cxnId="{A56E8F51-8D2E-42C6-92BB-5690ED3B5E31}">
      <dgm:prSet/>
      <dgm:spPr/>
      <dgm:t>
        <a:bodyPr/>
        <a:lstStyle/>
        <a:p>
          <a:endParaRPr lang="ru-RU"/>
        </a:p>
      </dgm:t>
    </dgm:pt>
    <dgm:pt modelId="{1FAB2A26-CF35-4220-B8E6-F03DDC5FA7D0}">
      <dgm:prSet/>
      <dgm:spPr/>
      <dgm:t>
        <a:bodyPr/>
        <a:lstStyle/>
        <a:p>
          <a:endParaRPr lang="ru-RU"/>
        </a:p>
      </dgm:t>
    </dgm:pt>
    <dgm:pt modelId="{2AB96BEB-6931-48B9-BBB0-691661B43E2E}" type="parTrans" cxnId="{2DBC8691-D1B3-4379-864B-57CFBD06DA5F}">
      <dgm:prSet/>
      <dgm:spPr/>
      <dgm:t>
        <a:bodyPr/>
        <a:lstStyle/>
        <a:p>
          <a:endParaRPr lang="ru-RU"/>
        </a:p>
      </dgm:t>
    </dgm:pt>
    <dgm:pt modelId="{9672D5AA-B738-4E8E-9CE9-699EE8A76D73}" type="sibTrans" cxnId="{2DBC8691-D1B3-4379-864B-57CFBD06DA5F}">
      <dgm:prSet/>
      <dgm:spPr/>
      <dgm:t>
        <a:bodyPr/>
        <a:lstStyle/>
        <a:p>
          <a:endParaRPr lang="ru-RU"/>
        </a:p>
      </dgm:t>
    </dgm:pt>
    <dgm:pt modelId="{D147B9A5-5CA1-4131-8CEF-12D2654E41F5}">
      <dgm:prSet/>
      <dgm:spPr/>
      <dgm:t>
        <a:bodyPr/>
        <a:lstStyle/>
        <a:p>
          <a:endParaRPr lang="ru-RU"/>
        </a:p>
      </dgm:t>
    </dgm:pt>
    <dgm:pt modelId="{9F0A8B43-38D2-4569-9804-69C24A32D851}" type="parTrans" cxnId="{7ADC51F4-C4FD-4D0B-91EB-0C3A4A37DAD8}">
      <dgm:prSet/>
      <dgm:spPr/>
      <dgm:t>
        <a:bodyPr/>
        <a:lstStyle/>
        <a:p>
          <a:endParaRPr lang="ru-RU"/>
        </a:p>
      </dgm:t>
    </dgm:pt>
    <dgm:pt modelId="{B83956C1-0FA3-49DF-B0E6-FBDE82C2DE0F}" type="sibTrans" cxnId="{7ADC51F4-C4FD-4D0B-91EB-0C3A4A37DAD8}">
      <dgm:prSet/>
      <dgm:spPr/>
      <dgm:t>
        <a:bodyPr/>
        <a:lstStyle/>
        <a:p>
          <a:endParaRPr lang="ru-RU"/>
        </a:p>
      </dgm:t>
    </dgm:pt>
    <dgm:pt modelId="{534CE13D-8382-4AEF-96DC-D9DA4B36B90E}">
      <dgm:prSet/>
      <dgm:spPr/>
      <dgm:t>
        <a:bodyPr/>
        <a:lstStyle/>
        <a:p>
          <a:endParaRPr lang="ru-RU"/>
        </a:p>
      </dgm:t>
    </dgm:pt>
    <dgm:pt modelId="{8D89C56A-EBC6-4712-B9F8-3A403CE3746C}" type="parTrans" cxnId="{CBD89D33-5579-471A-A263-827A19228DF9}">
      <dgm:prSet/>
      <dgm:spPr/>
      <dgm:t>
        <a:bodyPr/>
        <a:lstStyle/>
        <a:p>
          <a:endParaRPr lang="ru-RU"/>
        </a:p>
      </dgm:t>
    </dgm:pt>
    <dgm:pt modelId="{847D749D-E172-493A-8AE8-BB2879069717}" type="sibTrans" cxnId="{CBD89D33-5579-471A-A263-827A19228DF9}">
      <dgm:prSet/>
      <dgm:spPr/>
      <dgm:t>
        <a:bodyPr/>
        <a:lstStyle/>
        <a:p>
          <a:endParaRPr lang="ru-RU"/>
        </a:p>
      </dgm:t>
    </dgm:pt>
    <dgm:pt modelId="{92A11A36-875F-46C5-AE69-1EC6D0ECAAFA}">
      <dgm:prSet/>
      <dgm:spPr/>
      <dgm:t>
        <a:bodyPr/>
        <a:lstStyle/>
        <a:p>
          <a:endParaRPr lang="ru-RU"/>
        </a:p>
      </dgm:t>
    </dgm:pt>
    <dgm:pt modelId="{1E7B621A-2CBA-48ED-B0B5-1D6242CA7D4B}" type="parTrans" cxnId="{DC9E96BB-115F-4E1D-8E5D-EC8BAB69CD8C}">
      <dgm:prSet/>
      <dgm:spPr/>
      <dgm:t>
        <a:bodyPr/>
        <a:lstStyle/>
        <a:p>
          <a:endParaRPr lang="ru-RU"/>
        </a:p>
      </dgm:t>
    </dgm:pt>
    <dgm:pt modelId="{0C3ADAA6-8F10-4709-92E0-7635158A1B89}" type="sibTrans" cxnId="{DC9E96BB-115F-4E1D-8E5D-EC8BAB69CD8C}">
      <dgm:prSet/>
      <dgm:spPr/>
      <dgm:t>
        <a:bodyPr/>
        <a:lstStyle/>
        <a:p>
          <a:endParaRPr lang="ru-RU"/>
        </a:p>
      </dgm:t>
    </dgm:pt>
    <dgm:pt modelId="{07DEED46-D456-4653-9D12-46558A61CDAB}">
      <dgm:prSet/>
      <dgm:spPr/>
      <dgm:t>
        <a:bodyPr/>
        <a:lstStyle/>
        <a:p>
          <a:endParaRPr lang="ru-RU"/>
        </a:p>
      </dgm:t>
    </dgm:pt>
    <dgm:pt modelId="{B7B19091-E842-437B-955E-68096F65FA93}" type="parTrans" cxnId="{76C0DD82-7CAA-48E2-A825-6754B69AE53F}">
      <dgm:prSet/>
      <dgm:spPr/>
      <dgm:t>
        <a:bodyPr/>
        <a:lstStyle/>
        <a:p>
          <a:endParaRPr lang="ru-RU"/>
        </a:p>
      </dgm:t>
    </dgm:pt>
    <dgm:pt modelId="{4ACE0318-BEA1-47F8-8372-5A16D726CE54}" type="sibTrans" cxnId="{76C0DD82-7CAA-48E2-A825-6754B69AE53F}">
      <dgm:prSet/>
      <dgm:spPr/>
      <dgm:t>
        <a:bodyPr/>
        <a:lstStyle/>
        <a:p>
          <a:endParaRPr lang="ru-RU"/>
        </a:p>
      </dgm:t>
    </dgm:pt>
    <dgm:pt modelId="{35EA3EE3-5545-422A-A450-E4E3C5F49684}">
      <dgm:prSet phldrT="[Текст]"/>
      <dgm:spPr/>
      <dgm:t>
        <a:bodyPr/>
        <a:lstStyle/>
        <a:p>
          <a:pPr algn="r"/>
          <a:r>
            <a:rPr lang="ru-RU" b="1" dirty="0" smtClean="0"/>
            <a:t>Потребители решают по-иному</a:t>
          </a:r>
          <a:endParaRPr lang="ru-RU" b="1" dirty="0"/>
        </a:p>
      </dgm:t>
    </dgm:pt>
    <dgm:pt modelId="{AC7DBE63-2924-480C-BEC1-B27EBF294FD1}" type="parTrans" cxnId="{06B56233-C99E-4DA9-81FE-DFA5C769060F}">
      <dgm:prSet/>
      <dgm:spPr/>
      <dgm:t>
        <a:bodyPr/>
        <a:lstStyle/>
        <a:p>
          <a:endParaRPr lang="ru-RU"/>
        </a:p>
      </dgm:t>
    </dgm:pt>
    <dgm:pt modelId="{6AA6F07C-3832-4F48-9F9B-10060B2149D5}" type="sibTrans" cxnId="{06B56233-C99E-4DA9-81FE-DFA5C769060F}">
      <dgm:prSet/>
      <dgm:spPr/>
      <dgm:t>
        <a:bodyPr/>
        <a:lstStyle/>
        <a:p>
          <a:endParaRPr lang="ru-RU"/>
        </a:p>
      </dgm:t>
    </dgm:pt>
    <dgm:pt modelId="{3AC3F37F-6F98-4F33-8868-090E42B1889D}">
      <dgm:prSet/>
      <dgm:spPr/>
      <dgm:t>
        <a:bodyPr/>
        <a:lstStyle/>
        <a:p>
          <a:endParaRPr lang="ru-RU"/>
        </a:p>
      </dgm:t>
    </dgm:pt>
    <dgm:pt modelId="{574DA25B-229A-4058-B6FE-051307CBCA9C}" type="parTrans" cxnId="{98E0161A-14C2-470F-9CF6-C4CDD49F388E}">
      <dgm:prSet/>
      <dgm:spPr/>
      <dgm:t>
        <a:bodyPr/>
        <a:lstStyle/>
        <a:p>
          <a:endParaRPr lang="ru-RU"/>
        </a:p>
      </dgm:t>
    </dgm:pt>
    <dgm:pt modelId="{A7F9DB9F-3A3A-4189-B3DB-68D53365DAFC}" type="sibTrans" cxnId="{98E0161A-14C2-470F-9CF6-C4CDD49F388E}">
      <dgm:prSet/>
      <dgm:spPr/>
      <dgm:t>
        <a:bodyPr/>
        <a:lstStyle/>
        <a:p>
          <a:endParaRPr lang="ru-RU"/>
        </a:p>
      </dgm:t>
    </dgm:pt>
    <dgm:pt modelId="{0D61186D-2993-4C2E-86E8-0899FAB300D7}">
      <dgm:prSet/>
      <dgm:spPr/>
      <dgm:t>
        <a:bodyPr/>
        <a:lstStyle/>
        <a:p>
          <a:endParaRPr lang="ru-RU"/>
        </a:p>
      </dgm:t>
    </dgm:pt>
    <dgm:pt modelId="{043D8B26-E099-42D1-8CAD-50C9FBD13525}" type="parTrans" cxnId="{B316BA86-29C9-44AF-9D21-5F55E5BE6464}">
      <dgm:prSet/>
      <dgm:spPr/>
      <dgm:t>
        <a:bodyPr/>
        <a:lstStyle/>
        <a:p>
          <a:endParaRPr lang="ru-RU"/>
        </a:p>
      </dgm:t>
    </dgm:pt>
    <dgm:pt modelId="{64D58EB4-3E53-4034-B810-DB7A610B5ABD}" type="sibTrans" cxnId="{B316BA86-29C9-44AF-9D21-5F55E5BE6464}">
      <dgm:prSet/>
      <dgm:spPr/>
      <dgm:t>
        <a:bodyPr/>
        <a:lstStyle/>
        <a:p>
          <a:endParaRPr lang="ru-RU"/>
        </a:p>
      </dgm:t>
    </dgm:pt>
    <dgm:pt modelId="{8C40A3F0-F1EE-4333-A635-B7735A6E2C6B}">
      <dgm:prSet/>
      <dgm:spPr/>
      <dgm:t>
        <a:bodyPr/>
        <a:lstStyle/>
        <a:p>
          <a:endParaRPr lang="ru-RU"/>
        </a:p>
      </dgm:t>
    </dgm:pt>
    <dgm:pt modelId="{6EE5504F-62E9-4D26-B033-3AB1F5D4DF84}" type="parTrans" cxnId="{19B6E58D-621F-4D34-9A66-CE4BA3C48469}">
      <dgm:prSet/>
      <dgm:spPr/>
      <dgm:t>
        <a:bodyPr/>
        <a:lstStyle/>
        <a:p>
          <a:endParaRPr lang="ru-RU"/>
        </a:p>
      </dgm:t>
    </dgm:pt>
    <dgm:pt modelId="{AE44636F-AE3B-4474-A4FB-E3D14C12825D}" type="sibTrans" cxnId="{19B6E58D-621F-4D34-9A66-CE4BA3C48469}">
      <dgm:prSet/>
      <dgm:spPr/>
      <dgm:t>
        <a:bodyPr/>
        <a:lstStyle/>
        <a:p>
          <a:endParaRPr lang="ru-RU"/>
        </a:p>
      </dgm:t>
    </dgm:pt>
    <dgm:pt modelId="{144B6E5E-4501-4BF8-9146-7CF694D60AA5}">
      <dgm:prSet/>
      <dgm:spPr/>
      <dgm:t>
        <a:bodyPr/>
        <a:lstStyle/>
        <a:p>
          <a:endParaRPr lang="ru-RU"/>
        </a:p>
      </dgm:t>
    </dgm:pt>
    <dgm:pt modelId="{7CB014C2-4CDB-452F-B321-EB9AD0C74F96}" type="parTrans" cxnId="{0E5649F4-91FD-4C06-8816-E3E3ADFB2DCA}">
      <dgm:prSet/>
      <dgm:spPr/>
      <dgm:t>
        <a:bodyPr/>
        <a:lstStyle/>
        <a:p>
          <a:endParaRPr lang="ru-RU"/>
        </a:p>
      </dgm:t>
    </dgm:pt>
    <dgm:pt modelId="{86E647E3-7EA4-4505-8525-74BA08A4F060}" type="sibTrans" cxnId="{0E5649F4-91FD-4C06-8816-E3E3ADFB2DCA}">
      <dgm:prSet/>
      <dgm:spPr/>
      <dgm:t>
        <a:bodyPr/>
        <a:lstStyle/>
        <a:p>
          <a:endParaRPr lang="ru-RU"/>
        </a:p>
      </dgm:t>
    </dgm:pt>
    <dgm:pt modelId="{64F7837B-805A-43C7-899C-B97D10AE1650}">
      <dgm:prSet/>
      <dgm:spPr/>
      <dgm:t>
        <a:bodyPr/>
        <a:lstStyle/>
        <a:p>
          <a:endParaRPr lang="ru-RU"/>
        </a:p>
      </dgm:t>
    </dgm:pt>
    <dgm:pt modelId="{D08972DA-14F2-4E9E-B06E-8D64C06200D3}" type="parTrans" cxnId="{787280D0-D206-4F64-A2BF-31861522BC19}">
      <dgm:prSet/>
      <dgm:spPr/>
      <dgm:t>
        <a:bodyPr/>
        <a:lstStyle/>
        <a:p>
          <a:endParaRPr lang="ru-RU"/>
        </a:p>
      </dgm:t>
    </dgm:pt>
    <dgm:pt modelId="{C4D7F3BD-84AF-46B6-AD4A-CDA3B93C0147}" type="sibTrans" cxnId="{787280D0-D206-4F64-A2BF-31861522BC19}">
      <dgm:prSet/>
      <dgm:spPr/>
      <dgm:t>
        <a:bodyPr/>
        <a:lstStyle/>
        <a:p>
          <a:endParaRPr lang="ru-RU"/>
        </a:p>
      </dgm:t>
    </dgm:pt>
    <dgm:pt modelId="{258A47D6-CF9D-4F46-A676-C39A7EED0249}">
      <dgm:prSet/>
      <dgm:spPr/>
      <dgm:t>
        <a:bodyPr/>
        <a:lstStyle/>
        <a:p>
          <a:endParaRPr lang="ru-RU"/>
        </a:p>
      </dgm:t>
    </dgm:pt>
    <dgm:pt modelId="{94CCC38A-F772-4F58-8C67-19DCFD409AD6}" type="parTrans" cxnId="{EC36EE2D-ADB4-4A2C-B3EA-2267F776B2C4}">
      <dgm:prSet/>
      <dgm:spPr/>
      <dgm:t>
        <a:bodyPr/>
        <a:lstStyle/>
        <a:p>
          <a:endParaRPr lang="ru-RU"/>
        </a:p>
      </dgm:t>
    </dgm:pt>
    <dgm:pt modelId="{799AD82E-0F7F-4D5A-B78B-B12AEEF9ED3E}" type="sibTrans" cxnId="{EC36EE2D-ADB4-4A2C-B3EA-2267F776B2C4}">
      <dgm:prSet/>
      <dgm:spPr/>
      <dgm:t>
        <a:bodyPr/>
        <a:lstStyle/>
        <a:p>
          <a:endParaRPr lang="ru-RU"/>
        </a:p>
      </dgm:t>
    </dgm:pt>
    <dgm:pt modelId="{BBF93CBE-D98E-4DBF-9370-F38E8F2A77D7}">
      <dgm:prSet/>
      <dgm:spPr/>
      <dgm:t>
        <a:bodyPr/>
        <a:lstStyle/>
        <a:p>
          <a:endParaRPr lang="ru-RU"/>
        </a:p>
      </dgm:t>
    </dgm:pt>
    <dgm:pt modelId="{69B22482-D8E7-4DCE-99F0-856467754E15}" type="parTrans" cxnId="{EA524C7D-6832-4327-940F-D02B54517696}">
      <dgm:prSet/>
      <dgm:spPr/>
      <dgm:t>
        <a:bodyPr/>
        <a:lstStyle/>
        <a:p>
          <a:endParaRPr lang="ru-RU"/>
        </a:p>
      </dgm:t>
    </dgm:pt>
    <dgm:pt modelId="{798A061F-756D-4125-ACA5-B7E48757EB1E}" type="sibTrans" cxnId="{EA524C7D-6832-4327-940F-D02B54517696}">
      <dgm:prSet/>
      <dgm:spPr/>
      <dgm:t>
        <a:bodyPr/>
        <a:lstStyle/>
        <a:p>
          <a:endParaRPr lang="ru-RU"/>
        </a:p>
      </dgm:t>
    </dgm:pt>
    <dgm:pt modelId="{499FD489-7686-4F41-8D79-83F3117521C1}">
      <dgm:prSet/>
      <dgm:spPr/>
      <dgm:t>
        <a:bodyPr/>
        <a:lstStyle/>
        <a:p>
          <a:endParaRPr lang="ru-RU"/>
        </a:p>
      </dgm:t>
    </dgm:pt>
    <dgm:pt modelId="{C107F1B6-D6A0-4947-A720-8DCDB5EC1092}" type="parTrans" cxnId="{9E601825-6C54-41E9-8319-66E6C0AFDBB2}">
      <dgm:prSet/>
      <dgm:spPr/>
      <dgm:t>
        <a:bodyPr/>
        <a:lstStyle/>
        <a:p>
          <a:endParaRPr lang="ru-RU"/>
        </a:p>
      </dgm:t>
    </dgm:pt>
    <dgm:pt modelId="{4D292189-CD54-49F4-82D1-9E89A2E2AD02}" type="sibTrans" cxnId="{9E601825-6C54-41E9-8319-66E6C0AFDBB2}">
      <dgm:prSet/>
      <dgm:spPr/>
      <dgm:t>
        <a:bodyPr/>
        <a:lstStyle/>
        <a:p>
          <a:endParaRPr lang="ru-RU"/>
        </a:p>
      </dgm:t>
    </dgm:pt>
    <dgm:pt modelId="{84AE1065-F374-49AE-82F3-A75D7AEEBB45}">
      <dgm:prSet/>
      <dgm:spPr/>
      <dgm:t>
        <a:bodyPr/>
        <a:lstStyle/>
        <a:p>
          <a:endParaRPr lang="ru-RU"/>
        </a:p>
      </dgm:t>
    </dgm:pt>
    <dgm:pt modelId="{A8576AEA-9787-4399-A932-F48053FE24D7}" type="parTrans" cxnId="{97984C6E-AEFB-4083-BD86-86972E77C7BF}">
      <dgm:prSet/>
      <dgm:spPr/>
      <dgm:t>
        <a:bodyPr/>
        <a:lstStyle/>
        <a:p>
          <a:endParaRPr lang="ru-RU"/>
        </a:p>
      </dgm:t>
    </dgm:pt>
    <dgm:pt modelId="{783D5F56-AF6C-43D4-AA5E-6211FB912DB1}" type="sibTrans" cxnId="{97984C6E-AEFB-4083-BD86-86972E77C7BF}">
      <dgm:prSet/>
      <dgm:spPr/>
      <dgm:t>
        <a:bodyPr/>
        <a:lstStyle/>
        <a:p>
          <a:endParaRPr lang="ru-RU"/>
        </a:p>
      </dgm:t>
    </dgm:pt>
    <dgm:pt modelId="{4149A8BF-1981-40EA-8DBB-38814A2AD498}">
      <dgm:prSet/>
      <dgm:spPr/>
      <dgm:t>
        <a:bodyPr/>
        <a:lstStyle/>
        <a:p>
          <a:endParaRPr lang="ru-RU"/>
        </a:p>
      </dgm:t>
    </dgm:pt>
    <dgm:pt modelId="{54EFE8D9-1C96-4B00-A77A-ECBA9D3A2AD0}" type="parTrans" cxnId="{AB2B82E7-503B-4724-BE22-E7E99D891046}">
      <dgm:prSet/>
      <dgm:spPr/>
      <dgm:t>
        <a:bodyPr/>
        <a:lstStyle/>
        <a:p>
          <a:endParaRPr lang="ru-RU"/>
        </a:p>
      </dgm:t>
    </dgm:pt>
    <dgm:pt modelId="{D87D3BB6-A5A4-4ACD-A4B6-FB87B6E65F0A}" type="sibTrans" cxnId="{AB2B82E7-503B-4724-BE22-E7E99D891046}">
      <dgm:prSet/>
      <dgm:spPr/>
      <dgm:t>
        <a:bodyPr/>
        <a:lstStyle/>
        <a:p>
          <a:endParaRPr lang="ru-RU"/>
        </a:p>
      </dgm:t>
    </dgm:pt>
    <dgm:pt modelId="{84DACC40-5F5C-4B44-BB86-53852308A0A5}">
      <dgm:prSet/>
      <dgm:spPr/>
      <dgm:t>
        <a:bodyPr/>
        <a:lstStyle/>
        <a:p>
          <a:endParaRPr lang="ru-RU"/>
        </a:p>
      </dgm:t>
    </dgm:pt>
    <dgm:pt modelId="{42412651-0D13-4AAC-9915-9B04B429DF82}" type="parTrans" cxnId="{3E17F858-C969-4830-AD6B-B2B9336FB9E7}">
      <dgm:prSet/>
      <dgm:spPr/>
      <dgm:t>
        <a:bodyPr/>
        <a:lstStyle/>
        <a:p>
          <a:endParaRPr lang="ru-RU"/>
        </a:p>
      </dgm:t>
    </dgm:pt>
    <dgm:pt modelId="{ED2533CC-12CF-4C34-B767-3179FCAF0EED}" type="sibTrans" cxnId="{3E17F858-C969-4830-AD6B-B2B9336FB9E7}">
      <dgm:prSet/>
      <dgm:spPr/>
      <dgm:t>
        <a:bodyPr/>
        <a:lstStyle/>
        <a:p>
          <a:endParaRPr lang="ru-RU"/>
        </a:p>
      </dgm:t>
    </dgm:pt>
    <dgm:pt modelId="{4B1D89F2-86D8-444C-B418-7AAC3D336271}">
      <dgm:prSet/>
      <dgm:spPr/>
      <dgm:t>
        <a:bodyPr/>
        <a:lstStyle/>
        <a:p>
          <a:endParaRPr lang="ru-RU"/>
        </a:p>
      </dgm:t>
    </dgm:pt>
    <dgm:pt modelId="{AE221A5D-46DE-4C53-BE26-E49D81561AAB}" type="parTrans" cxnId="{DBD47AB8-6457-420E-9700-BFB60FC915E4}">
      <dgm:prSet/>
      <dgm:spPr/>
      <dgm:t>
        <a:bodyPr/>
        <a:lstStyle/>
        <a:p>
          <a:endParaRPr lang="ru-RU"/>
        </a:p>
      </dgm:t>
    </dgm:pt>
    <dgm:pt modelId="{FC09EF46-20DB-4482-B301-41E551983203}" type="sibTrans" cxnId="{DBD47AB8-6457-420E-9700-BFB60FC915E4}">
      <dgm:prSet/>
      <dgm:spPr/>
      <dgm:t>
        <a:bodyPr/>
        <a:lstStyle/>
        <a:p>
          <a:endParaRPr lang="ru-RU"/>
        </a:p>
      </dgm:t>
    </dgm:pt>
    <dgm:pt modelId="{704A37F4-7B33-484A-A96F-017498AA23BB}">
      <dgm:prSet/>
      <dgm:spPr/>
      <dgm:t>
        <a:bodyPr/>
        <a:lstStyle/>
        <a:p>
          <a:endParaRPr lang="ru-RU"/>
        </a:p>
      </dgm:t>
    </dgm:pt>
    <dgm:pt modelId="{4EB31C56-5D1F-40AF-B75B-106C1A7F884F}" type="parTrans" cxnId="{52700214-FD5E-4188-AC91-D3CE83F644FA}">
      <dgm:prSet/>
      <dgm:spPr/>
      <dgm:t>
        <a:bodyPr/>
        <a:lstStyle/>
        <a:p>
          <a:endParaRPr lang="ru-RU"/>
        </a:p>
      </dgm:t>
    </dgm:pt>
    <dgm:pt modelId="{D285A70E-836D-4872-9E77-ACE585D68CF3}" type="sibTrans" cxnId="{52700214-FD5E-4188-AC91-D3CE83F644FA}">
      <dgm:prSet/>
      <dgm:spPr/>
      <dgm:t>
        <a:bodyPr/>
        <a:lstStyle/>
        <a:p>
          <a:endParaRPr lang="ru-RU"/>
        </a:p>
      </dgm:t>
    </dgm:pt>
    <dgm:pt modelId="{6B4614C6-4ED0-4FBF-BA42-38C3EDEBD4CA}">
      <dgm:prSet/>
      <dgm:spPr/>
      <dgm:t>
        <a:bodyPr/>
        <a:lstStyle/>
        <a:p>
          <a:endParaRPr lang="ru-RU"/>
        </a:p>
      </dgm:t>
    </dgm:pt>
    <dgm:pt modelId="{4A459EAD-C16D-4589-9564-F5D9C6A76E18}" type="parTrans" cxnId="{BB859E3B-2510-434D-973D-1E0309FDCEE6}">
      <dgm:prSet/>
      <dgm:spPr/>
      <dgm:t>
        <a:bodyPr/>
        <a:lstStyle/>
        <a:p>
          <a:endParaRPr lang="ru-RU"/>
        </a:p>
      </dgm:t>
    </dgm:pt>
    <dgm:pt modelId="{EDBDE7AB-82BD-4E10-8F81-ACF8523AB439}" type="sibTrans" cxnId="{BB859E3B-2510-434D-973D-1E0309FDCEE6}">
      <dgm:prSet/>
      <dgm:spPr/>
      <dgm:t>
        <a:bodyPr/>
        <a:lstStyle/>
        <a:p>
          <a:endParaRPr lang="ru-RU"/>
        </a:p>
      </dgm:t>
    </dgm:pt>
    <dgm:pt modelId="{9953D6B8-9B88-43AD-8CAF-A70457147130}">
      <dgm:prSet/>
      <dgm:spPr/>
      <dgm:t>
        <a:bodyPr/>
        <a:lstStyle/>
        <a:p>
          <a:endParaRPr lang="ru-RU"/>
        </a:p>
      </dgm:t>
    </dgm:pt>
    <dgm:pt modelId="{063B086D-6BA9-4D7B-A2DF-D11C9AADEF9F}" type="parTrans" cxnId="{D79069B5-AE47-47BA-A659-B206DA0F44FA}">
      <dgm:prSet/>
      <dgm:spPr/>
      <dgm:t>
        <a:bodyPr/>
        <a:lstStyle/>
        <a:p>
          <a:endParaRPr lang="ru-RU"/>
        </a:p>
      </dgm:t>
    </dgm:pt>
    <dgm:pt modelId="{86143447-B5EC-4C9A-8D56-37753A9243FB}" type="sibTrans" cxnId="{D79069B5-AE47-47BA-A659-B206DA0F44FA}">
      <dgm:prSet/>
      <dgm:spPr/>
      <dgm:t>
        <a:bodyPr/>
        <a:lstStyle/>
        <a:p>
          <a:endParaRPr lang="ru-RU"/>
        </a:p>
      </dgm:t>
    </dgm:pt>
    <dgm:pt modelId="{EE444849-FBB9-4561-BB44-5EBF75E7E14D}">
      <dgm:prSet/>
      <dgm:spPr/>
      <dgm:t>
        <a:bodyPr/>
        <a:lstStyle/>
        <a:p>
          <a:endParaRPr lang="ru-RU"/>
        </a:p>
      </dgm:t>
    </dgm:pt>
    <dgm:pt modelId="{59CF22B2-0A97-468C-B067-CD4C257B7534}" type="parTrans" cxnId="{DCE061D6-578E-43BE-9096-3B1A2C7A81B4}">
      <dgm:prSet/>
      <dgm:spPr/>
      <dgm:t>
        <a:bodyPr/>
        <a:lstStyle/>
        <a:p>
          <a:endParaRPr lang="ru-RU"/>
        </a:p>
      </dgm:t>
    </dgm:pt>
    <dgm:pt modelId="{B351CEB0-0C5A-40E4-A261-E71EB3FA9617}" type="sibTrans" cxnId="{DCE061D6-578E-43BE-9096-3B1A2C7A81B4}">
      <dgm:prSet/>
      <dgm:spPr/>
      <dgm:t>
        <a:bodyPr/>
        <a:lstStyle/>
        <a:p>
          <a:endParaRPr lang="ru-RU"/>
        </a:p>
      </dgm:t>
    </dgm:pt>
    <dgm:pt modelId="{1D2D0C8E-14E6-44C8-B7F1-D7564FDA74E7}">
      <dgm:prSet/>
      <dgm:spPr/>
      <dgm:t>
        <a:bodyPr/>
        <a:lstStyle/>
        <a:p>
          <a:endParaRPr lang="ru-RU"/>
        </a:p>
      </dgm:t>
    </dgm:pt>
    <dgm:pt modelId="{36282AAA-3C58-45BD-9D1F-C2A47F533535}" type="parTrans" cxnId="{792D5A2B-A0BC-4F92-A282-13580D3F6E75}">
      <dgm:prSet/>
      <dgm:spPr/>
      <dgm:t>
        <a:bodyPr/>
        <a:lstStyle/>
        <a:p>
          <a:endParaRPr lang="ru-RU"/>
        </a:p>
      </dgm:t>
    </dgm:pt>
    <dgm:pt modelId="{047BB276-31C4-4B69-B0CC-2714DBC4A88F}" type="sibTrans" cxnId="{792D5A2B-A0BC-4F92-A282-13580D3F6E75}">
      <dgm:prSet/>
      <dgm:spPr/>
      <dgm:t>
        <a:bodyPr/>
        <a:lstStyle/>
        <a:p>
          <a:endParaRPr lang="ru-RU"/>
        </a:p>
      </dgm:t>
    </dgm:pt>
    <dgm:pt modelId="{EF421AF0-E298-43AF-9A12-87A5CE4CD694}">
      <dgm:prSet/>
      <dgm:spPr/>
      <dgm:t>
        <a:bodyPr/>
        <a:lstStyle/>
        <a:p>
          <a:endParaRPr lang="ru-RU"/>
        </a:p>
      </dgm:t>
    </dgm:pt>
    <dgm:pt modelId="{ACABB30E-3FE1-4BA2-B6B9-1B556BCE0230}" type="parTrans" cxnId="{0245F452-B7C7-4B08-90AF-98193FD7BD7A}">
      <dgm:prSet/>
      <dgm:spPr/>
      <dgm:t>
        <a:bodyPr/>
        <a:lstStyle/>
        <a:p>
          <a:endParaRPr lang="ru-RU"/>
        </a:p>
      </dgm:t>
    </dgm:pt>
    <dgm:pt modelId="{73C000A7-9ECD-42C6-9BED-7A24DAA9E4D2}" type="sibTrans" cxnId="{0245F452-B7C7-4B08-90AF-98193FD7BD7A}">
      <dgm:prSet/>
      <dgm:spPr/>
      <dgm:t>
        <a:bodyPr/>
        <a:lstStyle/>
        <a:p>
          <a:endParaRPr lang="ru-RU"/>
        </a:p>
      </dgm:t>
    </dgm:pt>
    <dgm:pt modelId="{E0DC1401-7347-4B47-A380-473E02FF2BAB}">
      <dgm:prSet/>
      <dgm:spPr/>
      <dgm:t>
        <a:bodyPr/>
        <a:lstStyle/>
        <a:p>
          <a:endParaRPr lang="ru-RU"/>
        </a:p>
      </dgm:t>
    </dgm:pt>
    <dgm:pt modelId="{77ADBDE8-5C86-469A-A14C-B3CDFBC68094}" type="parTrans" cxnId="{A2C9F983-5867-41E7-B323-AB78F261CFF7}">
      <dgm:prSet/>
      <dgm:spPr/>
      <dgm:t>
        <a:bodyPr/>
        <a:lstStyle/>
        <a:p>
          <a:endParaRPr lang="ru-RU"/>
        </a:p>
      </dgm:t>
    </dgm:pt>
    <dgm:pt modelId="{5869B25D-9084-47BC-B710-7D5A49C06BCD}" type="sibTrans" cxnId="{A2C9F983-5867-41E7-B323-AB78F261CFF7}">
      <dgm:prSet/>
      <dgm:spPr/>
      <dgm:t>
        <a:bodyPr/>
        <a:lstStyle/>
        <a:p>
          <a:endParaRPr lang="ru-RU"/>
        </a:p>
      </dgm:t>
    </dgm:pt>
    <dgm:pt modelId="{47525193-2205-4903-8209-4224BA3B179B}">
      <dgm:prSet/>
      <dgm:spPr/>
      <dgm:t>
        <a:bodyPr/>
        <a:lstStyle/>
        <a:p>
          <a:endParaRPr lang="ru-RU"/>
        </a:p>
      </dgm:t>
    </dgm:pt>
    <dgm:pt modelId="{32DA7ECF-8871-493E-9F53-AF117733CFB7}" type="parTrans" cxnId="{4D5581A3-D7E0-48FA-B913-EDEC82074782}">
      <dgm:prSet/>
      <dgm:spPr/>
      <dgm:t>
        <a:bodyPr/>
        <a:lstStyle/>
        <a:p>
          <a:endParaRPr lang="ru-RU"/>
        </a:p>
      </dgm:t>
    </dgm:pt>
    <dgm:pt modelId="{B6D0CD00-1BE1-414A-9D56-6A80B7A485C6}" type="sibTrans" cxnId="{4D5581A3-D7E0-48FA-B913-EDEC82074782}">
      <dgm:prSet/>
      <dgm:spPr/>
      <dgm:t>
        <a:bodyPr/>
        <a:lstStyle/>
        <a:p>
          <a:endParaRPr lang="ru-RU"/>
        </a:p>
      </dgm:t>
    </dgm:pt>
    <dgm:pt modelId="{92C1DC41-6EAC-4C0D-9819-0B3177A1604E}">
      <dgm:prSet/>
      <dgm:spPr/>
      <dgm:t>
        <a:bodyPr/>
        <a:lstStyle/>
        <a:p>
          <a:endParaRPr lang="ru-RU"/>
        </a:p>
      </dgm:t>
    </dgm:pt>
    <dgm:pt modelId="{50681A97-93D7-4DE8-AD41-B1CC98718A04}" type="parTrans" cxnId="{2783F557-888D-457D-8774-4B0D8A481E1A}">
      <dgm:prSet/>
      <dgm:spPr/>
      <dgm:t>
        <a:bodyPr/>
        <a:lstStyle/>
        <a:p>
          <a:endParaRPr lang="ru-RU"/>
        </a:p>
      </dgm:t>
    </dgm:pt>
    <dgm:pt modelId="{7455E35D-43B1-45E5-8C07-F39742B0BA00}" type="sibTrans" cxnId="{2783F557-888D-457D-8774-4B0D8A481E1A}">
      <dgm:prSet/>
      <dgm:spPr/>
      <dgm:t>
        <a:bodyPr/>
        <a:lstStyle/>
        <a:p>
          <a:endParaRPr lang="ru-RU"/>
        </a:p>
      </dgm:t>
    </dgm:pt>
    <dgm:pt modelId="{B6903124-3258-497D-880D-8FB347CE48F6}">
      <dgm:prSet/>
      <dgm:spPr/>
      <dgm:t>
        <a:bodyPr/>
        <a:lstStyle/>
        <a:p>
          <a:endParaRPr lang="ru-RU"/>
        </a:p>
      </dgm:t>
    </dgm:pt>
    <dgm:pt modelId="{C43B8A64-BE7C-41E8-8124-C32396726C83}" type="parTrans" cxnId="{6595EF3B-73CF-49B4-AFE2-2A21B9E2A4EB}">
      <dgm:prSet/>
      <dgm:spPr/>
      <dgm:t>
        <a:bodyPr/>
        <a:lstStyle/>
        <a:p>
          <a:endParaRPr lang="ru-RU"/>
        </a:p>
      </dgm:t>
    </dgm:pt>
    <dgm:pt modelId="{57B22BB7-2E86-414B-B58B-F64507B4FF30}" type="sibTrans" cxnId="{6595EF3B-73CF-49B4-AFE2-2A21B9E2A4EB}">
      <dgm:prSet/>
      <dgm:spPr/>
      <dgm:t>
        <a:bodyPr/>
        <a:lstStyle/>
        <a:p>
          <a:endParaRPr lang="ru-RU"/>
        </a:p>
      </dgm:t>
    </dgm:pt>
    <dgm:pt modelId="{014D4680-F5B8-4BF3-9DF4-8848164EFCCB}">
      <dgm:prSet/>
      <dgm:spPr/>
      <dgm:t>
        <a:bodyPr/>
        <a:lstStyle/>
        <a:p>
          <a:endParaRPr lang="ru-RU"/>
        </a:p>
      </dgm:t>
    </dgm:pt>
    <dgm:pt modelId="{B2ADA8F6-8277-43F9-937F-42743B3708B4}" type="parTrans" cxnId="{BC010042-341F-403E-A9CC-951577F40EEF}">
      <dgm:prSet/>
      <dgm:spPr/>
      <dgm:t>
        <a:bodyPr/>
        <a:lstStyle/>
        <a:p>
          <a:endParaRPr lang="ru-RU"/>
        </a:p>
      </dgm:t>
    </dgm:pt>
    <dgm:pt modelId="{4E2D6F12-6625-4481-89CC-BA2166D5A68A}" type="sibTrans" cxnId="{BC010042-341F-403E-A9CC-951577F40EEF}">
      <dgm:prSet/>
      <dgm:spPr/>
      <dgm:t>
        <a:bodyPr/>
        <a:lstStyle/>
        <a:p>
          <a:endParaRPr lang="ru-RU"/>
        </a:p>
      </dgm:t>
    </dgm:pt>
    <dgm:pt modelId="{355655D6-1590-4136-A860-E3E5B1226A68}">
      <dgm:prSet/>
      <dgm:spPr/>
      <dgm:t>
        <a:bodyPr/>
        <a:lstStyle/>
        <a:p>
          <a:endParaRPr lang="ru-RU"/>
        </a:p>
      </dgm:t>
    </dgm:pt>
    <dgm:pt modelId="{13A9B353-BF6F-4D46-93ED-8ED889C70300}" type="parTrans" cxnId="{623B6D15-780E-40DD-BF3E-68ED177CD4F5}">
      <dgm:prSet/>
      <dgm:spPr/>
      <dgm:t>
        <a:bodyPr/>
        <a:lstStyle/>
        <a:p>
          <a:endParaRPr lang="ru-RU"/>
        </a:p>
      </dgm:t>
    </dgm:pt>
    <dgm:pt modelId="{76C351D6-719F-452D-9563-720B6A006857}" type="sibTrans" cxnId="{623B6D15-780E-40DD-BF3E-68ED177CD4F5}">
      <dgm:prSet/>
      <dgm:spPr/>
      <dgm:t>
        <a:bodyPr/>
        <a:lstStyle/>
        <a:p>
          <a:endParaRPr lang="ru-RU"/>
        </a:p>
      </dgm:t>
    </dgm:pt>
    <dgm:pt modelId="{C163386B-3C63-4B23-81D6-0C649E8AA389}">
      <dgm:prSet/>
      <dgm:spPr/>
      <dgm:t>
        <a:bodyPr/>
        <a:lstStyle/>
        <a:p>
          <a:endParaRPr lang="ru-RU"/>
        </a:p>
      </dgm:t>
    </dgm:pt>
    <dgm:pt modelId="{5AF31C47-CD30-4549-B916-A24425295A22}" type="parTrans" cxnId="{175B48DE-27D2-4B84-B8BE-6EA51C0134BB}">
      <dgm:prSet/>
      <dgm:spPr/>
      <dgm:t>
        <a:bodyPr/>
        <a:lstStyle/>
        <a:p>
          <a:endParaRPr lang="ru-RU"/>
        </a:p>
      </dgm:t>
    </dgm:pt>
    <dgm:pt modelId="{C9695677-D256-4409-B6C8-9AE3A9134644}" type="sibTrans" cxnId="{175B48DE-27D2-4B84-B8BE-6EA51C0134BB}">
      <dgm:prSet/>
      <dgm:spPr/>
      <dgm:t>
        <a:bodyPr/>
        <a:lstStyle/>
        <a:p>
          <a:endParaRPr lang="ru-RU"/>
        </a:p>
      </dgm:t>
    </dgm:pt>
    <dgm:pt modelId="{3FB4C133-292F-47A3-9A82-BC552658EC2F}">
      <dgm:prSet/>
      <dgm:spPr/>
      <dgm:t>
        <a:bodyPr/>
        <a:lstStyle/>
        <a:p>
          <a:endParaRPr lang="ru-RU"/>
        </a:p>
      </dgm:t>
    </dgm:pt>
    <dgm:pt modelId="{78791158-1737-4FCE-A82C-764FEC8C9AE3}" type="parTrans" cxnId="{397DC493-FE53-4F3F-BE4B-0AEFC1906758}">
      <dgm:prSet/>
      <dgm:spPr/>
      <dgm:t>
        <a:bodyPr/>
        <a:lstStyle/>
        <a:p>
          <a:endParaRPr lang="ru-RU"/>
        </a:p>
      </dgm:t>
    </dgm:pt>
    <dgm:pt modelId="{E55AEE25-A772-4423-8794-7DE68014F64B}" type="sibTrans" cxnId="{397DC493-FE53-4F3F-BE4B-0AEFC1906758}">
      <dgm:prSet/>
      <dgm:spPr/>
      <dgm:t>
        <a:bodyPr/>
        <a:lstStyle/>
        <a:p>
          <a:endParaRPr lang="ru-RU"/>
        </a:p>
      </dgm:t>
    </dgm:pt>
    <dgm:pt modelId="{72D18FA2-14AF-4364-A5BA-0824758AFC7B}">
      <dgm:prSet/>
      <dgm:spPr/>
      <dgm:t>
        <a:bodyPr/>
        <a:lstStyle/>
        <a:p>
          <a:endParaRPr lang="ru-RU"/>
        </a:p>
      </dgm:t>
    </dgm:pt>
    <dgm:pt modelId="{A2AF82F4-9A81-4DF3-8E17-003D59D7A284}" type="parTrans" cxnId="{AB1D3A27-446B-42BE-9DC9-0E0ACE3AA326}">
      <dgm:prSet/>
      <dgm:spPr/>
      <dgm:t>
        <a:bodyPr/>
        <a:lstStyle/>
        <a:p>
          <a:endParaRPr lang="ru-RU"/>
        </a:p>
      </dgm:t>
    </dgm:pt>
    <dgm:pt modelId="{DDF01749-B50B-430C-96BA-648C19C54927}" type="sibTrans" cxnId="{AB1D3A27-446B-42BE-9DC9-0E0ACE3AA326}">
      <dgm:prSet/>
      <dgm:spPr/>
      <dgm:t>
        <a:bodyPr/>
        <a:lstStyle/>
        <a:p>
          <a:endParaRPr lang="ru-RU"/>
        </a:p>
      </dgm:t>
    </dgm:pt>
    <dgm:pt modelId="{78938CAB-F6CA-4EFE-8633-4A17D20FF7F3}">
      <dgm:prSet/>
      <dgm:spPr/>
      <dgm:t>
        <a:bodyPr/>
        <a:lstStyle/>
        <a:p>
          <a:endParaRPr lang="ru-RU"/>
        </a:p>
      </dgm:t>
    </dgm:pt>
    <dgm:pt modelId="{F4E22485-DBBB-46F2-8355-8F641B87FD43}" type="parTrans" cxnId="{43DDFB9A-D2AE-4276-BA24-40829BEA3FAC}">
      <dgm:prSet/>
      <dgm:spPr/>
      <dgm:t>
        <a:bodyPr/>
        <a:lstStyle/>
        <a:p>
          <a:endParaRPr lang="ru-RU"/>
        </a:p>
      </dgm:t>
    </dgm:pt>
    <dgm:pt modelId="{7C138FBD-5EE6-4C64-AF49-563688880FB8}" type="sibTrans" cxnId="{43DDFB9A-D2AE-4276-BA24-40829BEA3FAC}">
      <dgm:prSet/>
      <dgm:spPr/>
      <dgm:t>
        <a:bodyPr/>
        <a:lstStyle/>
        <a:p>
          <a:endParaRPr lang="ru-RU"/>
        </a:p>
      </dgm:t>
    </dgm:pt>
    <dgm:pt modelId="{6D3AFC88-6338-4384-B13F-54FA82EA8A81}">
      <dgm:prSet/>
      <dgm:spPr/>
      <dgm:t>
        <a:bodyPr/>
        <a:lstStyle/>
        <a:p>
          <a:endParaRPr lang="ru-RU"/>
        </a:p>
      </dgm:t>
    </dgm:pt>
    <dgm:pt modelId="{B24B4DCB-AD53-4749-B740-5FFD3D2A4937}" type="parTrans" cxnId="{B0601E30-12B2-41D9-9FAC-778EBD50486B}">
      <dgm:prSet/>
      <dgm:spPr/>
      <dgm:t>
        <a:bodyPr/>
        <a:lstStyle/>
        <a:p>
          <a:endParaRPr lang="ru-RU"/>
        </a:p>
      </dgm:t>
    </dgm:pt>
    <dgm:pt modelId="{9368A30D-70EC-4AEF-852B-C83F63CA6A45}" type="sibTrans" cxnId="{B0601E30-12B2-41D9-9FAC-778EBD50486B}">
      <dgm:prSet/>
      <dgm:spPr/>
      <dgm:t>
        <a:bodyPr/>
        <a:lstStyle/>
        <a:p>
          <a:endParaRPr lang="ru-RU"/>
        </a:p>
      </dgm:t>
    </dgm:pt>
    <dgm:pt modelId="{A761A1EE-628A-4557-8D88-4C145F36B0DB}">
      <dgm:prSet/>
      <dgm:spPr/>
      <dgm:t>
        <a:bodyPr/>
        <a:lstStyle/>
        <a:p>
          <a:endParaRPr lang="ru-RU"/>
        </a:p>
      </dgm:t>
    </dgm:pt>
    <dgm:pt modelId="{C0EA1BCF-1747-4A73-8A92-5F9C2AAEE472}" type="parTrans" cxnId="{9B029D93-8610-47BD-B551-FC239605FBF7}">
      <dgm:prSet/>
      <dgm:spPr/>
      <dgm:t>
        <a:bodyPr/>
        <a:lstStyle/>
        <a:p>
          <a:endParaRPr lang="ru-RU"/>
        </a:p>
      </dgm:t>
    </dgm:pt>
    <dgm:pt modelId="{23CAE1F5-6001-44C5-99C0-61E5DFB2E26D}" type="sibTrans" cxnId="{9B029D93-8610-47BD-B551-FC239605FBF7}">
      <dgm:prSet/>
      <dgm:spPr/>
      <dgm:t>
        <a:bodyPr/>
        <a:lstStyle/>
        <a:p>
          <a:endParaRPr lang="ru-RU"/>
        </a:p>
      </dgm:t>
    </dgm:pt>
    <dgm:pt modelId="{2B3026EC-48A1-4947-AE3F-CBF2703C28D6}">
      <dgm:prSet/>
      <dgm:spPr/>
      <dgm:t>
        <a:bodyPr/>
        <a:lstStyle/>
        <a:p>
          <a:endParaRPr lang="ru-RU"/>
        </a:p>
      </dgm:t>
    </dgm:pt>
    <dgm:pt modelId="{C7D7C606-861B-4FD8-B927-73AC37B43D65}" type="parTrans" cxnId="{73D866F8-CFCD-431F-A6E0-A1A672E5EAB9}">
      <dgm:prSet/>
      <dgm:spPr/>
      <dgm:t>
        <a:bodyPr/>
        <a:lstStyle/>
        <a:p>
          <a:endParaRPr lang="ru-RU"/>
        </a:p>
      </dgm:t>
    </dgm:pt>
    <dgm:pt modelId="{3AF34667-4B3D-4E32-B892-21E19D7CA184}" type="sibTrans" cxnId="{73D866F8-CFCD-431F-A6E0-A1A672E5EAB9}">
      <dgm:prSet/>
      <dgm:spPr/>
      <dgm:t>
        <a:bodyPr/>
        <a:lstStyle/>
        <a:p>
          <a:endParaRPr lang="ru-RU"/>
        </a:p>
      </dgm:t>
    </dgm:pt>
    <dgm:pt modelId="{48F97B76-C917-47EA-B48F-87D8D5A41087}">
      <dgm:prSet/>
      <dgm:spPr/>
      <dgm:t>
        <a:bodyPr/>
        <a:lstStyle/>
        <a:p>
          <a:endParaRPr lang="ru-RU"/>
        </a:p>
      </dgm:t>
    </dgm:pt>
    <dgm:pt modelId="{4A3CDFBB-FACC-4242-A40F-5E94E2A31CAD}" type="parTrans" cxnId="{F018808A-974B-4AE8-B030-ECCF3E5FF1F6}">
      <dgm:prSet/>
      <dgm:spPr/>
      <dgm:t>
        <a:bodyPr/>
        <a:lstStyle/>
        <a:p>
          <a:endParaRPr lang="ru-RU"/>
        </a:p>
      </dgm:t>
    </dgm:pt>
    <dgm:pt modelId="{758A3065-ABE6-454C-B9C7-AA1D0379B610}" type="sibTrans" cxnId="{F018808A-974B-4AE8-B030-ECCF3E5FF1F6}">
      <dgm:prSet/>
      <dgm:spPr/>
      <dgm:t>
        <a:bodyPr/>
        <a:lstStyle/>
        <a:p>
          <a:endParaRPr lang="ru-RU"/>
        </a:p>
      </dgm:t>
    </dgm:pt>
    <dgm:pt modelId="{38AE0B79-1CBB-43D1-B2B3-2514DDB6B5C9}">
      <dgm:prSet/>
      <dgm:spPr/>
      <dgm:t>
        <a:bodyPr/>
        <a:lstStyle/>
        <a:p>
          <a:endParaRPr lang="ru-RU"/>
        </a:p>
      </dgm:t>
    </dgm:pt>
    <dgm:pt modelId="{1662AADF-9B6B-421F-9148-BC64ABC43B8F}" type="parTrans" cxnId="{38D9FD9D-E933-42C8-92DD-01E79B4FD4AE}">
      <dgm:prSet/>
      <dgm:spPr/>
      <dgm:t>
        <a:bodyPr/>
        <a:lstStyle/>
        <a:p>
          <a:endParaRPr lang="ru-RU"/>
        </a:p>
      </dgm:t>
    </dgm:pt>
    <dgm:pt modelId="{9531CC6A-35E9-4242-996E-7477DE3BE105}" type="sibTrans" cxnId="{38D9FD9D-E933-42C8-92DD-01E79B4FD4AE}">
      <dgm:prSet/>
      <dgm:spPr/>
      <dgm:t>
        <a:bodyPr/>
        <a:lstStyle/>
        <a:p>
          <a:endParaRPr lang="ru-RU"/>
        </a:p>
      </dgm:t>
    </dgm:pt>
    <dgm:pt modelId="{2225B51D-C537-44D6-97DA-4FA8CD34F403}">
      <dgm:prSet/>
      <dgm:spPr/>
      <dgm:t>
        <a:bodyPr/>
        <a:lstStyle/>
        <a:p>
          <a:endParaRPr lang="ru-RU"/>
        </a:p>
      </dgm:t>
    </dgm:pt>
    <dgm:pt modelId="{E5715783-6055-4372-865C-546F1B390FD0}" type="parTrans" cxnId="{5ED94AB6-391B-4B10-A166-E05F226A7B9D}">
      <dgm:prSet/>
      <dgm:spPr/>
      <dgm:t>
        <a:bodyPr/>
        <a:lstStyle/>
        <a:p>
          <a:endParaRPr lang="ru-RU"/>
        </a:p>
      </dgm:t>
    </dgm:pt>
    <dgm:pt modelId="{33C2D1FE-925E-4675-BEDE-60E4434AF319}" type="sibTrans" cxnId="{5ED94AB6-391B-4B10-A166-E05F226A7B9D}">
      <dgm:prSet/>
      <dgm:spPr/>
      <dgm:t>
        <a:bodyPr/>
        <a:lstStyle/>
        <a:p>
          <a:endParaRPr lang="ru-RU"/>
        </a:p>
      </dgm:t>
    </dgm:pt>
    <dgm:pt modelId="{1315B7A3-4C2C-4147-9B83-345AD2BA3859}" type="pres">
      <dgm:prSet presAssocID="{519F62B5-25C9-44F3-9E63-4814B98ACBF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782610-F0CE-4452-AD60-B01EF6AEB4D5}" type="pres">
      <dgm:prSet presAssocID="{519F62B5-25C9-44F3-9E63-4814B98ACBF8}" presName="ribbon" presStyleLbl="node1" presStyleIdx="0" presStyleCnt="1" custScaleX="118756" custLinFactNeighborX="-8931" custLinFactNeighborY="18521"/>
      <dgm:spPr/>
    </dgm:pt>
    <dgm:pt modelId="{8E8A8E7A-995E-4C64-8456-725DE8B8DA5F}" type="pres">
      <dgm:prSet presAssocID="{519F62B5-25C9-44F3-9E63-4814B98ACBF8}" presName="leftArrowText" presStyleLbl="node1" presStyleIdx="0" presStyleCnt="1" custScaleX="157912" custScaleY="1036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D69C67-190F-4ACC-ABE5-E7A7A8C9DF5E}" type="pres">
      <dgm:prSet presAssocID="{519F62B5-25C9-44F3-9E63-4814B98ACBF8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83F557-888D-457D-8774-4B0D8A481E1A}" srcId="{519F62B5-25C9-44F3-9E63-4814B98ACBF8}" destId="{92C1DC41-6EAC-4C0D-9819-0B3177A1604E}" srcOrd="30" destOrd="0" parTransId="{50681A97-93D7-4DE8-AD41-B1CC98718A04}" sibTransId="{7455E35D-43B1-45E5-8C07-F39742B0BA00}"/>
    <dgm:cxn modelId="{EB9D721A-9BC7-4C68-B947-50FC0137B502}" srcId="{519F62B5-25C9-44F3-9E63-4814B98ACBF8}" destId="{7D5922CB-3DD9-40D3-A9CE-BBBACBCFC409}" srcOrd="8" destOrd="0" parTransId="{E9E4DB34-6404-4A36-9A29-9EBD03AF14A1}" sibTransId="{850E054A-4D96-4764-9746-5379B2E45785}"/>
    <dgm:cxn modelId="{3E17F858-C969-4830-AD6B-B2B9336FB9E7}" srcId="{519F62B5-25C9-44F3-9E63-4814B98ACBF8}" destId="{84DACC40-5F5C-4B44-BB86-53852308A0A5}" srcOrd="20" destOrd="0" parTransId="{42412651-0D13-4AAC-9915-9B04B429DF82}" sibTransId="{ED2533CC-12CF-4C34-B767-3179FCAF0EED}"/>
    <dgm:cxn modelId="{518A8527-997F-428B-862B-26DC31659031}" type="presOf" srcId="{519F62B5-25C9-44F3-9E63-4814B98ACBF8}" destId="{1315B7A3-4C2C-4147-9B83-345AD2BA3859}" srcOrd="0" destOrd="0" presId="urn:microsoft.com/office/officeart/2005/8/layout/arrow6"/>
    <dgm:cxn modelId="{9E601825-6C54-41E9-8319-66E6C0AFDBB2}" srcId="{519F62B5-25C9-44F3-9E63-4814B98ACBF8}" destId="{499FD489-7686-4F41-8D79-83F3117521C1}" srcOrd="17" destOrd="0" parTransId="{C107F1B6-D6A0-4947-A720-8DCDB5EC1092}" sibTransId="{4D292189-CD54-49F4-82D1-9E89A2E2AD02}"/>
    <dgm:cxn modelId="{A56E8F51-8D2E-42C6-92BB-5690ED3B5E31}" srcId="{519F62B5-25C9-44F3-9E63-4814B98ACBF8}" destId="{7B189425-9B42-4AD1-BE1C-BC0864E7B495}" srcOrd="10" destOrd="0" parTransId="{8BBB7F46-7AB4-49B4-9600-0FC497B48B58}" sibTransId="{657393DB-F820-4C03-930D-E7069AC266D6}"/>
    <dgm:cxn modelId="{76C0DD82-7CAA-48E2-A825-6754B69AE53F}" srcId="{519F62B5-25C9-44F3-9E63-4814B98ACBF8}" destId="{07DEED46-D456-4653-9D12-46558A61CDAB}" srcOrd="15" destOrd="0" parTransId="{B7B19091-E842-437B-955E-68096F65FA93}" sibTransId="{4ACE0318-BEA1-47F8-8372-5A16D726CE54}"/>
    <dgm:cxn modelId="{52700214-FD5E-4188-AC91-D3CE83F644FA}" srcId="{519F62B5-25C9-44F3-9E63-4814B98ACBF8}" destId="{704A37F4-7B33-484A-A96F-017498AA23BB}" srcOrd="22" destOrd="0" parTransId="{4EB31C56-5D1F-40AF-B75B-106C1A7F884F}" sibTransId="{D285A70E-836D-4872-9E77-ACE585D68CF3}"/>
    <dgm:cxn modelId="{43DDFB9A-D2AE-4276-BA24-40829BEA3FAC}" srcId="{519F62B5-25C9-44F3-9E63-4814B98ACBF8}" destId="{78938CAB-F6CA-4EFE-8633-4A17D20FF7F3}" srcOrd="37" destOrd="0" parTransId="{F4E22485-DBBB-46F2-8355-8F641B87FD43}" sibTransId="{7C138FBD-5EE6-4C64-AF49-563688880FB8}"/>
    <dgm:cxn modelId="{787280D0-D206-4F64-A2BF-31861522BC19}" srcId="{519F62B5-25C9-44F3-9E63-4814B98ACBF8}" destId="{64F7837B-805A-43C7-899C-B97D10AE1650}" srcOrd="6" destOrd="0" parTransId="{D08972DA-14F2-4E9E-B06E-8D64C06200D3}" sibTransId="{C4D7F3BD-84AF-46B6-AD4A-CDA3B93C0147}"/>
    <dgm:cxn modelId="{98E0161A-14C2-470F-9CF6-C4CDD49F388E}" srcId="{519F62B5-25C9-44F3-9E63-4814B98ACBF8}" destId="{3AC3F37F-6F98-4F33-8868-090E42B1889D}" srcOrd="2" destOrd="0" parTransId="{574DA25B-229A-4058-B6FE-051307CBCA9C}" sibTransId="{A7F9DB9F-3A3A-4189-B3DB-68D53365DAFC}"/>
    <dgm:cxn modelId="{6EFA88B4-E77B-4118-8C76-C404AB20D2A9}" srcId="{7D5922CB-3DD9-40D3-A9CE-BBBACBCFC409}" destId="{FA9D6870-1FE4-4A89-BCE2-DA56F9F80C36}" srcOrd="0" destOrd="0" parTransId="{7BBAE0EA-5DF0-4561-B382-68ACD2FCEE83}" sibTransId="{ADFEAA3F-381E-4C1A-A590-2975BFE1BF42}"/>
    <dgm:cxn modelId="{49F1F7D0-F610-4490-BD6E-149886090B31}" srcId="{519F62B5-25C9-44F3-9E63-4814B98ACBF8}" destId="{52C3F598-3257-4CEF-9C21-12C3D3BAF370}" srcOrd="0" destOrd="0" parTransId="{88580452-BF11-42C3-A7E5-1FD85895C740}" sibTransId="{0499820E-E192-4FA1-B74D-68A383123293}"/>
    <dgm:cxn modelId="{73D866F8-CFCD-431F-A6E0-A1A672E5EAB9}" srcId="{519F62B5-25C9-44F3-9E63-4814B98ACBF8}" destId="{2B3026EC-48A1-4947-AE3F-CBF2703C28D6}" srcOrd="40" destOrd="0" parTransId="{C7D7C606-861B-4FD8-B927-73AC37B43D65}" sibTransId="{3AF34667-4B3D-4E32-B892-21E19D7CA184}"/>
    <dgm:cxn modelId="{DBD47AB8-6457-420E-9700-BFB60FC915E4}" srcId="{519F62B5-25C9-44F3-9E63-4814B98ACBF8}" destId="{4B1D89F2-86D8-444C-B418-7AAC3D336271}" srcOrd="21" destOrd="0" parTransId="{AE221A5D-46DE-4C53-BE26-E49D81561AAB}" sibTransId="{FC09EF46-20DB-4482-B301-41E551983203}"/>
    <dgm:cxn modelId="{5ED94AB6-391B-4B10-A166-E05F226A7B9D}" srcId="{519F62B5-25C9-44F3-9E63-4814B98ACBF8}" destId="{2225B51D-C537-44D6-97DA-4FA8CD34F403}" srcOrd="43" destOrd="0" parTransId="{E5715783-6055-4372-865C-546F1B390FD0}" sibTransId="{33C2D1FE-925E-4675-BEDE-60E4434AF319}"/>
    <dgm:cxn modelId="{97984C6E-AEFB-4083-BD86-86972E77C7BF}" srcId="{519F62B5-25C9-44F3-9E63-4814B98ACBF8}" destId="{84AE1065-F374-49AE-82F3-A75D7AEEBB45}" srcOrd="18" destOrd="0" parTransId="{A8576AEA-9787-4399-A932-F48053FE24D7}" sibTransId="{783D5F56-AF6C-43D4-AA5E-6211FB912DB1}"/>
    <dgm:cxn modelId="{38D9FD9D-E933-42C8-92DD-01E79B4FD4AE}" srcId="{519F62B5-25C9-44F3-9E63-4814B98ACBF8}" destId="{38AE0B79-1CBB-43D1-B2B3-2514DDB6B5C9}" srcOrd="42" destOrd="0" parTransId="{1662AADF-9B6B-421F-9148-BC64ABC43B8F}" sibTransId="{9531CC6A-35E9-4242-996E-7477DE3BE105}"/>
    <dgm:cxn modelId="{175B48DE-27D2-4B84-B8BE-6EA51C0134BB}" srcId="{519F62B5-25C9-44F3-9E63-4814B98ACBF8}" destId="{C163386B-3C63-4B23-81D6-0C649E8AA389}" srcOrd="34" destOrd="0" parTransId="{5AF31C47-CD30-4549-B916-A24425295A22}" sibTransId="{C9695677-D256-4409-B6C8-9AE3A9134644}"/>
    <dgm:cxn modelId="{6595EF3B-73CF-49B4-AFE2-2A21B9E2A4EB}" srcId="{519F62B5-25C9-44F3-9E63-4814B98ACBF8}" destId="{B6903124-3258-497D-880D-8FB347CE48F6}" srcOrd="31" destOrd="0" parTransId="{C43B8A64-BE7C-41E8-8124-C32396726C83}" sibTransId="{57B22BB7-2E86-414B-B58B-F64507B4FF30}"/>
    <dgm:cxn modelId="{EA524C7D-6832-4327-940F-D02B54517696}" srcId="{519F62B5-25C9-44F3-9E63-4814B98ACBF8}" destId="{BBF93CBE-D98E-4DBF-9370-F38E8F2A77D7}" srcOrd="16" destOrd="0" parTransId="{69B22482-D8E7-4DCE-99F0-856467754E15}" sibTransId="{798A061F-756D-4125-ACA5-B7E48757EB1E}"/>
    <dgm:cxn modelId="{7ADC51F4-C4FD-4D0B-91EB-0C3A4A37DAD8}" srcId="{519F62B5-25C9-44F3-9E63-4814B98ACBF8}" destId="{D147B9A5-5CA1-4131-8CEF-12D2654E41F5}" srcOrd="12" destOrd="0" parTransId="{9F0A8B43-38D2-4569-9804-69C24A32D851}" sibTransId="{B83956C1-0FA3-49DF-B0E6-FBDE82C2DE0F}"/>
    <dgm:cxn modelId="{A2C9F983-5867-41E7-B323-AB78F261CFF7}" srcId="{519F62B5-25C9-44F3-9E63-4814B98ACBF8}" destId="{E0DC1401-7347-4B47-A380-473E02FF2BAB}" srcOrd="28" destOrd="0" parTransId="{77ADBDE8-5C86-469A-A14C-B3CDFBC68094}" sibTransId="{5869B25D-9084-47BC-B710-7D5A49C06BCD}"/>
    <dgm:cxn modelId="{0245F452-B7C7-4B08-90AF-98193FD7BD7A}" srcId="{519F62B5-25C9-44F3-9E63-4814B98ACBF8}" destId="{EF421AF0-E298-43AF-9A12-87A5CE4CD694}" srcOrd="27" destOrd="0" parTransId="{ACABB30E-3FE1-4BA2-B6B9-1B556BCE0230}" sibTransId="{73C000A7-9ECD-42C6-9BED-7A24DAA9E4D2}"/>
    <dgm:cxn modelId="{AB2B82E7-503B-4724-BE22-E7E99D891046}" srcId="{519F62B5-25C9-44F3-9E63-4814B98ACBF8}" destId="{4149A8BF-1981-40EA-8DBB-38814A2AD498}" srcOrd="19" destOrd="0" parTransId="{54EFE8D9-1C96-4B00-A77A-ECBA9D3A2AD0}" sibTransId="{D87D3BB6-A5A4-4ACD-A4B6-FB87B6E65F0A}"/>
    <dgm:cxn modelId="{F018808A-974B-4AE8-B030-ECCF3E5FF1F6}" srcId="{519F62B5-25C9-44F3-9E63-4814B98ACBF8}" destId="{48F97B76-C917-47EA-B48F-87D8D5A41087}" srcOrd="41" destOrd="0" parTransId="{4A3CDFBB-FACC-4242-A40F-5E94E2A31CAD}" sibTransId="{758A3065-ABE6-454C-B9C7-AA1D0379B610}"/>
    <dgm:cxn modelId="{BC010042-341F-403E-A9CC-951577F40EEF}" srcId="{519F62B5-25C9-44F3-9E63-4814B98ACBF8}" destId="{014D4680-F5B8-4BF3-9DF4-8848164EFCCB}" srcOrd="32" destOrd="0" parTransId="{B2ADA8F6-8277-43F9-937F-42743B3708B4}" sibTransId="{4E2D6F12-6625-4481-89CC-BA2166D5A68A}"/>
    <dgm:cxn modelId="{E3F0D7C6-AB96-4223-869C-2FC8102336F6}" type="presOf" srcId="{35EA3EE3-5545-422A-A450-E4E3C5F49684}" destId="{3ED69C67-190F-4ACC-ABE5-E7A7A8C9DF5E}" srcOrd="0" destOrd="0" presId="urn:microsoft.com/office/officeart/2005/8/layout/arrow6"/>
    <dgm:cxn modelId="{AB1D3A27-446B-42BE-9DC9-0E0ACE3AA326}" srcId="{519F62B5-25C9-44F3-9E63-4814B98ACBF8}" destId="{72D18FA2-14AF-4364-A5BA-0824758AFC7B}" srcOrd="36" destOrd="0" parTransId="{A2AF82F4-9A81-4DF3-8E17-003D59D7A284}" sibTransId="{DDF01749-B50B-430C-96BA-648C19C54927}"/>
    <dgm:cxn modelId="{397DC493-FE53-4F3F-BE4B-0AEFC1906758}" srcId="{519F62B5-25C9-44F3-9E63-4814B98ACBF8}" destId="{3FB4C133-292F-47A3-9A82-BC552658EC2F}" srcOrd="35" destOrd="0" parTransId="{78791158-1737-4FCE-A82C-764FEC8C9AE3}" sibTransId="{E55AEE25-A772-4423-8794-7DE68014F64B}"/>
    <dgm:cxn modelId="{06B56233-C99E-4DA9-81FE-DFA5C769060F}" srcId="{519F62B5-25C9-44F3-9E63-4814B98ACBF8}" destId="{35EA3EE3-5545-422A-A450-E4E3C5F49684}" srcOrd="1" destOrd="0" parTransId="{AC7DBE63-2924-480C-BEC1-B27EBF294FD1}" sibTransId="{6AA6F07C-3832-4F48-9F9B-10060B2149D5}"/>
    <dgm:cxn modelId="{B0601E30-12B2-41D9-9FAC-778EBD50486B}" srcId="{519F62B5-25C9-44F3-9E63-4814B98ACBF8}" destId="{6D3AFC88-6338-4384-B13F-54FA82EA8A81}" srcOrd="38" destOrd="0" parTransId="{B24B4DCB-AD53-4749-B740-5FFD3D2A4937}" sibTransId="{9368A30D-70EC-4AEF-852B-C83F63CA6A45}"/>
    <dgm:cxn modelId="{B316BA86-29C9-44AF-9D21-5F55E5BE6464}" srcId="{519F62B5-25C9-44F3-9E63-4814B98ACBF8}" destId="{0D61186D-2993-4C2E-86E8-0899FAB300D7}" srcOrd="3" destOrd="0" parTransId="{043D8B26-E099-42D1-8CAD-50C9FBD13525}" sibTransId="{64D58EB4-3E53-4034-B810-DB7A610B5ABD}"/>
    <dgm:cxn modelId="{0E5649F4-91FD-4C06-8816-E3E3ADFB2DCA}" srcId="{519F62B5-25C9-44F3-9E63-4814B98ACBF8}" destId="{144B6E5E-4501-4BF8-9146-7CF694D60AA5}" srcOrd="5" destOrd="0" parTransId="{7CB014C2-4CDB-452F-B321-EB9AD0C74F96}" sibTransId="{86E647E3-7EA4-4505-8525-74BA08A4F060}"/>
    <dgm:cxn modelId="{CBD89D33-5579-471A-A263-827A19228DF9}" srcId="{519F62B5-25C9-44F3-9E63-4814B98ACBF8}" destId="{534CE13D-8382-4AEF-96DC-D9DA4B36B90E}" srcOrd="13" destOrd="0" parTransId="{8D89C56A-EBC6-4712-B9F8-3A403CE3746C}" sibTransId="{847D749D-E172-493A-8AE8-BB2879069717}"/>
    <dgm:cxn modelId="{19B6E58D-621F-4D34-9A66-CE4BA3C48469}" srcId="{519F62B5-25C9-44F3-9E63-4814B98ACBF8}" destId="{8C40A3F0-F1EE-4333-A635-B7735A6E2C6B}" srcOrd="4" destOrd="0" parTransId="{6EE5504F-62E9-4D26-B033-3AB1F5D4DF84}" sibTransId="{AE44636F-AE3B-4474-A4FB-E3D14C12825D}"/>
    <dgm:cxn modelId="{EC36EE2D-ADB4-4A2C-B3EA-2267F776B2C4}" srcId="{519F62B5-25C9-44F3-9E63-4814B98ACBF8}" destId="{258A47D6-CF9D-4F46-A676-C39A7EED0249}" srcOrd="7" destOrd="0" parTransId="{94CCC38A-F772-4F58-8C67-19DCFD409AD6}" sibTransId="{799AD82E-0F7F-4D5A-B78B-B12AEEF9ED3E}"/>
    <dgm:cxn modelId="{9B029D93-8610-47BD-B551-FC239605FBF7}" srcId="{519F62B5-25C9-44F3-9E63-4814B98ACBF8}" destId="{A761A1EE-628A-4557-8D88-4C145F36B0DB}" srcOrd="39" destOrd="0" parTransId="{C0EA1BCF-1747-4A73-8A92-5F9C2AAEE472}" sibTransId="{23CAE1F5-6001-44C5-99C0-61E5DFB2E26D}"/>
    <dgm:cxn modelId="{792D5A2B-A0BC-4F92-A282-13580D3F6E75}" srcId="{519F62B5-25C9-44F3-9E63-4814B98ACBF8}" destId="{1D2D0C8E-14E6-44C8-B7F1-D7564FDA74E7}" srcOrd="26" destOrd="0" parTransId="{36282AAA-3C58-45BD-9D1F-C2A47F533535}" sibTransId="{047BB276-31C4-4B69-B0CC-2714DBC4A88F}"/>
    <dgm:cxn modelId="{D79069B5-AE47-47BA-A659-B206DA0F44FA}" srcId="{519F62B5-25C9-44F3-9E63-4814B98ACBF8}" destId="{9953D6B8-9B88-43AD-8CAF-A70457147130}" srcOrd="24" destOrd="0" parTransId="{063B086D-6BA9-4D7B-A2DF-D11C9AADEF9F}" sibTransId="{86143447-B5EC-4C9A-8D56-37753A9243FB}"/>
    <dgm:cxn modelId="{623B6D15-780E-40DD-BF3E-68ED177CD4F5}" srcId="{519F62B5-25C9-44F3-9E63-4814B98ACBF8}" destId="{355655D6-1590-4136-A860-E3E5B1226A68}" srcOrd="33" destOrd="0" parTransId="{13A9B353-BF6F-4D46-93ED-8ED889C70300}" sibTransId="{76C351D6-719F-452D-9563-720B6A006857}"/>
    <dgm:cxn modelId="{80AB64B2-C5EA-4BCE-A117-E04AA31A3CB2}" srcId="{519F62B5-25C9-44F3-9E63-4814B98ACBF8}" destId="{9FAD4FA2-AB47-4371-BC38-59B807434640}" srcOrd="9" destOrd="0" parTransId="{0A95EDE1-3829-4485-BF77-FEF9D66B5D91}" sibTransId="{0C6D454F-AD05-4956-80A9-55375A985AF4}"/>
    <dgm:cxn modelId="{DC9E96BB-115F-4E1D-8E5D-EC8BAB69CD8C}" srcId="{519F62B5-25C9-44F3-9E63-4814B98ACBF8}" destId="{92A11A36-875F-46C5-AE69-1EC6D0ECAAFA}" srcOrd="14" destOrd="0" parTransId="{1E7B621A-2CBA-48ED-B0B5-1D6242CA7D4B}" sibTransId="{0C3ADAA6-8F10-4709-92E0-7635158A1B89}"/>
    <dgm:cxn modelId="{2DBC8691-D1B3-4379-864B-57CFBD06DA5F}" srcId="{519F62B5-25C9-44F3-9E63-4814B98ACBF8}" destId="{1FAB2A26-CF35-4220-B8E6-F03DDC5FA7D0}" srcOrd="11" destOrd="0" parTransId="{2AB96BEB-6931-48B9-BBB0-691661B43E2E}" sibTransId="{9672D5AA-B738-4E8E-9CE9-699EE8A76D73}"/>
    <dgm:cxn modelId="{BB859E3B-2510-434D-973D-1E0309FDCEE6}" srcId="{519F62B5-25C9-44F3-9E63-4814B98ACBF8}" destId="{6B4614C6-4ED0-4FBF-BA42-38C3EDEBD4CA}" srcOrd="23" destOrd="0" parTransId="{4A459EAD-C16D-4589-9564-F5D9C6A76E18}" sibTransId="{EDBDE7AB-82BD-4E10-8F81-ACF8523AB439}"/>
    <dgm:cxn modelId="{4D5581A3-D7E0-48FA-B913-EDEC82074782}" srcId="{519F62B5-25C9-44F3-9E63-4814B98ACBF8}" destId="{47525193-2205-4903-8209-4224BA3B179B}" srcOrd="29" destOrd="0" parTransId="{32DA7ECF-8871-493E-9F53-AF117733CFB7}" sibTransId="{B6D0CD00-1BE1-414A-9D56-6A80B7A485C6}"/>
    <dgm:cxn modelId="{3C0875C1-DA4F-47C5-AFB7-0B607623E219}" type="presOf" srcId="{52C3F598-3257-4CEF-9C21-12C3D3BAF370}" destId="{8E8A8E7A-995E-4C64-8456-725DE8B8DA5F}" srcOrd="0" destOrd="0" presId="urn:microsoft.com/office/officeart/2005/8/layout/arrow6"/>
    <dgm:cxn modelId="{DCE061D6-578E-43BE-9096-3B1A2C7A81B4}" srcId="{519F62B5-25C9-44F3-9E63-4814B98ACBF8}" destId="{EE444849-FBB9-4561-BB44-5EBF75E7E14D}" srcOrd="25" destOrd="0" parTransId="{59CF22B2-0A97-468C-B067-CD4C257B7534}" sibTransId="{B351CEB0-0C5A-40E4-A261-E71EB3FA9617}"/>
    <dgm:cxn modelId="{7F223B43-8DA3-428E-AC44-765D018C7F62}" type="presParOf" srcId="{1315B7A3-4C2C-4147-9B83-345AD2BA3859}" destId="{C9782610-F0CE-4452-AD60-B01EF6AEB4D5}" srcOrd="0" destOrd="0" presId="urn:microsoft.com/office/officeart/2005/8/layout/arrow6"/>
    <dgm:cxn modelId="{FB090FE7-CE31-4425-8686-E12A5CF61D48}" type="presParOf" srcId="{1315B7A3-4C2C-4147-9B83-345AD2BA3859}" destId="{8E8A8E7A-995E-4C64-8456-725DE8B8DA5F}" srcOrd="1" destOrd="0" presId="urn:microsoft.com/office/officeart/2005/8/layout/arrow6"/>
    <dgm:cxn modelId="{87E94258-2A09-4003-896A-C45065E3C37A}" type="presParOf" srcId="{1315B7A3-4C2C-4147-9B83-345AD2BA3859}" destId="{3ED69C67-190F-4ACC-ABE5-E7A7A8C9DF5E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80DF35-5F96-487C-B075-A973338B65EE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357EF2-920C-438F-977A-A048F6A3DE9A}">
      <dgm:prSet phldrT="[Текст]"/>
      <dgm:spPr/>
      <dgm:t>
        <a:bodyPr/>
        <a:lstStyle/>
        <a:p>
          <a:r>
            <a:rPr lang="ru-RU" i="1" dirty="0" smtClean="0"/>
            <a:t>Amazon</a:t>
          </a:r>
          <a:endParaRPr lang="ru-RU" dirty="0"/>
        </a:p>
      </dgm:t>
    </dgm:pt>
    <dgm:pt modelId="{E3538CBB-6F51-4E85-9C47-985E085AD70C}" type="parTrans" cxnId="{D68E0B5C-5BC0-424F-AD52-987CFBF9F956}">
      <dgm:prSet/>
      <dgm:spPr/>
      <dgm:t>
        <a:bodyPr/>
        <a:lstStyle/>
        <a:p>
          <a:endParaRPr lang="ru-RU"/>
        </a:p>
      </dgm:t>
    </dgm:pt>
    <dgm:pt modelId="{9CAF343F-3116-473C-A51C-66443F321742}" type="sibTrans" cxnId="{D68E0B5C-5BC0-424F-AD52-987CFBF9F956}">
      <dgm:prSet/>
      <dgm:spPr/>
      <dgm:t>
        <a:bodyPr/>
        <a:lstStyle/>
        <a:p>
          <a:endParaRPr lang="ru-RU"/>
        </a:p>
      </dgm:t>
    </dgm:pt>
    <dgm:pt modelId="{E04351A5-D74A-48F3-AE29-53DE74F15887}">
      <dgm:prSet/>
      <dgm:spPr/>
      <dgm:t>
        <a:bodyPr/>
        <a:lstStyle/>
        <a:p>
          <a:r>
            <a:rPr lang="ru-RU" i="1" smtClean="0"/>
            <a:t>Wildberries</a:t>
          </a:r>
          <a:endParaRPr lang="ru-RU"/>
        </a:p>
      </dgm:t>
    </dgm:pt>
    <dgm:pt modelId="{5CEDB548-05BF-4EA5-B648-B458A6D8FA14}" type="parTrans" cxnId="{B00F2B1D-97A0-47AA-9C8D-527CDBA98D07}">
      <dgm:prSet/>
      <dgm:spPr/>
      <dgm:t>
        <a:bodyPr/>
        <a:lstStyle/>
        <a:p>
          <a:endParaRPr lang="ru-RU"/>
        </a:p>
      </dgm:t>
    </dgm:pt>
    <dgm:pt modelId="{C863CA54-26D9-41AB-930A-CB1703A73A41}" type="sibTrans" cxnId="{B00F2B1D-97A0-47AA-9C8D-527CDBA98D07}">
      <dgm:prSet/>
      <dgm:spPr/>
      <dgm:t>
        <a:bodyPr/>
        <a:lstStyle/>
        <a:p>
          <a:endParaRPr lang="ru-RU"/>
        </a:p>
      </dgm:t>
    </dgm:pt>
    <dgm:pt modelId="{BEA629D2-83F8-475D-B13B-11C1EDD3B293}">
      <dgm:prSet/>
      <dgm:spPr/>
      <dgm:t>
        <a:bodyPr/>
        <a:lstStyle/>
        <a:p>
          <a:r>
            <a:rPr lang="ru-RU" i="1" smtClean="0"/>
            <a:t>Aliexpress</a:t>
          </a:r>
          <a:endParaRPr lang="ru-RU"/>
        </a:p>
      </dgm:t>
    </dgm:pt>
    <dgm:pt modelId="{BC569E70-FEDE-46C8-AD5C-BD3D135A479C}" type="parTrans" cxnId="{674681D4-E0F8-4B70-B0E1-39FE099FD0F1}">
      <dgm:prSet/>
      <dgm:spPr/>
      <dgm:t>
        <a:bodyPr/>
        <a:lstStyle/>
        <a:p>
          <a:endParaRPr lang="ru-RU"/>
        </a:p>
      </dgm:t>
    </dgm:pt>
    <dgm:pt modelId="{3196699C-126A-41B8-ACAE-FFA81D686453}" type="sibTrans" cxnId="{674681D4-E0F8-4B70-B0E1-39FE099FD0F1}">
      <dgm:prSet/>
      <dgm:spPr/>
      <dgm:t>
        <a:bodyPr/>
        <a:lstStyle/>
        <a:p>
          <a:endParaRPr lang="ru-RU"/>
        </a:p>
      </dgm:t>
    </dgm:pt>
    <dgm:pt modelId="{3F8BBD18-4F1D-4AEF-8358-5957681EAE6B}">
      <dgm:prSet/>
      <dgm:spPr/>
      <dgm:t>
        <a:bodyPr/>
        <a:lstStyle/>
        <a:p>
          <a:r>
            <a:rPr lang="ru-RU" i="1" dirty="0" smtClean="0"/>
            <a:t>Ebay</a:t>
          </a:r>
          <a:endParaRPr lang="ru-RU" dirty="0"/>
        </a:p>
      </dgm:t>
    </dgm:pt>
    <dgm:pt modelId="{BAFDF62B-1726-4048-950F-09E660AD1BBF}" type="parTrans" cxnId="{AE329751-3E61-4F9D-A42B-F0D5C3D8E620}">
      <dgm:prSet/>
      <dgm:spPr/>
      <dgm:t>
        <a:bodyPr/>
        <a:lstStyle/>
        <a:p>
          <a:endParaRPr lang="ru-RU"/>
        </a:p>
      </dgm:t>
    </dgm:pt>
    <dgm:pt modelId="{5089C94D-CA12-4EE0-8DBA-078BAE29E110}" type="sibTrans" cxnId="{AE329751-3E61-4F9D-A42B-F0D5C3D8E620}">
      <dgm:prSet/>
      <dgm:spPr/>
      <dgm:t>
        <a:bodyPr/>
        <a:lstStyle/>
        <a:p>
          <a:endParaRPr lang="ru-RU"/>
        </a:p>
      </dgm:t>
    </dgm:pt>
    <dgm:pt modelId="{1DEB231B-80C1-49CA-84D7-321AB1DE909B}">
      <dgm:prSet/>
      <dgm:spPr/>
      <dgm:t>
        <a:bodyPr/>
        <a:lstStyle/>
        <a:p>
          <a:r>
            <a:rPr lang="ru-RU" i="1" smtClean="0"/>
            <a:t>Ozon</a:t>
          </a:r>
          <a:endParaRPr lang="ru-RU"/>
        </a:p>
      </dgm:t>
    </dgm:pt>
    <dgm:pt modelId="{FB63D2BC-59F2-4C21-8D58-1B4637A89E3E}" type="parTrans" cxnId="{159DCF00-B447-49F0-93E1-2397D78439B3}">
      <dgm:prSet/>
      <dgm:spPr/>
      <dgm:t>
        <a:bodyPr/>
        <a:lstStyle/>
        <a:p>
          <a:endParaRPr lang="ru-RU"/>
        </a:p>
      </dgm:t>
    </dgm:pt>
    <dgm:pt modelId="{1958CEA6-4437-447B-B45A-ACB3FA6F96FB}" type="sibTrans" cxnId="{159DCF00-B447-49F0-93E1-2397D78439B3}">
      <dgm:prSet/>
      <dgm:spPr/>
      <dgm:t>
        <a:bodyPr/>
        <a:lstStyle/>
        <a:p>
          <a:endParaRPr lang="ru-RU"/>
        </a:p>
      </dgm:t>
    </dgm:pt>
    <dgm:pt modelId="{4F669712-C42E-412B-8AA0-BDD6C5B298EE}">
      <dgm:prSet/>
      <dgm:spPr/>
      <dgm:t>
        <a:bodyPr/>
        <a:lstStyle/>
        <a:p>
          <a:r>
            <a:rPr lang="ru-RU" i="1" smtClean="0"/>
            <a:t>Lamoda</a:t>
          </a:r>
          <a:endParaRPr lang="ru-RU"/>
        </a:p>
      </dgm:t>
    </dgm:pt>
    <dgm:pt modelId="{739174AF-7D9C-4BFA-85EE-B86D9DB9C643}" type="parTrans" cxnId="{F9167780-6C6D-49D4-9C8A-288DF67C052B}">
      <dgm:prSet/>
      <dgm:spPr/>
      <dgm:t>
        <a:bodyPr/>
        <a:lstStyle/>
        <a:p>
          <a:endParaRPr lang="ru-RU"/>
        </a:p>
      </dgm:t>
    </dgm:pt>
    <dgm:pt modelId="{09409E19-F203-4BD8-87F4-D34B53303CCB}" type="sibTrans" cxnId="{F9167780-6C6D-49D4-9C8A-288DF67C052B}">
      <dgm:prSet/>
      <dgm:spPr/>
      <dgm:t>
        <a:bodyPr/>
        <a:lstStyle/>
        <a:p>
          <a:endParaRPr lang="ru-RU"/>
        </a:p>
      </dgm:t>
    </dgm:pt>
    <dgm:pt modelId="{26649AE7-51D0-4B4E-B357-F69E5200537C}">
      <dgm:prSet/>
      <dgm:spPr/>
      <dgm:t>
        <a:bodyPr/>
        <a:lstStyle/>
        <a:p>
          <a:r>
            <a:rPr lang="ru-RU" i="1" smtClean="0"/>
            <a:t>Goods</a:t>
          </a:r>
          <a:endParaRPr lang="ru-RU"/>
        </a:p>
      </dgm:t>
    </dgm:pt>
    <dgm:pt modelId="{4A0A6690-F4DC-4591-AFDF-8B4CCD2EEE51}" type="parTrans" cxnId="{07C11452-648A-4A4F-A466-543175ECCB8A}">
      <dgm:prSet/>
      <dgm:spPr/>
      <dgm:t>
        <a:bodyPr/>
        <a:lstStyle/>
        <a:p>
          <a:endParaRPr lang="ru-RU"/>
        </a:p>
      </dgm:t>
    </dgm:pt>
    <dgm:pt modelId="{4F2D01A9-D347-43D5-A4FD-4FEB5256E33C}" type="sibTrans" cxnId="{07C11452-648A-4A4F-A466-543175ECCB8A}">
      <dgm:prSet/>
      <dgm:spPr/>
      <dgm:t>
        <a:bodyPr/>
        <a:lstStyle/>
        <a:p>
          <a:endParaRPr lang="ru-RU"/>
        </a:p>
      </dgm:t>
    </dgm:pt>
    <dgm:pt modelId="{4FD26B85-0762-4210-B5C8-A80074B937B1}">
      <dgm:prSet/>
      <dgm:spPr/>
      <dgm:t>
        <a:bodyPr/>
        <a:lstStyle/>
        <a:p>
          <a:r>
            <a:rPr lang="ru-RU" i="1" smtClean="0"/>
            <a:t>Joom</a:t>
          </a:r>
          <a:endParaRPr lang="ru-RU"/>
        </a:p>
      </dgm:t>
    </dgm:pt>
    <dgm:pt modelId="{1FB4F909-63F6-44B8-8E5A-9B532EC709B9}" type="parTrans" cxnId="{618A19FE-F330-4A17-BA0C-208B0984FFA3}">
      <dgm:prSet/>
      <dgm:spPr/>
      <dgm:t>
        <a:bodyPr/>
        <a:lstStyle/>
        <a:p>
          <a:endParaRPr lang="ru-RU"/>
        </a:p>
      </dgm:t>
    </dgm:pt>
    <dgm:pt modelId="{88BF1E55-3DCB-4BEF-8357-3B4797B27956}" type="sibTrans" cxnId="{618A19FE-F330-4A17-BA0C-208B0984FFA3}">
      <dgm:prSet/>
      <dgm:spPr/>
      <dgm:t>
        <a:bodyPr/>
        <a:lstStyle/>
        <a:p>
          <a:endParaRPr lang="ru-RU"/>
        </a:p>
      </dgm:t>
    </dgm:pt>
    <dgm:pt modelId="{45F613E0-C4D5-4E05-89A5-E205CB887077}">
      <dgm:prSet/>
      <dgm:spPr/>
      <dgm:t>
        <a:bodyPr/>
        <a:lstStyle/>
        <a:p>
          <a:r>
            <a:rPr lang="ru-RU" i="1" smtClean="0"/>
            <a:t>Леруа Мерлен</a:t>
          </a:r>
          <a:endParaRPr lang="ru-RU"/>
        </a:p>
      </dgm:t>
    </dgm:pt>
    <dgm:pt modelId="{B1056357-93D7-409A-84B7-4BAD8A6B8962}" type="parTrans" cxnId="{921D5AD7-AA5B-4F19-9117-A19D59A10E98}">
      <dgm:prSet/>
      <dgm:spPr/>
      <dgm:t>
        <a:bodyPr/>
        <a:lstStyle/>
        <a:p>
          <a:endParaRPr lang="ru-RU"/>
        </a:p>
      </dgm:t>
    </dgm:pt>
    <dgm:pt modelId="{950DB71D-0760-4DA1-B7D0-F2ED955D8677}" type="sibTrans" cxnId="{921D5AD7-AA5B-4F19-9117-A19D59A10E98}">
      <dgm:prSet/>
      <dgm:spPr/>
      <dgm:t>
        <a:bodyPr/>
        <a:lstStyle/>
        <a:p>
          <a:endParaRPr lang="ru-RU"/>
        </a:p>
      </dgm:t>
    </dgm:pt>
    <dgm:pt modelId="{848CF8FC-3837-405A-BC41-D0F28896BDE9}" type="pres">
      <dgm:prSet presAssocID="{2E80DF35-5F96-487C-B075-A973338B65E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7D222A-04B1-4E01-ACB9-995398C18860}" type="pres">
      <dgm:prSet presAssocID="{BEA629D2-83F8-475D-B13B-11C1EDD3B293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7D3837-F20C-46B9-BBFF-F7594A9C0BC5}" type="pres">
      <dgm:prSet presAssocID="{3196699C-126A-41B8-ACAE-FFA81D686453}" presName="sibTrans" presStyleCnt="0"/>
      <dgm:spPr/>
    </dgm:pt>
    <dgm:pt modelId="{6D6F2FC8-B3B8-45B6-84EA-BEE722463FF3}" type="pres">
      <dgm:prSet presAssocID="{E04351A5-D74A-48F3-AE29-53DE74F15887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87B58D-1371-4C1F-A297-6D9278D3FA95}" type="pres">
      <dgm:prSet presAssocID="{C863CA54-26D9-41AB-930A-CB1703A73A41}" presName="sibTrans" presStyleCnt="0"/>
      <dgm:spPr/>
    </dgm:pt>
    <dgm:pt modelId="{9568ACCD-A2CB-474B-9E4A-E2D1612D63A7}" type="pres">
      <dgm:prSet presAssocID="{DE357EF2-920C-438F-977A-A048F6A3DE9A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0B522-61B6-40DE-B27B-F41E7AD71707}" type="pres">
      <dgm:prSet presAssocID="{9CAF343F-3116-473C-A51C-66443F321742}" presName="sibTrans" presStyleCnt="0"/>
      <dgm:spPr/>
    </dgm:pt>
    <dgm:pt modelId="{93B5D001-26C0-468D-BD13-CC2DBE6B7160}" type="pres">
      <dgm:prSet presAssocID="{3F8BBD18-4F1D-4AEF-8358-5957681EAE6B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0EF24A-E52B-4DFF-97F1-85323E206194}" type="pres">
      <dgm:prSet presAssocID="{5089C94D-CA12-4EE0-8DBA-078BAE29E110}" presName="sibTrans" presStyleCnt="0"/>
      <dgm:spPr/>
    </dgm:pt>
    <dgm:pt modelId="{510ABE07-1633-4045-A46C-CCB4F0CF90EA}" type="pres">
      <dgm:prSet presAssocID="{4FD26B85-0762-4210-B5C8-A80074B937B1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596D3A-FE4D-4691-82C7-16BFE464E415}" type="pres">
      <dgm:prSet presAssocID="{88BF1E55-3DCB-4BEF-8357-3B4797B27956}" presName="sibTrans" presStyleCnt="0"/>
      <dgm:spPr/>
    </dgm:pt>
    <dgm:pt modelId="{FD7897EA-CCE5-4F55-A3CB-2EAA58E9FAFB}" type="pres">
      <dgm:prSet presAssocID="{26649AE7-51D0-4B4E-B357-F69E5200537C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85A365-B211-47C0-BACF-822AC38AE779}" type="pres">
      <dgm:prSet presAssocID="{4F2D01A9-D347-43D5-A4FD-4FEB5256E33C}" presName="sibTrans" presStyleCnt="0"/>
      <dgm:spPr/>
    </dgm:pt>
    <dgm:pt modelId="{C848B6CF-788D-4FA6-9C79-E3C65FBF49C7}" type="pres">
      <dgm:prSet presAssocID="{4F669712-C42E-412B-8AA0-BDD6C5B298EE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A37B41-0EB9-4DD9-9D28-F4EFA930E800}" type="pres">
      <dgm:prSet presAssocID="{09409E19-F203-4BD8-87F4-D34B53303CCB}" presName="sibTrans" presStyleCnt="0"/>
      <dgm:spPr/>
    </dgm:pt>
    <dgm:pt modelId="{B218C6B9-5C46-46FF-B113-CA31F9A21A92}" type="pres">
      <dgm:prSet presAssocID="{1DEB231B-80C1-49CA-84D7-321AB1DE909B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079A7C-139C-4EAE-AF1A-A0AB7277A841}" type="pres">
      <dgm:prSet presAssocID="{1958CEA6-4437-447B-B45A-ACB3FA6F96FB}" presName="sibTrans" presStyleCnt="0"/>
      <dgm:spPr/>
    </dgm:pt>
    <dgm:pt modelId="{4236B0F3-99B0-4D97-8034-25CEAFE6559C}" type="pres">
      <dgm:prSet presAssocID="{45F613E0-C4D5-4E05-89A5-E205CB887077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8E0B5C-5BC0-424F-AD52-987CFBF9F956}" srcId="{2E80DF35-5F96-487C-B075-A973338B65EE}" destId="{DE357EF2-920C-438F-977A-A048F6A3DE9A}" srcOrd="2" destOrd="0" parTransId="{E3538CBB-6F51-4E85-9C47-985E085AD70C}" sibTransId="{9CAF343F-3116-473C-A51C-66443F321742}"/>
    <dgm:cxn modelId="{159DCF00-B447-49F0-93E1-2397D78439B3}" srcId="{2E80DF35-5F96-487C-B075-A973338B65EE}" destId="{1DEB231B-80C1-49CA-84D7-321AB1DE909B}" srcOrd="7" destOrd="0" parTransId="{FB63D2BC-59F2-4C21-8D58-1B4637A89E3E}" sibTransId="{1958CEA6-4437-447B-B45A-ACB3FA6F96FB}"/>
    <dgm:cxn modelId="{F63B4FAD-7839-4478-BB7E-5AFF5B1CFB73}" type="presOf" srcId="{4F669712-C42E-412B-8AA0-BDD6C5B298EE}" destId="{C848B6CF-788D-4FA6-9C79-E3C65FBF49C7}" srcOrd="0" destOrd="0" presId="urn:microsoft.com/office/officeart/2005/8/layout/default"/>
    <dgm:cxn modelId="{80F72775-11F6-4B73-AFBA-AFDCDAF38646}" type="presOf" srcId="{2E80DF35-5F96-487C-B075-A973338B65EE}" destId="{848CF8FC-3837-405A-BC41-D0F28896BDE9}" srcOrd="0" destOrd="0" presId="urn:microsoft.com/office/officeart/2005/8/layout/default"/>
    <dgm:cxn modelId="{AE329751-3E61-4F9D-A42B-F0D5C3D8E620}" srcId="{2E80DF35-5F96-487C-B075-A973338B65EE}" destId="{3F8BBD18-4F1D-4AEF-8358-5957681EAE6B}" srcOrd="3" destOrd="0" parTransId="{BAFDF62B-1726-4048-950F-09E660AD1BBF}" sibTransId="{5089C94D-CA12-4EE0-8DBA-078BAE29E110}"/>
    <dgm:cxn modelId="{F9167780-6C6D-49D4-9C8A-288DF67C052B}" srcId="{2E80DF35-5F96-487C-B075-A973338B65EE}" destId="{4F669712-C42E-412B-8AA0-BDD6C5B298EE}" srcOrd="6" destOrd="0" parTransId="{739174AF-7D9C-4BFA-85EE-B86D9DB9C643}" sibTransId="{09409E19-F203-4BD8-87F4-D34B53303CCB}"/>
    <dgm:cxn modelId="{674681D4-E0F8-4B70-B0E1-39FE099FD0F1}" srcId="{2E80DF35-5F96-487C-B075-A973338B65EE}" destId="{BEA629D2-83F8-475D-B13B-11C1EDD3B293}" srcOrd="0" destOrd="0" parTransId="{BC569E70-FEDE-46C8-AD5C-BD3D135A479C}" sibTransId="{3196699C-126A-41B8-ACAE-FFA81D686453}"/>
    <dgm:cxn modelId="{E9D3483C-BE57-4A4B-8307-D15E2543B1D6}" type="presOf" srcId="{1DEB231B-80C1-49CA-84D7-321AB1DE909B}" destId="{B218C6B9-5C46-46FF-B113-CA31F9A21A92}" srcOrd="0" destOrd="0" presId="urn:microsoft.com/office/officeart/2005/8/layout/default"/>
    <dgm:cxn modelId="{B00F2B1D-97A0-47AA-9C8D-527CDBA98D07}" srcId="{2E80DF35-5F96-487C-B075-A973338B65EE}" destId="{E04351A5-D74A-48F3-AE29-53DE74F15887}" srcOrd="1" destOrd="0" parTransId="{5CEDB548-05BF-4EA5-B648-B458A6D8FA14}" sibTransId="{C863CA54-26D9-41AB-930A-CB1703A73A41}"/>
    <dgm:cxn modelId="{921D5AD7-AA5B-4F19-9117-A19D59A10E98}" srcId="{2E80DF35-5F96-487C-B075-A973338B65EE}" destId="{45F613E0-C4D5-4E05-89A5-E205CB887077}" srcOrd="8" destOrd="0" parTransId="{B1056357-93D7-409A-84B7-4BAD8A6B8962}" sibTransId="{950DB71D-0760-4DA1-B7D0-F2ED955D8677}"/>
    <dgm:cxn modelId="{B8D04516-6A1B-43AC-BD98-86FEECAA66C4}" type="presOf" srcId="{BEA629D2-83F8-475D-B13B-11C1EDD3B293}" destId="{2F7D222A-04B1-4E01-ACB9-995398C18860}" srcOrd="0" destOrd="0" presId="urn:microsoft.com/office/officeart/2005/8/layout/default"/>
    <dgm:cxn modelId="{9CC7ED82-DFB7-4035-A618-AF85C74A060D}" type="presOf" srcId="{E04351A5-D74A-48F3-AE29-53DE74F15887}" destId="{6D6F2FC8-B3B8-45B6-84EA-BEE722463FF3}" srcOrd="0" destOrd="0" presId="urn:microsoft.com/office/officeart/2005/8/layout/default"/>
    <dgm:cxn modelId="{618A19FE-F330-4A17-BA0C-208B0984FFA3}" srcId="{2E80DF35-5F96-487C-B075-A973338B65EE}" destId="{4FD26B85-0762-4210-B5C8-A80074B937B1}" srcOrd="4" destOrd="0" parTransId="{1FB4F909-63F6-44B8-8E5A-9B532EC709B9}" sibTransId="{88BF1E55-3DCB-4BEF-8357-3B4797B27956}"/>
    <dgm:cxn modelId="{59A985C6-C709-4566-90C2-D15CC3CD6D81}" type="presOf" srcId="{3F8BBD18-4F1D-4AEF-8358-5957681EAE6B}" destId="{93B5D001-26C0-468D-BD13-CC2DBE6B7160}" srcOrd="0" destOrd="0" presId="urn:microsoft.com/office/officeart/2005/8/layout/default"/>
    <dgm:cxn modelId="{892E5C2F-E830-474C-BF24-9CD7721F1A4D}" type="presOf" srcId="{4FD26B85-0762-4210-B5C8-A80074B937B1}" destId="{510ABE07-1633-4045-A46C-CCB4F0CF90EA}" srcOrd="0" destOrd="0" presId="urn:microsoft.com/office/officeart/2005/8/layout/default"/>
    <dgm:cxn modelId="{602A3F97-EBAB-47C7-88D2-EA4F29BCB532}" type="presOf" srcId="{45F613E0-C4D5-4E05-89A5-E205CB887077}" destId="{4236B0F3-99B0-4D97-8034-25CEAFE6559C}" srcOrd="0" destOrd="0" presId="urn:microsoft.com/office/officeart/2005/8/layout/default"/>
    <dgm:cxn modelId="{07C11452-648A-4A4F-A466-543175ECCB8A}" srcId="{2E80DF35-5F96-487C-B075-A973338B65EE}" destId="{26649AE7-51D0-4B4E-B357-F69E5200537C}" srcOrd="5" destOrd="0" parTransId="{4A0A6690-F4DC-4591-AFDF-8B4CCD2EEE51}" sibTransId="{4F2D01A9-D347-43D5-A4FD-4FEB5256E33C}"/>
    <dgm:cxn modelId="{1ACE831B-491B-4D49-996A-5A9DB9563AEB}" type="presOf" srcId="{DE357EF2-920C-438F-977A-A048F6A3DE9A}" destId="{9568ACCD-A2CB-474B-9E4A-E2D1612D63A7}" srcOrd="0" destOrd="0" presId="urn:microsoft.com/office/officeart/2005/8/layout/default"/>
    <dgm:cxn modelId="{BDB1518F-2EA8-4701-8488-02FEE340AF1F}" type="presOf" srcId="{26649AE7-51D0-4B4E-B357-F69E5200537C}" destId="{FD7897EA-CCE5-4F55-A3CB-2EAA58E9FAFB}" srcOrd="0" destOrd="0" presId="urn:microsoft.com/office/officeart/2005/8/layout/default"/>
    <dgm:cxn modelId="{EC69B5A2-9180-48E0-B629-E421526A7330}" type="presParOf" srcId="{848CF8FC-3837-405A-BC41-D0F28896BDE9}" destId="{2F7D222A-04B1-4E01-ACB9-995398C18860}" srcOrd="0" destOrd="0" presId="urn:microsoft.com/office/officeart/2005/8/layout/default"/>
    <dgm:cxn modelId="{60726D07-3670-4DD6-ABC8-E404028DFA85}" type="presParOf" srcId="{848CF8FC-3837-405A-BC41-D0F28896BDE9}" destId="{F87D3837-F20C-46B9-BBFF-F7594A9C0BC5}" srcOrd="1" destOrd="0" presId="urn:microsoft.com/office/officeart/2005/8/layout/default"/>
    <dgm:cxn modelId="{AD9897E1-745B-447E-9C95-097076B8BADE}" type="presParOf" srcId="{848CF8FC-3837-405A-BC41-D0F28896BDE9}" destId="{6D6F2FC8-B3B8-45B6-84EA-BEE722463FF3}" srcOrd="2" destOrd="0" presId="urn:microsoft.com/office/officeart/2005/8/layout/default"/>
    <dgm:cxn modelId="{45288E65-66E5-4947-B912-A8A35CE189E3}" type="presParOf" srcId="{848CF8FC-3837-405A-BC41-D0F28896BDE9}" destId="{8D87B58D-1371-4C1F-A297-6D9278D3FA95}" srcOrd="3" destOrd="0" presId="urn:microsoft.com/office/officeart/2005/8/layout/default"/>
    <dgm:cxn modelId="{92FF8773-2B66-4953-B416-71A40E7A712F}" type="presParOf" srcId="{848CF8FC-3837-405A-BC41-D0F28896BDE9}" destId="{9568ACCD-A2CB-474B-9E4A-E2D1612D63A7}" srcOrd="4" destOrd="0" presId="urn:microsoft.com/office/officeart/2005/8/layout/default"/>
    <dgm:cxn modelId="{D9A1D587-E8F9-483B-8160-51824C66F936}" type="presParOf" srcId="{848CF8FC-3837-405A-BC41-D0F28896BDE9}" destId="{DF20B522-61B6-40DE-B27B-F41E7AD71707}" srcOrd="5" destOrd="0" presId="urn:microsoft.com/office/officeart/2005/8/layout/default"/>
    <dgm:cxn modelId="{6A1402B1-15BD-4AFD-A6C0-81CD2F89CC55}" type="presParOf" srcId="{848CF8FC-3837-405A-BC41-D0F28896BDE9}" destId="{93B5D001-26C0-468D-BD13-CC2DBE6B7160}" srcOrd="6" destOrd="0" presId="urn:microsoft.com/office/officeart/2005/8/layout/default"/>
    <dgm:cxn modelId="{1355C483-4A26-4195-8966-389941BCBE99}" type="presParOf" srcId="{848CF8FC-3837-405A-BC41-D0F28896BDE9}" destId="{3E0EF24A-E52B-4DFF-97F1-85323E206194}" srcOrd="7" destOrd="0" presId="urn:microsoft.com/office/officeart/2005/8/layout/default"/>
    <dgm:cxn modelId="{47896319-A45C-43F1-847E-CF1C7FAEEEAF}" type="presParOf" srcId="{848CF8FC-3837-405A-BC41-D0F28896BDE9}" destId="{510ABE07-1633-4045-A46C-CCB4F0CF90EA}" srcOrd="8" destOrd="0" presId="urn:microsoft.com/office/officeart/2005/8/layout/default"/>
    <dgm:cxn modelId="{A9ADDDAB-D8BD-42A6-A31D-258C1ECFCFC8}" type="presParOf" srcId="{848CF8FC-3837-405A-BC41-D0F28896BDE9}" destId="{D5596D3A-FE4D-4691-82C7-16BFE464E415}" srcOrd="9" destOrd="0" presId="urn:microsoft.com/office/officeart/2005/8/layout/default"/>
    <dgm:cxn modelId="{D45625B3-0CA7-4DAA-A6B5-2FD3291A74EA}" type="presParOf" srcId="{848CF8FC-3837-405A-BC41-D0F28896BDE9}" destId="{FD7897EA-CCE5-4F55-A3CB-2EAA58E9FAFB}" srcOrd="10" destOrd="0" presId="urn:microsoft.com/office/officeart/2005/8/layout/default"/>
    <dgm:cxn modelId="{0E307C00-28D5-4809-9129-1C030C8FD0D1}" type="presParOf" srcId="{848CF8FC-3837-405A-BC41-D0F28896BDE9}" destId="{7E85A365-B211-47C0-BACF-822AC38AE779}" srcOrd="11" destOrd="0" presId="urn:microsoft.com/office/officeart/2005/8/layout/default"/>
    <dgm:cxn modelId="{6C1A061C-4090-45B7-881C-16C827B3BA08}" type="presParOf" srcId="{848CF8FC-3837-405A-BC41-D0F28896BDE9}" destId="{C848B6CF-788D-4FA6-9C79-E3C65FBF49C7}" srcOrd="12" destOrd="0" presId="urn:microsoft.com/office/officeart/2005/8/layout/default"/>
    <dgm:cxn modelId="{5164094D-25E2-4301-A288-7F474CFEA154}" type="presParOf" srcId="{848CF8FC-3837-405A-BC41-D0F28896BDE9}" destId="{6BA37B41-0EB9-4DD9-9D28-F4EFA930E800}" srcOrd="13" destOrd="0" presId="urn:microsoft.com/office/officeart/2005/8/layout/default"/>
    <dgm:cxn modelId="{54F89E6B-7FFC-4025-940A-F592A453A9EA}" type="presParOf" srcId="{848CF8FC-3837-405A-BC41-D0F28896BDE9}" destId="{B218C6B9-5C46-46FF-B113-CA31F9A21A92}" srcOrd="14" destOrd="0" presId="urn:microsoft.com/office/officeart/2005/8/layout/default"/>
    <dgm:cxn modelId="{39CD13A3-3126-4D4B-B483-32D21C415C9A}" type="presParOf" srcId="{848CF8FC-3837-405A-BC41-D0F28896BDE9}" destId="{FB079A7C-139C-4EAE-AF1A-A0AB7277A841}" srcOrd="15" destOrd="0" presId="urn:microsoft.com/office/officeart/2005/8/layout/default"/>
    <dgm:cxn modelId="{E79E4695-734A-4840-9BC3-04852946C424}" type="presParOf" srcId="{848CF8FC-3837-405A-BC41-D0F28896BDE9}" destId="{4236B0F3-99B0-4D97-8034-25CEAFE6559C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07D1AD-1C66-4669-B6E3-3DDB49DB3938}" type="doc">
      <dgm:prSet loTypeId="urn:microsoft.com/office/officeart/2005/8/layout/list1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6537AE0-CE1D-4400-8C09-A26A642D1E90}">
      <dgm:prSet/>
      <dgm:spPr/>
      <dgm:t>
        <a:bodyPr/>
        <a:lstStyle/>
        <a:p>
          <a:r>
            <a:rPr lang="ru-RU" b="1" i="1" dirty="0" smtClean="0"/>
            <a:t>Тренд </a:t>
          </a:r>
          <a:r>
            <a:rPr lang="ru-RU" b="0" i="1" dirty="0" smtClean="0"/>
            <a:t>: гипер-персонализация  предложений </a:t>
          </a:r>
          <a:endParaRPr lang="ru-RU" b="0" dirty="0"/>
        </a:p>
      </dgm:t>
    </dgm:pt>
    <dgm:pt modelId="{D61A5070-E66C-4E1C-85F9-29DBC4280A55}" type="parTrans" cxnId="{8CBC7A20-9608-46BB-998A-C334CC49D0C3}">
      <dgm:prSet/>
      <dgm:spPr/>
      <dgm:t>
        <a:bodyPr/>
        <a:lstStyle/>
        <a:p>
          <a:endParaRPr lang="ru-RU"/>
        </a:p>
      </dgm:t>
    </dgm:pt>
    <dgm:pt modelId="{1E6A5497-E1F0-43A2-BB2E-6F0C1BA16777}" type="sibTrans" cxnId="{8CBC7A20-9608-46BB-998A-C334CC49D0C3}">
      <dgm:prSet/>
      <dgm:spPr/>
      <dgm:t>
        <a:bodyPr/>
        <a:lstStyle/>
        <a:p>
          <a:endParaRPr lang="ru-RU"/>
        </a:p>
      </dgm:t>
    </dgm:pt>
    <dgm:pt modelId="{7645682D-B866-4289-BAAE-A30BD868BAF4}">
      <dgm:prSet/>
      <dgm:spPr/>
      <dgm:t>
        <a:bodyPr/>
        <a:lstStyle/>
        <a:p>
          <a:r>
            <a:rPr lang="ru-RU" b="1" i="1" dirty="0" smtClean="0"/>
            <a:t>Тренд </a:t>
          </a:r>
          <a:r>
            <a:rPr lang="ru-RU" i="1" dirty="0" smtClean="0"/>
            <a:t>: </a:t>
          </a:r>
          <a:r>
            <a:rPr lang="ru-RU" b="1" i="1" dirty="0" smtClean="0"/>
            <a:t>трансформация маркетплейсов </a:t>
          </a:r>
          <a:endParaRPr lang="ru-RU" b="1" dirty="0"/>
        </a:p>
      </dgm:t>
    </dgm:pt>
    <dgm:pt modelId="{6C227094-09F3-44DF-81DA-588C7E038A3F}" type="parTrans" cxnId="{F7926D89-2989-42AB-9DA4-66EDE037F212}">
      <dgm:prSet/>
      <dgm:spPr/>
      <dgm:t>
        <a:bodyPr/>
        <a:lstStyle/>
        <a:p>
          <a:endParaRPr lang="ru-RU"/>
        </a:p>
      </dgm:t>
    </dgm:pt>
    <dgm:pt modelId="{A1C5BADF-5136-4BD6-A758-B1DDD0CB84A5}" type="sibTrans" cxnId="{F7926D89-2989-42AB-9DA4-66EDE037F212}">
      <dgm:prSet/>
      <dgm:spPr/>
      <dgm:t>
        <a:bodyPr/>
        <a:lstStyle/>
        <a:p>
          <a:endParaRPr lang="ru-RU"/>
        </a:p>
      </dgm:t>
    </dgm:pt>
    <dgm:pt modelId="{0A19917D-8794-418D-9720-7FC2B568E6CC}">
      <dgm:prSet/>
      <dgm:spPr/>
      <dgm:t>
        <a:bodyPr/>
        <a:lstStyle/>
        <a:p>
          <a:r>
            <a:rPr lang="ru-RU" b="1" i="1" dirty="0" smtClean="0"/>
            <a:t>Перспективы:  новая монополизация рынков </a:t>
          </a:r>
          <a:endParaRPr lang="ru-RU" b="1" dirty="0"/>
        </a:p>
      </dgm:t>
    </dgm:pt>
    <dgm:pt modelId="{84CEFA59-1987-4DBE-8F56-AB1D52691DF7}" type="parTrans" cxnId="{DD7C040B-2183-427E-AF72-E3E46DCA70D0}">
      <dgm:prSet/>
      <dgm:spPr/>
      <dgm:t>
        <a:bodyPr/>
        <a:lstStyle/>
        <a:p>
          <a:endParaRPr lang="ru-RU"/>
        </a:p>
      </dgm:t>
    </dgm:pt>
    <dgm:pt modelId="{C2BAE998-8D99-4CDA-8A5A-2CB54457BC0D}" type="sibTrans" cxnId="{DD7C040B-2183-427E-AF72-E3E46DCA70D0}">
      <dgm:prSet/>
      <dgm:spPr/>
      <dgm:t>
        <a:bodyPr/>
        <a:lstStyle/>
        <a:p>
          <a:endParaRPr lang="ru-RU"/>
        </a:p>
      </dgm:t>
    </dgm:pt>
    <dgm:pt modelId="{4A109584-0824-4DB8-B5EF-36ADF637759E}">
      <dgm:prSet/>
      <dgm:spPr/>
      <dgm:t>
        <a:bodyPr/>
        <a:lstStyle/>
        <a:p>
          <a:r>
            <a:rPr lang="ru-RU" i="1" dirty="0" smtClean="0"/>
            <a:t>в </a:t>
          </a:r>
          <a:r>
            <a:rPr lang="ru-RU" dirty="0" smtClean="0"/>
            <a:t>эпоху онлайн рынков – это усиление зависимости и утрата автономности и независимости потребителя. </a:t>
          </a:r>
          <a:endParaRPr lang="ru-RU" dirty="0"/>
        </a:p>
      </dgm:t>
    </dgm:pt>
    <dgm:pt modelId="{6A566465-03C9-48CB-8D21-2D909DE80154}" type="parTrans" cxnId="{92BD25E8-616C-4D41-B3D9-3A0FC4AC5D38}">
      <dgm:prSet/>
      <dgm:spPr/>
      <dgm:t>
        <a:bodyPr/>
        <a:lstStyle/>
        <a:p>
          <a:endParaRPr lang="ru-RU"/>
        </a:p>
      </dgm:t>
    </dgm:pt>
    <dgm:pt modelId="{31B4739B-F941-4288-9D50-A08CB23370AD}" type="sibTrans" cxnId="{92BD25E8-616C-4D41-B3D9-3A0FC4AC5D38}">
      <dgm:prSet/>
      <dgm:spPr/>
      <dgm:t>
        <a:bodyPr/>
        <a:lstStyle/>
        <a:p>
          <a:endParaRPr lang="ru-RU"/>
        </a:p>
      </dgm:t>
    </dgm:pt>
    <dgm:pt modelId="{1AEECC8D-BF05-4FCB-812B-45F3D1344AF5}">
      <dgm:prSet/>
      <dgm:spPr/>
      <dgm:t>
        <a:bodyPr/>
        <a:lstStyle/>
        <a:p>
          <a:r>
            <a:rPr lang="ru-RU" dirty="0" smtClean="0"/>
            <a:t>интегрированные мульти – сервисы усилят рыночную власть платформ - гигантов.</a:t>
          </a:r>
          <a:endParaRPr lang="ru-RU" dirty="0"/>
        </a:p>
      </dgm:t>
    </dgm:pt>
    <dgm:pt modelId="{A2AD65B4-3BD8-414F-9FE1-59F803D0EE3C}" type="parTrans" cxnId="{4B3FCDB0-3235-47D4-A663-6081B407C17C}">
      <dgm:prSet/>
      <dgm:spPr/>
      <dgm:t>
        <a:bodyPr/>
        <a:lstStyle/>
        <a:p>
          <a:endParaRPr lang="ru-RU"/>
        </a:p>
      </dgm:t>
    </dgm:pt>
    <dgm:pt modelId="{6625546B-3EDB-4FA2-ABC1-F2BEE87D9378}" type="sibTrans" cxnId="{4B3FCDB0-3235-47D4-A663-6081B407C17C}">
      <dgm:prSet/>
      <dgm:spPr/>
      <dgm:t>
        <a:bodyPr/>
        <a:lstStyle/>
        <a:p>
          <a:endParaRPr lang="ru-RU"/>
        </a:p>
      </dgm:t>
    </dgm:pt>
    <dgm:pt modelId="{5D1917DB-547E-41BE-88C4-7858276C6FEB}">
      <dgm:prSet/>
      <dgm:spPr/>
      <dgm:t>
        <a:bodyPr/>
        <a:lstStyle/>
        <a:p>
          <a:r>
            <a:rPr lang="ru-RU" dirty="0" smtClean="0"/>
            <a:t>рынки превращаются в территорию манипулирования, где неизбежно меняются механизмы и законы рыночной конкуренции.</a:t>
          </a:r>
          <a:endParaRPr lang="ru-RU" dirty="0"/>
        </a:p>
      </dgm:t>
    </dgm:pt>
    <dgm:pt modelId="{2595137C-E0EF-4922-B173-4BFB988541F9}" type="parTrans" cxnId="{308C6EA3-B006-497E-8DE0-2329B9B30E12}">
      <dgm:prSet/>
      <dgm:spPr/>
      <dgm:t>
        <a:bodyPr/>
        <a:lstStyle/>
        <a:p>
          <a:endParaRPr lang="ru-RU"/>
        </a:p>
      </dgm:t>
    </dgm:pt>
    <dgm:pt modelId="{B8648949-ACFA-4D7B-9418-FFC287F927AB}" type="sibTrans" cxnId="{308C6EA3-B006-497E-8DE0-2329B9B30E12}">
      <dgm:prSet/>
      <dgm:spPr/>
      <dgm:t>
        <a:bodyPr/>
        <a:lstStyle/>
        <a:p>
          <a:endParaRPr lang="ru-RU"/>
        </a:p>
      </dgm:t>
    </dgm:pt>
    <dgm:pt modelId="{087A5F18-E3A6-491F-B5B0-6A584BFD0B88}" type="pres">
      <dgm:prSet presAssocID="{1B07D1AD-1C66-4669-B6E3-3DDB49DB3938}" presName="linear" presStyleCnt="0">
        <dgm:presLayoutVars>
          <dgm:dir/>
          <dgm:animLvl val="lvl"/>
          <dgm:resizeHandles val="exact"/>
        </dgm:presLayoutVars>
      </dgm:prSet>
      <dgm:spPr/>
    </dgm:pt>
    <dgm:pt modelId="{A8800DFA-6446-4590-913D-8CAE6AB888FB}" type="pres">
      <dgm:prSet presAssocID="{C6537AE0-CE1D-4400-8C09-A26A642D1E90}" presName="parentLin" presStyleCnt="0"/>
      <dgm:spPr/>
    </dgm:pt>
    <dgm:pt modelId="{E3E5AC33-1A56-484C-BA05-2B663BACF8D5}" type="pres">
      <dgm:prSet presAssocID="{C6537AE0-CE1D-4400-8C09-A26A642D1E90}" presName="parentLeftMargin" presStyleLbl="node1" presStyleIdx="0" presStyleCnt="3"/>
      <dgm:spPr/>
    </dgm:pt>
    <dgm:pt modelId="{87E5EF4F-3DC1-457B-96F5-7E17C33B38F9}" type="pres">
      <dgm:prSet presAssocID="{C6537AE0-CE1D-4400-8C09-A26A642D1E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EF3C636-A417-4936-929D-75125238A82B}" type="pres">
      <dgm:prSet presAssocID="{C6537AE0-CE1D-4400-8C09-A26A642D1E90}" presName="negativeSpace" presStyleCnt="0"/>
      <dgm:spPr/>
    </dgm:pt>
    <dgm:pt modelId="{9D803A21-3F2E-4B9C-8D85-0B06862181D7}" type="pres">
      <dgm:prSet presAssocID="{C6537AE0-CE1D-4400-8C09-A26A642D1E90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04F57F-3E60-4F80-BB21-04299E5EA2DA}" type="pres">
      <dgm:prSet presAssocID="{1E6A5497-E1F0-43A2-BB2E-6F0C1BA16777}" presName="spaceBetweenRectangles" presStyleCnt="0"/>
      <dgm:spPr/>
    </dgm:pt>
    <dgm:pt modelId="{A6EF3763-CB74-4069-A26E-84F6BD9D8897}" type="pres">
      <dgm:prSet presAssocID="{7645682D-B866-4289-BAAE-A30BD868BAF4}" presName="parentLin" presStyleCnt="0"/>
      <dgm:spPr/>
    </dgm:pt>
    <dgm:pt modelId="{287C9003-6534-45C3-9B65-CDD51620D1B4}" type="pres">
      <dgm:prSet presAssocID="{7645682D-B866-4289-BAAE-A30BD868BAF4}" presName="parentLeftMargin" presStyleLbl="node1" presStyleIdx="0" presStyleCnt="3"/>
      <dgm:spPr/>
    </dgm:pt>
    <dgm:pt modelId="{A0170903-9D65-4975-A6F2-332FB9479AEC}" type="pres">
      <dgm:prSet presAssocID="{7645682D-B866-4289-BAAE-A30BD868BAF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296FFEE-E2CB-412F-B686-E9F8D1FFC8E0}" type="pres">
      <dgm:prSet presAssocID="{7645682D-B866-4289-BAAE-A30BD868BAF4}" presName="negativeSpace" presStyleCnt="0"/>
      <dgm:spPr/>
    </dgm:pt>
    <dgm:pt modelId="{F22627C9-F044-4CB8-9526-A07B5FBBCCAD}" type="pres">
      <dgm:prSet presAssocID="{7645682D-B866-4289-BAAE-A30BD868BAF4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26C0FD-D348-4245-836A-37A5370A0D24}" type="pres">
      <dgm:prSet presAssocID="{A1C5BADF-5136-4BD6-A758-B1DDD0CB84A5}" presName="spaceBetweenRectangles" presStyleCnt="0"/>
      <dgm:spPr/>
    </dgm:pt>
    <dgm:pt modelId="{370222D8-56D8-4DC2-8A8E-837C320EE8C0}" type="pres">
      <dgm:prSet presAssocID="{0A19917D-8794-418D-9720-7FC2B568E6CC}" presName="parentLin" presStyleCnt="0"/>
      <dgm:spPr/>
    </dgm:pt>
    <dgm:pt modelId="{259BB830-2F9B-4990-AB70-B40DC871059E}" type="pres">
      <dgm:prSet presAssocID="{0A19917D-8794-418D-9720-7FC2B568E6CC}" presName="parentLeftMargin" presStyleLbl="node1" presStyleIdx="1" presStyleCnt="3"/>
      <dgm:spPr/>
    </dgm:pt>
    <dgm:pt modelId="{120604E7-DB25-4485-B79F-6103B197795C}" type="pres">
      <dgm:prSet presAssocID="{0A19917D-8794-418D-9720-7FC2B568E6C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C4F06D-1275-4118-AB85-CECC5F0D3B6C}" type="pres">
      <dgm:prSet presAssocID="{0A19917D-8794-418D-9720-7FC2B568E6CC}" presName="negativeSpace" presStyleCnt="0"/>
      <dgm:spPr/>
    </dgm:pt>
    <dgm:pt modelId="{3BA4C083-FCF2-40F1-A76B-8FEBFD0F597C}" type="pres">
      <dgm:prSet presAssocID="{0A19917D-8794-418D-9720-7FC2B568E6CC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86E232-4A4A-4B2F-A8F4-DA271E75C080}" type="presOf" srcId="{C6537AE0-CE1D-4400-8C09-A26A642D1E90}" destId="{E3E5AC33-1A56-484C-BA05-2B663BACF8D5}" srcOrd="0" destOrd="0" presId="urn:microsoft.com/office/officeart/2005/8/layout/list1"/>
    <dgm:cxn modelId="{92BD25E8-616C-4D41-B3D9-3A0FC4AC5D38}" srcId="{C6537AE0-CE1D-4400-8C09-A26A642D1E90}" destId="{4A109584-0824-4DB8-B5EF-36ADF637759E}" srcOrd="0" destOrd="0" parTransId="{6A566465-03C9-48CB-8D21-2D909DE80154}" sibTransId="{31B4739B-F941-4288-9D50-A08CB23370AD}"/>
    <dgm:cxn modelId="{D0DE35C8-84F5-4D27-BA01-000327443959}" type="presOf" srcId="{7645682D-B866-4289-BAAE-A30BD868BAF4}" destId="{287C9003-6534-45C3-9B65-CDD51620D1B4}" srcOrd="0" destOrd="0" presId="urn:microsoft.com/office/officeart/2005/8/layout/list1"/>
    <dgm:cxn modelId="{AA6E5D28-6AD8-406E-8ECA-19E8D0018F73}" type="presOf" srcId="{5D1917DB-547E-41BE-88C4-7858276C6FEB}" destId="{3BA4C083-FCF2-40F1-A76B-8FEBFD0F597C}" srcOrd="0" destOrd="0" presId="urn:microsoft.com/office/officeart/2005/8/layout/list1"/>
    <dgm:cxn modelId="{C07696AA-DA74-49F7-B36E-1A2B5078CFDD}" type="presOf" srcId="{0A19917D-8794-418D-9720-7FC2B568E6CC}" destId="{120604E7-DB25-4485-B79F-6103B197795C}" srcOrd="1" destOrd="0" presId="urn:microsoft.com/office/officeart/2005/8/layout/list1"/>
    <dgm:cxn modelId="{C6D21219-F87E-4AE3-A94E-1073FD9438B9}" type="presOf" srcId="{0A19917D-8794-418D-9720-7FC2B568E6CC}" destId="{259BB830-2F9B-4990-AB70-B40DC871059E}" srcOrd="0" destOrd="0" presId="urn:microsoft.com/office/officeart/2005/8/layout/list1"/>
    <dgm:cxn modelId="{4B3FCDB0-3235-47D4-A663-6081B407C17C}" srcId="{7645682D-B866-4289-BAAE-A30BD868BAF4}" destId="{1AEECC8D-BF05-4FCB-812B-45F3D1344AF5}" srcOrd="0" destOrd="0" parTransId="{A2AD65B4-3BD8-414F-9FE1-59F803D0EE3C}" sibTransId="{6625546B-3EDB-4FA2-ABC1-F2BEE87D9378}"/>
    <dgm:cxn modelId="{DD7C040B-2183-427E-AF72-E3E46DCA70D0}" srcId="{1B07D1AD-1C66-4669-B6E3-3DDB49DB3938}" destId="{0A19917D-8794-418D-9720-7FC2B568E6CC}" srcOrd="2" destOrd="0" parTransId="{84CEFA59-1987-4DBE-8F56-AB1D52691DF7}" sibTransId="{C2BAE998-8D99-4CDA-8A5A-2CB54457BC0D}"/>
    <dgm:cxn modelId="{8CBC7A20-9608-46BB-998A-C334CC49D0C3}" srcId="{1B07D1AD-1C66-4669-B6E3-3DDB49DB3938}" destId="{C6537AE0-CE1D-4400-8C09-A26A642D1E90}" srcOrd="0" destOrd="0" parTransId="{D61A5070-E66C-4E1C-85F9-29DBC4280A55}" sibTransId="{1E6A5497-E1F0-43A2-BB2E-6F0C1BA16777}"/>
    <dgm:cxn modelId="{510FDD41-C5E6-42A5-995B-C939DD287ABF}" type="presOf" srcId="{7645682D-B866-4289-BAAE-A30BD868BAF4}" destId="{A0170903-9D65-4975-A6F2-332FB9479AEC}" srcOrd="1" destOrd="0" presId="urn:microsoft.com/office/officeart/2005/8/layout/list1"/>
    <dgm:cxn modelId="{89776C82-4638-4551-B3E5-D4A348C40980}" type="presOf" srcId="{1B07D1AD-1C66-4669-B6E3-3DDB49DB3938}" destId="{087A5F18-E3A6-491F-B5B0-6A584BFD0B88}" srcOrd="0" destOrd="0" presId="urn:microsoft.com/office/officeart/2005/8/layout/list1"/>
    <dgm:cxn modelId="{32F92598-B331-4669-8E2C-519DC2223020}" type="presOf" srcId="{4A109584-0824-4DB8-B5EF-36ADF637759E}" destId="{9D803A21-3F2E-4B9C-8D85-0B06862181D7}" srcOrd="0" destOrd="0" presId="urn:microsoft.com/office/officeart/2005/8/layout/list1"/>
    <dgm:cxn modelId="{F7926D89-2989-42AB-9DA4-66EDE037F212}" srcId="{1B07D1AD-1C66-4669-B6E3-3DDB49DB3938}" destId="{7645682D-B866-4289-BAAE-A30BD868BAF4}" srcOrd="1" destOrd="0" parTransId="{6C227094-09F3-44DF-81DA-588C7E038A3F}" sibTransId="{A1C5BADF-5136-4BD6-A758-B1DDD0CB84A5}"/>
    <dgm:cxn modelId="{308C6EA3-B006-497E-8DE0-2329B9B30E12}" srcId="{0A19917D-8794-418D-9720-7FC2B568E6CC}" destId="{5D1917DB-547E-41BE-88C4-7858276C6FEB}" srcOrd="0" destOrd="0" parTransId="{2595137C-E0EF-4922-B173-4BFB988541F9}" sibTransId="{B8648949-ACFA-4D7B-9418-FFC287F927AB}"/>
    <dgm:cxn modelId="{E663ED68-8F97-4ACB-98C2-7D917C8580D2}" type="presOf" srcId="{C6537AE0-CE1D-4400-8C09-A26A642D1E90}" destId="{87E5EF4F-3DC1-457B-96F5-7E17C33B38F9}" srcOrd="1" destOrd="0" presId="urn:microsoft.com/office/officeart/2005/8/layout/list1"/>
    <dgm:cxn modelId="{717E840D-187C-4958-BC8E-9A13E91EDC21}" type="presOf" srcId="{1AEECC8D-BF05-4FCB-812B-45F3D1344AF5}" destId="{F22627C9-F044-4CB8-9526-A07B5FBBCCAD}" srcOrd="0" destOrd="0" presId="urn:microsoft.com/office/officeart/2005/8/layout/list1"/>
    <dgm:cxn modelId="{46C3E351-FF81-48CE-9701-D8DEF3E7D4BC}" type="presParOf" srcId="{087A5F18-E3A6-491F-B5B0-6A584BFD0B88}" destId="{A8800DFA-6446-4590-913D-8CAE6AB888FB}" srcOrd="0" destOrd="0" presId="urn:microsoft.com/office/officeart/2005/8/layout/list1"/>
    <dgm:cxn modelId="{81CBEE52-66F0-4FCB-BED7-A2CC15C51B40}" type="presParOf" srcId="{A8800DFA-6446-4590-913D-8CAE6AB888FB}" destId="{E3E5AC33-1A56-484C-BA05-2B663BACF8D5}" srcOrd="0" destOrd="0" presId="urn:microsoft.com/office/officeart/2005/8/layout/list1"/>
    <dgm:cxn modelId="{BB5ADA25-D438-40BA-BDF6-17E0B37A0EDD}" type="presParOf" srcId="{A8800DFA-6446-4590-913D-8CAE6AB888FB}" destId="{87E5EF4F-3DC1-457B-96F5-7E17C33B38F9}" srcOrd="1" destOrd="0" presId="urn:microsoft.com/office/officeart/2005/8/layout/list1"/>
    <dgm:cxn modelId="{BDFD511C-8BE5-4C38-A02B-BCC6B32CDE8B}" type="presParOf" srcId="{087A5F18-E3A6-491F-B5B0-6A584BFD0B88}" destId="{2EF3C636-A417-4936-929D-75125238A82B}" srcOrd="1" destOrd="0" presId="urn:microsoft.com/office/officeart/2005/8/layout/list1"/>
    <dgm:cxn modelId="{2CBD8FFB-3DC4-4120-971D-4AC22D624382}" type="presParOf" srcId="{087A5F18-E3A6-491F-B5B0-6A584BFD0B88}" destId="{9D803A21-3F2E-4B9C-8D85-0B06862181D7}" srcOrd="2" destOrd="0" presId="urn:microsoft.com/office/officeart/2005/8/layout/list1"/>
    <dgm:cxn modelId="{EBE4D322-6289-4929-8E00-2396034EF08C}" type="presParOf" srcId="{087A5F18-E3A6-491F-B5B0-6A584BFD0B88}" destId="{9A04F57F-3E60-4F80-BB21-04299E5EA2DA}" srcOrd="3" destOrd="0" presId="urn:microsoft.com/office/officeart/2005/8/layout/list1"/>
    <dgm:cxn modelId="{4D62630C-F7C5-44AC-8B87-CB10250EB277}" type="presParOf" srcId="{087A5F18-E3A6-491F-B5B0-6A584BFD0B88}" destId="{A6EF3763-CB74-4069-A26E-84F6BD9D8897}" srcOrd="4" destOrd="0" presId="urn:microsoft.com/office/officeart/2005/8/layout/list1"/>
    <dgm:cxn modelId="{56D3065C-03D1-4D02-8C04-E4878395CCF6}" type="presParOf" srcId="{A6EF3763-CB74-4069-A26E-84F6BD9D8897}" destId="{287C9003-6534-45C3-9B65-CDD51620D1B4}" srcOrd="0" destOrd="0" presId="urn:microsoft.com/office/officeart/2005/8/layout/list1"/>
    <dgm:cxn modelId="{06C4ED5E-F110-401C-926D-1392FD10A21A}" type="presParOf" srcId="{A6EF3763-CB74-4069-A26E-84F6BD9D8897}" destId="{A0170903-9D65-4975-A6F2-332FB9479AEC}" srcOrd="1" destOrd="0" presId="urn:microsoft.com/office/officeart/2005/8/layout/list1"/>
    <dgm:cxn modelId="{6AD3125B-712D-4746-B83E-F8AD275B2292}" type="presParOf" srcId="{087A5F18-E3A6-491F-B5B0-6A584BFD0B88}" destId="{1296FFEE-E2CB-412F-B686-E9F8D1FFC8E0}" srcOrd="5" destOrd="0" presId="urn:microsoft.com/office/officeart/2005/8/layout/list1"/>
    <dgm:cxn modelId="{F310A636-BB68-4501-9BA4-5BCC7C6F8E9A}" type="presParOf" srcId="{087A5F18-E3A6-491F-B5B0-6A584BFD0B88}" destId="{F22627C9-F044-4CB8-9526-A07B5FBBCCAD}" srcOrd="6" destOrd="0" presId="urn:microsoft.com/office/officeart/2005/8/layout/list1"/>
    <dgm:cxn modelId="{E1860E29-029E-4ACC-8143-1B51F75B490F}" type="presParOf" srcId="{087A5F18-E3A6-491F-B5B0-6A584BFD0B88}" destId="{1426C0FD-D348-4245-836A-37A5370A0D24}" srcOrd="7" destOrd="0" presId="urn:microsoft.com/office/officeart/2005/8/layout/list1"/>
    <dgm:cxn modelId="{4396FFD0-11E9-4DE3-8949-477890E98F5A}" type="presParOf" srcId="{087A5F18-E3A6-491F-B5B0-6A584BFD0B88}" destId="{370222D8-56D8-4DC2-8A8E-837C320EE8C0}" srcOrd="8" destOrd="0" presId="urn:microsoft.com/office/officeart/2005/8/layout/list1"/>
    <dgm:cxn modelId="{E27A6A5F-511C-4331-BF18-90E1C87D8E37}" type="presParOf" srcId="{370222D8-56D8-4DC2-8A8E-837C320EE8C0}" destId="{259BB830-2F9B-4990-AB70-B40DC871059E}" srcOrd="0" destOrd="0" presId="urn:microsoft.com/office/officeart/2005/8/layout/list1"/>
    <dgm:cxn modelId="{5B10BA88-C702-4857-8EAC-6D53AB93F08E}" type="presParOf" srcId="{370222D8-56D8-4DC2-8A8E-837C320EE8C0}" destId="{120604E7-DB25-4485-B79F-6103B197795C}" srcOrd="1" destOrd="0" presId="urn:microsoft.com/office/officeart/2005/8/layout/list1"/>
    <dgm:cxn modelId="{42A1ECDB-783D-451A-AE50-E6DD986C0496}" type="presParOf" srcId="{087A5F18-E3A6-491F-B5B0-6A584BFD0B88}" destId="{71C4F06D-1275-4118-AB85-CECC5F0D3B6C}" srcOrd="9" destOrd="0" presId="urn:microsoft.com/office/officeart/2005/8/layout/list1"/>
    <dgm:cxn modelId="{B48AFE4C-2007-4DCE-88EE-1859E9B7ACBC}" type="presParOf" srcId="{087A5F18-E3A6-491F-B5B0-6A584BFD0B88}" destId="{3BA4C083-FCF2-40F1-A76B-8FEBFD0F597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BD328D-F6C3-49DB-AD8F-5911E561875C}">
      <dsp:nvSpPr>
        <dsp:cNvPr id="0" name=""/>
        <dsp:cNvSpPr/>
      </dsp:nvSpPr>
      <dsp:spPr>
        <a:xfrm>
          <a:off x="193387" y="0"/>
          <a:ext cx="6419055" cy="10835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Цифровые </a:t>
          </a:r>
          <a:r>
            <a:rPr lang="ru-RU" sz="2800" kern="1200" dirty="0" smtClean="0"/>
            <a:t>инновации на электронных рынках</a:t>
          </a:r>
          <a:endParaRPr lang="ru-RU" sz="2800" kern="1200" dirty="0"/>
        </a:p>
      </dsp:txBody>
      <dsp:txXfrm>
        <a:off x="225123" y="31736"/>
        <a:ext cx="5226323" cy="1020059"/>
      </dsp:txXfrm>
    </dsp:sp>
    <dsp:sp modelId="{6608A6C3-695A-4CEB-B2D6-F80298AD8C71}">
      <dsp:nvSpPr>
        <dsp:cNvPr id="0" name=""/>
        <dsp:cNvSpPr/>
      </dsp:nvSpPr>
      <dsp:spPr>
        <a:xfrm>
          <a:off x="518638" y="1280537"/>
          <a:ext cx="6908530" cy="10835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 </a:t>
          </a:r>
          <a:r>
            <a:rPr lang="ru-RU" sz="2800" kern="1200" dirty="0" smtClean="0"/>
            <a:t>Новые возможности маркетинга </a:t>
          </a:r>
          <a:r>
            <a:rPr lang="ru-RU" sz="2800" kern="1200" dirty="0" smtClean="0"/>
            <a:t>на основе больших данных</a:t>
          </a:r>
          <a:endParaRPr lang="ru-RU" sz="2800" kern="1200" dirty="0"/>
        </a:p>
      </dsp:txBody>
      <dsp:txXfrm>
        <a:off x="550374" y="1312273"/>
        <a:ext cx="5551545" cy="1020059"/>
      </dsp:txXfrm>
    </dsp:sp>
    <dsp:sp modelId="{50FF92C8-F89A-4DC9-8DAE-B3A47316FCFD}">
      <dsp:nvSpPr>
        <dsp:cNvPr id="0" name=""/>
        <dsp:cNvSpPr/>
      </dsp:nvSpPr>
      <dsp:spPr>
        <a:xfrm>
          <a:off x="1065520" y="2491685"/>
          <a:ext cx="6937727" cy="12223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Новые эффекты масштаба и конкурентные </a:t>
          </a:r>
          <a:r>
            <a:rPr lang="ru-RU" sz="2800" kern="1200" dirty="0" smtClean="0"/>
            <a:t>преимущества цифровых платформ</a:t>
          </a:r>
          <a:endParaRPr lang="ru-RU" sz="2800" kern="1200" dirty="0"/>
        </a:p>
      </dsp:txBody>
      <dsp:txXfrm>
        <a:off x="1101320" y="2527485"/>
        <a:ext cx="5575820" cy="1150710"/>
      </dsp:txXfrm>
    </dsp:sp>
    <dsp:sp modelId="{643C3043-27AC-4AFA-953F-37D54E2DDA97}">
      <dsp:nvSpPr>
        <dsp:cNvPr id="0" name=""/>
        <dsp:cNvSpPr/>
      </dsp:nvSpPr>
      <dsp:spPr>
        <a:xfrm>
          <a:off x="1701457" y="3841612"/>
          <a:ext cx="6805830" cy="10835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Новые бизнес-модели </a:t>
          </a:r>
          <a:r>
            <a:rPr lang="ru-RU" sz="2800" kern="1200" dirty="0" smtClean="0"/>
            <a:t>и </a:t>
          </a:r>
          <a:endParaRPr lang="ru-RU" sz="2800" kern="1200" dirty="0" smtClean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новая структура рынка</a:t>
          </a:r>
          <a:endParaRPr lang="ru-RU" sz="2800" kern="1200" dirty="0"/>
        </a:p>
      </dsp:txBody>
      <dsp:txXfrm>
        <a:off x="1733193" y="3873348"/>
        <a:ext cx="5468074" cy="1020059"/>
      </dsp:txXfrm>
    </dsp:sp>
    <dsp:sp modelId="{4985B491-1A7B-4AA2-AF84-AF40D8E98FEC}">
      <dsp:nvSpPr>
        <dsp:cNvPr id="0" name=""/>
        <dsp:cNvSpPr/>
      </dsp:nvSpPr>
      <dsp:spPr>
        <a:xfrm>
          <a:off x="6101534" y="829886"/>
          <a:ext cx="704295" cy="70429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6260000" y="829886"/>
        <a:ext cx="387363" cy="529982"/>
      </dsp:txXfrm>
    </dsp:sp>
    <dsp:sp modelId="{0494FD08-F5F5-4570-AF49-223D9669C305}">
      <dsp:nvSpPr>
        <dsp:cNvPr id="0" name=""/>
        <dsp:cNvSpPr/>
      </dsp:nvSpPr>
      <dsp:spPr>
        <a:xfrm>
          <a:off x="6671523" y="2110424"/>
          <a:ext cx="704295" cy="70429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6829989" y="2110424"/>
        <a:ext cx="387363" cy="529982"/>
      </dsp:txXfrm>
    </dsp:sp>
    <dsp:sp modelId="{5E25AE7D-F5FA-4D1B-9CEC-E4228551E758}">
      <dsp:nvSpPr>
        <dsp:cNvPr id="0" name=""/>
        <dsp:cNvSpPr/>
      </dsp:nvSpPr>
      <dsp:spPr>
        <a:xfrm>
          <a:off x="7233004" y="3390961"/>
          <a:ext cx="704295" cy="70429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7391470" y="3390961"/>
        <a:ext cx="387363" cy="5299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82610-F0CE-4452-AD60-B01EF6AEB4D5}">
      <dsp:nvSpPr>
        <dsp:cNvPr id="0" name=""/>
        <dsp:cNvSpPr/>
      </dsp:nvSpPr>
      <dsp:spPr>
        <a:xfrm>
          <a:off x="418666" y="0"/>
          <a:ext cx="6282602" cy="2116138"/>
        </a:xfrm>
        <a:prstGeom prst="leftRightRibb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E8A8E7A-995E-4C64-8456-725DE8B8DA5F}">
      <dsp:nvSpPr>
        <dsp:cNvPr id="0" name=""/>
        <dsp:cNvSpPr/>
      </dsp:nvSpPr>
      <dsp:spPr>
        <a:xfrm>
          <a:off x="1516599" y="351172"/>
          <a:ext cx="2756849" cy="1075210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74676" rIns="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Маркетологи 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считают</a:t>
          </a:r>
          <a:endParaRPr lang="ru-RU" sz="2100" b="1" kern="1200" dirty="0"/>
        </a:p>
      </dsp:txBody>
      <dsp:txXfrm>
        <a:off x="1516599" y="351172"/>
        <a:ext cx="2756849" cy="1075210"/>
      </dsp:txXfrm>
    </dsp:sp>
    <dsp:sp modelId="{3ED69C67-190F-4ACC-ABE5-E7A7A8C9DF5E}">
      <dsp:nvSpPr>
        <dsp:cNvPr id="0" name=""/>
        <dsp:cNvSpPr/>
      </dsp:nvSpPr>
      <dsp:spPr>
        <a:xfrm>
          <a:off x="4032448" y="708906"/>
          <a:ext cx="2063234" cy="1036907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74676" rIns="0" bIns="80010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Потребители решают по-иному</a:t>
          </a:r>
          <a:endParaRPr lang="ru-RU" sz="2100" b="1" kern="1200" dirty="0"/>
        </a:p>
      </dsp:txBody>
      <dsp:txXfrm>
        <a:off x="4032448" y="708906"/>
        <a:ext cx="2063234" cy="10369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D222A-04B1-4E01-ACB9-995398C18860}">
      <dsp:nvSpPr>
        <dsp:cNvPr id="0" name=""/>
        <dsp:cNvSpPr/>
      </dsp:nvSpPr>
      <dsp:spPr>
        <a:xfrm>
          <a:off x="495061" y="645"/>
          <a:ext cx="2262336" cy="13574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i="1" kern="1200" smtClean="0"/>
            <a:t>Aliexpress</a:t>
          </a:r>
          <a:endParaRPr lang="ru-RU" sz="3400" kern="1200"/>
        </a:p>
      </dsp:txBody>
      <dsp:txXfrm>
        <a:off x="495061" y="645"/>
        <a:ext cx="2262336" cy="1357401"/>
      </dsp:txXfrm>
    </dsp:sp>
    <dsp:sp modelId="{6D6F2FC8-B3B8-45B6-84EA-BEE722463FF3}">
      <dsp:nvSpPr>
        <dsp:cNvPr id="0" name=""/>
        <dsp:cNvSpPr/>
      </dsp:nvSpPr>
      <dsp:spPr>
        <a:xfrm>
          <a:off x="2983631" y="645"/>
          <a:ext cx="2262336" cy="13574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i="1" kern="1200" smtClean="0"/>
            <a:t>Wildberries</a:t>
          </a:r>
          <a:endParaRPr lang="ru-RU" sz="3400" kern="1200"/>
        </a:p>
      </dsp:txBody>
      <dsp:txXfrm>
        <a:off x="2983631" y="645"/>
        <a:ext cx="2262336" cy="1357401"/>
      </dsp:txXfrm>
    </dsp:sp>
    <dsp:sp modelId="{9568ACCD-A2CB-474B-9E4A-E2D1612D63A7}">
      <dsp:nvSpPr>
        <dsp:cNvPr id="0" name=""/>
        <dsp:cNvSpPr/>
      </dsp:nvSpPr>
      <dsp:spPr>
        <a:xfrm>
          <a:off x="5472201" y="645"/>
          <a:ext cx="2262336" cy="13574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i="1" kern="1200" dirty="0" smtClean="0"/>
            <a:t>Amazon</a:t>
          </a:r>
          <a:endParaRPr lang="ru-RU" sz="3400" kern="1200" dirty="0"/>
        </a:p>
      </dsp:txBody>
      <dsp:txXfrm>
        <a:off x="5472201" y="645"/>
        <a:ext cx="2262336" cy="1357401"/>
      </dsp:txXfrm>
    </dsp:sp>
    <dsp:sp modelId="{93B5D001-26C0-468D-BD13-CC2DBE6B7160}">
      <dsp:nvSpPr>
        <dsp:cNvPr id="0" name=""/>
        <dsp:cNvSpPr/>
      </dsp:nvSpPr>
      <dsp:spPr>
        <a:xfrm>
          <a:off x="495061" y="1584280"/>
          <a:ext cx="2262336" cy="13574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i="1" kern="1200" dirty="0" smtClean="0"/>
            <a:t>Ebay</a:t>
          </a:r>
          <a:endParaRPr lang="ru-RU" sz="3400" kern="1200" dirty="0"/>
        </a:p>
      </dsp:txBody>
      <dsp:txXfrm>
        <a:off x="495061" y="1584280"/>
        <a:ext cx="2262336" cy="1357401"/>
      </dsp:txXfrm>
    </dsp:sp>
    <dsp:sp modelId="{510ABE07-1633-4045-A46C-CCB4F0CF90EA}">
      <dsp:nvSpPr>
        <dsp:cNvPr id="0" name=""/>
        <dsp:cNvSpPr/>
      </dsp:nvSpPr>
      <dsp:spPr>
        <a:xfrm>
          <a:off x="2983631" y="1584280"/>
          <a:ext cx="2262336" cy="13574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i="1" kern="1200" smtClean="0"/>
            <a:t>Joom</a:t>
          </a:r>
          <a:endParaRPr lang="ru-RU" sz="3400" kern="1200"/>
        </a:p>
      </dsp:txBody>
      <dsp:txXfrm>
        <a:off x="2983631" y="1584280"/>
        <a:ext cx="2262336" cy="1357401"/>
      </dsp:txXfrm>
    </dsp:sp>
    <dsp:sp modelId="{FD7897EA-CCE5-4F55-A3CB-2EAA58E9FAFB}">
      <dsp:nvSpPr>
        <dsp:cNvPr id="0" name=""/>
        <dsp:cNvSpPr/>
      </dsp:nvSpPr>
      <dsp:spPr>
        <a:xfrm>
          <a:off x="5472201" y="1584280"/>
          <a:ext cx="2262336" cy="13574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i="1" kern="1200" smtClean="0"/>
            <a:t>Goods</a:t>
          </a:r>
          <a:endParaRPr lang="ru-RU" sz="3400" kern="1200"/>
        </a:p>
      </dsp:txBody>
      <dsp:txXfrm>
        <a:off x="5472201" y="1584280"/>
        <a:ext cx="2262336" cy="1357401"/>
      </dsp:txXfrm>
    </dsp:sp>
    <dsp:sp modelId="{C848B6CF-788D-4FA6-9C79-E3C65FBF49C7}">
      <dsp:nvSpPr>
        <dsp:cNvPr id="0" name=""/>
        <dsp:cNvSpPr/>
      </dsp:nvSpPr>
      <dsp:spPr>
        <a:xfrm>
          <a:off x="495061" y="3167916"/>
          <a:ext cx="2262336" cy="13574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i="1" kern="1200" smtClean="0"/>
            <a:t>Lamoda</a:t>
          </a:r>
          <a:endParaRPr lang="ru-RU" sz="3400" kern="1200"/>
        </a:p>
      </dsp:txBody>
      <dsp:txXfrm>
        <a:off x="495061" y="3167916"/>
        <a:ext cx="2262336" cy="1357401"/>
      </dsp:txXfrm>
    </dsp:sp>
    <dsp:sp modelId="{B218C6B9-5C46-46FF-B113-CA31F9A21A92}">
      <dsp:nvSpPr>
        <dsp:cNvPr id="0" name=""/>
        <dsp:cNvSpPr/>
      </dsp:nvSpPr>
      <dsp:spPr>
        <a:xfrm>
          <a:off x="2983631" y="3167916"/>
          <a:ext cx="2262336" cy="13574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i="1" kern="1200" smtClean="0"/>
            <a:t>Ozon</a:t>
          </a:r>
          <a:endParaRPr lang="ru-RU" sz="3400" kern="1200"/>
        </a:p>
      </dsp:txBody>
      <dsp:txXfrm>
        <a:off x="2983631" y="3167916"/>
        <a:ext cx="2262336" cy="1357401"/>
      </dsp:txXfrm>
    </dsp:sp>
    <dsp:sp modelId="{4236B0F3-99B0-4D97-8034-25CEAFE6559C}">
      <dsp:nvSpPr>
        <dsp:cNvPr id="0" name=""/>
        <dsp:cNvSpPr/>
      </dsp:nvSpPr>
      <dsp:spPr>
        <a:xfrm>
          <a:off x="5472201" y="3167916"/>
          <a:ext cx="2262336" cy="13574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i="1" kern="1200" smtClean="0"/>
            <a:t>Леруа Мерлен</a:t>
          </a:r>
          <a:endParaRPr lang="ru-RU" sz="3400" kern="1200"/>
        </a:p>
      </dsp:txBody>
      <dsp:txXfrm>
        <a:off x="5472201" y="3167916"/>
        <a:ext cx="2262336" cy="13574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03A21-3F2E-4B9C-8D85-0B06862181D7}">
      <dsp:nvSpPr>
        <dsp:cNvPr id="0" name=""/>
        <dsp:cNvSpPr/>
      </dsp:nvSpPr>
      <dsp:spPr>
        <a:xfrm>
          <a:off x="0" y="367316"/>
          <a:ext cx="8435280" cy="1190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4671" tIns="437388" rIns="654671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i="1" kern="1200" dirty="0" smtClean="0"/>
            <a:t>в </a:t>
          </a:r>
          <a:r>
            <a:rPr lang="ru-RU" sz="2100" kern="1200" dirty="0" smtClean="0"/>
            <a:t>эпоху онлайн рынков – это усиление зависимости и утрата автономности и независимости потребителя. </a:t>
          </a:r>
          <a:endParaRPr lang="ru-RU" sz="2100" kern="1200" dirty="0"/>
        </a:p>
      </dsp:txBody>
      <dsp:txXfrm>
        <a:off x="0" y="367316"/>
        <a:ext cx="8435280" cy="1190700"/>
      </dsp:txXfrm>
    </dsp:sp>
    <dsp:sp modelId="{87E5EF4F-3DC1-457B-96F5-7E17C33B38F9}">
      <dsp:nvSpPr>
        <dsp:cNvPr id="0" name=""/>
        <dsp:cNvSpPr/>
      </dsp:nvSpPr>
      <dsp:spPr>
        <a:xfrm>
          <a:off x="421764" y="57356"/>
          <a:ext cx="5904696" cy="619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3183" tIns="0" rIns="223183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dirty="0" smtClean="0"/>
            <a:t>Тренд </a:t>
          </a:r>
          <a:r>
            <a:rPr lang="ru-RU" sz="2100" b="0" i="1" kern="1200" dirty="0" smtClean="0"/>
            <a:t>: гипер-персонализация  предложений </a:t>
          </a:r>
          <a:endParaRPr lang="ru-RU" sz="2100" b="0" kern="1200" dirty="0"/>
        </a:p>
      </dsp:txBody>
      <dsp:txXfrm>
        <a:off x="452026" y="87618"/>
        <a:ext cx="5844172" cy="559396"/>
      </dsp:txXfrm>
    </dsp:sp>
    <dsp:sp modelId="{F22627C9-F044-4CB8-9526-A07B5FBBCCAD}">
      <dsp:nvSpPr>
        <dsp:cNvPr id="0" name=""/>
        <dsp:cNvSpPr/>
      </dsp:nvSpPr>
      <dsp:spPr>
        <a:xfrm>
          <a:off x="0" y="1981376"/>
          <a:ext cx="8435280" cy="1190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4671" tIns="437388" rIns="654671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интегрированные мульти – сервисы усилят рыночную власть платформ - гигантов.</a:t>
          </a:r>
          <a:endParaRPr lang="ru-RU" sz="2100" kern="1200" dirty="0"/>
        </a:p>
      </dsp:txBody>
      <dsp:txXfrm>
        <a:off x="0" y="1981376"/>
        <a:ext cx="8435280" cy="1190700"/>
      </dsp:txXfrm>
    </dsp:sp>
    <dsp:sp modelId="{A0170903-9D65-4975-A6F2-332FB9479AEC}">
      <dsp:nvSpPr>
        <dsp:cNvPr id="0" name=""/>
        <dsp:cNvSpPr/>
      </dsp:nvSpPr>
      <dsp:spPr>
        <a:xfrm>
          <a:off x="421764" y="1671416"/>
          <a:ext cx="5904696" cy="6199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3183" tIns="0" rIns="223183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dirty="0" smtClean="0"/>
            <a:t>Тренд </a:t>
          </a:r>
          <a:r>
            <a:rPr lang="ru-RU" sz="2100" i="1" kern="1200" dirty="0" smtClean="0"/>
            <a:t>: </a:t>
          </a:r>
          <a:r>
            <a:rPr lang="ru-RU" sz="2100" b="1" i="1" kern="1200" dirty="0" smtClean="0"/>
            <a:t>трансформация маркетплейсов </a:t>
          </a:r>
          <a:endParaRPr lang="ru-RU" sz="2100" b="1" kern="1200" dirty="0"/>
        </a:p>
      </dsp:txBody>
      <dsp:txXfrm>
        <a:off x="452026" y="1701678"/>
        <a:ext cx="5844172" cy="559396"/>
      </dsp:txXfrm>
    </dsp:sp>
    <dsp:sp modelId="{3BA4C083-FCF2-40F1-A76B-8FEBFD0F597C}">
      <dsp:nvSpPr>
        <dsp:cNvPr id="0" name=""/>
        <dsp:cNvSpPr/>
      </dsp:nvSpPr>
      <dsp:spPr>
        <a:xfrm>
          <a:off x="0" y="3595436"/>
          <a:ext cx="8435280" cy="14883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4671" tIns="437388" rIns="654671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рынки превращаются в территорию манипулирования, где неизбежно меняются механизмы и законы рыночной конкуренции.</a:t>
          </a:r>
          <a:endParaRPr lang="ru-RU" sz="2100" kern="1200" dirty="0"/>
        </a:p>
      </dsp:txBody>
      <dsp:txXfrm>
        <a:off x="0" y="3595436"/>
        <a:ext cx="8435280" cy="1488374"/>
      </dsp:txXfrm>
    </dsp:sp>
    <dsp:sp modelId="{120604E7-DB25-4485-B79F-6103B197795C}">
      <dsp:nvSpPr>
        <dsp:cNvPr id="0" name=""/>
        <dsp:cNvSpPr/>
      </dsp:nvSpPr>
      <dsp:spPr>
        <a:xfrm>
          <a:off x="421764" y="3285476"/>
          <a:ext cx="5904696" cy="6199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3183" tIns="0" rIns="223183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dirty="0" smtClean="0"/>
            <a:t>Перспективы:  новая монополизация рынков </a:t>
          </a:r>
          <a:endParaRPr lang="ru-RU" sz="2100" b="1" kern="1200" dirty="0"/>
        </a:p>
      </dsp:txBody>
      <dsp:txXfrm>
        <a:off x="452026" y="3315738"/>
        <a:ext cx="5844172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26178" units="1/cm"/>
          <inkml:channelProperty channel="Y" name="resolution" value="50.23256" units="1/cm"/>
          <inkml:channelProperty channel="T" name="resolution" value="1" units="1/dev"/>
        </inkml:channelProperties>
      </inkml:inkSource>
      <inkml:timestamp xml:id="ts0" timeString="2020-11-29T10:58:30.501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63EEFC6D-F6BD-4144-BC79-D1338FE58136}" emma:medium="tactile" emma:mode="ink">
          <msink:context xmlns:msink="http://schemas.microsoft.com/ink/2010/main" type="writingRegion" rotatedBoundingBox="19652,12006 19667,12006 19667,12021 19652,12021"/>
        </emma:interpretation>
      </emma:emma>
    </inkml:annotationXML>
    <inkml:traceGroup>
      <inkml:annotationXML>
        <emma:emma xmlns:emma="http://www.w3.org/2003/04/emma" version="1.0">
          <emma:interpretation id="{30417C2B-3F31-4463-9294-1B70CC98E182}" emma:medium="tactile" emma:mode="ink">
            <msink:context xmlns:msink="http://schemas.microsoft.com/ink/2010/main" type="paragraph" rotatedBoundingBox="19652,12006 19667,12006 19667,12021 19652,120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03D4A56-BF6D-45F0-AF65-46F580B50535}" emma:medium="tactile" emma:mode="ink">
              <msink:context xmlns:msink="http://schemas.microsoft.com/ink/2010/main" type="line" rotatedBoundingBox="19652,12006 19667,12006 19667,12021 19652,12021"/>
            </emma:interpretation>
          </emma:emma>
        </inkml:annotationXML>
        <inkml:traceGroup>
          <inkml:annotationXML>
            <emma:emma xmlns:emma="http://www.w3.org/2003/04/emma" version="1.0">
              <emma:interpretation id="{9093F90A-8CD1-4C56-A9D7-05E862D0823E}" emma:medium="tactile" emma:mode="ink">
                <msink:context xmlns:msink="http://schemas.microsoft.com/ink/2010/main" type="inkWord" rotatedBoundingBox="19652,12006 19667,12006 19667,12021 19652,12021"/>
              </emma:interpretation>
              <emma:one-of disjunction-type="recognition" id="oneOf0">
                <emma:interpretation id="interp0" emma:lang="" emma:confidence="0">
                  <emma:literal>D</emma:literal>
                </emma:interpretation>
                <emma:interpretation id="interp1" emma:lang="" emma:confidence="0">
                  <emma:literal>°</emma:literal>
                </emma:interpretation>
                <emma:interpretation id="interp2" emma:lang="" emma:confidence="0">
                  <emma:literal>о</emma:literal>
                </emma:interpretation>
                <emma:interpretation id="interp3" emma:lang="" emma:confidence="0">
                  <emma:literal>в</emma:literal>
                </emma:interpretation>
                <emma:interpretation id="interp4" emma:lang="" emma:confidence="0">
                  <emma:literal>В</emma:literal>
                </emma:interpretation>
              </emma:one-of>
            </emma:emma>
          </inkml:annotationXML>
          <inkml:trace contextRef="#ctx0" brushRef="#br0">346 198 0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26178" units="1/cm"/>
          <inkml:channelProperty channel="Y" name="resolution" value="50.23256" units="1/cm"/>
          <inkml:channelProperty channel="T" name="resolution" value="1" units="1/dev"/>
        </inkml:channelProperties>
      </inkml:inkSource>
      <inkml:timestamp xml:id="ts0" timeString="2020-11-29T11:01:04.262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D7991A4-AE98-46A9-83F3-F30E892F63A0}" emma:medium="tactile" emma:mode="ink">
          <msink:context xmlns:msink="http://schemas.microsoft.com/ink/2010/main" type="writingRegion" rotatedBoundingBox="10852,12622 10867,12622 10867,12637 10852,12637"/>
        </emma:interpretation>
      </emma:emma>
    </inkml:annotationXML>
    <inkml:traceGroup>
      <inkml:annotationXML>
        <emma:emma xmlns:emma="http://www.w3.org/2003/04/emma" version="1.0">
          <emma:interpretation id="{ABBF689A-0235-4D38-A952-394E53E577FD}" emma:medium="tactile" emma:mode="ink">
            <msink:context xmlns:msink="http://schemas.microsoft.com/ink/2010/main" type="paragraph" rotatedBoundingBox="10852,12622 10867,12622 10867,12637 10852,126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21DA01-04BD-4DA7-B07D-1F33BC95C7D0}" emma:medium="tactile" emma:mode="ink">
              <msink:context xmlns:msink="http://schemas.microsoft.com/ink/2010/main" type="line" rotatedBoundingBox="10852,12622 10867,12622 10867,12637 10852,12637"/>
            </emma:interpretation>
          </emma:emma>
        </inkml:annotationXML>
        <inkml:traceGroup>
          <inkml:annotationXML>
            <emma:emma xmlns:emma="http://www.w3.org/2003/04/emma" version="1.0">
              <emma:interpretation id="{F80BAF4D-A8EA-44A0-8C73-81E72287B725}" emma:medium="tactile" emma:mode="ink">
                <msink:context xmlns:msink="http://schemas.microsoft.com/ink/2010/main" type="inkWord" rotatedBoundingBox="10852,12622 10867,12622 10867,12637 10852,12637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:</emma:literal>
                </emma:interpretation>
                <emma:interpretation id="interp2" emma:lang="" emma:confidence="0">
                  <emma:literal>'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1</emma:literal>
                </emma:interpretation>
              </emma:one-of>
            </emma:emma>
          </inkml:annotationXML>
          <inkml:trace contextRef="#ctx0" brushRef="#br0">0 0 0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0E8C2-FE7E-4D18-9162-B836BBD5C2FE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AC5BF-6B82-49EC-B4D0-43AD81839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026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AC5BF-6B82-49EC-B4D0-43AD8183992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172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D7F5-F423-42C0-85F1-AB6797CBA955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CF68B-8B3C-4FBA-8714-AB6F163EE1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D7F5-F423-42C0-85F1-AB6797CBA955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CF68B-8B3C-4FBA-8714-AB6F163EE1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D7F5-F423-42C0-85F1-AB6797CBA955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CF68B-8B3C-4FBA-8714-AB6F163EE1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D7F5-F423-42C0-85F1-AB6797CBA955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CF68B-8B3C-4FBA-8714-AB6F163EE1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D7F5-F423-42C0-85F1-AB6797CBA955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CF68B-8B3C-4FBA-8714-AB6F163EE1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D7F5-F423-42C0-85F1-AB6797CBA955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CF68B-8B3C-4FBA-8714-AB6F163EE1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D7F5-F423-42C0-85F1-AB6797CBA955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CF68B-8B3C-4FBA-8714-AB6F163EE1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D7F5-F423-42C0-85F1-AB6797CBA955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CF68B-8B3C-4FBA-8714-AB6F163EE1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D7F5-F423-42C0-85F1-AB6797CBA955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CF68B-8B3C-4FBA-8714-AB6F163EE1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D7F5-F423-42C0-85F1-AB6797CBA955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CF68B-8B3C-4FBA-8714-AB6F163EE1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D7F5-F423-42C0-85F1-AB6797CBA955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CF68B-8B3C-4FBA-8714-AB6F163EE1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4D7F5-F423-42C0-85F1-AB6797CBA955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CF68B-8B3C-4FBA-8714-AB6F163EE1E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op100.datainsight.ru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quokka.media/zapiski-marketologa/marketpleisy-i-d2c-budushchee-ehlektronnoi-torgovli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-pepper.ru/news/internet-torgovlya-v-rossii-2019-analitika-data-insight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-pepper.ru/news/internet-torgovlya-v-rossii-2019-analitika-data-insight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https://clck.yandex.ru/redir/nWO_r1F33ck?data=NnBZTWRhdFZKOHRaTENSMFc4S0VQSmMyaEp4WnN3V0VQWkh5ektjZ0xwajlDSHNqQ3lMYTRHbDV4YURNTWtmNEpPRkRfWDUzWlYyS1Z1S3FUYVUwWE5NX2o1V0hjTGdURVRoaVFfXy14MkZ6LTlBc2YwUm1jWF9lRHlzaVF0VDBXTk5LVTRlLUdGbmpXMUFvUGFnbno2SHpiS0pKMHVmUU1YdExCdzQ3eVBPZVduQ2VOS0p3NlQzb2RtcUNOU2lPR1VkV25TVi01MnFwZFNNN200UU15dVRPeTBzMExFeVNHdGJrdDluTVpzbzFBcGVMYTJwcDRMOG9maFBldEFINzFCNlRGRmJmRmViQUEwTkhlb3JLTXN2d1VVd3NvSExuRE4tWk9ZVE1fek5acWkwV1MtdV9JX1ZaZHFxeTJybUFMMll3TFh0RDc5UTVCRHhFdzRhVzdnMXBoTXZCcURlY0dGRWJLd0lxRnpaaVFocUVGbmVXYm5KMnhPblJFc19hUmlkVTVWamE2VTA&amp;b64e=2&amp;sign=8aee3a27f836ea618e04746aa8e20013&amp;keyno=17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590651"/>
            <a:ext cx="8609148" cy="148337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/>
              <a:t> </a:t>
            </a:r>
            <a:r>
              <a:rPr lang="ru-RU" sz="4200" b="1" dirty="0" smtClean="0">
                <a:solidFill>
                  <a:srgbClr val="0070C0"/>
                </a:solidFill>
              </a:rPr>
              <a:t>Рыночная </a:t>
            </a:r>
            <a:r>
              <a:rPr lang="ru-RU" sz="4200" b="1" dirty="0">
                <a:solidFill>
                  <a:srgbClr val="0070C0"/>
                </a:solidFill>
              </a:rPr>
              <a:t>экспансия </a:t>
            </a:r>
            <a:r>
              <a:rPr lang="ru-RU" sz="4200" b="1" dirty="0" smtClean="0">
                <a:solidFill>
                  <a:srgbClr val="0070C0"/>
                </a:solidFill>
              </a:rPr>
              <a:t>цифровых платформ </a:t>
            </a:r>
            <a:r>
              <a:rPr lang="ru-RU" sz="4200" b="1" dirty="0">
                <a:solidFill>
                  <a:srgbClr val="0070C0"/>
                </a:solidFill>
              </a:rPr>
              <a:t>E-Commerce: масштабы, проблемы, </a:t>
            </a:r>
            <a:r>
              <a:rPr lang="ru-RU" sz="4200" b="1" dirty="0" smtClean="0">
                <a:solidFill>
                  <a:srgbClr val="0070C0"/>
                </a:solidFill>
              </a:rPr>
              <a:t>перспективы</a:t>
            </a:r>
            <a:endParaRPr lang="ru-RU" sz="4200" dirty="0">
              <a:solidFill>
                <a:srgbClr val="0070C0"/>
              </a:solidFill>
            </a:endParaRPr>
          </a:p>
          <a:p>
            <a:pPr>
              <a:buNone/>
            </a:pPr>
            <a:endParaRPr lang="ru-RU" sz="46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09600" y="1752601"/>
            <a:ext cx="8219256" cy="820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067944" y="5412826"/>
            <a:ext cx="4978896" cy="139675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r>
              <a:rPr lang="ru-RU" sz="9600" i="1" dirty="0" smtClean="0">
                <a:latin typeface="+mj-lt"/>
              </a:rPr>
              <a:t>Д.э.н., проф. В.В. Герасименко,</a:t>
            </a:r>
          </a:p>
          <a:p>
            <a:r>
              <a:rPr lang="ru-RU" sz="9600" i="1" dirty="0" smtClean="0">
                <a:latin typeface="+mj-lt"/>
              </a:rPr>
              <a:t>Зав. кафедрой маркетинга</a:t>
            </a:r>
          </a:p>
          <a:p>
            <a:r>
              <a:rPr lang="ru-RU" sz="9600" i="1" dirty="0" smtClean="0">
                <a:latin typeface="+mj-lt"/>
              </a:rPr>
              <a:t>Экономический факультет</a:t>
            </a:r>
          </a:p>
          <a:p>
            <a:r>
              <a:rPr lang="ru-RU" sz="9600" i="1" dirty="0" smtClean="0">
                <a:latin typeface="+mj-lt"/>
              </a:rPr>
              <a:t>МГУ имени М.В. Ломоносова </a:t>
            </a:r>
            <a:endParaRPr lang="ru-RU" sz="9600" dirty="0">
              <a:latin typeface="+mj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56" y="374709"/>
            <a:ext cx="6164155" cy="14158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7200" y="1772817"/>
            <a:ext cx="8371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Научный семинар по исследованиям цифровой экономики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2145784"/>
            <a:ext cx="80032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2.12.2020 «Наблюдаемые результаты цифровизации     экономики</a:t>
            </a:r>
            <a:r>
              <a:rPr lang="ru-RU" sz="2400" dirty="0"/>
              <a:t>: </a:t>
            </a:r>
            <a:r>
              <a:rPr lang="ru-RU" sz="2400" dirty="0" smtClean="0"/>
              <a:t>успехи, ошибки</a:t>
            </a:r>
            <a:r>
              <a:rPr lang="ru-RU" sz="2400" dirty="0"/>
              <a:t>, проблемы</a:t>
            </a:r>
            <a:r>
              <a:rPr lang="ru-RU" sz="2400" dirty="0" smtClean="0"/>
              <a:t>»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064" y="836712"/>
            <a:ext cx="5945112" cy="1066130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rgbClr val="0070C0"/>
                </a:solidFill>
              </a:rPr>
              <a:t>Технологии уже переходят в офлайн </a:t>
            </a: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400" dirty="0"/>
              <a:t>Ф</a:t>
            </a:r>
            <a:r>
              <a:rPr lang="ru-RU" sz="2400" dirty="0" smtClean="0"/>
              <a:t>ункция любого ИИ — распознавание</a:t>
            </a:r>
            <a:br>
              <a:rPr lang="ru-RU" sz="2400" dirty="0" smtClean="0"/>
            </a:br>
            <a:r>
              <a:rPr lang="ru-RU" sz="2400" dirty="0" smtClean="0"/>
              <a:t>Теперь </a:t>
            </a:r>
            <a:r>
              <a:rPr lang="ru-RU" sz="2400" dirty="0"/>
              <a:t>за счет нейросетей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глубокого </a:t>
            </a:r>
            <a:r>
              <a:rPr lang="ru-RU" sz="2400" dirty="0"/>
              <a:t>обучения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точность составляет </a:t>
            </a:r>
            <a:r>
              <a:rPr lang="ru-RU" sz="2400" b="1" dirty="0" smtClean="0">
                <a:solidFill>
                  <a:srgbClr val="C00000"/>
                </a:solidFill>
              </a:rPr>
              <a:t>99,9%, </a:t>
            </a:r>
            <a:r>
              <a:rPr lang="ru-RU" sz="2400" dirty="0" smtClean="0"/>
              <a:t>даже если </a:t>
            </a:r>
            <a:r>
              <a:rPr lang="ru-RU" sz="2400" dirty="0"/>
              <a:t>лицо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закрыто </a:t>
            </a:r>
            <a:r>
              <a:rPr lang="ru-RU" sz="2400" dirty="0"/>
              <a:t>одеждой, </a:t>
            </a:r>
            <a:r>
              <a:rPr lang="ru-RU" sz="2400" dirty="0" smtClean="0"/>
              <a:t>маской </a:t>
            </a:r>
            <a:r>
              <a:rPr lang="ru-RU" sz="2400" dirty="0"/>
              <a:t>или волосами.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2564904"/>
            <a:ext cx="4104456" cy="3456384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2000" dirty="0" smtClean="0"/>
              <a:t>Это означает</a:t>
            </a:r>
            <a:r>
              <a:rPr lang="ru-RU" sz="2000" dirty="0"/>
              <a:t> </a:t>
            </a:r>
            <a:r>
              <a:rPr lang="ru-RU" sz="2000" dirty="0" smtClean="0"/>
              <a:t>возможность  </a:t>
            </a:r>
            <a:r>
              <a:rPr lang="ru-RU" sz="2400" b="1" dirty="0" smtClean="0">
                <a:solidFill>
                  <a:srgbClr val="C00000"/>
                </a:solidFill>
              </a:rPr>
              <a:t>перенести </a:t>
            </a:r>
            <a:r>
              <a:rPr lang="ru-RU" sz="2400" b="1" dirty="0">
                <a:solidFill>
                  <a:srgbClr val="C00000"/>
                </a:solidFill>
              </a:rPr>
              <a:t>в офлайн почти все онлайн-маркетинговые </a:t>
            </a:r>
            <a:r>
              <a:rPr lang="ru-RU" sz="2400" b="1" dirty="0" smtClean="0">
                <a:solidFill>
                  <a:srgbClr val="C00000"/>
                </a:solidFill>
              </a:rPr>
              <a:t>технологии персонализации и </a:t>
            </a:r>
            <a:r>
              <a:rPr lang="ru-RU" sz="2400" b="1" dirty="0">
                <a:solidFill>
                  <a:srgbClr val="C00000"/>
                </a:solidFill>
              </a:rPr>
              <a:t>т</a:t>
            </a:r>
            <a:r>
              <a:rPr lang="ru-RU" sz="2400" b="1" dirty="0" smtClean="0">
                <a:solidFill>
                  <a:srgbClr val="C00000"/>
                </a:solidFill>
              </a:rPr>
              <a:t>аргетинга. </a:t>
            </a:r>
            <a:r>
              <a:rPr lang="ru-RU" sz="2000" dirty="0"/>
              <a:t>Узнавать </a:t>
            </a:r>
            <a:r>
              <a:rPr lang="ru-RU" sz="2000" dirty="0" smtClean="0"/>
              <a:t>клиентов в лицо, </a:t>
            </a:r>
            <a:r>
              <a:rPr lang="ru-RU" sz="2000" dirty="0"/>
              <a:t>а также кто откуда пришел, куда потом отправился. Вести учет частоты посещений, фиксировать кто на какие витрины и полки как долго смотрел, что примерял, что поставил на место </a:t>
            </a:r>
            <a:r>
              <a:rPr lang="ru-RU" sz="2000" dirty="0" smtClean="0"/>
              <a:t> и т.д.</a:t>
            </a: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64" y="2888940"/>
            <a:ext cx="422735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9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1143000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rgbClr val="0070C0"/>
                </a:solidFill>
              </a:rPr>
              <a:t>В новой реальности происходят и</a:t>
            </a:r>
            <a:r>
              <a:rPr lang="ru-RU" sz="3600" dirty="0" smtClean="0">
                <a:solidFill>
                  <a:srgbClr val="0070C0"/>
                </a:solidFill>
              </a:rPr>
              <a:t>зменения </a:t>
            </a:r>
            <a:r>
              <a:rPr lang="ru-RU" sz="3600" dirty="0" smtClean="0">
                <a:solidFill>
                  <a:srgbClr val="0070C0"/>
                </a:solidFill>
              </a:rPr>
              <a:t>в структуре рынков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Среди </a:t>
            </a:r>
            <a:r>
              <a:rPr lang="ru-RU" dirty="0" smtClean="0"/>
              <a:t>цифровых технологических </a:t>
            </a:r>
            <a:r>
              <a:rPr lang="ru-RU" dirty="0"/>
              <a:t>платформ </a:t>
            </a:r>
            <a:r>
              <a:rPr lang="ru-RU" dirty="0" smtClean="0"/>
              <a:t>активно </a:t>
            </a:r>
            <a:r>
              <a:rPr lang="ru-RU" dirty="0"/>
              <a:t>вырываются вперед </a:t>
            </a:r>
            <a:r>
              <a:rPr lang="ru-RU" b="1" dirty="0" smtClean="0">
                <a:solidFill>
                  <a:srgbClr val="C00000"/>
                </a:solidFill>
              </a:rPr>
              <a:t>маркетплейсы</a:t>
            </a:r>
          </a:p>
          <a:p>
            <a:r>
              <a:rPr lang="ru-RU" dirty="0" smtClean="0"/>
              <a:t>Есть технологические </a:t>
            </a:r>
            <a:r>
              <a:rPr lang="ru-RU" dirty="0"/>
              <a:t>основания для такой динамики, поскольку маркетплейс представляет собой </a:t>
            </a:r>
            <a:r>
              <a:rPr lang="ru-RU" b="1" dirty="0">
                <a:solidFill>
                  <a:srgbClr val="C00000"/>
                </a:solidFill>
              </a:rPr>
              <a:t>оптимизированную онлайн-платформу </a:t>
            </a:r>
            <a:r>
              <a:rPr lang="ru-RU" dirty="0"/>
              <a:t>по рыночному предложению продуктов и услуг. </a:t>
            </a:r>
            <a:endParaRPr lang="ru-RU" dirty="0" smtClean="0"/>
          </a:p>
          <a:p>
            <a:r>
              <a:rPr lang="ru-RU" dirty="0"/>
              <a:t>Тенденция, которая стала особенно заметна в условиях пандемии </a:t>
            </a:r>
            <a:r>
              <a:rPr lang="en-US" dirty="0"/>
              <a:t>COVID</a:t>
            </a:r>
            <a:r>
              <a:rPr lang="ru-RU" dirty="0"/>
              <a:t>-19, состоит в том, что, набирая популярность, </a:t>
            </a:r>
            <a:r>
              <a:rPr lang="ru-RU" b="1" dirty="0">
                <a:solidFill>
                  <a:srgbClr val="C00000"/>
                </a:solidFill>
              </a:rPr>
              <a:t>маркетплейсы вытесняют </a:t>
            </a:r>
            <a:r>
              <a:rPr lang="ru-RU" b="1" dirty="0" smtClean="0">
                <a:solidFill>
                  <a:srgbClr val="C00000"/>
                </a:solidFill>
              </a:rPr>
              <a:t>небольшие брендовые интернет-магазины </a:t>
            </a:r>
            <a:r>
              <a:rPr lang="ru-RU" b="1" dirty="0">
                <a:solidFill>
                  <a:srgbClr val="C00000"/>
                </a:solidFill>
              </a:rPr>
              <a:t>и централизуют вокруг себя торговлю в интернете.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Внедрение новых технологий позволяет менять механизм взаимодействия спроса и предложения</a:t>
            </a:r>
            <a:endParaRPr lang="ru-RU" b="1" dirty="0" smtClean="0">
              <a:solidFill>
                <a:srgbClr val="C00000"/>
              </a:solidFill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7093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417638"/>
            <a:ext cx="7014089" cy="4224127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Концентрация рынков </a:t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3600" dirty="0" smtClean="0"/>
              <a:t>Маркетплейсы </a:t>
            </a:r>
            <a:r>
              <a:rPr lang="ru-RU" sz="3600" dirty="0"/>
              <a:t>уже играют определяющую роль в мировой электронной торговле</a:t>
            </a:r>
            <a:r>
              <a:rPr lang="ru-RU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5752580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Согласно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Forrester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уже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2016 г. маркетплейсы контролировали половину глобальной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интернет- торговли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Их прогноз на 2022 г. – 66%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56897" y="6377315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этом Китай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это 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половина глобальной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интернет- торговли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483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rgbClr val="0070C0"/>
                </a:solidFill>
              </a:rPr>
              <a:t>Структуру рынка электронной </a:t>
            </a:r>
            <a:r>
              <a:rPr lang="ru-RU" sz="2800" dirty="0" smtClean="0">
                <a:solidFill>
                  <a:srgbClr val="0070C0"/>
                </a:solidFill>
              </a:rPr>
              <a:t/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коммерции </a:t>
            </a:r>
            <a:r>
              <a:rPr lang="ru-RU" sz="2800" dirty="0">
                <a:solidFill>
                  <a:srgbClr val="0070C0"/>
                </a:solidFill>
              </a:rPr>
              <a:t>в России </a:t>
            </a:r>
            <a:r>
              <a:rPr lang="ru-RU" sz="2800" dirty="0">
                <a:solidFill>
                  <a:srgbClr val="0070C0"/>
                </a:solidFill>
              </a:rPr>
              <a:t>т</a:t>
            </a:r>
            <a:r>
              <a:rPr lang="ru-RU" sz="2800" dirty="0" smtClean="0">
                <a:solidFill>
                  <a:srgbClr val="0070C0"/>
                </a:solidFill>
              </a:rPr>
              <a:t>оже 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определяют </a:t>
            </a:r>
            <a:r>
              <a:rPr lang="ru-RU" sz="2800" dirty="0">
                <a:solidFill>
                  <a:srgbClr val="0070C0"/>
                </a:solidFill>
              </a:rPr>
              <a:t>крупнейшие 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/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цифровые платформы - маркетплейсы  </a:t>
            </a:r>
            <a:endParaRPr lang="ru-RU" sz="2800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9571073"/>
              </p:ext>
            </p:extLst>
          </p:nvPr>
        </p:nvGraphicFramePr>
        <p:xfrm>
          <a:off x="489527" y="191683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627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0070C0"/>
                </a:solidFill>
              </a:rPr>
              <a:t>Основные российские </a:t>
            </a:r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маркетплейсы </a:t>
            </a:r>
            <a:r>
              <a:rPr lang="ru-RU" sz="2400" b="1" dirty="0">
                <a:solidFill>
                  <a:srgbClr val="0070C0"/>
                </a:solidFill>
              </a:rPr>
              <a:t>2020</a:t>
            </a:r>
            <a:r>
              <a:rPr lang="ru-RU" sz="2400" dirty="0"/>
              <a:t>. </a:t>
            </a:r>
            <a:br>
              <a:rPr lang="ru-RU" sz="2400" dirty="0"/>
            </a:br>
            <a:r>
              <a:rPr lang="ru-RU" sz="1800" b="1" dirty="0">
                <a:solidFill>
                  <a:srgbClr val="0070C0"/>
                </a:solidFill>
              </a:rPr>
              <a:t>Показатели визитов </a:t>
            </a:r>
            <a:r>
              <a:rPr lang="ru-RU" sz="1800" b="1" dirty="0">
                <a:solidFill>
                  <a:srgbClr val="0070C0"/>
                </a:solidFill>
              </a:rPr>
              <a:t>на </a:t>
            </a:r>
            <a:r>
              <a:rPr lang="ru-RU" sz="1800" b="1" dirty="0">
                <a:solidFill>
                  <a:srgbClr val="0070C0"/>
                </a:solidFill>
              </a:rPr>
              <a:t>сайты </a:t>
            </a:r>
            <a:r>
              <a:rPr lang="ru-RU" sz="1800" b="1" dirty="0" smtClean="0">
                <a:solidFill>
                  <a:srgbClr val="0070C0"/>
                </a:solidFill>
              </a:rPr>
              <a:t>платформ и </a:t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>распределение </a:t>
            </a:r>
            <a:r>
              <a:rPr lang="ru-RU" sz="1800" b="1" dirty="0">
                <a:solidFill>
                  <a:srgbClr val="0070C0"/>
                </a:solidFill>
              </a:rPr>
              <a:t>трафика по типу </a:t>
            </a:r>
            <a:r>
              <a:rPr lang="ru-RU" sz="1800" b="1" dirty="0">
                <a:solidFill>
                  <a:srgbClr val="0070C0"/>
                </a:solidFill>
              </a:rPr>
              <a:t>устройств  </a:t>
            </a:r>
            <a:endParaRPr lang="ru-RU" sz="18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 descr="0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8784977" cy="38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442656" y="5550728"/>
            <a:ext cx="5682696" cy="1064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02883" algn="just">
              <a:lnSpc>
                <a:spcPct val="107000"/>
              </a:lnSpc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Распределение по устройствам не уступает мировым тенденциям –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смартфоны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медленно, но уверенно вытесняют десктоп.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70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0070C0"/>
                </a:solidFill>
              </a:rPr>
              <a:t>Рост концентрации рынка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продолжается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5544616"/>
          </a:xfrm>
        </p:spPr>
        <p:txBody>
          <a:bodyPr>
            <a:normAutofit fontScale="77500" lnSpcReduction="20000"/>
          </a:bodyPr>
          <a:lstStyle/>
          <a:p>
            <a:r>
              <a:rPr lang="ru-RU" sz="3400" dirty="0" smtClean="0"/>
              <a:t>Объем </a:t>
            </a:r>
            <a:r>
              <a:rPr lang="ru-RU" sz="3400" dirty="0"/>
              <a:t>выручки и количество заказов интернет-магазинов из рейтинга TOP100 </a:t>
            </a:r>
            <a:r>
              <a:rPr lang="ru-RU" sz="3400" b="1" dirty="0">
                <a:solidFill>
                  <a:srgbClr val="0070C0"/>
                </a:solidFill>
              </a:rPr>
              <a:t>ежегодно увеличиваются</a:t>
            </a:r>
            <a:r>
              <a:rPr lang="ru-RU" sz="3400" dirty="0"/>
              <a:t>, в то время как средний чек падает.</a:t>
            </a:r>
          </a:p>
          <a:p>
            <a:r>
              <a:rPr lang="ru-RU" sz="3400" b="1" dirty="0">
                <a:solidFill>
                  <a:srgbClr val="0070C0"/>
                </a:solidFill>
              </a:rPr>
              <a:t>Порог вхождения </a:t>
            </a:r>
            <a:r>
              <a:rPr lang="ru-RU" sz="3400" dirty="0"/>
              <a:t>в рейтинг </a:t>
            </a:r>
            <a:r>
              <a:rPr lang="en-US" sz="3400" dirty="0" smtClean="0"/>
              <a:t>TOP-100 </a:t>
            </a:r>
            <a:r>
              <a:rPr lang="ru-RU" sz="3400" dirty="0" smtClean="0"/>
              <a:t>увеличивается </a:t>
            </a:r>
            <a:r>
              <a:rPr lang="ru-RU" sz="3400" dirty="0"/>
              <a:t>с каждым годом: в 2019 году </a:t>
            </a:r>
            <a:r>
              <a:rPr lang="ru-RU" sz="3400" dirty="0" smtClean="0"/>
              <a:t>он увеличился на </a:t>
            </a:r>
            <a:r>
              <a:rPr lang="ru-RU" sz="3400" b="1" dirty="0" smtClean="0">
                <a:solidFill>
                  <a:srgbClr val="0070C0"/>
                </a:solidFill>
              </a:rPr>
              <a:t>29</a:t>
            </a:r>
            <a:r>
              <a:rPr lang="ru-RU" sz="3400" b="1" dirty="0">
                <a:solidFill>
                  <a:srgbClr val="0070C0"/>
                </a:solidFill>
              </a:rPr>
              <a:t>%.</a:t>
            </a:r>
          </a:p>
          <a:p>
            <a:r>
              <a:rPr lang="ru-RU" sz="3400" dirty="0"/>
              <a:t>TOP100 интернет-магазинов занимают </a:t>
            </a:r>
            <a:r>
              <a:rPr lang="ru-RU" sz="3400" b="1" dirty="0">
                <a:solidFill>
                  <a:srgbClr val="0070C0"/>
                </a:solidFill>
              </a:rPr>
              <a:t>существенную долю </a:t>
            </a:r>
            <a:r>
              <a:rPr lang="ru-RU" sz="3400" dirty="0"/>
              <a:t>по объему выручки и количеству заказов от всего рынка eCommerce.</a:t>
            </a:r>
          </a:p>
          <a:p>
            <a:r>
              <a:rPr lang="ru-RU" sz="3400" dirty="0"/>
              <a:t>Wildberries.ru четыре года подряд занимает первое место в рейтинге, Citilink.ru занимает второе место три года подряд.</a:t>
            </a:r>
          </a:p>
          <a:p>
            <a:r>
              <a:rPr lang="ru-RU" sz="3400" dirty="0"/>
              <a:t>Лидером роста по объему продаж и количеству заказов в 2019 году </a:t>
            </a:r>
            <a:r>
              <a:rPr lang="ru-RU" sz="3400" dirty="0" smtClean="0"/>
              <a:t>был маркетплейс  </a:t>
            </a:r>
            <a:r>
              <a:rPr lang="ru-RU" sz="3400" dirty="0"/>
              <a:t>Beru.ru (+849% и +858% соответственно), </a:t>
            </a:r>
            <a:r>
              <a:rPr lang="ru-RU" sz="3400" dirty="0" smtClean="0"/>
              <a:t> вызвал </a:t>
            </a:r>
            <a:r>
              <a:rPr lang="ru-RU" sz="3400" b="1" dirty="0" smtClean="0">
                <a:solidFill>
                  <a:srgbClr val="0070C0"/>
                </a:solidFill>
              </a:rPr>
              <a:t>конфликт интересов </a:t>
            </a:r>
            <a:r>
              <a:rPr lang="ru-RU" sz="3400" dirty="0" smtClean="0"/>
              <a:t>и был уничтожен его создателями.</a:t>
            </a:r>
          </a:p>
          <a:p>
            <a:endParaRPr lang="ru-RU" sz="34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4352" y="6396335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i="1" u="sng" baseline="30000" dirty="0" smtClean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400" i="1" u="sng" baseline="30000" dirty="0" smtClean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i="1" dirty="0" smtClean="0"/>
              <a:t>по статистике </a:t>
            </a:r>
            <a:r>
              <a:rPr lang="en-US" sz="2400" i="1" dirty="0" smtClean="0"/>
              <a:t>Data </a:t>
            </a:r>
            <a:r>
              <a:rPr lang="en-US" sz="2400" i="1" dirty="0"/>
              <a:t>Insight</a:t>
            </a:r>
            <a:r>
              <a:rPr lang="ru-RU" sz="2400" i="1" u="sng" baseline="30000" dirty="0" smtClean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  </a:t>
            </a:r>
            <a:r>
              <a:rPr lang="ru-RU" sz="2800" u="sng" baseline="30000" dirty="0" smtClean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ru-RU" sz="2800" u="sng" baseline="3000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://www.top100.datainsight.ru/</a:t>
            </a:r>
            <a:endParaRPr lang="ru-RU" sz="2800" baseline="30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89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644176" cy="922114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>
                <a:solidFill>
                  <a:srgbClr val="0070C0"/>
                </a:solidFill>
              </a:rPr>
              <a:t>Новые войны и конфликты интересов </a:t>
            </a:r>
            <a:br>
              <a:rPr lang="ru-RU" sz="2700" b="1" dirty="0" smtClean="0">
                <a:solidFill>
                  <a:srgbClr val="0070C0"/>
                </a:solidFill>
              </a:rPr>
            </a:br>
            <a:r>
              <a:rPr lang="ru-RU" sz="2700" b="1" dirty="0" smtClean="0">
                <a:solidFill>
                  <a:srgbClr val="0070C0"/>
                </a:solidFill>
              </a:rPr>
              <a:t>цифровых платформ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Количество магазинов, представленных </a:t>
            </a:r>
            <a:br>
              <a:rPr lang="ru-RU" sz="2700" dirty="0" smtClean="0"/>
            </a:br>
            <a:r>
              <a:rPr lang="ru-RU" sz="2700" dirty="0" smtClean="0"/>
              <a:t>на </a:t>
            </a:r>
            <a:r>
              <a:rPr lang="ru-RU" sz="2700" dirty="0"/>
              <a:t>«Яндекс</a:t>
            </a:r>
            <a:r>
              <a:rPr lang="ru-RU" sz="2700" dirty="0" smtClean="0"/>
              <a:t>. </a:t>
            </a:r>
            <a:r>
              <a:rPr lang="ru-RU" sz="2700" dirty="0" err="1" smtClean="0"/>
              <a:t>Маркете</a:t>
            </a:r>
            <a:r>
              <a:rPr lang="ru-RU" sz="2700" dirty="0"/>
              <a:t>» </a:t>
            </a:r>
            <a:r>
              <a:rPr lang="ru-RU" sz="2700" dirty="0" smtClean="0"/>
              <a:t>(пример по </a:t>
            </a:r>
            <a:r>
              <a:rPr lang="ru-RU" sz="2700" dirty="0"/>
              <a:t>выбранной группе </a:t>
            </a:r>
            <a:r>
              <a:rPr lang="ru-RU" sz="2700" dirty="0" smtClean="0"/>
              <a:t>товаров) </a:t>
            </a:r>
            <a:r>
              <a:rPr lang="ru-RU" sz="2700" dirty="0" smtClean="0"/>
              <a:t>неуклонно </a:t>
            </a:r>
            <a:r>
              <a:rPr lang="ru-RU" sz="2700" dirty="0" smtClean="0"/>
              <a:t>сокращалось в период существования </a:t>
            </a:r>
            <a:r>
              <a:rPr lang="ru-RU" sz="2700" dirty="0" err="1" smtClean="0"/>
              <a:t>Беру.ру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254076"/>
              </p:ext>
            </p:extLst>
          </p:nvPr>
        </p:nvGraphicFramePr>
        <p:xfrm>
          <a:off x="539552" y="1700808"/>
          <a:ext cx="8229600" cy="4968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0070C0"/>
                </a:solidFill>
              </a:rPr>
              <a:t>История </a:t>
            </a:r>
            <a:r>
              <a:rPr lang="ru-RU" sz="2400" b="1" dirty="0">
                <a:solidFill>
                  <a:srgbClr val="0070C0"/>
                </a:solidFill>
              </a:rPr>
              <a:t>запросов по ключевым </a:t>
            </a:r>
            <a:r>
              <a:rPr lang="ru-RU" sz="2400" b="1" dirty="0" smtClean="0">
                <a:solidFill>
                  <a:srgbClr val="0070C0"/>
                </a:solidFill>
              </a:rPr>
              <a:t>словам </a:t>
            </a:r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на «</a:t>
            </a:r>
            <a:r>
              <a:rPr lang="ru-RU" sz="2400" b="1" dirty="0" err="1" smtClean="0">
                <a:solidFill>
                  <a:srgbClr val="0070C0"/>
                </a:solidFill>
              </a:rPr>
              <a:t>Беру.ру</a:t>
            </a:r>
            <a:r>
              <a:rPr lang="ru-RU" sz="2400" b="1" dirty="0">
                <a:solidFill>
                  <a:srgbClr val="0070C0"/>
                </a:solidFill>
              </a:rPr>
              <a:t>» и «</a:t>
            </a:r>
            <a:r>
              <a:rPr lang="ru-RU" sz="2400" b="1" dirty="0" err="1">
                <a:solidFill>
                  <a:srgbClr val="0070C0"/>
                </a:solidFill>
              </a:rPr>
              <a:t>Яндекс.Маркет</a:t>
            </a:r>
            <a:r>
              <a:rPr lang="ru-RU" sz="2400" b="1" dirty="0" smtClean="0">
                <a:solidFill>
                  <a:srgbClr val="0070C0"/>
                </a:solidFill>
              </a:rPr>
              <a:t>» </a:t>
            </a:r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подтверждала </a:t>
            </a:r>
            <a:r>
              <a:rPr lang="ru-RU" sz="2400" b="1" dirty="0" smtClean="0">
                <a:solidFill>
                  <a:srgbClr val="0070C0"/>
                </a:solidFill>
              </a:rPr>
              <a:t>конфликт интересов</a:t>
            </a:r>
            <a:endParaRPr lang="ru-RU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5506050"/>
              </p:ext>
            </p:extLst>
          </p:nvPr>
        </p:nvGraphicFramePr>
        <p:xfrm>
          <a:off x="457200" y="1124744"/>
          <a:ext cx="8229600" cy="5472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978" y="455729"/>
            <a:ext cx="8604448" cy="79208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Итог противостояния - 1 </a:t>
            </a:r>
            <a:r>
              <a:rPr lang="ru-RU" sz="2400" dirty="0"/>
              <a:t>октября 2020 года 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компания </a:t>
            </a:r>
            <a:r>
              <a:rPr lang="ru-RU" sz="2400" dirty="0"/>
              <a:t>«</a:t>
            </a:r>
            <a:r>
              <a:rPr lang="ru-RU" sz="2400" dirty="0" smtClean="0"/>
              <a:t>Яндекс» </a:t>
            </a:r>
            <a:r>
              <a:rPr lang="ru-RU" sz="2400" dirty="0"/>
              <a:t>объявила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 </a:t>
            </a:r>
            <a:r>
              <a:rPr lang="ru-RU" sz="2400" dirty="0"/>
              <a:t>слиянии  двух площадок 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«</a:t>
            </a:r>
            <a:r>
              <a:rPr lang="ru-RU" sz="2400" dirty="0" err="1"/>
              <a:t>Яндекс.Маркет</a:t>
            </a:r>
            <a:r>
              <a:rPr lang="ru-RU" sz="2400" dirty="0"/>
              <a:t>» и «</a:t>
            </a:r>
            <a:r>
              <a:rPr lang="ru-RU" sz="2400" dirty="0" err="1"/>
              <a:t>Беру,ру</a:t>
            </a:r>
            <a:r>
              <a:rPr lang="ru-RU" sz="2400" dirty="0"/>
              <a:t>» </a:t>
            </a:r>
          </a:p>
        </p:txBody>
      </p:sp>
      <p:pic>
        <p:nvPicPr>
          <p:cNvPr id="1027" name="Picture 3" descr="C:\Users\ASUS1\Desktop\Учеба Витя\МГУ\Диплом\Презентация\beru-pereezd-na-market-2-768x5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008" y="1755898"/>
            <a:ext cx="4644516" cy="30963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139288" y="1589810"/>
            <a:ext cx="30243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Georgia" panose="02040502050405020303" pitchFamily="18" charset="0"/>
              </a:rPr>
              <a:t>К каким последствиям </a:t>
            </a:r>
            <a:r>
              <a:rPr lang="ru-RU" sz="20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для рынка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eCommerce</a:t>
            </a:r>
            <a:r>
              <a:rPr lang="ru-RU" sz="20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 приведет </a:t>
            </a:r>
            <a:r>
              <a:rPr lang="ru-RU" sz="2000" dirty="0">
                <a:solidFill>
                  <a:srgbClr val="000000"/>
                </a:solidFill>
                <a:latin typeface="Georgia" panose="02040502050405020303" pitchFamily="18" charset="0"/>
              </a:rPr>
              <a:t>болезненное расставание двух </a:t>
            </a:r>
            <a:r>
              <a:rPr lang="ru-RU" sz="20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гигантов</a:t>
            </a:r>
            <a:r>
              <a:rPr lang="en-US" sz="20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 ,</a:t>
            </a:r>
            <a:r>
              <a:rPr lang="ru-RU" sz="20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бизнеса</a:t>
            </a:r>
            <a:r>
              <a:rPr lang="ru-RU" sz="20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?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39288" y="3221026"/>
            <a:ext cx="363576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Georgia" panose="02040502050405020303" pitchFamily="18" charset="0"/>
              </a:rPr>
              <a:t>С</a:t>
            </a:r>
            <a:r>
              <a:rPr lang="ru-RU" sz="20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ейчас </a:t>
            </a:r>
            <a:r>
              <a:rPr lang="ru-RU" sz="20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цифровые экосистемы </a:t>
            </a:r>
            <a:r>
              <a:rPr lang="ru-RU" sz="2000" dirty="0">
                <a:solidFill>
                  <a:srgbClr val="000000"/>
                </a:solidFill>
                <a:latin typeface="Georgia" panose="02040502050405020303" pitchFamily="18" charset="0"/>
              </a:rPr>
              <a:t>«</a:t>
            </a:r>
            <a:r>
              <a:rPr lang="ru-RU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Сбера</a:t>
            </a:r>
            <a:r>
              <a:rPr lang="ru-RU" sz="2000" dirty="0">
                <a:solidFill>
                  <a:srgbClr val="000000"/>
                </a:solidFill>
                <a:latin typeface="Georgia" panose="02040502050405020303" pitchFamily="18" charset="0"/>
              </a:rPr>
              <a:t>» и «Яндекса» представляют </a:t>
            </a:r>
            <a:r>
              <a:rPr lang="ru-RU" sz="20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собой отдельные </a:t>
            </a:r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мульти-приложения.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448" y="5029276"/>
            <a:ext cx="86043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Развитие мульти-</a:t>
            </a:r>
            <a:r>
              <a:rPr lang="ru-RU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приложени1 </a:t>
            </a:r>
            <a:r>
              <a:rPr lang="ru-RU" sz="2000" b="1" dirty="0">
                <a:solidFill>
                  <a:srgbClr val="0070C0"/>
                </a:solidFill>
                <a:latin typeface="Georgia" panose="02040502050405020303" pitchFamily="18" charset="0"/>
              </a:rPr>
              <a:t>в </a:t>
            </a:r>
            <a:r>
              <a:rPr lang="ru-RU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будущем усилит  рост  </a:t>
            </a:r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концентрации </a:t>
            </a:r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цифровых платформ .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В перспективе это может привести </a:t>
            </a:r>
            <a:r>
              <a:rPr lang="ru-RU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к </a:t>
            </a:r>
            <a:r>
              <a:rPr lang="ru-RU" sz="2000" b="1" dirty="0">
                <a:solidFill>
                  <a:srgbClr val="0070C0"/>
                </a:solidFill>
                <a:latin typeface="Georgia" panose="02040502050405020303" pitchFamily="18" charset="0"/>
              </a:rPr>
              <a:t>появлению «</a:t>
            </a:r>
            <a:r>
              <a:rPr lang="ru-RU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супер-приложения</a:t>
            </a:r>
            <a:r>
              <a:rPr lang="ru-RU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», </a:t>
            </a:r>
            <a:r>
              <a:rPr lang="ru-RU" sz="2000" b="1" dirty="0">
                <a:solidFill>
                  <a:srgbClr val="0070C0"/>
                </a:solidFill>
                <a:latin typeface="Georgia" panose="02040502050405020303" pitchFamily="18" charset="0"/>
              </a:rPr>
              <a:t>на базе которого будут миллионы разных </a:t>
            </a:r>
            <a:r>
              <a:rPr lang="ru-RU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сервисов, что </a:t>
            </a:r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полностью изменит рынок.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rgbClr val="0070C0"/>
                </a:solidFill>
              </a:rPr>
              <a:t>Б</a:t>
            </a:r>
            <a:r>
              <a:rPr lang="ru-RU" sz="3600" dirty="0" smtClean="0">
                <a:solidFill>
                  <a:srgbClr val="0070C0"/>
                </a:solidFill>
              </a:rPr>
              <a:t>изнес-модели </a:t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>платформ - эволюция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1019" y="1398102"/>
            <a:ext cx="4040188" cy="639762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Маркетплейсы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Cost</a:t>
            </a:r>
            <a:r>
              <a:rPr lang="ru-RU" dirty="0"/>
              <a:t> </a:t>
            </a:r>
            <a:r>
              <a:rPr lang="ru-RU" dirty="0" err="1"/>
              <a:t>Per</a:t>
            </a:r>
            <a:r>
              <a:rPr lang="ru-RU" dirty="0"/>
              <a:t> </a:t>
            </a:r>
            <a:r>
              <a:rPr lang="ru-RU" dirty="0" err="1"/>
              <a:t>Action</a:t>
            </a:r>
            <a:r>
              <a:rPr lang="ru-RU" dirty="0"/>
              <a:t> (</a:t>
            </a:r>
            <a:r>
              <a:rPr lang="ru-RU" b="1" dirty="0"/>
              <a:t>CPA</a:t>
            </a:r>
            <a:r>
              <a:rPr lang="ru-RU" dirty="0"/>
              <a:t>) </a:t>
            </a:r>
            <a:r>
              <a:rPr lang="ru-RU" dirty="0" smtClean="0"/>
              <a:t>(«</a:t>
            </a:r>
            <a:r>
              <a:rPr lang="ru-RU" dirty="0"/>
              <a:t>цена за действие») — модель оплаты интернет-рекламы, при которой оплачиваются только определённые действия пользователей на сайте рекламодателя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Собственная п</a:t>
            </a:r>
            <a:r>
              <a:rPr lang="ru-RU" dirty="0" smtClean="0">
                <a:solidFill>
                  <a:srgbClr val="C00000"/>
                </a:solidFill>
              </a:rPr>
              <a:t>латформа </a:t>
            </a:r>
            <a:r>
              <a:rPr lang="en-US" dirty="0">
                <a:solidFill>
                  <a:srgbClr val="C00000"/>
                </a:solidFill>
              </a:rPr>
              <a:t>e</a:t>
            </a:r>
            <a:r>
              <a:rPr lang="ru-RU" dirty="0">
                <a:solidFill>
                  <a:srgbClr val="C00000"/>
                </a:solidFill>
              </a:rPr>
              <a:t>Commerce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Продавая товары </a:t>
            </a:r>
            <a:r>
              <a:rPr lang="ru-RU" dirty="0" smtClean="0"/>
              <a:t> на своих электронных торговых </a:t>
            </a:r>
            <a:r>
              <a:rPr lang="ru-RU" dirty="0"/>
              <a:t>площадках, компании </a:t>
            </a:r>
            <a:r>
              <a:rPr lang="ru-RU" dirty="0" smtClean="0"/>
              <a:t>смогут </a:t>
            </a:r>
            <a:r>
              <a:rPr lang="ru-RU" dirty="0"/>
              <a:t>полноценно развивать свой бренд и получать лояльных клиентов</a:t>
            </a:r>
            <a:r>
              <a:rPr lang="ru-RU" dirty="0" smtClean="0"/>
              <a:t>. Но достигают меньший охват </a:t>
            </a:r>
            <a:r>
              <a:rPr lang="ru-RU" dirty="0"/>
              <a:t>ц</a:t>
            </a:r>
            <a:r>
              <a:rPr lang="ru-RU" dirty="0" smtClean="0"/>
              <a:t>елевой аудитории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5157192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Идея интеграции как стимул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консолидации платформ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Интеграция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онлайн магазина с маркетплейсом дает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возможность не только рекламировать, но и 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продавать товары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самых популярных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маркетплейсах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2400" dirty="0"/>
          </a:p>
        </p:txBody>
      </p:sp>
      <p:sp>
        <p:nvSpPr>
          <p:cNvPr id="8" name="Стрелка вниз 7"/>
          <p:cNvSpPr/>
          <p:nvPr/>
        </p:nvSpPr>
        <p:spPr>
          <a:xfrm>
            <a:off x="4211960" y="2348880"/>
            <a:ext cx="433065" cy="26713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60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7164288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Рыночные эффекты </a:t>
            </a:r>
            <a:r>
              <a:rPr lang="en-US" sz="3600" dirty="0" smtClean="0">
                <a:solidFill>
                  <a:srgbClr val="0070C0"/>
                </a:solidFill>
              </a:rPr>
              <a:t/>
            </a:r>
            <a:br>
              <a:rPr lang="en-US" sz="3600" dirty="0" smtClean="0">
                <a:solidFill>
                  <a:srgbClr val="0070C0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>цифровизации</a:t>
            </a:r>
            <a:r>
              <a:rPr lang="ru-RU" sz="3600" dirty="0" smtClean="0">
                <a:solidFill>
                  <a:srgbClr val="0070C0"/>
                </a:solidFill>
              </a:rPr>
              <a:t>: логика</a:t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>внедрения технологий</a:t>
            </a:r>
            <a:endParaRPr lang="ru-RU" sz="3600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2578869"/>
              </p:ext>
            </p:extLst>
          </p:nvPr>
        </p:nvGraphicFramePr>
        <p:xfrm>
          <a:off x="457200" y="1600200"/>
          <a:ext cx="8507288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6052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3997"/>
            <a:ext cx="7933000" cy="1143000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0070C0"/>
                </a:solidFill>
              </a:rPr>
              <a:t>Первые попытки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антимонопольного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регулирования 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8712" y="1700808"/>
            <a:ext cx="8229600" cy="492514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Господствует </a:t>
            </a:r>
            <a:r>
              <a:rPr lang="ru-RU" dirty="0"/>
              <a:t>мнение, что </a:t>
            </a:r>
            <a:r>
              <a:rPr lang="ru-RU" b="1" dirty="0"/>
              <a:t>в конечном счете от маркетплейсов </a:t>
            </a:r>
            <a:r>
              <a:rPr lang="ru-RU" b="1" dirty="0">
                <a:solidFill>
                  <a:srgbClr val="C00000"/>
                </a:solidFill>
              </a:rPr>
              <a:t>выигрывают потребители</a:t>
            </a:r>
            <a:r>
              <a:rPr lang="ru-RU" b="1" dirty="0"/>
              <a:t>, а значит «никакое антимонопольное законодательство им не страшно». </a:t>
            </a:r>
            <a:r>
              <a:rPr lang="ru-RU" u="sng" dirty="0">
                <a:hlinkClick r:id="rId2"/>
              </a:rPr>
              <a:t>https://quokka.media/zapiski-marketologa/marketpleisy-i-d2c-budushchee-ehlektronnoi-torgovli/</a:t>
            </a:r>
            <a:endParaRPr lang="ru-RU" dirty="0"/>
          </a:p>
          <a:p>
            <a:pPr marL="0" indent="0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НО: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4100" b="1" dirty="0" smtClean="0">
                <a:solidFill>
                  <a:srgbClr val="C00000"/>
                </a:solidFill>
              </a:rPr>
              <a:t>«Уничтожение </a:t>
            </a:r>
            <a:r>
              <a:rPr lang="ru-RU" sz="4100" b="1" dirty="0">
                <a:solidFill>
                  <a:srgbClr val="C00000"/>
                </a:solidFill>
              </a:rPr>
              <a:t>конкурентов и </a:t>
            </a:r>
            <a:r>
              <a:rPr lang="ru-RU" sz="4100" b="1" dirty="0" smtClean="0">
                <a:solidFill>
                  <a:srgbClr val="C00000"/>
                </a:solidFill>
              </a:rPr>
              <a:t>цензура» - </a:t>
            </a:r>
          </a:p>
          <a:p>
            <a:pPr marL="0" indent="0">
              <a:buNone/>
            </a:pPr>
            <a:r>
              <a:rPr lang="ru-RU" dirty="0"/>
              <a:t>в</a:t>
            </a:r>
            <a:r>
              <a:rPr lang="ru-RU" dirty="0" smtClean="0"/>
              <a:t>от обвинения в </a:t>
            </a:r>
            <a:r>
              <a:rPr lang="ru-RU" dirty="0"/>
              <a:t>х</a:t>
            </a:r>
            <a:r>
              <a:rPr lang="ru-RU" dirty="0" smtClean="0"/>
              <a:t>оде слушания в Конгрессе США по </a:t>
            </a:r>
            <a:r>
              <a:rPr lang="ru-RU" dirty="0"/>
              <a:t>антимонопольным делам с главами Facebook, Apple, Google и Amazon </a:t>
            </a:r>
            <a:r>
              <a:rPr lang="ru-RU" dirty="0" smtClean="0"/>
              <a:t>в июле 2020 года. </a:t>
            </a:r>
          </a:p>
          <a:p>
            <a:pPr marL="0" indent="0">
              <a:buNone/>
            </a:pPr>
            <a:r>
              <a:rPr lang="ru-RU" dirty="0" smtClean="0"/>
              <a:t>Компании </a:t>
            </a:r>
            <a:r>
              <a:rPr lang="ru-RU" dirty="0"/>
              <a:t>обвинили в недобросовестной конкуренции — по версии следствия, они злоупотребляют своим влиянием и властью, чтобы пресекать появление потенциальных </a:t>
            </a:r>
            <a:r>
              <a:rPr lang="ru-RU" dirty="0" smtClean="0"/>
              <a:t>конкурентов на </a:t>
            </a:r>
            <a:r>
              <a:rPr lang="ru-RU" dirty="0"/>
              <a:t>рынке</a:t>
            </a:r>
            <a:r>
              <a:rPr lang="ru-RU" dirty="0" smtClean="0"/>
              <a:t>.</a:t>
            </a:r>
            <a:r>
              <a:rPr lang="en-US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(https</a:t>
            </a:r>
            <a:r>
              <a:rPr lang="ru-RU" sz="2400" dirty="0">
                <a:solidFill>
                  <a:srgbClr val="0070C0"/>
                </a:solidFill>
              </a:rPr>
              <a:t>://</a:t>
            </a:r>
            <a:r>
              <a:rPr lang="ru-RU" sz="2400" dirty="0" smtClean="0">
                <a:solidFill>
                  <a:srgbClr val="0070C0"/>
                </a:solidFill>
              </a:rPr>
              <a:t>dtf.ru/life/180218-unichtozhenie-konkurentov-i-cenzura-itogi-slushaniya-po-antimonopolnym-delam-s-glavami-facebook-apple-google-i-amazon)</a:t>
            </a:r>
            <a:endParaRPr lang="ru-RU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dirty="0" smtClean="0"/>
              <a:t>                        В ходе расследования выдвигались </a:t>
            </a:r>
          </a:p>
          <a:p>
            <a:pPr marL="0" indent="0">
              <a:buNone/>
            </a:pPr>
            <a:r>
              <a:rPr lang="ru-RU" dirty="0" smtClean="0"/>
              <a:t>                               конкретные претензии компаниям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7884368" y="6093296"/>
            <a:ext cx="5040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трелка вправо 5"/>
          <p:cNvSpPr/>
          <p:nvPr/>
        </p:nvSpPr>
        <p:spPr>
          <a:xfrm>
            <a:off x="7092280" y="6093296"/>
            <a:ext cx="1512168" cy="3021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7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Обвинение: четыре </a:t>
            </a:r>
            <a:r>
              <a:rPr lang="ru-RU" sz="2800" b="1" dirty="0">
                <a:solidFill>
                  <a:srgbClr val="0070C0"/>
                </a:solidFill>
              </a:rPr>
              <a:t>компании используют свои ресурсы и влияние</a:t>
            </a:r>
            <a:r>
              <a:rPr lang="ru-RU" sz="2800" dirty="0"/>
              <a:t>, </a:t>
            </a:r>
            <a:r>
              <a:rPr lang="ru-RU" sz="2800" b="1" dirty="0">
                <a:solidFill>
                  <a:srgbClr val="0070C0"/>
                </a:solidFill>
              </a:rPr>
              <a:t>чтобы </a:t>
            </a:r>
            <a:r>
              <a:rPr lang="ru-RU" sz="2800" b="1" dirty="0">
                <a:solidFill>
                  <a:srgbClr val="C00000"/>
                </a:solidFill>
              </a:rPr>
              <a:t>«купить, скопировать или уничтожить» </a:t>
            </a:r>
            <a:r>
              <a:rPr lang="ru-RU" sz="2800" b="1" dirty="0">
                <a:solidFill>
                  <a:srgbClr val="0070C0"/>
                </a:solidFill>
              </a:rPr>
              <a:t>потенциальных конкурентов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5141168"/>
          </a:xfrm>
        </p:spPr>
        <p:txBody>
          <a:bodyPr>
            <a:normAutofit fontScale="62500" lnSpcReduction="20000"/>
          </a:bodyPr>
          <a:lstStyle/>
          <a:p>
            <a:pPr lvl="0" fontAlgn="base"/>
            <a:r>
              <a:rPr lang="ru-RU" sz="3800" b="1" dirty="0" smtClean="0"/>
              <a:t>Facebook</a:t>
            </a:r>
            <a:r>
              <a:rPr lang="ru-RU" sz="3800" dirty="0"/>
              <a:t> вместо конкурентной борьбы приобретал стартапы (Instagram, WhatsApp) до того, как они успевали набрать силу </a:t>
            </a:r>
            <a:r>
              <a:rPr lang="ru-RU" sz="3800" dirty="0" smtClean="0"/>
              <a:t>—интегрировать </a:t>
            </a:r>
            <a:r>
              <a:rPr lang="ru-RU" sz="3800" dirty="0"/>
              <a:t>их в собственную систему.</a:t>
            </a:r>
          </a:p>
          <a:p>
            <a:pPr lvl="0" fontAlgn="base"/>
            <a:r>
              <a:rPr lang="ru-RU" sz="3800" b="1" dirty="0"/>
              <a:t>Apple</a:t>
            </a:r>
            <a:r>
              <a:rPr lang="ru-RU" sz="3800" dirty="0"/>
              <a:t> и </a:t>
            </a:r>
            <a:r>
              <a:rPr lang="ru-RU" sz="3800" b="1" dirty="0"/>
              <a:t>Google</a:t>
            </a:r>
            <a:r>
              <a:rPr lang="ru-RU" sz="3800" dirty="0"/>
              <a:t>, </a:t>
            </a:r>
            <a:r>
              <a:rPr lang="ru-RU" sz="3800" dirty="0" smtClean="0"/>
              <a:t>контролируют </a:t>
            </a:r>
            <a:r>
              <a:rPr lang="ru-RU" sz="3800" dirty="0"/>
              <a:t>магазины на собственных платформах, фильтруют новые приложения и тем самым ограничивают конкуренцию. В частности, Google </a:t>
            </a:r>
            <a:r>
              <a:rPr lang="ru-RU" sz="3800" dirty="0" smtClean="0"/>
              <a:t> продвигает </a:t>
            </a:r>
            <a:r>
              <a:rPr lang="ru-RU" sz="3800" dirty="0"/>
              <a:t>собственные продукты и сервисы в результатах поиска, а Apple — удаляет «неудобные» приложения и насаждает высокую комиссию — от 15 до 30%. </a:t>
            </a:r>
            <a:endParaRPr lang="ru-RU" sz="3800" dirty="0" smtClean="0"/>
          </a:p>
          <a:p>
            <a:pPr lvl="0" fontAlgn="base"/>
            <a:r>
              <a:rPr lang="ru-RU" sz="3800" b="1" dirty="0" smtClean="0"/>
              <a:t>Amazon</a:t>
            </a:r>
            <a:r>
              <a:rPr lang="ru-RU" sz="3800" dirty="0"/>
              <a:t> использует данные </a:t>
            </a:r>
            <a:r>
              <a:rPr lang="ru-RU" sz="3800" dirty="0" smtClean="0"/>
              <a:t>компаний- стартаперов</a:t>
            </a:r>
            <a:r>
              <a:rPr lang="ru-RU" sz="3800" dirty="0"/>
              <a:t>, чтобы запускать собственные товары-аналоги под своим </a:t>
            </a:r>
            <a:r>
              <a:rPr lang="ru-RU" sz="3800" dirty="0" smtClean="0"/>
              <a:t>брендом.</a:t>
            </a:r>
            <a:endParaRPr lang="ru-RU" sz="3800" dirty="0">
              <a:solidFill>
                <a:srgbClr val="0070C0"/>
              </a:solidFill>
            </a:endParaRPr>
          </a:p>
          <a:p>
            <a:pPr lvl="0" fontAlgn="base"/>
            <a:endParaRPr lang="ru-RU" sz="3800" dirty="0" smtClean="0">
              <a:solidFill>
                <a:srgbClr val="0070C0"/>
              </a:solidFill>
            </a:endParaRPr>
          </a:p>
          <a:p>
            <a:pPr lvl="0" fontAlgn="base"/>
            <a:r>
              <a:rPr lang="ru-RU" sz="3800" dirty="0" smtClean="0">
                <a:solidFill>
                  <a:srgbClr val="0070C0"/>
                </a:solidFill>
              </a:rPr>
              <a:t>По заявлению Конгресса США, </a:t>
            </a:r>
            <a:r>
              <a:rPr lang="ru-RU" sz="3800" dirty="0">
                <a:solidFill>
                  <a:srgbClr val="0070C0"/>
                </a:solidFill>
              </a:rPr>
              <a:t>влияние четырёх компаний на экономику и социальную сферу стало настолько велико, что </a:t>
            </a:r>
            <a:r>
              <a:rPr lang="ru-RU" sz="3800" b="1" dirty="0">
                <a:solidFill>
                  <a:srgbClr val="C00000"/>
                </a:solidFill>
              </a:rPr>
              <a:t>«любое их действие может оказать глубокое и продолжительное влияние на сотни миллионов людей</a:t>
            </a:r>
            <a:r>
              <a:rPr lang="ru-RU" sz="3800" b="1" dirty="0" smtClean="0">
                <a:solidFill>
                  <a:srgbClr val="C00000"/>
                </a:solidFill>
              </a:rPr>
              <a:t>».</a:t>
            </a:r>
          </a:p>
          <a:p>
            <a:pPr marL="0" indent="0">
              <a:buNone/>
            </a:pPr>
            <a:endParaRPr lang="ru-RU" sz="3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37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200" b="1" dirty="0">
                <a:solidFill>
                  <a:srgbClr val="0070C0"/>
                </a:solidFill>
              </a:rPr>
              <a:t>Некоторые </a:t>
            </a:r>
            <a:r>
              <a:rPr lang="ru-RU" sz="3200" b="1" dirty="0" smtClean="0">
                <a:solidFill>
                  <a:srgbClr val="0070C0"/>
                </a:solidFill>
              </a:rPr>
              <a:t/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ближайшие перспективы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развития технологий и рынков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6900558"/>
              </p:ext>
            </p:extLst>
          </p:nvPr>
        </p:nvGraphicFramePr>
        <p:xfrm>
          <a:off x="457200" y="1600200"/>
          <a:ext cx="8435280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642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93022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 дальнейших перспективах (вместо выводов)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2800" dirty="0" smtClean="0"/>
              <a:t>Возможности технологической трансформации бизнеса уже впечатляют, еще не поняты, но очевидно, что они готовят нам много открытий в экономике и не только...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688" y="2564904"/>
            <a:ext cx="5907536" cy="401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4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6" y="0"/>
            <a:ext cx="8229600" cy="1556792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rgbClr val="0070C0"/>
                </a:solidFill>
              </a:rPr>
              <a:t>Независимо от пандемических шоков, </a:t>
            </a:r>
            <a:r>
              <a:rPr lang="en-US" sz="2800" dirty="0" smtClean="0">
                <a:solidFill>
                  <a:srgbClr val="0070C0"/>
                </a:solidFill>
              </a:rPr>
              <a:t/>
            </a:r>
            <a:br>
              <a:rPr lang="en-US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формируется </a:t>
            </a:r>
            <a:r>
              <a:rPr lang="ru-RU" sz="2800" dirty="0">
                <a:solidFill>
                  <a:srgbClr val="0070C0"/>
                </a:solidFill>
              </a:rPr>
              <a:t>т</a:t>
            </a:r>
            <a:r>
              <a:rPr lang="ru-RU" sz="2800" dirty="0" smtClean="0">
                <a:solidFill>
                  <a:srgbClr val="0070C0"/>
                </a:solidFill>
              </a:rPr>
              <a:t>ренд и новая </a:t>
            </a:r>
            <a:r>
              <a:rPr lang="en-US" sz="2800" dirty="0" smtClean="0">
                <a:solidFill>
                  <a:srgbClr val="0070C0"/>
                </a:solidFill>
              </a:rPr>
              <a:t/>
            </a:r>
            <a:br>
              <a:rPr lang="en-US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масштабная рыночная </a:t>
            </a:r>
            <a:r>
              <a:rPr lang="ru-RU" sz="2800" dirty="0">
                <a:solidFill>
                  <a:srgbClr val="0070C0"/>
                </a:solidFill>
              </a:rPr>
              <a:t>реальность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73248"/>
            <a:ext cx="8972988" cy="35283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7200" y="5368354"/>
            <a:ext cx="8075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Объем и рост рынка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eCommerce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началу 2020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года,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млрд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руб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8268" y="6093296"/>
            <a:ext cx="64179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u="sng" baseline="3000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https://e-pepper.ru/news/internet-torgovlya-v-rossii-2019-analitika-data-insight.html</a:t>
            </a:r>
            <a:endParaRPr lang="ru-RU" baseline="30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Рукописный ввод 7"/>
              <p14:cNvContentPartPr/>
              <p14:nvPr/>
            </p14:nvContentPartPr>
            <p14:xfrm>
              <a:off x="7074978" y="4322462"/>
              <a:ext cx="360" cy="360"/>
            </p14:xfrm>
          </p:contentPart>
        </mc:Choice>
        <mc:Fallback>
          <p:pic>
            <p:nvPicPr>
              <p:cNvPr id="8" name="Рукописный ввод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59858" y="4307342"/>
                <a:ext cx="30600" cy="3060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Овал 14"/>
          <p:cNvSpPr/>
          <p:nvPr/>
        </p:nvSpPr>
        <p:spPr>
          <a:xfrm>
            <a:off x="6745680" y="4339440"/>
            <a:ext cx="1047960" cy="1047960"/>
          </a:xfrm>
          <a:prstGeom prst="ellipse">
            <a:avLst/>
          </a:prstGeom>
          <a:noFill/>
          <a:ln w="300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D1C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80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217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>
                <a:solidFill>
                  <a:srgbClr val="0070C0"/>
                </a:solidFill>
              </a:rPr>
              <a:t>Объем </a:t>
            </a:r>
            <a:r>
              <a:rPr lang="en-US" sz="3200" dirty="0">
                <a:solidFill>
                  <a:srgbClr val="0070C0"/>
                </a:solidFill>
              </a:rPr>
              <a:t>eCommerce</a:t>
            </a:r>
            <a:r>
              <a:rPr lang="ru-RU" sz="3200" dirty="0">
                <a:solidFill>
                  <a:srgbClr val="0070C0"/>
                </a:solidFill>
              </a:rPr>
              <a:t> на душу населения </a:t>
            </a:r>
            <a:r>
              <a:rPr lang="en-US" sz="3200" dirty="0" smtClean="0">
                <a:solidFill>
                  <a:srgbClr val="0070C0"/>
                </a:solidFill>
              </a:rPr>
              <a:t/>
            </a:r>
            <a:br>
              <a:rPr lang="en-US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к </a:t>
            </a:r>
            <a:r>
              <a:rPr lang="ru-RU" sz="3200" dirty="0" smtClean="0">
                <a:solidFill>
                  <a:srgbClr val="0070C0"/>
                </a:solidFill>
              </a:rPr>
              <a:t>началу </a:t>
            </a:r>
            <a:r>
              <a:rPr lang="ru-RU" sz="3200" dirty="0" smtClean="0">
                <a:solidFill>
                  <a:srgbClr val="0070C0"/>
                </a:solidFill>
              </a:rPr>
              <a:t>2020 года</a:t>
            </a:r>
            <a:r>
              <a:rPr lang="ru-RU" sz="3200" dirty="0" smtClean="0">
                <a:solidFill>
                  <a:srgbClr val="0070C0"/>
                </a:solidFill>
              </a:rPr>
              <a:t>, </a:t>
            </a:r>
            <a:r>
              <a:rPr lang="ru-RU" sz="3200" dirty="0" smtClean="0">
                <a:solidFill>
                  <a:srgbClr val="0070C0"/>
                </a:solidFill>
              </a:rPr>
              <a:t>долл. – 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Россия встраивается в общий тренд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8" r="2718"/>
          <a:stretch/>
        </p:blipFill>
        <p:spPr bwMode="auto">
          <a:xfrm>
            <a:off x="360396" y="1700808"/>
            <a:ext cx="8568952" cy="38884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6093296"/>
            <a:ext cx="63367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u="sng" baseline="3000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https://e-pepper.ru/news/internet-torgovlya-v-rossii-2019-analitika-data-insight.html</a:t>
            </a:r>
            <a:endParaRPr lang="ru-RU" baseline="30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Рукописный ввод 5"/>
              <p14:cNvContentPartPr/>
              <p14:nvPr/>
            </p14:nvContentPartPr>
            <p14:xfrm>
              <a:off x="3906978" y="4544211"/>
              <a:ext cx="360" cy="360"/>
            </p14:xfrm>
          </p:contentPart>
        </mc:Choice>
        <mc:Fallback>
          <p:pic>
            <p:nvPicPr>
              <p:cNvPr id="6" name="Рукописный ввод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91858" y="4529091"/>
                <a:ext cx="30600" cy="30600"/>
              </a:xfrm>
              <a:prstGeom prst="rect">
                <a:avLst/>
              </a:prstGeom>
            </p:spPr>
          </p:pic>
        </mc:Fallback>
      </mc:AlternateContent>
      <p:sp>
        <p:nvSpPr>
          <p:cNvPr id="33" name="Овал 32"/>
          <p:cNvSpPr/>
          <p:nvPr/>
        </p:nvSpPr>
        <p:spPr>
          <a:xfrm>
            <a:off x="914760" y="4590360"/>
            <a:ext cx="2126160" cy="817560"/>
          </a:xfrm>
          <a:prstGeom prst="ellipse">
            <a:avLst/>
          </a:prstGeom>
          <a:noFill/>
          <a:ln w="300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D1C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0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88840"/>
            <a:ext cx="8640960" cy="474937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60648"/>
            <a:ext cx="903649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</a:rPr>
              <a:t>2020 – взрывной рост в условиях </a:t>
            </a:r>
            <a:endParaRPr lang="en-US" sz="24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</a:rPr>
              <a:t>пандемических ограничений</a:t>
            </a:r>
          </a:p>
          <a:p>
            <a:endParaRPr lang="ru-RU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В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сентябре российский рынок eCommerce превысил те рекордные показатели, которые были достигнуты в мае на пике режима "самоизоляции".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075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1"/>
            <a:ext cx="5050904" cy="1568831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0070C0"/>
                </a:solidFill>
              </a:rPr>
              <a:t>2020 </a:t>
            </a:r>
            <a:r>
              <a:rPr lang="ru-RU" sz="3200" dirty="0" smtClean="0">
                <a:solidFill>
                  <a:srgbClr val="0070C0"/>
                </a:solidFill>
              </a:rPr>
              <a:t>запустил </a:t>
            </a:r>
            <a:r>
              <a:rPr lang="ru-RU" sz="3200" dirty="0" smtClean="0">
                <a:solidFill>
                  <a:srgbClr val="0070C0"/>
                </a:solidFill>
              </a:rPr>
              <a:t>процессы </a:t>
            </a:r>
            <a:r>
              <a:rPr lang="en-US" sz="3200" dirty="0" smtClean="0">
                <a:solidFill>
                  <a:srgbClr val="0070C0"/>
                </a:solidFill>
              </a:rPr>
              <a:t/>
            </a:r>
            <a:br>
              <a:rPr lang="en-US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адаптации </a:t>
            </a:r>
            <a:r>
              <a:rPr lang="ru-RU" sz="3200" dirty="0">
                <a:solidFill>
                  <a:srgbClr val="0070C0"/>
                </a:solidFill>
              </a:rPr>
              <a:t>рынка и </a:t>
            </a:r>
            <a:r>
              <a:rPr lang="en-US" sz="3200" dirty="0" smtClean="0">
                <a:solidFill>
                  <a:srgbClr val="0070C0"/>
                </a:solidFill>
              </a:rPr>
              <a:t/>
            </a:r>
            <a:br>
              <a:rPr lang="en-US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новые </a:t>
            </a:r>
            <a:r>
              <a:rPr lang="ru-RU" sz="3200" dirty="0">
                <a:solidFill>
                  <a:srgbClr val="0070C0"/>
                </a:solidFill>
              </a:rPr>
              <a:t>тенденции развития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198854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Именно </a:t>
            </a:r>
            <a:r>
              <a:rPr lang="ru-RU" b="1" dirty="0">
                <a:solidFill>
                  <a:srgbClr val="C00000"/>
                </a:solidFill>
              </a:rPr>
              <a:t>торговля в онлайн-формате </a:t>
            </a:r>
            <a:r>
              <a:rPr lang="ru-RU" dirty="0"/>
              <a:t>позволила многим </a:t>
            </a:r>
            <a:r>
              <a:rPr lang="ru-RU" dirty="0" smtClean="0"/>
              <a:t>компаниям остаться </a:t>
            </a:r>
            <a:r>
              <a:rPr lang="ru-RU" dirty="0"/>
              <a:t>на </a:t>
            </a:r>
            <a:r>
              <a:rPr lang="ru-RU" dirty="0" smtClean="0"/>
              <a:t>плаву. -</a:t>
            </a:r>
            <a:r>
              <a:rPr lang="ru-RU" dirty="0" smtClean="0"/>
              <a:t>Компании</a:t>
            </a:r>
            <a:r>
              <a:rPr lang="ru-RU" dirty="0"/>
              <a:t>, которые сделали основной упор на интернет-маркетинг и интернет-магазины, не просто выжили: пандемия помогла им выйти на более высокий уровень развития.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3397498"/>
            <a:ext cx="4387988" cy="29848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7200" y="3704694"/>
            <a:ext cx="34667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Пандемия внесла коррективы в модели </a:t>
            </a:r>
            <a:r>
              <a:rPr lang="ru-RU" sz="2400" b="1" dirty="0">
                <a:solidFill>
                  <a:srgbClr val="C00000"/>
                </a:solidFill>
              </a:rPr>
              <a:t>потребления контента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smtClean="0"/>
              <a:t>Большинство </a:t>
            </a:r>
            <a:r>
              <a:rPr lang="ru-RU" sz="2400" dirty="0"/>
              <a:t>людей ограничили активность офлайн, компенсировав ее </a:t>
            </a:r>
            <a:r>
              <a:rPr lang="ru-RU" sz="2400" b="1" dirty="0">
                <a:solidFill>
                  <a:srgbClr val="C00000"/>
                </a:solidFill>
              </a:rPr>
              <a:t>онлайн-серфингом. </a:t>
            </a:r>
          </a:p>
        </p:txBody>
      </p:sp>
    </p:spTree>
    <p:extLst>
      <p:ext uri="{BB962C8B-B14F-4D97-AF65-F5344CB8AC3E}">
        <p14:creationId xmlns:p14="http://schemas.microsoft.com/office/powerpoint/2010/main" val="110598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898" y="780201"/>
            <a:ext cx="8814102" cy="994172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>
                <a:solidFill>
                  <a:srgbClr val="0070C0"/>
                </a:solidFill>
              </a:rPr>
              <a:t>Меняются модели потребительского </a:t>
            </a:r>
            <a:r>
              <a:rPr lang="en-US" sz="3100" dirty="0" smtClean="0">
                <a:solidFill>
                  <a:srgbClr val="0070C0"/>
                </a:solidFill>
              </a:rPr>
              <a:t/>
            </a:r>
            <a:br>
              <a:rPr lang="en-US" sz="3100" dirty="0" smtClean="0">
                <a:solidFill>
                  <a:srgbClr val="0070C0"/>
                </a:solidFill>
              </a:rPr>
            </a:br>
            <a:r>
              <a:rPr lang="ru-RU" sz="3100" dirty="0" smtClean="0">
                <a:solidFill>
                  <a:srgbClr val="0070C0"/>
                </a:solidFill>
              </a:rPr>
              <a:t>выбора </a:t>
            </a:r>
            <a:r>
              <a:rPr lang="ru-RU" sz="3100" dirty="0" smtClean="0">
                <a:solidFill>
                  <a:srgbClr val="0070C0"/>
                </a:solidFill>
              </a:rPr>
              <a:t>в сети. Новые потребители и </a:t>
            </a:r>
            <a:r>
              <a:rPr lang="en-US" sz="3100" dirty="0" smtClean="0">
                <a:solidFill>
                  <a:srgbClr val="0070C0"/>
                </a:solidFill>
              </a:rPr>
              <a:t/>
            </a:r>
            <a:br>
              <a:rPr lang="en-US" sz="3100" dirty="0" smtClean="0">
                <a:solidFill>
                  <a:srgbClr val="0070C0"/>
                </a:solidFill>
              </a:rPr>
            </a:br>
            <a:r>
              <a:rPr lang="ru-RU" sz="3100" dirty="0" smtClean="0">
                <a:solidFill>
                  <a:srgbClr val="0070C0"/>
                </a:solidFill>
              </a:rPr>
              <a:t>старые </a:t>
            </a:r>
            <a:r>
              <a:rPr lang="ru-RU" sz="3100" dirty="0" smtClean="0">
                <a:solidFill>
                  <a:srgbClr val="0070C0"/>
                </a:solidFill>
              </a:rPr>
              <a:t>стереотипы </a:t>
            </a:r>
            <a:r>
              <a:rPr lang="ru-RU" sz="3100" dirty="0" smtClean="0">
                <a:solidFill>
                  <a:srgbClr val="0070C0"/>
                </a:solidFill>
              </a:rPr>
              <a:t>экспертов</a:t>
            </a:r>
            <a:r>
              <a:rPr lang="ru-RU" sz="3100" dirty="0" smtClean="0">
                <a:solidFill>
                  <a:srgbClr val="0070C0"/>
                </a:solidFill>
              </a:rPr>
              <a:t>. </a:t>
            </a:r>
            <a:r>
              <a:rPr lang="en-US" sz="3100" dirty="0" smtClean="0">
                <a:solidFill>
                  <a:srgbClr val="0070C0"/>
                </a:solidFill>
              </a:rPr>
              <a:t/>
            </a:r>
            <a:br>
              <a:rPr lang="en-US" sz="3100" dirty="0" smtClean="0">
                <a:solidFill>
                  <a:srgbClr val="0070C0"/>
                </a:solidFill>
              </a:rPr>
            </a:br>
            <a:r>
              <a:rPr lang="ru-RU" sz="3100" dirty="0" smtClean="0">
                <a:solidFill>
                  <a:srgbClr val="0070C0"/>
                </a:solidFill>
              </a:rPr>
              <a:t>Мы </a:t>
            </a:r>
            <a:r>
              <a:rPr lang="ru-RU" sz="3100" dirty="0" smtClean="0">
                <a:solidFill>
                  <a:srgbClr val="0070C0"/>
                </a:solidFill>
              </a:rPr>
              <a:t>перестали их понимать? </a:t>
            </a:r>
            <a:br>
              <a:rPr lang="ru-RU" sz="3100" dirty="0" smtClean="0">
                <a:solidFill>
                  <a:srgbClr val="0070C0"/>
                </a:solidFill>
              </a:rPr>
            </a:br>
            <a:r>
              <a:rPr lang="ru-RU" sz="3000" dirty="0" smtClean="0"/>
              <a:t>Пример - э</a:t>
            </a:r>
            <a:r>
              <a:rPr lang="ru-RU" sz="3000" dirty="0" smtClean="0"/>
              <a:t>волюция потребительского выбора сегмента </a:t>
            </a:r>
            <a:r>
              <a:rPr lang="ru-RU" sz="3000" dirty="0" smtClean="0"/>
              <a:t>роскоши </a:t>
            </a:r>
            <a:r>
              <a:rPr lang="ru-RU" sz="3000" dirty="0"/>
              <a:t>для </a:t>
            </a:r>
            <a:r>
              <a:rPr lang="ru-RU" sz="3000" dirty="0" smtClean="0"/>
              <a:t>поколений Х </a:t>
            </a:r>
            <a:r>
              <a:rPr lang="ru-RU" sz="3000" dirty="0"/>
              <a:t>и </a:t>
            </a:r>
            <a:r>
              <a:rPr lang="en-US" sz="3000" dirty="0"/>
              <a:t>Y</a:t>
            </a:r>
            <a:endParaRPr lang="ru-RU" sz="3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1425691"/>
              </p:ext>
            </p:extLst>
          </p:nvPr>
        </p:nvGraphicFramePr>
        <p:xfrm>
          <a:off x="971600" y="2420888"/>
          <a:ext cx="8064896" cy="2116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14154" y="4194579"/>
            <a:ext cx="29273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yandex-sans"/>
              </a:rPr>
              <a:t>90%</a:t>
            </a:r>
          </a:p>
          <a:p>
            <a:r>
              <a:rPr lang="ru-RU" sz="1600" dirty="0">
                <a:solidFill>
                  <a:srgbClr val="000000"/>
                </a:solidFill>
                <a:latin typeface="yandex-sans"/>
              </a:rPr>
              <a:t>ЭКСПЕРТОВ ПОЛАГАЮТ,</a:t>
            </a:r>
          </a:p>
          <a:p>
            <a:r>
              <a:rPr lang="ru-RU" sz="1600" dirty="0">
                <a:solidFill>
                  <a:srgbClr val="000000"/>
                </a:solidFill>
                <a:latin typeface="yandex-sans"/>
              </a:rPr>
              <a:t>ЧТО КАЧЕСТВО</a:t>
            </a:r>
          </a:p>
          <a:p>
            <a:r>
              <a:rPr lang="ru-RU" sz="1600" dirty="0">
                <a:solidFill>
                  <a:srgbClr val="000000"/>
                </a:solidFill>
                <a:latin typeface="yandex-sans"/>
              </a:rPr>
              <a:t>НЕ ЯВЛЯЕТСЯ ГЛАВНЫМ</a:t>
            </a:r>
          </a:p>
          <a:p>
            <a:r>
              <a:rPr lang="ru-RU" sz="1600" dirty="0">
                <a:solidFill>
                  <a:srgbClr val="000000"/>
                </a:solidFill>
                <a:latin typeface="yandex-sans"/>
              </a:rPr>
              <a:t>ОПРЕДЕЛЯЮЩИМ</a:t>
            </a:r>
          </a:p>
          <a:p>
            <a:r>
              <a:rPr lang="ru-RU" sz="1600" dirty="0">
                <a:solidFill>
                  <a:srgbClr val="000000"/>
                </a:solidFill>
                <a:latin typeface="yandex-sans"/>
              </a:rPr>
              <a:t>ФАКТОРОМ ПОКУПКИ</a:t>
            </a:r>
          </a:p>
          <a:p>
            <a:r>
              <a:rPr lang="ru-RU" sz="1600" dirty="0">
                <a:solidFill>
                  <a:srgbClr val="000000"/>
                </a:solidFill>
                <a:latin typeface="yandex-sans"/>
              </a:rPr>
              <a:t>ДЛЯ МИЛЛЕНИАЛОВ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4236184"/>
            <a:ext cx="33786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yandex-sans"/>
              </a:rPr>
              <a:t>&gt;90%</a:t>
            </a:r>
          </a:p>
          <a:p>
            <a:r>
              <a:rPr lang="ru-RU" sz="1600" dirty="0">
                <a:solidFill>
                  <a:srgbClr val="000000"/>
                </a:solidFill>
                <a:latin typeface="yandex-sans"/>
              </a:rPr>
              <a:t>ПОКУПАТЕЛЕЙ</a:t>
            </a:r>
          </a:p>
          <a:p>
            <a:r>
              <a:rPr lang="ru-RU" sz="1600" dirty="0">
                <a:solidFill>
                  <a:srgbClr val="000000"/>
                </a:solidFill>
                <a:latin typeface="yandex-sans"/>
              </a:rPr>
              <a:t>ПРЕДМЕТОВ РОСКОШИ</a:t>
            </a:r>
          </a:p>
          <a:p>
            <a:r>
              <a:rPr lang="ru-RU" sz="1600" dirty="0">
                <a:solidFill>
                  <a:srgbClr val="000000"/>
                </a:solidFill>
                <a:latin typeface="yandex-sans"/>
              </a:rPr>
              <a:t>СРЕДИ ПРЕДСТАВИТЕЛЕЙ</a:t>
            </a:r>
          </a:p>
          <a:p>
            <a:r>
              <a:rPr lang="ru-RU" sz="1600" dirty="0">
                <a:solidFill>
                  <a:srgbClr val="000000"/>
                </a:solidFill>
                <a:latin typeface="yandex-sans"/>
              </a:rPr>
              <a:t>ОБОИХ ПОКОЛЕНИЙ</a:t>
            </a:r>
          </a:p>
          <a:p>
            <a:r>
              <a:rPr lang="ru-RU" sz="1600" dirty="0">
                <a:solidFill>
                  <a:srgbClr val="000000"/>
                </a:solidFill>
                <a:latin typeface="yandex-sans"/>
              </a:rPr>
              <a:t>РАССМАТРИВАЮТ</a:t>
            </a:r>
          </a:p>
          <a:p>
            <a:r>
              <a:rPr lang="ru-RU" sz="1600" dirty="0">
                <a:solidFill>
                  <a:srgbClr val="000000"/>
                </a:solidFill>
                <a:latin typeface="yandex-sans"/>
              </a:rPr>
              <a:t>КАЧЕСТВО ПРОДУКЦИИ</a:t>
            </a:r>
          </a:p>
          <a:p>
            <a:r>
              <a:rPr lang="ru-RU" sz="1600" dirty="0">
                <a:solidFill>
                  <a:srgbClr val="000000"/>
                </a:solidFill>
                <a:latin typeface="yandex-sans"/>
              </a:rPr>
              <a:t>КАК ОПРЕДЕЛЯЮЩИЙ</a:t>
            </a:r>
          </a:p>
          <a:p>
            <a:r>
              <a:rPr lang="ru-RU" sz="1600" dirty="0">
                <a:solidFill>
                  <a:srgbClr val="000000"/>
                </a:solidFill>
                <a:latin typeface="yandex-sans"/>
              </a:rPr>
              <a:t>ФАКТОР ПОКУПКИ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6021288"/>
            <a:ext cx="39645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333333"/>
                </a:solidFill>
                <a:latin typeface="yandex-sans"/>
              </a:rPr>
              <a:t>Mathematics-of-the-luxury-market-in-Russia.ashx </a:t>
            </a:r>
            <a:r>
              <a:rPr lang="en-US" sz="1400" dirty="0">
                <a:solidFill>
                  <a:srgbClr val="0044BB"/>
                </a:solidFill>
                <a:latin typeface="yandex-sans"/>
                <a:hlinkClick r:id="rId7"/>
              </a:rPr>
              <a:t>www.mckinsey.com</a:t>
            </a:r>
            <a:endParaRPr lang="en-US" sz="1400" dirty="0">
              <a:solidFill>
                <a:srgbClr val="333333"/>
              </a:solidFill>
              <a:latin typeface="yandex-sans"/>
            </a:endParaRPr>
          </a:p>
        </p:txBody>
      </p:sp>
    </p:spTree>
    <p:extLst>
      <p:ext uri="{BB962C8B-B14F-4D97-AF65-F5344CB8AC3E}">
        <p14:creationId xmlns:p14="http://schemas.microsoft.com/office/powerpoint/2010/main" val="371371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684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rgbClr val="0070C0"/>
                </a:solidFill>
              </a:rPr>
              <a:t>Новые цифровые технологии </a:t>
            </a:r>
            <a:r>
              <a:rPr lang="en-US" sz="2800" b="1" dirty="0" smtClean="0">
                <a:solidFill>
                  <a:srgbClr val="0070C0"/>
                </a:solidFill>
              </a:rPr>
              <a:t/>
            </a:r>
            <a:br>
              <a:rPr lang="en-US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создают механизмы</a:t>
            </a:r>
            <a:r>
              <a:rPr lang="en-US" sz="2800" b="1" dirty="0" smtClean="0">
                <a:solidFill>
                  <a:srgbClr val="0070C0"/>
                </a:solidFill>
              </a:rPr>
              <a:t/>
            </a:r>
            <a:br>
              <a:rPr lang="en-US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потребительского выбора,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меняют законы рынка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88577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Таргетинг и персонализация рыночного предложения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492895"/>
            <a:ext cx="4040188" cy="425522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Персонализация по следам в интернете (по поисковым запросам, по коммуникации в сетях), по типам используемых операционных систем </a:t>
            </a:r>
            <a:r>
              <a:rPr lang="en-US" dirty="0" smtClean="0"/>
              <a:t>Android</a:t>
            </a:r>
            <a:r>
              <a:rPr lang="ru-RU" dirty="0"/>
              <a:t> </a:t>
            </a:r>
            <a:r>
              <a:rPr lang="ru-RU" dirty="0" smtClean="0"/>
              <a:t>или</a:t>
            </a:r>
            <a:r>
              <a:rPr lang="en-US" dirty="0" smtClean="0"/>
              <a:t> IOS</a:t>
            </a:r>
            <a:r>
              <a:rPr lang="ru-RU" dirty="0" smtClean="0"/>
              <a:t> и т.д.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Персонализация через двусторонние коммуникации с клиентом, используя  </a:t>
            </a:r>
            <a:r>
              <a:rPr lang="ru-RU" dirty="0"/>
              <a:t>мобильные приложения, социальные сети, корпоративные </a:t>
            </a:r>
            <a:r>
              <a:rPr lang="ru-RU" dirty="0" smtClean="0"/>
              <a:t>сайты</a:t>
            </a:r>
            <a:r>
              <a:rPr lang="en-US" dirty="0" smtClean="0"/>
              <a:t> </a:t>
            </a:r>
            <a:r>
              <a:rPr lang="ru-RU" dirty="0" smtClean="0"/>
              <a:t>(</a:t>
            </a:r>
            <a:r>
              <a:rPr lang="en-US" dirty="0" smtClean="0"/>
              <a:t>Customer </a:t>
            </a:r>
            <a:r>
              <a:rPr lang="en-US" dirty="0"/>
              <a:t>Experience </a:t>
            </a:r>
            <a:r>
              <a:rPr lang="en-US" dirty="0" smtClean="0"/>
              <a:t>Management</a:t>
            </a:r>
            <a:r>
              <a:rPr lang="ru-RU" dirty="0" smtClean="0"/>
              <a:t>)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77956" y="2318752"/>
            <a:ext cx="4392488" cy="439217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Ценовой парсинг, динамическое  ценообразование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497388" y="2684701"/>
            <a:ext cx="4189413" cy="344146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Индивидуальные изменяющиеся персональные ценовые предложения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502" y="3933056"/>
            <a:ext cx="3183913" cy="295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67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000" y="430704"/>
            <a:ext cx="9001000" cy="114300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0070C0"/>
                </a:solidFill>
              </a:rPr>
              <a:t>Новые цифровые возможности для атаки 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в интернет брендинге через плейсмент </a:t>
            </a:r>
            <a:r>
              <a:rPr lang="ru-RU" sz="2400" dirty="0" smtClean="0"/>
              <a:t>– </a:t>
            </a:r>
            <a:br>
              <a:rPr lang="ru-RU" sz="2400" dirty="0" smtClean="0"/>
            </a:br>
            <a:r>
              <a:rPr lang="ru-RU" sz="2000" dirty="0" smtClean="0"/>
              <a:t>Tencent </a:t>
            </a:r>
            <a:r>
              <a:rPr lang="ru-RU" sz="2000" dirty="0"/>
              <a:t>приобрела технологию Mirriad —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она </a:t>
            </a:r>
            <a:r>
              <a:rPr lang="ru-RU" sz="2000" dirty="0"/>
              <a:t>позволяет встраивать рекламу в контекст </a:t>
            </a:r>
            <a:r>
              <a:rPr lang="ru-RU" sz="2000" dirty="0" smtClean="0"/>
              <a:t>фильмов </a:t>
            </a:r>
            <a:r>
              <a:rPr lang="ru-RU" sz="2000" dirty="0"/>
              <a:t>и сериалов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загруженное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5475" y="1600200"/>
            <a:ext cx="7894638" cy="4525963"/>
          </a:xfrm>
        </p:spPr>
      </p:pic>
    </p:spTree>
    <p:extLst>
      <p:ext uri="{BB962C8B-B14F-4D97-AF65-F5344CB8AC3E}">
        <p14:creationId xmlns:p14="http://schemas.microsoft.com/office/powerpoint/2010/main" val="356579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4828</TotalTime>
  <Words>1415</Words>
  <Application>Microsoft Office PowerPoint</Application>
  <PresentationFormat>Экран (4:3)</PresentationFormat>
  <Paragraphs>144</Paragraphs>
  <Slides>23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Georgia</vt:lpstr>
      <vt:lpstr>Times New Roman</vt:lpstr>
      <vt:lpstr>Wingdings</vt:lpstr>
      <vt:lpstr>yandex-sans</vt:lpstr>
      <vt:lpstr>Тема Office</vt:lpstr>
      <vt:lpstr> </vt:lpstr>
      <vt:lpstr>Рыночные эффекты  цифровизации: логика внедрения технологий</vt:lpstr>
      <vt:lpstr>Независимо от пандемических шоков,  формируется тренд и новая  масштабная рыночная реальность</vt:lpstr>
      <vt:lpstr>Объем eCommerce на душу населения  к началу 2020 года, долл. –  Россия встраивается в общий тренд</vt:lpstr>
      <vt:lpstr>Презентация PowerPoint</vt:lpstr>
      <vt:lpstr>2020 запустил процессы  адаптации рынка и  новые тенденции развития</vt:lpstr>
      <vt:lpstr>Меняются модели потребительского  выбора в сети. Новые потребители и  старые стереотипы экспертов.  Мы перестали их понимать?  Пример - эволюция потребительского выбора сегмента роскоши для поколений Х и Y</vt:lpstr>
      <vt:lpstr>Новые цифровые технологии  создают механизмы потребительского выбора, меняют законы рынка</vt:lpstr>
      <vt:lpstr>Новые цифровые возможности для атаки  в интернет брендинге через плейсмент –  Tencent приобрела технологию Mirriad —  она позволяет встраивать рекламу в контекст фильмов и сериалов </vt:lpstr>
      <vt:lpstr>Технологии уже переходят в офлайн  Функция любого ИИ — распознавание Теперь за счет нейросетей  глубокого обучения  точность составляет 99,9%, даже если лицо  закрыто одеждой, маской или волосами.</vt:lpstr>
      <vt:lpstr>В новой реальности происходят изменения в структуре рынков</vt:lpstr>
      <vt:lpstr>Концентрация рынков  Маркетплейсы уже играют определяющую роль в мировой электронной торговле.</vt:lpstr>
      <vt:lpstr>Структуру рынка электронной  коммерции в России тоже  определяют крупнейшие   цифровые платформы - маркетплейсы  </vt:lpstr>
      <vt:lpstr>Основные российские  маркетплейсы 2020.  Показатели визитов на сайты платформ и  распределение трафика по типу устройств  </vt:lpstr>
      <vt:lpstr>Рост концентрации рынка  продолжается</vt:lpstr>
      <vt:lpstr>  Новые войны и конфликты интересов  цифровых платформ Количество магазинов, представленных  на «Яндекс. Маркете» (пример по выбранной группе товаров) неуклонно сокращалось в период существования Беру.ру </vt:lpstr>
      <vt:lpstr>История запросов по ключевым словам  на «Беру.ру» и «Яндекс.Маркет»  подтверждала конфликт интересов</vt:lpstr>
      <vt:lpstr>Итог противостояния - 1 октября 2020 года   компания «Яндекс» объявила  о слиянии  двух площадок   «Яндекс.Маркет» и «Беру,ру» </vt:lpstr>
      <vt:lpstr>Бизнес-модели  платформ - эволюция</vt:lpstr>
      <vt:lpstr>Первые попытки  антимонопольного  регулирования  </vt:lpstr>
      <vt:lpstr>Обвинение: четыре компании используют свои ресурсы и влияние, чтобы «купить, скопировать или уничтожить» потенциальных конкурентов</vt:lpstr>
      <vt:lpstr>Некоторые  ближайшие перспективы развития технологий и рынков</vt:lpstr>
      <vt:lpstr>О дальнейших перспективах (вместо выводов) Возможности технологической трансформации бизнеса уже впечатляют, еще не поняты, но очевидно, что они готовят нам много открытий в экономике и не только...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Московский государственный университет имени М.В. Ломоносова Экономический факультет Программа «Экономика и управление»</dc:title>
  <dc:creator>ASUS1</dc:creator>
  <cp:lastModifiedBy>Gerasimenko Valentina Vasilievna</cp:lastModifiedBy>
  <cp:revision>160</cp:revision>
  <dcterms:created xsi:type="dcterms:W3CDTF">2020-10-18T14:04:27Z</dcterms:created>
  <dcterms:modified xsi:type="dcterms:W3CDTF">2020-12-01T13:15:37Z</dcterms:modified>
</cp:coreProperties>
</file>