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7" r:id="rId2"/>
    <p:sldId id="260" r:id="rId3"/>
    <p:sldId id="261" r:id="rId4"/>
    <p:sldId id="256" r:id="rId5"/>
    <p:sldId id="259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2381A-CF80-4573-ADDC-7A29CCD30B9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ADCD9-E228-485A-BAF3-B59723588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679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3A9F7-A2B9-4F03-9B70-AFF785E2C7AC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E66AE-5933-4198-95C9-F0B10FEF24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Международная финансовая безопасность России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85918" y="3929066"/>
            <a:ext cx="55721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Кузнецов Алексей Владимирович </a:t>
            </a:r>
            <a:br>
              <a:rPr lang="ru-RU" sz="2000" dirty="0" smtClean="0"/>
            </a:br>
            <a:r>
              <a:rPr lang="ru-RU" sz="2000" dirty="0" err="1" smtClean="0"/>
              <a:t>д.э.н</a:t>
            </a:r>
            <a:r>
              <a:rPr lang="ru-RU" sz="2000" dirty="0" smtClean="0"/>
              <a:t>., профессор Департамента мировой экономики и мировых финансов </a:t>
            </a:r>
            <a:br>
              <a:rPr lang="ru-RU" sz="2000" dirty="0" smtClean="0"/>
            </a:br>
            <a:r>
              <a:rPr lang="ru-RU" sz="2000" dirty="0" smtClean="0"/>
              <a:t>Финансового университета при</a:t>
            </a:r>
            <a:br>
              <a:rPr lang="ru-RU" sz="2000" dirty="0" smtClean="0"/>
            </a:br>
            <a:r>
              <a:rPr lang="ru-RU" sz="2000" dirty="0" smtClean="0"/>
              <a:t>Правительстве РФ</a:t>
            </a:r>
            <a:endParaRPr lang="ru-RU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4282" y="152400"/>
            <a:ext cx="8786874" cy="1250950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Модель построения мирового рынка капиталов «центр-периферия»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71472" y="3357562"/>
            <a:ext cx="2643206" cy="2500330"/>
          </a:xfrm>
          <a:prstGeom prst="ellipse">
            <a:avLst/>
          </a:prstGeom>
          <a:solidFill>
            <a:schemeClr val="bg1"/>
          </a:solidFill>
          <a:ln w="603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Центр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929322" y="3357562"/>
            <a:ext cx="2643206" cy="2500330"/>
          </a:xfrm>
          <a:prstGeom prst="ellipse">
            <a:avLst/>
          </a:prstGeom>
          <a:solidFill>
            <a:schemeClr val="bg1"/>
          </a:solidFill>
          <a:ln w="603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Периферия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>
            <a:off x="3214678" y="4000504"/>
            <a:ext cx="2714644" cy="1588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143240" y="5286388"/>
            <a:ext cx="2857520" cy="1588"/>
          </a:xfrm>
          <a:prstGeom prst="straightConnector1">
            <a:avLst/>
          </a:prstGeom>
          <a:ln w="508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00364" y="3286124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Размещение валютных резервов</a:t>
            </a:r>
            <a:endParaRPr lang="ru-RU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2786050" y="5357826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Финансовые инструменты (кредиты, акции, облигации)</a:t>
            </a:r>
            <a:endParaRPr lang="ru-RU" i="1" dirty="0"/>
          </a:p>
        </p:txBody>
      </p:sp>
      <p:sp>
        <p:nvSpPr>
          <p:cNvPr id="14" name="Выноска со стрелкой вниз 13"/>
          <p:cNvSpPr/>
          <p:nvPr/>
        </p:nvSpPr>
        <p:spPr>
          <a:xfrm>
            <a:off x="357158" y="1928802"/>
            <a:ext cx="3071834" cy="1285884"/>
          </a:xfrm>
          <a:prstGeom prst="downArrowCallout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Аккумуляция мировых сбережений и прибылей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Выноска со стрелкой вниз 14"/>
          <p:cNvSpPr/>
          <p:nvPr/>
        </p:nvSpPr>
        <p:spPr>
          <a:xfrm>
            <a:off x="5715008" y="1928802"/>
            <a:ext cx="3071834" cy="1285884"/>
          </a:xfrm>
          <a:prstGeom prst="downArrowCallout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Использование финансового капитала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Casey Freeman\Desktop\178-Free-Clipart-Grayscale-Globe-Featuring-Europ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81000"/>
            <a:ext cx="6096001" cy="6092825"/>
          </a:xfrm>
          <a:prstGeom prst="rect">
            <a:avLst/>
          </a:prstGeom>
          <a:noFill/>
        </p:spPr>
      </p:pic>
      <p:sp>
        <p:nvSpPr>
          <p:cNvPr id="7" name="Овал 6"/>
          <p:cNvSpPr/>
          <p:nvPr/>
        </p:nvSpPr>
        <p:spPr>
          <a:xfrm>
            <a:off x="2428860" y="214290"/>
            <a:ext cx="4286280" cy="1500198"/>
          </a:xfrm>
          <a:prstGeom prst="ellipse">
            <a:avLst/>
          </a:prstGeom>
          <a:solidFill>
            <a:schemeClr val="bg1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Глобальные дисбалансы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2643182"/>
            <a:ext cx="3071834" cy="1428760"/>
          </a:xfrm>
          <a:prstGeom prst="rect">
            <a:avLst/>
          </a:prstGeom>
          <a:solidFill>
            <a:schemeClr val="bg1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Дисбаланс сбережений и потребления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43570" y="2643182"/>
            <a:ext cx="3071834" cy="1428760"/>
          </a:xfrm>
          <a:prstGeom prst="rect">
            <a:avLst/>
          </a:prstGeom>
          <a:solidFill>
            <a:schemeClr val="bg1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Дисбаланс внешнего финансирования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4714884"/>
            <a:ext cx="5786478" cy="1428760"/>
          </a:xfrm>
          <a:prstGeom prst="rect">
            <a:avLst/>
          </a:prstGeom>
          <a:solidFill>
            <a:schemeClr val="bg1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Дисбаланс  между глобальным характером рынка и национальным уровнем его регулирования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2357422" y="1643050"/>
            <a:ext cx="857256" cy="857256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5857884" y="1643050"/>
            <a:ext cx="857256" cy="857256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3144034" y="3071016"/>
            <a:ext cx="2714644" cy="1588"/>
          </a:xfrm>
          <a:prstGeom prst="straightConnector1">
            <a:avLst/>
          </a:prstGeom>
          <a:ln w="412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85730"/>
          <a:ext cx="8501122" cy="6450901"/>
        </p:xfrm>
        <a:graphic>
          <a:graphicData uri="http://schemas.openxmlformats.org/drawingml/2006/table">
            <a:tbl>
              <a:tblPr/>
              <a:tblGrid>
                <a:gridCol w="3643338"/>
                <a:gridCol w="4857784"/>
              </a:tblGrid>
              <a:tr h="571502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Неформальный институт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800" b="1" dirty="0" smtClean="0">
                          <a:latin typeface="Arial" pitchFamily="34" charset="0"/>
                          <a:cs typeface="Arial" pitchFamily="34" charset="0"/>
                        </a:rPr>
                        <a:t>Доля на рынке</a:t>
                      </a:r>
                      <a:endParaRPr lang="ru-RU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8025">
                <a:tc>
                  <a:txBody>
                    <a:bodyPr/>
                    <a:lstStyle/>
                    <a:p>
                      <a:pPr marL="185738" lvl="1" indent="0" algn="l" rtl="0" fontAlgn="t"/>
                      <a:r>
                        <a:rPr lang="ru-RU" sz="1800" b="0" i="1" dirty="0" smtClean="0">
                          <a:latin typeface="Arial" pitchFamily="34" charset="0"/>
                          <a:cs typeface="Arial" pitchFamily="34" charset="0"/>
                        </a:rPr>
                        <a:t>«Долларовый стандарт»</a:t>
                      </a:r>
                      <a:endParaRPr lang="ru-RU" sz="1800" b="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6225" lvl="1" indent="0" algn="l" rtl="0" fontAlgn="t"/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В долларах США деноминировано около 55%</a:t>
                      </a:r>
                      <a:r>
                        <a:rPr lang="ru-RU" sz="1600" b="0" i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инструментов  мирового финансового рынка</a:t>
                      </a:r>
                      <a:endParaRPr lang="ru-RU" sz="1600" b="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14223">
                <a:tc>
                  <a:txBody>
                    <a:bodyPr/>
                    <a:lstStyle/>
                    <a:p>
                      <a:pPr marL="185738" lvl="1" indent="0" algn="l" rtl="0" fontAlgn="t"/>
                      <a:r>
                        <a:rPr lang="ru-RU" sz="1800" b="0" i="1" dirty="0" smtClean="0">
                          <a:latin typeface="Arial" pitchFamily="34" charset="0"/>
                          <a:cs typeface="Arial" pitchFamily="34" charset="0"/>
                        </a:rPr>
                        <a:t>Биржевое ценообразование </a:t>
                      </a:r>
                      <a:r>
                        <a:rPr lang="ru-RU" sz="1800" b="0" i="1" dirty="0">
                          <a:latin typeface="Arial" pitchFamily="34" charset="0"/>
                          <a:cs typeface="Arial" pitchFamily="34" charset="0"/>
                        </a:rPr>
                        <a:t>на рынках глобальных ресурсов </a:t>
                      </a:r>
                    </a:p>
                  </a:txBody>
                  <a:tcPr marL="7736" marR="7736" marT="5157" marB="51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6225" lvl="1" indent="0" algn="l" rtl="0" fontAlgn="t"/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Цены 87 из 92 сырьевых товаров, учитываемых международной финансовой статистикой, деноминированы в долларах США</a:t>
                      </a:r>
                      <a:endParaRPr lang="ru-RU" sz="1600" b="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39520">
                <a:tc>
                  <a:txBody>
                    <a:bodyPr/>
                    <a:lstStyle/>
                    <a:p>
                      <a:pPr marL="185738" lvl="1" indent="0" algn="l" rtl="0" fontAlgn="t"/>
                      <a:r>
                        <a:rPr lang="ru-RU" sz="1800" b="0" i="1" dirty="0">
                          <a:latin typeface="Arial" pitchFamily="34" charset="0"/>
                          <a:cs typeface="Arial" pitchFamily="34" charset="0"/>
                        </a:rPr>
                        <a:t>Рынок </a:t>
                      </a:r>
                      <a:r>
                        <a:rPr lang="ru-RU" sz="1800" b="0" i="1" dirty="0" smtClean="0">
                          <a:latin typeface="Arial" pitchFamily="34" charset="0"/>
                          <a:cs typeface="Arial" pitchFamily="34" charset="0"/>
                        </a:rPr>
                        <a:t>ФОРЕКС</a:t>
                      </a:r>
                      <a:endParaRPr lang="ru-RU" sz="1800" b="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6225" lvl="1" indent="0" algn="l" rtl="0" fontAlgn="t"/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Доли глобального рынка:</a:t>
                      </a:r>
                    </a:p>
                    <a:p>
                      <a:pPr marL="276225" lvl="1" indent="0" algn="l" rtl="0" fontAlgn="t"/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Великобритания – 41</a:t>
                      </a:r>
                      <a:r>
                        <a:rPr lang="ru-RU" sz="1600" b="0" i="0" dirty="0">
                          <a:latin typeface="Arial" pitchFamily="34" charset="0"/>
                          <a:cs typeface="Arial" pitchFamily="34" charset="0"/>
                        </a:rPr>
                        <a:t>%, </a:t>
                      </a:r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 доллар США – 88%</a:t>
                      </a:r>
                      <a:endParaRPr lang="ru-RU" sz="1600" b="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656722">
                <a:tc>
                  <a:txBody>
                    <a:bodyPr/>
                    <a:lstStyle/>
                    <a:p>
                      <a:pPr marL="185738" marR="0" lvl="1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1" dirty="0">
                          <a:latin typeface="Arial" pitchFamily="34" charset="0"/>
                          <a:cs typeface="Arial" pitchFamily="34" charset="0"/>
                        </a:rPr>
                        <a:t>Кредитные </a:t>
                      </a:r>
                      <a:r>
                        <a:rPr lang="ru-RU" sz="1800" b="0" i="1" dirty="0" smtClean="0">
                          <a:latin typeface="Arial" pitchFamily="34" charset="0"/>
                          <a:cs typeface="Arial" pitchFamily="34" charset="0"/>
                        </a:rPr>
                        <a:t>рейтинги агентств</a:t>
                      </a:r>
                      <a:endParaRPr lang="ru-RU" sz="1800" b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6225" lvl="1" indent="0" algn="l" rtl="0" fontAlgn="t"/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Доли</a:t>
                      </a:r>
                      <a:r>
                        <a:rPr lang="ru-RU" sz="1600" b="0" i="0" baseline="0" dirty="0" smtClean="0">
                          <a:latin typeface="Arial" pitchFamily="34" charset="0"/>
                          <a:cs typeface="Arial" pitchFamily="34" charset="0"/>
                        </a:rPr>
                        <a:t> глобального рынка:</a:t>
                      </a:r>
                    </a:p>
                    <a:p>
                      <a:pPr marL="276225" lvl="1" indent="0" algn="l" rtl="0" fontAlgn="t"/>
                      <a:r>
                        <a:rPr lang="en-US" sz="1600" b="0" i="0" baseline="0" dirty="0" smtClean="0">
                          <a:latin typeface="Arial" pitchFamily="34" charset="0"/>
                          <a:cs typeface="Arial" pitchFamily="34" charset="0"/>
                        </a:rPr>
                        <a:t>S&amp;P – 40%, Moody’s – 40%, Fitch – 15%</a:t>
                      </a:r>
                      <a:endParaRPr lang="ru-RU" sz="1600" b="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1214446">
                <a:tc>
                  <a:txBody>
                    <a:bodyPr/>
                    <a:lstStyle/>
                    <a:p>
                      <a:pPr marL="185738" lvl="1" indent="0" algn="l" rtl="0" fontAlgn="t"/>
                      <a:r>
                        <a:rPr lang="ru-RU" sz="1800" i="1" dirty="0" smtClean="0">
                          <a:latin typeface="Arial" pitchFamily="34" charset="0"/>
                          <a:cs typeface="Arial" pitchFamily="34" charset="0"/>
                        </a:rPr>
                        <a:t>Англо-американское</a:t>
                      </a:r>
                      <a:r>
                        <a:rPr lang="ru-RU" sz="1800" i="1" baseline="0" dirty="0" smtClean="0">
                          <a:latin typeface="Arial" pitchFamily="34" charset="0"/>
                          <a:cs typeface="Arial" pitchFamily="34" charset="0"/>
                        </a:rPr>
                        <a:t> право</a:t>
                      </a:r>
                      <a:endParaRPr lang="ru-RU" sz="1800" i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6225" lvl="1" indent="0" algn="l" rtl="0" fontAlgn="t"/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Синдицированное </a:t>
                      </a:r>
                      <a:r>
                        <a:rPr lang="ru-RU" sz="1600" b="0" i="0" dirty="0">
                          <a:latin typeface="Arial" pitchFamily="34" charset="0"/>
                          <a:cs typeface="Arial" pitchFamily="34" charset="0"/>
                        </a:rPr>
                        <a:t>кредитование </a:t>
                      </a:r>
                    </a:p>
                    <a:p>
                      <a:pPr marL="276225" lvl="1" indent="0" algn="l" rtl="0" fontAlgn="t"/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Слияния </a:t>
                      </a:r>
                      <a:r>
                        <a:rPr lang="ru-RU" sz="1600" b="0" i="0" dirty="0">
                          <a:latin typeface="Arial" pitchFamily="34" charset="0"/>
                          <a:cs typeface="Arial" pitchFamily="34" charset="0"/>
                        </a:rPr>
                        <a:t>и </a:t>
                      </a:r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поглощения </a:t>
                      </a:r>
                      <a:endParaRPr lang="ru-RU" sz="1600" b="0" i="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76225" lvl="1" indent="0" algn="l" rtl="0" fontAlgn="t"/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Облигации развивающихся рынков – 90</a:t>
                      </a:r>
                      <a:r>
                        <a:rPr lang="ru-RU" sz="1600" b="0" i="0" dirty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  <a:p>
                      <a:pPr marL="276225" lvl="1" indent="0" algn="l" rtl="0" fontAlgn="t"/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Международный </a:t>
                      </a:r>
                      <a:r>
                        <a:rPr lang="ru-RU" sz="1600" b="0" i="0" dirty="0">
                          <a:latin typeface="Arial" pitchFamily="34" charset="0"/>
                          <a:cs typeface="Arial" pitchFamily="34" charset="0"/>
                        </a:rPr>
                        <a:t>арбитраж </a:t>
                      </a:r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– 40% (англ. право) </a:t>
                      </a:r>
                      <a:endParaRPr lang="ru-RU" sz="1600" b="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736" marR="7736" marT="5157" marB="51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85532">
                <a:tc>
                  <a:txBody>
                    <a:bodyPr/>
                    <a:lstStyle/>
                    <a:p>
                      <a:pPr marL="185738" lvl="1" indent="0" algn="l" rtl="0" fontAlgn="t"/>
                      <a:r>
                        <a:rPr lang="ru-RU" sz="1800" b="0" i="1" dirty="0">
                          <a:latin typeface="Arial" pitchFamily="34" charset="0"/>
                          <a:cs typeface="Arial" pitchFamily="34" charset="0"/>
                        </a:rPr>
                        <a:t>Глобальный корпоративный контроль (ГКК)</a:t>
                      </a:r>
                    </a:p>
                  </a:txBody>
                  <a:tcPr marL="7736" marR="7736" marT="5157" marB="51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6225" lvl="1" indent="0" algn="l" rtl="0" fontAlgn="t"/>
                      <a:r>
                        <a:rPr lang="ru-RU" sz="1600" b="0" i="0" dirty="0">
                          <a:latin typeface="Arial" pitchFamily="34" charset="0"/>
                          <a:cs typeface="Arial" pitchFamily="34" charset="0"/>
                        </a:rPr>
                        <a:t>Доля англо-американских компаний в сети ГКК </a:t>
                      </a:r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- </a:t>
                      </a:r>
                      <a:r>
                        <a:rPr lang="ru-RU" sz="1600" b="0" i="0" dirty="0">
                          <a:latin typeface="Arial" pitchFamily="34" charset="0"/>
                          <a:cs typeface="Arial" pitchFamily="34" charset="0"/>
                        </a:rPr>
                        <a:t>70%</a:t>
                      </a:r>
                    </a:p>
                  </a:txBody>
                  <a:tcPr marL="7736" marR="7736" marT="5157" marB="51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50931">
                <a:tc>
                  <a:txBody>
                    <a:bodyPr/>
                    <a:lstStyle/>
                    <a:p>
                      <a:pPr marL="185738" lvl="1" indent="0" algn="l" rtl="0" fontAlgn="t"/>
                      <a:r>
                        <a:rPr lang="ru-RU" sz="1800" b="0" i="1" dirty="0">
                          <a:latin typeface="Arial" pitchFamily="34" charset="0"/>
                          <a:cs typeface="Arial" pitchFamily="34" charset="0"/>
                        </a:rPr>
                        <a:t>Глобальный кибернетический контроль</a:t>
                      </a:r>
                    </a:p>
                  </a:txBody>
                  <a:tcPr marL="7736" marR="7736" marT="5157" marB="51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76225" lvl="1" indent="0" algn="l" rtl="0" fontAlgn="t"/>
                      <a:r>
                        <a:rPr lang="en-US" sz="1600" b="0" i="0" dirty="0">
                          <a:latin typeface="Arial" pitchFamily="34" charset="0"/>
                          <a:cs typeface="Arial" pitchFamily="34" charset="0"/>
                        </a:rPr>
                        <a:t>ICANN </a:t>
                      </a:r>
                      <a:r>
                        <a:rPr lang="en-US" sz="1600" b="0" i="0" dirty="0" smtClean="0">
                          <a:latin typeface="Arial" pitchFamily="34" charset="0"/>
                          <a:cs typeface="Arial" pitchFamily="34" charset="0"/>
                        </a:rPr>
                        <a:t>– 100%</a:t>
                      </a:r>
                      <a:r>
                        <a:rPr lang="ru-RU" sz="1600" b="0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i="0" dirty="0">
                          <a:latin typeface="Arial" pitchFamily="34" charset="0"/>
                          <a:cs typeface="Arial" pitchFamily="34" charset="0"/>
                        </a:rPr>
                        <a:t>контроль США</a:t>
                      </a:r>
                    </a:p>
                  </a:txBody>
                  <a:tcPr marL="7736" marR="7736" marT="5157" marB="51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cs typeface="Arial" pitchFamily="34" charset="0"/>
              </a:rPr>
              <a:t>Позиции России</a:t>
            </a:r>
            <a:r>
              <a:rPr lang="en-US" sz="28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cs typeface="Arial" pitchFamily="34" charset="0"/>
              </a:rPr>
              <a:t>в мировых финансах в докризисный и </a:t>
            </a:r>
            <a:r>
              <a:rPr lang="ru-RU" sz="2800" b="1" dirty="0" err="1" smtClean="0">
                <a:solidFill>
                  <a:schemeClr val="tx1"/>
                </a:solidFill>
                <a:cs typeface="Arial" pitchFamily="34" charset="0"/>
              </a:rPr>
              <a:t>посткризисный</a:t>
            </a:r>
            <a:r>
              <a:rPr lang="ru-RU" sz="2800" b="1" dirty="0" smtClean="0">
                <a:solidFill>
                  <a:schemeClr val="tx1"/>
                </a:solidFill>
                <a:cs typeface="Arial" pitchFamily="34" charset="0"/>
              </a:rPr>
              <a:t> период (в %)</a:t>
            </a:r>
            <a:endParaRPr lang="ru-RU" sz="2800" b="1" dirty="0">
              <a:solidFill>
                <a:schemeClr val="tx1"/>
              </a:solidFill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928670"/>
          <a:ext cx="8715436" cy="54559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6474324"/>
                <a:gridCol w="1120556"/>
                <a:gridCol w="1120556"/>
              </a:tblGrid>
              <a:tr h="212406">
                <a:tc>
                  <a:txBody>
                    <a:bodyPr/>
                    <a:lstStyle/>
                    <a:p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2007</a:t>
                      </a:r>
                      <a:endParaRPr lang="ru-RU" sz="2200" b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201</a:t>
                      </a:r>
                      <a:r>
                        <a:rPr lang="ru-RU" sz="2200" dirty="0" smtClean="0"/>
                        <a:t>7</a:t>
                      </a:r>
                      <a:endParaRPr lang="ru-RU" sz="2200" b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Доля в глобальном</a:t>
                      </a:r>
                      <a:r>
                        <a:rPr lang="ru-RU" sz="2200" baseline="0" dirty="0" smtClean="0"/>
                        <a:t> обороте торговли акциями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0,</a:t>
                      </a:r>
                      <a:r>
                        <a:rPr lang="en-US" sz="2200" dirty="0" smtClean="0"/>
                        <a:t>60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0,12*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Доля в мировой капитализации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2,07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0,71</a:t>
                      </a:r>
                      <a:r>
                        <a:rPr lang="en-US" sz="2200" dirty="0" smtClean="0"/>
                        <a:t>*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Доля</a:t>
                      </a:r>
                      <a:r>
                        <a:rPr lang="ru-RU" sz="2200" baseline="0" dirty="0" smtClean="0"/>
                        <a:t> в глобальном объеме </a:t>
                      </a:r>
                      <a:r>
                        <a:rPr lang="en-US" sz="2200" baseline="0" dirty="0" smtClean="0"/>
                        <a:t>IPO/SPO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1,40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0,06</a:t>
                      </a:r>
                      <a:r>
                        <a:rPr lang="en-US" sz="2200" dirty="0" smtClean="0"/>
                        <a:t>*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Доля рубля</a:t>
                      </a:r>
                      <a:r>
                        <a:rPr lang="ru-RU" sz="2200" baseline="0" dirty="0" smtClean="0"/>
                        <a:t> в мировом номинале еврооблигаций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0,04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0,09**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Доля рубля в международных расчетах 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0,4**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0,2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Доля</a:t>
                      </a:r>
                      <a:r>
                        <a:rPr lang="ru-RU" sz="2200" baseline="0" dirty="0" smtClean="0"/>
                        <a:t> рубля в глобальном валютном обороте 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0,7</a:t>
                      </a:r>
                      <a:r>
                        <a:rPr lang="ru-RU" sz="2200" dirty="0" smtClean="0"/>
                        <a:t> 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1,1***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Доля</a:t>
                      </a:r>
                      <a:r>
                        <a:rPr lang="ru-RU" sz="2200" baseline="0" dirty="0" smtClean="0"/>
                        <a:t> в глобальном объеме страховых премий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0,40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0,37*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Доля в мировых активах теневого </a:t>
                      </a:r>
                      <a:r>
                        <a:rPr lang="ru-RU" sz="2200" dirty="0" err="1" smtClean="0"/>
                        <a:t>банкинга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-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0,1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Место Москвы в рейтинге мировых финансовых центров 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45</a:t>
                      </a:r>
                      <a:r>
                        <a:rPr lang="ru-RU" sz="2200" dirty="0" smtClean="0"/>
                        <a:t> </a:t>
                      </a:r>
                      <a:endParaRPr lang="ru-RU" sz="2200" dirty="0" smtClean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83</a:t>
                      </a:r>
                      <a:r>
                        <a:rPr lang="en-US" sz="2200" dirty="0" smtClean="0"/>
                        <a:t>*</a:t>
                      </a:r>
                      <a:r>
                        <a:rPr lang="ru-RU" sz="2200" dirty="0" smtClean="0"/>
                        <a:t>***</a:t>
                      </a:r>
                      <a:endParaRPr lang="en-US" sz="2200" dirty="0" smtClean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Доля в капитале МВФ</a:t>
                      </a:r>
                      <a:endParaRPr lang="ru-RU" sz="22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latin typeface="+mn-lt"/>
                          <a:cs typeface="Arial" pitchFamily="34" charset="0"/>
                        </a:rPr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latin typeface="+mn-lt"/>
                          <a:cs typeface="Arial" pitchFamily="34" charset="0"/>
                        </a:rPr>
                        <a:t>2,7</a:t>
                      </a:r>
                      <a:endParaRPr lang="en-US" sz="2200" dirty="0" smtClean="0"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200" i="1" dirty="0" smtClean="0"/>
                        <a:t>Доля</a:t>
                      </a:r>
                      <a:r>
                        <a:rPr lang="ru-RU" sz="2200" i="1" baseline="0" dirty="0" smtClean="0"/>
                        <a:t> в мировом ВВП</a:t>
                      </a:r>
                      <a:endParaRPr lang="ru-RU" sz="2200" i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i="1" dirty="0" smtClean="0"/>
                        <a:t>2,26</a:t>
                      </a:r>
                      <a:endParaRPr lang="ru-RU" sz="2200" i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i="1" dirty="0" smtClean="0"/>
                        <a:t>1,91</a:t>
                      </a:r>
                      <a:endParaRPr lang="ru-RU" sz="2200" i="1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8564" y="6581001"/>
            <a:ext cx="87154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Источник: Данилов Ю. / Вопросы экономики. 2016. № 11. С. 109;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SWIFT, BIS, GFCI 24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IMF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6357958"/>
            <a:ext cx="67151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* </a:t>
            </a:r>
            <a:r>
              <a:rPr lang="ru-RU" sz="1200" dirty="0" smtClean="0"/>
              <a:t>*</a:t>
            </a:r>
            <a:r>
              <a:rPr lang="ru-RU" sz="1200" dirty="0" smtClean="0">
                <a:solidFill>
                  <a:schemeClr val="bg1"/>
                </a:solidFill>
              </a:rPr>
              <a:t> </a:t>
            </a:r>
            <a:r>
              <a:rPr lang="ru-RU" sz="1200" dirty="0" smtClean="0"/>
              <a:t> 2015 г.; ** 2014 г.; *** 2016 г., **** сентябрь 2018 г. </a:t>
            </a:r>
            <a:endParaRPr lang="ru-RU" sz="12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-28704" y="0"/>
            <a:ext cx="91727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Параллельные международные финансовые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институты с участием Китая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1000108"/>
          <a:ext cx="7929618" cy="5467272"/>
        </p:xfrm>
        <a:graphic>
          <a:graphicData uri="http://schemas.openxmlformats.org/drawingml/2006/table">
            <a:tbl>
              <a:tblPr/>
              <a:tblGrid>
                <a:gridCol w="4202311"/>
                <a:gridCol w="3727307"/>
              </a:tblGrid>
              <a:tr h="551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Китаецентричные</a:t>
                      </a: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 </a:t>
                      </a:r>
                      <a:endParaRPr lang="ru-RU" sz="2000" b="1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паназиатские институты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Потенциальный конкурент</a:t>
                      </a:r>
                      <a:endParaRPr lang="ru-RU" sz="20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Новый банк развития БРИКС </a:t>
                      </a:r>
                      <a:r>
                        <a:rPr lang="ru-RU" sz="1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(НБР)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Всемирный банк, региональные банки развития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Азиатский банк инфраструктурных инвестиций </a:t>
                      </a:r>
                      <a:r>
                        <a:rPr lang="ru-RU" sz="18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(АБИИ)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Азиатский банк развития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1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Многостороння инициатива </a:t>
                      </a:r>
                      <a:r>
                        <a:rPr lang="ru-RU" sz="18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Чианг</a:t>
                      </a: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Май, Пул условных валютных резервов БРИКС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Международный валютный фонд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Механизмы интернационализации юаня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Действующие механизмы валютного рынка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95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Шанхай как международный финансовый центр с фьючерсными рынками, деноминированными в юанях </a:t>
                      </a:r>
                      <a:endParaRPr lang="ru-RU" sz="18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Действующие международные финансовые, товарные и фьючерсные рынки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Китайская международная платежная система (CIPS)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Действующие платежные системы</a:t>
                      </a:r>
                      <a:endParaRPr lang="ru-RU" sz="1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6105" marR="66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>
            <a:stCxn id="6" idx="4"/>
            <a:endCxn id="17" idx="0"/>
          </p:cNvCxnSpPr>
          <p:nvPr/>
        </p:nvCxnSpPr>
        <p:spPr>
          <a:xfrm rot="5400000">
            <a:off x="6215074" y="4286256"/>
            <a:ext cx="114300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5" idx="4"/>
            <a:endCxn id="16" idx="0"/>
          </p:cNvCxnSpPr>
          <p:nvPr/>
        </p:nvCxnSpPr>
        <p:spPr>
          <a:xfrm rot="5400000">
            <a:off x="1928794" y="4286256"/>
            <a:ext cx="114300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214290"/>
            <a:ext cx="9144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Евразийский финансовый кластер</a:t>
            </a:r>
            <a:endParaRPr lang="ru-RU" sz="3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357290" y="1428736"/>
            <a:ext cx="2286016" cy="228601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643570" y="1428736"/>
            <a:ext cx="2286016" cy="228601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28662" y="2428868"/>
            <a:ext cx="3143272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Национальные денежные единицы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4286256"/>
            <a:ext cx="1928826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Производство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43174" y="4286256"/>
            <a:ext cx="1928826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Потребление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4876" y="4286256"/>
            <a:ext cx="1928826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Arial" pitchFamily="34" charset="0"/>
                <a:cs typeface="Arial" pitchFamily="34" charset="0"/>
              </a:rPr>
              <a:t>Торговля 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29454" y="4286256"/>
            <a:ext cx="1928826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Инвестиции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00100" y="4857760"/>
            <a:ext cx="300039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Национальные финансовые рынки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86380" y="4857760"/>
            <a:ext cx="3000396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Евразийские финансовые рынки</a:t>
            </a:r>
            <a:endParaRPr lang="ru-RU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14942" y="2428868"/>
            <a:ext cx="3143272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Коллективные денежные  единицы</a:t>
            </a:r>
            <a:endParaRPr lang="ru-RU" sz="24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Прямая соединительная линия 25"/>
          <p:cNvCxnSpPr>
            <a:stCxn id="5" idx="4"/>
            <a:endCxn id="10" idx="0"/>
          </p:cNvCxnSpPr>
          <p:nvPr/>
        </p:nvCxnSpPr>
        <p:spPr>
          <a:xfrm rot="5400000">
            <a:off x="1660902" y="3446860"/>
            <a:ext cx="571504" cy="11072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5" idx="4"/>
            <a:endCxn id="11" idx="0"/>
          </p:cNvCxnSpPr>
          <p:nvPr/>
        </p:nvCxnSpPr>
        <p:spPr>
          <a:xfrm rot="16200000" flipH="1">
            <a:off x="2768190" y="3446859"/>
            <a:ext cx="571504" cy="11072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6" idx="4"/>
            <a:endCxn id="13" idx="0"/>
          </p:cNvCxnSpPr>
          <p:nvPr/>
        </p:nvCxnSpPr>
        <p:spPr>
          <a:xfrm rot="16200000" flipH="1">
            <a:off x="7054470" y="3446859"/>
            <a:ext cx="571504" cy="11072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stCxn id="6" idx="4"/>
            <a:endCxn id="12" idx="0"/>
          </p:cNvCxnSpPr>
          <p:nvPr/>
        </p:nvCxnSpPr>
        <p:spPr>
          <a:xfrm rot="5400000">
            <a:off x="5947182" y="3446860"/>
            <a:ext cx="571504" cy="110728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Выводы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Международная финансовая система нерегулируема на наднациональном уровне.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«Правила игры» на мировом финансовом рынке определяют неформальные институты.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Для обеспечения финансового суверенитета необходимо создание Евразийского финансового кластера.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466</Words>
  <Application>Microsoft Office PowerPoint</Application>
  <PresentationFormat>Экран (4:3)</PresentationFormat>
  <Paragraphs>101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Международная финансовая безопасность России</vt:lpstr>
      <vt:lpstr>Модель построения мирового рынка капиталов «центр-периферия»</vt:lpstr>
      <vt:lpstr>Презентация PowerPoint</vt:lpstr>
      <vt:lpstr>Презентация PowerPoint</vt:lpstr>
      <vt:lpstr>Позиции России в мировых финансах в докризисный и посткризисный период (в %)</vt:lpstr>
      <vt:lpstr>Презентация PowerPoint</vt:lpstr>
      <vt:lpstr>Презентация PowerPoint</vt:lpstr>
      <vt:lpstr>Выводы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Casey Freeman</dc:creator>
  <cp:lastModifiedBy>Сергей</cp:lastModifiedBy>
  <cp:revision>226</cp:revision>
  <dcterms:created xsi:type="dcterms:W3CDTF">2018-10-07T09:36:09Z</dcterms:created>
  <dcterms:modified xsi:type="dcterms:W3CDTF">2018-10-16T10:58:33Z</dcterms:modified>
</cp:coreProperties>
</file>