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20"/>
  </p:notes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5" r:id="rId10"/>
    <p:sldId id="266" r:id="rId11"/>
    <p:sldId id="264" r:id="rId12"/>
    <p:sldId id="268" r:id="rId13"/>
    <p:sldId id="267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57" d="100"/>
          <a:sy n="57" d="100"/>
        </p:scale>
        <p:origin x="4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C2904-FBFE-4B7A-AE75-B45EDED149E9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27DDE-C04C-46AF-8510-3FE1D4C201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02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ctr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74BADFF3-8A41-44D1-86EC-82F70C719DD0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42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4C98-2D7D-4C89-B6B4-421A1C215503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03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3B71BD9E-FE38-4B64-9CB5-981206481E4B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6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867A-61A6-40D7-9695-733B57289008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65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ctr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090535A-6E97-4FD5-8C4B-90DBF118C402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EEF0E66-7A23-46B7-A3F6-6E9381B8E3A9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30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C85D0A8-8E24-4A9E-B8E7-AE69F60ADEC2}" type="datetime1">
              <a:rPr lang="ru-RU" smtClean="0"/>
              <a:t>03.03.2021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6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E45-4B3D-4510-A10C-98A1A2C23B37}" type="datetime1">
              <a:rPr lang="ru-RU" smtClean="0"/>
              <a:t>03.03.2021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25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5866DF3-19A4-4736-80C7-3CBAC4C7D9FB}" type="datetime1">
              <a:rPr lang="ru-RU" smtClean="0"/>
              <a:t>03.03.2021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87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341B-EA94-4273-B748-CC91B502BBDA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67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A935B93-05D7-4B27-96D3-2C43DB61F3E4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448D14F-DF8B-4DA5-B660-24469A4B15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26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2952869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2272" y="794719"/>
            <a:ext cx="692274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A5C36-0BE1-497B-96C5-F1E66A04564D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8D14F-DF8B-4DA5-B660-24469A4B15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7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45E89-89F5-4AA6-8CB4-E526C3B81A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Georgia" panose="02040502050405020303" pitchFamily="18" charset="0"/>
              </a:rPr>
              <a:t>Организационный дизайн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9726E3-234A-432A-B7D3-AE0ACD70FD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Источник возможностей и проблем цифровизации</a:t>
            </a:r>
          </a:p>
        </p:txBody>
      </p:sp>
    </p:spTree>
    <p:extLst>
      <p:ext uri="{BB962C8B-B14F-4D97-AF65-F5344CB8AC3E}">
        <p14:creationId xmlns:p14="http://schemas.microsoft.com/office/powerpoint/2010/main" val="3928647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CC83F24-690F-4D69-8ADD-2C7FA2DB9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– система Истина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8976FE0-F527-4FCC-9998-0BD9DD64D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Балл, рассчитанный по набору формализованных критериев</a:t>
            </a:r>
          </a:p>
          <a:p>
            <a:r>
              <a:rPr lang="ru-RU" dirty="0"/>
              <a:t>Высокий удельный вес балла в оценке сотрудников</a:t>
            </a:r>
          </a:p>
          <a:p>
            <a:r>
              <a:rPr lang="ru-RU" dirty="0"/>
              <a:t>Непрозрачность учета результатов и критериев оценки</a:t>
            </a:r>
          </a:p>
          <a:p>
            <a:r>
              <a:rPr lang="ru-RU" b="1" dirty="0"/>
              <a:t>Итог: повышение формализации и вместе с тем неопределенности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557ECF-A850-440F-B2DF-20E609C8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36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Соединитель: изогнутый 88">
            <a:extLst>
              <a:ext uri="{FF2B5EF4-FFF2-40B4-BE49-F238E27FC236}">
                <a16:creationId xmlns:a16="http://schemas.microsoft.com/office/drawing/2014/main" id="{AB3156F4-72C0-4A16-A49A-976F021C8C1F}"/>
              </a:ext>
            </a:extLst>
          </p:cNvPr>
          <p:cNvCxnSpPr>
            <a:cxnSpLocks/>
            <a:stCxn id="10" idx="2"/>
            <a:endCxn id="82" idx="3"/>
          </p:cNvCxnSpPr>
          <p:nvPr/>
        </p:nvCxnSpPr>
        <p:spPr>
          <a:xfrm rot="5400000">
            <a:off x="8178354" y="2946457"/>
            <a:ext cx="4316412" cy="1573228"/>
          </a:xfrm>
          <a:prstGeom prst="curvedConnector2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: изогнутый 84">
            <a:extLst>
              <a:ext uri="{FF2B5EF4-FFF2-40B4-BE49-F238E27FC236}">
                <a16:creationId xmlns:a16="http://schemas.microsoft.com/office/drawing/2014/main" id="{E5FDC910-4855-4BFF-AAD3-2A586A91483E}"/>
              </a:ext>
            </a:extLst>
          </p:cNvPr>
          <p:cNvCxnSpPr>
            <a:cxnSpLocks/>
            <a:stCxn id="5" idx="2"/>
            <a:endCxn id="82" idx="3"/>
          </p:cNvCxnSpPr>
          <p:nvPr/>
        </p:nvCxnSpPr>
        <p:spPr>
          <a:xfrm rot="16200000" flipH="1">
            <a:off x="7528252" y="3869583"/>
            <a:ext cx="3082344" cy="961044"/>
          </a:xfrm>
          <a:prstGeom prst="curvedConnector4">
            <a:avLst>
              <a:gd name="adj1" fmla="val 45036"/>
              <a:gd name="adj2" fmla="val 134273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: изогнутый 74">
            <a:extLst>
              <a:ext uri="{FF2B5EF4-FFF2-40B4-BE49-F238E27FC236}">
                <a16:creationId xmlns:a16="http://schemas.microsoft.com/office/drawing/2014/main" id="{DD4BAD08-F734-4266-998D-39A276D560B6}"/>
              </a:ext>
            </a:extLst>
          </p:cNvPr>
          <p:cNvCxnSpPr>
            <a:cxnSpLocks/>
            <a:stCxn id="23" idx="2"/>
            <a:endCxn id="63" idx="0"/>
          </p:cNvCxnSpPr>
          <p:nvPr/>
        </p:nvCxnSpPr>
        <p:spPr>
          <a:xfrm rot="16200000" flipH="1">
            <a:off x="6651196" y="1433849"/>
            <a:ext cx="1872103" cy="2154134"/>
          </a:xfrm>
          <a:prstGeom prst="curvedConnector3">
            <a:avLst>
              <a:gd name="adj1" fmla="val 80974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7553A8CB-FD7E-4986-A4CB-2BA88C9F1A35}"/>
              </a:ext>
            </a:extLst>
          </p:cNvPr>
          <p:cNvGrpSpPr/>
          <p:nvPr/>
        </p:nvGrpSpPr>
        <p:grpSpPr>
          <a:xfrm>
            <a:off x="4786725" y="4625135"/>
            <a:ext cx="2196088" cy="612000"/>
            <a:chOff x="4786725" y="4625135"/>
            <a:chExt cx="2196088" cy="612000"/>
          </a:xfrm>
        </p:grpSpPr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DE4BFFD1-03B7-43B5-B49C-B0469609E643}"/>
                </a:ext>
              </a:extLst>
            </p:cNvPr>
            <p:cNvSpPr/>
            <p:nvPr/>
          </p:nvSpPr>
          <p:spPr>
            <a:xfrm>
              <a:off x="5398813" y="4625135"/>
              <a:ext cx="1584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Умеренная</a:t>
              </a: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7C9927A7-AAEF-4312-9F0A-FEC00CD22D45}"/>
                </a:ext>
              </a:extLst>
            </p:cNvPr>
            <p:cNvSpPr/>
            <p:nvPr/>
          </p:nvSpPr>
          <p:spPr>
            <a:xfrm>
              <a:off x="4786725" y="462513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АС</a:t>
              </a:r>
            </a:p>
          </p:txBody>
        </p:sp>
      </p:grpSp>
      <p:cxnSp>
        <p:nvCxnSpPr>
          <p:cNvPr id="40" name="Соединитель: изогнутый 39">
            <a:extLst>
              <a:ext uri="{FF2B5EF4-FFF2-40B4-BE49-F238E27FC236}">
                <a16:creationId xmlns:a16="http://schemas.microsoft.com/office/drawing/2014/main" id="{881A981A-33BF-431C-9B23-F36C27C372B5}"/>
              </a:ext>
            </a:extLst>
          </p:cNvPr>
          <p:cNvCxnSpPr>
            <a:cxnSpLocks/>
            <a:stCxn id="5" idx="2"/>
            <a:endCxn id="38" idx="0"/>
          </p:cNvCxnSpPr>
          <p:nvPr/>
        </p:nvCxnSpPr>
        <p:spPr>
          <a:xfrm rot="5400000">
            <a:off x="6481757" y="2517990"/>
            <a:ext cx="1816202" cy="2398089"/>
          </a:xfrm>
          <a:prstGeom prst="curvedConnector3">
            <a:avLst>
              <a:gd name="adj1" fmla="val 2912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FAC4C-3797-4AC5-A6B1-60B36EE5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Взаимосвязь параметров (Истина)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79C9ED-7360-49E1-9808-23488CBE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11</a:t>
            </a:fld>
            <a:endParaRPr lang="ru-RU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0DADF6D-659E-4A24-94E8-3BDDE3E93D47}"/>
              </a:ext>
            </a:extLst>
          </p:cNvPr>
          <p:cNvGrpSpPr/>
          <p:nvPr/>
        </p:nvGrpSpPr>
        <p:grpSpPr>
          <a:xfrm>
            <a:off x="6681429" y="2196933"/>
            <a:ext cx="3203473" cy="612000"/>
            <a:chOff x="6458400" y="881089"/>
            <a:chExt cx="3203473" cy="612000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89B87DDD-1DB9-4551-BB4F-7EA4C4E15CCD}"/>
                </a:ext>
              </a:extLst>
            </p:cNvPr>
            <p:cNvSpPr/>
            <p:nvPr/>
          </p:nvSpPr>
          <p:spPr>
            <a:xfrm>
              <a:off x="7069873" y="881089"/>
              <a:ext cx="259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Стандартизация квалификации</a:t>
              </a: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A28B7C0B-5AAE-426C-9079-7E3FC8C73FFF}"/>
                </a:ext>
              </a:extLst>
            </p:cNvPr>
            <p:cNvSpPr/>
            <p:nvPr/>
          </p:nvSpPr>
          <p:spPr>
            <a:xfrm>
              <a:off x="6458400" y="881089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МК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F4A9A7B4-60DA-4A33-9043-4BD7F19BF4E4}"/>
              </a:ext>
            </a:extLst>
          </p:cNvPr>
          <p:cNvGrpSpPr/>
          <p:nvPr/>
        </p:nvGrpSpPr>
        <p:grpSpPr>
          <a:xfrm>
            <a:off x="9845086" y="962865"/>
            <a:ext cx="1944088" cy="612000"/>
            <a:chOff x="5302712" y="810465"/>
            <a:chExt cx="1944088" cy="612000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0B01DC15-5300-4AB6-942C-627D4BE22447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Простая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3D41CAAC-87E0-4FF0-A909-ACA9A7F313D0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ТС</a:t>
              </a:r>
            </a:p>
          </p:txBody>
        </p:sp>
      </p:grpSp>
      <p:cxnSp>
        <p:nvCxnSpPr>
          <p:cNvPr id="13" name="Соединитель: изогнутый 12">
            <a:extLst>
              <a:ext uri="{FF2B5EF4-FFF2-40B4-BE49-F238E27FC236}">
                <a16:creationId xmlns:a16="http://schemas.microsoft.com/office/drawing/2014/main" id="{2CC31E69-10C6-46D5-AD80-EC2C10AF3F89}"/>
              </a:ext>
            </a:extLst>
          </p:cNvPr>
          <p:cNvCxnSpPr>
            <a:cxnSpLocks/>
            <a:stCxn id="10" idx="2"/>
            <a:endCxn id="5" idx="0"/>
          </p:cNvCxnSpPr>
          <p:nvPr/>
        </p:nvCxnSpPr>
        <p:spPr>
          <a:xfrm rot="5400000">
            <a:off x="9545004" y="618763"/>
            <a:ext cx="622068" cy="2534272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5E6188A5-7EDA-4C9E-92CF-677D23B7559B}"/>
              </a:ext>
            </a:extLst>
          </p:cNvPr>
          <p:cNvGrpSpPr/>
          <p:nvPr/>
        </p:nvGrpSpPr>
        <p:grpSpPr>
          <a:xfrm>
            <a:off x="7538589" y="966723"/>
            <a:ext cx="1944088" cy="612000"/>
            <a:chOff x="5302712" y="810465"/>
            <a:chExt cx="1944088" cy="612000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74A2A208-369D-4812-928B-12911DB6D0ED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AE8F9504-E390-4067-AC88-343565FA6962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НС</a:t>
              </a:r>
            </a:p>
          </p:txBody>
        </p:sp>
      </p:grpSp>
      <p:cxnSp>
        <p:nvCxnSpPr>
          <p:cNvPr id="18" name="Соединитель: изогнутый 17">
            <a:extLst>
              <a:ext uri="{FF2B5EF4-FFF2-40B4-BE49-F238E27FC236}">
                <a16:creationId xmlns:a16="http://schemas.microsoft.com/office/drawing/2014/main" id="{80210289-0370-4EC6-94AC-A0FBA1CFC040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 rot="5400000">
            <a:off x="8393685" y="1773941"/>
            <a:ext cx="618210" cy="227775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1E11E05A-EF32-4742-BC09-F7FACB8A07DD}"/>
              </a:ext>
            </a:extLst>
          </p:cNvPr>
          <p:cNvGrpSpPr/>
          <p:nvPr/>
        </p:nvGrpSpPr>
        <p:grpSpPr>
          <a:xfrm>
            <a:off x="5232092" y="962865"/>
            <a:ext cx="1944088" cy="612000"/>
            <a:chOff x="5302712" y="810465"/>
            <a:chExt cx="1944088" cy="612000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F97C045-F8AA-45AC-AC10-7F5F1DAD6602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70FE6C8-3BAB-4312-BF85-B4FCA3C875DD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СР</a:t>
              </a:r>
            </a:p>
          </p:txBody>
        </p:sp>
      </p:grpSp>
      <p:cxnSp>
        <p:nvCxnSpPr>
          <p:cNvPr id="25" name="Соединитель: изогнутый 24">
            <a:extLst>
              <a:ext uri="{FF2B5EF4-FFF2-40B4-BE49-F238E27FC236}">
                <a16:creationId xmlns:a16="http://schemas.microsoft.com/office/drawing/2014/main" id="{B76EE442-1580-4F69-8B4A-E57A11188DD9}"/>
              </a:ext>
            </a:extLst>
          </p:cNvPr>
          <p:cNvCxnSpPr>
            <a:cxnSpLocks/>
            <a:stCxn id="23" idx="2"/>
            <a:endCxn id="5" idx="0"/>
          </p:cNvCxnSpPr>
          <p:nvPr/>
        </p:nvCxnSpPr>
        <p:spPr>
          <a:xfrm rot="16200000" flipH="1">
            <a:off x="7238507" y="846538"/>
            <a:ext cx="622068" cy="207872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19BA4B22-4DBD-4E5F-AB2C-ECA3E4A925BF}"/>
              </a:ext>
            </a:extLst>
          </p:cNvPr>
          <p:cNvGrpSpPr/>
          <p:nvPr/>
        </p:nvGrpSpPr>
        <p:grpSpPr>
          <a:xfrm>
            <a:off x="4849189" y="3429000"/>
            <a:ext cx="1944088" cy="612000"/>
            <a:chOff x="5302712" y="810465"/>
            <a:chExt cx="1944088" cy="612000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49479A60-2875-4C72-A659-E27922495D81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4C89ACBE-ABF4-4B4D-A951-EEA223330CC3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АО</a:t>
              </a:r>
            </a:p>
          </p:txBody>
        </p:sp>
      </p:grpSp>
      <p:cxnSp>
        <p:nvCxnSpPr>
          <p:cNvPr id="33" name="Соединитель: изогнутый 32">
            <a:extLst>
              <a:ext uri="{FF2B5EF4-FFF2-40B4-BE49-F238E27FC236}">
                <a16:creationId xmlns:a16="http://schemas.microsoft.com/office/drawing/2014/main" id="{7D0F405E-4623-4B9A-9D29-1A5C559982BE}"/>
              </a:ext>
            </a:extLst>
          </p:cNvPr>
          <p:cNvCxnSpPr>
            <a:cxnSpLocks/>
            <a:stCxn id="5" idx="2"/>
            <a:endCxn id="31" idx="0"/>
          </p:cNvCxnSpPr>
          <p:nvPr/>
        </p:nvCxnSpPr>
        <p:spPr>
          <a:xfrm rot="5400000">
            <a:off x="7048057" y="1888154"/>
            <a:ext cx="620067" cy="2461625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0C53C4F2-DE35-4BBE-9731-C8FF2617F6FB}"/>
              </a:ext>
            </a:extLst>
          </p:cNvPr>
          <p:cNvGrpSpPr/>
          <p:nvPr/>
        </p:nvGrpSpPr>
        <p:grpSpPr>
          <a:xfrm>
            <a:off x="7509964" y="4625135"/>
            <a:ext cx="1944088" cy="612000"/>
            <a:chOff x="5302712" y="810465"/>
            <a:chExt cx="1944088" cy="612000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C96511CE-901C-4C6F-A389-6B0338EC8E24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2-3</a:t>
              </a: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4A9B5EDD-9666-4F30-BDB8-E2F0C3E00C4E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УУ</a:t>
              </a:r>
            </a:p>
          </p:txBody>
        </p:sp>
      </p:grpSp>
      <p:cxnSp>
        <p:nvCxnSpPr>
          <p:cNvPr id="46" name="Соединитель: изогнутый 45">
            <a:extLst>
              <a:ext uri="{FF2B5EF4-FFF2-40B4-BE49-F238E27FC236}">
                <a16:creationId xmlns:a16="http://schemas.microsoft.com/office/drawing/2014/main" id="{86748F41-FD2C-4664-AFD9-923A10144ACB}"/>
              </a:ext>
            </a:extLst>
          </p:cNvPr>
          <p:cNvCxnSpPr>
            <a:cxnSpLocks/>
            <a:stCxn id="5" idx="2"/>
            <a:endCxn id="44" idx="3"/>
          </p:cNvCxnSpPr>
          <p:nvPr/>
        </p:nvCxnSpPr>
        <p:spPr>
          <a:xfrm rot="16200000" flipH="1">
            <a:off x="7960376" y="3437459"/>
            <a:ext cx="2122202" cy="865150"/>
          </a:xfrm>
          <a:prstGeom prst="curvedConnector4">
            <a:avLst>
              <a:gd name="adj1" fmla="val 14942"/>
              <a:gd name="adj2" fmla="val 150445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C5750571-3A59-4F63-BE7B-3FF494D7410D}"/>
              </a:ext>
            </a:extLst>
          </p:cNvPr>
          <p:cNvGrpSpPr/>
          <p:nvPr/>
        </p:nvGrpSpPr>
        <p:grpSpPr>
          <a:xfrm>
            <a:off x="9981203" y="3411034"/>
            <a:ext cx="1944088" cy="612000"/>
            <a:chOff x="5302712" y="810465"/>
            <a:chExt cx="1944088" cy="612000"/>
          </a:xfrm>
        </p:grpSpPr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E8A85BA7-7420-4602-9520-A21A8A9C3C02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51" name="Прямоугольник 50">
              <a:extLst>
                <a:ext uri="{FF2B5EF4-FFF2-40B4-BE49-F238E27FC236}">
                  <a16:creationId xmlns:a16="http://schemas.microsoft.com/office/drawing/2014/main" id="{74E7AB9D-603C-4185-A026-4153602BC55F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ГЦ</a:t>
              </a:r>
            </a:p>
          </p:txBody>
        </p:sp>
      </p:grpSp>
      <p:cxnSp>
        <p:nvCxnSpPr>
          <p:cNvPr id="52" name="Соединитель: изогнутый 51">
            <a:extLst>
              <a:ext uri="{FF2B5EF4-FFF2-40B4-BE49-F238E27FC236}">
                <a16:creationId xmlns:a16="http://schemas.microsoft.com/office/drawing/2014/main" id="{F59FE394-841F-406F-AA0D-D866FDA9E673}"/>
              </a:ext>
            </a:extLst>
          </p:cNvPr>
          <p:cNvCxnSpPr>
            <a:cxnSpLocks/>
            <a:stCxn id="5" idx="2"/>
            <a:endCxn id="50" idx="0"/>
          </p:cNvCxnSpPr>
          <p:nvPr/>
        </p:nvCxnSpPr>
        <p:spPr>
          <a:xfrm rot="16200000" flipH="1">
            <a:off x="9623046" y="1774788"/>
            <a:ext cx="602101" cy="2670389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A1D8BEFD-0018-4796-A4C7-DFF4116F426B}"/>
              </a:ext>
            </a:extLst>
          </p:cNvPr>
          <p:cNvSpPr/>
          <p:nvPr/>
        </p:nvSpPr>
        <p:spPr>
          <a:xfrm>
            <a:off x="10593291" y="4625135"/>
            <a:ext cx="1404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000" dirty="0">
                <a:solidFill>
                  <a:srgbClr val="FFFF00"/>
                </a:solidFill>
              </a:rPr>
              <a:t>Умеренная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58A089A1-5FEF-4295-AF45-2921230EE66B}"/>
              </a:ext>
            </a:extLst>
          </p:cNvPr>
          <p:cNvSpPr/>
          <p:nvPr/>
        </p:nvSpPr>
        <p:spPr>
          <a:xfrm>
            <a:off x="9981203" y="4625135"/>
            <a:ext cx="6120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АЦ</a:t>
            </a: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66120783-A160-4F8F-8279-DF8FD0119A77}"/>
              </a:ext>
            </a:extLst>
          </p:cNvPr>
          <p:cNvGrpSpPr/>
          <p:nvPr/>
        </p:nvGrpSpPr>
        <p:grpSpPr>
          <a:xfrm>
            <a:off x="7026841" y="3446968"/>
            <a:ext cx="2663473" cy="612000"/>
            <a:chOff x="6837274" y="3446968"/>
            <a:chExt cx="2663473" cy="612000"/>
          </a:xfrm>
        </p:grpSpPr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B10DC180-09A9-4C13-BAFE-22AEE0380CE8}"/>
                </a:ext>
              </a:extLst>
            </p:cNvPr>
            <p:cNvSpPr/>
            <p:nvPr/>
          </p:nvSpPr>
          <p:spPr>
            <a:xfrm>
              <a:off x="7448747" y="3446968"/>
              <a:ext cx="205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ru-RU" sz="2000" dirty="0"/>
                <a:t>Профессионалы</a:t>
              </a:r>
            </a:p>
          </p:txBody>
        </p:sp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E6B7BCF2-D5D1-4B73-8EED-19FC5488676D}"/>
                </a:ext>
              </a:extLst>
            </p:cNvPr>
            <p:cNvSpPr/>
            <p:nvPr/>
          </p:nvSpPr>
          <p:spPr>
            <a:xfrm>
              <a:off x="6837274" y="3446968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ТР</a:t>
              </a:r>
            </a:p>
          </p:txBody>
        </p:sp>
      </p:grpSp>
      <p:cxnSp>
        <p:nvCxnSpPr>
          <p:cNvPr id="66" name="Соединитель: изогнутый 65">
            <a:extLst>
              <a:ext uri="{FF2B5EF4-FFF2-40B4-BE49-F238E27FC236}">
                <a16:creationId xmlns:a16="http://schemas.microsoft.com/office/drawing/2014/main" id="{8B272360-DD3A-4952-AA30-12A2499B7372}"/>
              </a:ext>
            </a:extLst>
          </p:cNvPr>
          <p:cNvCxnSpPr>
            <a:cxnSpLocks/>
            <a:stCxn id="5" idx="2"/>
            <a:endCxn id="63" idx="0"/>
          </p:cNvCxnSpPr>
          <p:nvPr/>
        </p:nvCxnSpPr>
        <p:spPr>
          <a:xfrm rot="16200000" flipH="1">
            <a:off x="8307591" y="3090244"/>
            <a:ext cx="638035" cy="7541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: изогнутый 77">
            <a:extLst>
              <a:ext uri="{FF2B5EF4-FFF2-40B4-BE49-F238E27FC236}">
                <a16:creationId xmlns:a16="http://schemas.microsoft.com/office/drawing/2014/main" id="{6161ECC7-940E-4FF0-9E50-1D6A08E7D71A}"/>
              </a:ext>
            </a:extLst>
          </p:cNvPr>
          <p:cNvCxnSpPr>
            <a:cxnSpLocks/>
            <a:stCxn id="23" idx="2"/>
            <a:endCxn id="31" idx="0"/>
          </p:cNvCxnSpPr>
          <p:nvPr/>
        </p:nvCxnSpPr>
        <p:spPr>
          <a:xfrm rot="5400000">
            <a:off x="5391662" y="2310481"/>
            <a:ext cx="1854135" cy="3829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83">
            <a:extLst>
              <a:ext uri="{FF2B5EF4-FFF2-40B4-BE49-F238E27FC236}">
                <a16:creationId xmlns:a16="http://schemas.microsoft.com/office/drawing/2014/main" id="{EF2D40CD-5ECC-4584-ADBE-7E44E999D305}"/>
              </a:ext>
            </a:extLst>
          </p:cNvPr>
          <p:cNvGrpSpPr/>
          <p:nvPr/>
        </p:nvGrpSpPr>
        <p:grpSpPr>
          <a:xfrm>
            <a:off x="7389858" y="5585277"/>
            <a:ext cx="2160088" cy="612000"/>
            <a:chOff x="7497698" y="5682165"/>
            <a:chExt cx="2160088" cy="612000"/>
          </a:xfrm>
        </p:grpSpPr>
        <p:sp>
          <p:nvSpPr>
            <p:cNvPr id="82" name="Прямоугольник 81">
              <a:extLst>
                <a:ext uri="{FF2B5EF4-FFF2-40B4-BE49-F238E27FC236}">
                  <a16:creationId xmlns:a16="http://schemas.microsoft.com/office/drawing/2014/main" id="{76557EE6-8DFA-4CD8-BD15-6FD9BCCB8B04}"/>
                </a:ext>
              </a:extLst>
            </p:cNvPr>
            <p:cNvSpPr/>
            <p:nvPr/>
          </p:nvSpPr>
          <p:spPr>
            <a:xfrm>
              <a:off x="8109786" y="5682165"/>
              <a:ext cx="1548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solidFill>
                    <a:srgbClr val="FFFF00"/>
                  </a:solidFill>
                </a:rPr>
                <a:t>Высокая</a:t>
              </a:r>
            </a:p>
          </p:txBody>
        </p:sp>
        <p:sp>
          <p:nvSpPr>
            <p:cNvPr id="83" name="Прямоугольник 82">
              <a:extLst>
                <a:ext uri="{FF2B5EF4-FFF2-40B4-BE49-F238E27FC236}">
                  <a16:creationId xmlns:a16="http://schemas.microsoft.com/office/drawing/2014/main" id="{B4DD4ED0-930D-4A36-82CB-9EE4B024CAE6}"/>
                </a:ext>
              </a:extLst>
            </p:cNvPr>
            <p:cNvSpPr/>
            <p:nvPr/>
          </p:nvSpPr>
          <p:spPr>
            <a:xfrm>
              <a:off x="7497698" y="56821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ФО</a:t>
              </a:r>
            </a:p>
          </p:txBody>
        </p:sp>
      </p:grpSp>
      <p:cxnSp>
        <p:nvCxnSpPr>
          <p:cNvPr id="92" name="Соединитель: изогнутый 91">
            <a:extLst>
              <a:ext uri="{FF2B5EF4-FFF2-40B4-BE49-F238E27FC236}">
                <a16:creationId xmlns:a16="http://schemas.microsoft.com/office/drawing/2014/main" id="{7C11E33D-02CE-47CD-BA5C-EC9B4DF837C6}"/>
              </a:ext>
            </a:extLst>
          </p:cNvPr>
          <p:cNvCxnSpPr>
            <a:cxnSpLocks/>
            <a:stCxn id="63" idx="2"/>
            <a:endCxn id="44" idx="0"/>
          </p:cNvCxnSpPr>
          <p:nvPr/>
        </p:nvCxnSpPr>
        <p:spPr>
          <a:xfrm rot="16200000" flipH="1">
            <a:off x="8443100" y="4280182"/>
            <a:ext cx="566167" cy="12373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Соединитель: изогнутый 94">
            <a:extLst>
              <a:ext uri="{FF2B5EF4-FFF2-40B4-BE49-F238E27FC236}">
                <a16:creationId xmlns:a16="http://schemas.microsoft.com/office/drawing/2014/main" id="{67BA923C-FF42-4040-98F0-2F58C862E3E4}"/>
              </a:ext>
            </a:extLst>
          </p:cNvPr>
          <p:cNvCxnSpPr>
            <a:cxnSpLocks/>
            <a:stCxn id="63" idx="2"/>
            <a:endCxn id="50" idx="2"/>
          </p:cNvCxnSpPr>
          <p:nvPr/>
        </p:nvCxnSpPr>
        <p:spPr>
          <a:xfrm rot="5400000" flipH="1" flipV="1">
            <a:off x="9943835" y="2743512"/>
            <a:ext cx="35934" cy="2594977"/>
          </a:xfrm>
          <a:prstGeom prst="curvedConnector3">
            <a:avLst>
              <a:gd name="adj1" fmla="val -636166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: изогнутый 97">
            <a:extLst>
              <a:ext uri="{FF2B5EF4-FFF2-40B4-BE49-F238E27FC236}">
                <a16:creationId xmlns:a16="http://schemas.microsoft.com/office/drawing/2014/main" id="{002DB6F8-A3E5-4B89-A890-2ECC19E4238C}"/>
              </a:ext>
            </a:extLst>
          </p:cNvPr>
          <p:cNvCxnSpPr>
            <a:cxnSpLocks/>
            <a:stCxn id="63" idx="2"/>
            <a:endCxn id="56" idx="0"/>
          </p:cNvCxnSpPr>
          <p:nvPr/>
        </p:nvCxnSpPr>
        <p:spPr>
          <a:xfrm rot="16200000" flipH="1">
            <a:off x="9696719" y="3026562"/>
            <a:ext cx="566167" cy="2630977"/>
          </a:xfrm>
          <a:prstGeom prst="curvedConnector3">
            <a:avLst>
              <a:gd name="adj1" fmla="val 5000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оединитель: изогнутый 52">
            <a:extLst>
              <a:ext uri="{FF2B5EF4-FFF2-40B4-BE49-F238E27FC236}">
                <a16:creationId xmlns:a16="http://schemas.microsoft.com/office/drawing/2014/main" id="{78C89772-A219-4B9E-A015-86C5E6170F23}"/>
              </a:ext>
            </a:extLst>
          </p:cNvPr>
          <p:cNvCxnSpPr>
            <a:cxnSpLocks/>
            <a:stCxn id="83" idx="1"/>
            <a:endCxn id="63" idx="2"/>
          </p:cNvCxnSpPr>
          <p:nvPr/>
        </p:nvCxnSpPr>
        <p:spPr>
          <a:xfrm rot="10800000" flipH="1">
            <a:off x="7389858" y="4058969"/>
            <a:ext cx="1274456" cy="1832309"/>
          </a:xfrm>
          <a:prstGeom prst="curvedConnector4">
            <a:avLst>
              <a:gd name="adj1" fmla="val -17937"/>
              <a:gd name="adj2" fmla="val 80868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65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F963C7-B48D-4822-8585-E7A97C44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– Учебник+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7702C062-AB97-4625-A4E7-0FECC3B780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433080"/>
              </p:ext>
            </p:extLst>
          </p:nvPr>
        </p:nvGraphicFramePr>
        <p:xfrm>
          <a:off x="4951141" y="1438892"/>
          <a:ext cx="661267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7828">
                  <a:extLst>
                    <a:ext uri="{9D8B030D-6E8A-4147-A177-3AD203B41FA5}">
                      <a16:colId xmlns:a16="http://schemas.microsoft.com/office/drawing/2014/main" val="1911920665"/>
                    </a:ext>
                  </a:extLst>
                </a:gridCol>
                <a:gridCol w="3304846">
                  <a:extLst>
                    <a:ext uri="{9D8B030D-6E8A-4147-A177-3AD203B41FA5}">
                      <a16:colId xmlns:a16="http://schemas.microsoft.com/office/drawing/2014/main" val="1919851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Было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Стало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4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Индивидуальная работа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Командная работа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028575"/>
                  </a:ext>
                </a:extLst>
              </a:tr>
              <a:tr h="84425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Неформальные инвестиции в частном порядке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Явно определенные инвестиции в разработку и обучение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63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Создание курса - ремесло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Создание курса - проект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578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Стабильность контента и методологии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Масштабные изменения в контенте и методологии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02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Малое число ролей (лектор, «семинарист»)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Разнообразные роли – создатель контента, дизайнер, </a:t>
                      </a:r>
                      <a:r>
                        <a:rPr lang="ru-RU" sz="2000" dirty="0" err="1"/>
                        <a:t>тех.поддержка</a:t>
                      </a:r>
                      <a:r>
                        <a:rPr lang="ru-RU" sz="2000" dirty="0"/>
                        <a:t>,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042409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3335410-5673-45F7-8349-95512996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33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Соединитель: изогнутый 88">
            <a:extLst>
              <a:ext uri="{FF2B5EF4-FFF2-40B4-BE49-F238E27FC236}">
                <a16:creationId xmlns:a16="http://schemas.microsoft.com/office/drawing/2014/main" id="{AB3156F4-72C0-4A16-A49A-976F021C8C1F}"/>
              </a:ext>
            </a:extLst>
          </p:cNvPr>
          <p:cNvCxnSpPr>
            <a:cxnSpLocks/>
            <a:stCxn id="10" idx="2"/>
            <a:endCxn id="82" idx="3"/>
          </p:cNvCxnSpPr>
          <p:nvPr/>
        </p:nvCxnSpPr>
        <p:spPr>
          <a:xfrm rot="5400000">
            <a:off x="8130261" y="2994550"/>
            <a:ext cx="4412598" cy="1573228"/>
          </a:xfrm>
          <a:prstGeom prst="curvedConnector2">
            <a:avLst/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: изогнутый 84">
            <a:extLst>
              <a:ext uri="{FF2B5EF4-FFF2-40B4-BE49-F238E27FC236}">
                <a16:creationId xmlns:a16="http://schemas.microsoft.com/office/drawing/2014/main" id="{E5FDC910-4855-4BFF-AAD3-2A586A91483E}"/>
              </a:ext>
            </a:extLst>
          </p:cNvPr>
          <p:cNvCxnSpPr>
            <a:cxnSpLocks/>
            <a:stCxn id="5" idx="2"/>
            <a:endCxn id="82" idx="3"/>
          </p:cNvCxnSpPr>
          <p:nvPr/>
        </p:nvCxnSpPr>
        <p:spPr>
          <a:xfrm rot="16200000" flipH="1">
            <a:off x="7480159" y="3917676"/>
            <a:ext cx="3178530" cy="961044"/>
          </a:xfrm>
          <a:prstGeom prst="curvedConnector4">
            <a:avLst>
              <a:gd name="adj1" fmla="val 13467"/>
              <a:gd name="adj2" fmla="val 15864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: изогнутый 74">
            <a:extLst>
              <a:ext uri="{FF2B5EF4-FFF2-40B4-BE49-F238E27FC236}">
                <a16:creationId xmlns:a16="http://schemas.microsoft.com/office/drawing/2014/main" id="{DD4BAD08-F734-4266-998D-39A276D560B6}"/>
              </a:ext>
            </a:extLst>
          </p:cNvPr>
          <p:cNvCxnSpPr>
            <a:cxnSpLocks/>
            <a:stCxn id="23" idx="2"/>
            <a:endCxn id="63" idx="0"/>
          </p:cNvCxnSpPr>
          <p:nvPr/>
        </p:nvCxnSpPr>
        <p:spPr>
          <a:xfrm rot="16200000" flipH="1">
            <a:off x="6651196" y="1433849"/>
            <a:ext cx="1872103" cy="2154134"/>
          </a:xfrm>
          <a:prstGeom prst="curvedConnector3">
            <a:avLst>
              <a:gd name="adj1" fmla="val 80974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7553A8CB-FD7E-4986-A4CB-2BA88C9F1A35}"/>
              </a:ext>
            </a:extLst>
          </p:cNvPr>
          <p:cNvGrpSpPr/>
          <p:nvPr/>
        </p:nvGrpSpPr>
        <p:grpSpPr>
          <a:xfrm>
            <a:off x="4786725" y="4625135"/>
            <a:ext cx="2196088" cy="612000"/>
            <a:chOff x="4786725" y="4625135"/>
            <a:chExt cx="2196088" cy="612000"/>
          </a:xfrm>
        </p:grpSpPr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DE4BFFD1-03B7-43B5-B49C-B0469609E643}"/>
                </a:ext>
              </a:extLst>
            </p:cNvPr>
            <p:cNvSpPr/>
            <p:nvPr/>
          </p:nvSpPr>
          <p:spPr>
            <a:xfrm>
              <a:off x="5398813" y="4625135"/>
              <a:ext cx="1584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Умеренная</a:t>
              </a: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7C9927A7-AAEF-4312-9F0A-FEC00CD22D45}"/>
                </a:ext>
              </a:extLst>
            </p:cNvPr>
            <p:cNvSpPr/>
            <p:nvPr/>
          </p:nvSpPr>
          <p:spPr>
            <a:xfrm>
              <a:off x="4786725" y="462513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АС</a:t>
              </a:r>
            </a:p>
          </p:txBody>
        </p:sp>
      </p:grpSp>
      <p:cxnSp>
        <p:nvCxnSpPr>
          <p:cNvPr id="40" name="Соединитель: изогнутый 39">
            <a:extLst>
              <a:ext uri="{FF2B5EF4-FFF2-40B4-BE49-F238E27FC236}">
                <a16:creationId xmlns:a16="http://schemas.microsoft.com/office/drawing/2014/main" id="{881A981A-33BF-431C-9B23-F36C27C372B5}"/>
              </a:ext>
            </a:extLst>
          </p:cNvPr>
          <p:cNvCxnSpPr>
            <a:cxnSpLocks/>
            <a:stCxn id="5" idx="2"/>
            <a:endCxn id="38" idx="0"/>
          </p:cNvCxnSpPr>
          <p:nvPr/>
        </p:nvCxnSpPr>
        <p:spPr>
          <a:xfrm rot="5400000">
            <a:off x="6481757" y="2517990"/>
            <a:ext cx="1816202" cy="2398089"/>
          </a:xfrm>
          <a:prstGeom prst="curvedConnector3">
            <a:avLst>
              <a:gd name="adj1" fmla="val 2912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FAC4C-3797-4AC5-A6B1-60B36EE5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Взаимосвязь параметров (Учебник+)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79C9ED-7360-49E1-9808-23488CBE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13</a:t>
            </a:fld>
            <a:endParaRPr lang="ru-RU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0DADF6D-659E-4A24-94E8-3BDDE3E93D47}"/>
              </a:ext>
            </a:extLst>
          </p:cNvPr>
          <p:cNvGrpSpPr/>
          <p:nvPr/>
        </p:nvGrpSpPr>
        <p:grpSpPr>
          <a:xfrm>
            <a:off x="6681429" y="2196933"/>
            <a:ext cx="3203473" cy="612000"/>
            <a:chOff x="6458400" y="881089"/>
            <a:chExt cx="3203473" cy="612000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89B87DDD-1DB9-4551-BB4F-7EA4C4E15CCD}"/>
                </a:ext>
              </a:extLst>
            </p:cNvPr>
            <p:cNvSpPr/>
            <p:nvPr/>
          </p:nvSpPr>
          <p:spPr>
            <a:xfrm>
              <a:off x="7069873" y="881089"/>
              <a:ext cx="259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Стандартизация квалификации</a:t>
              </a: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A28B7C0B-5AAE-426C-9079-7E3FC8C73FFF}"/>
                </a:ext>
              </a:extLst>
            </p:cNvPr>
            <p:cNvSpPr/>
            <p:nvPr/>
          </p:nvSpPr>
          <p:spPr>
            <a:xfrm>
              <a:off x="6458400" y="881089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МК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F4A9A7B4-60DA-4A33-9043-4BD7F19BF4E4}"/>
              </a:ext>
            </a:extLst>
          </p:cNvPr>
          <p:cNvGrpSpPr/>
          <p:nvPr/>
        </p:nvGrpSpPr>
        <p:grpSpPr>
          <a:xfrm>
            <a:off x="9845086" y="962865"/>
            <a:ext cx="1944088" cy="612000"/>
            <a:chOff x="5302712" y="810465"/>
            <a:chExt cx="1944088" cy="612000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0B01DC15-5300-4AB6-942C-627D4BE22447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solidFill>
                    <a:srgbClr val="FFFF00"/>
                  </a:solidFill>
                </a:rPr>
                <a:t>Сложная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3D41CAAC-87E0-4FF0-A909-ACA9A7F313D0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ТС</a:t>
              </a:r>
            </a:p>
          </p:txBody>
        </p:sp>
      </p:grpSp>
      <p:cxnSp>
        <p:nvCxnSpPr>
          <p:cNvPr id="13" name="Соединитель: изогнутый 12">
            <a:extLst>
              <a:ext uri="{FF2B5EF4-FFF2-40B4-BE49-F238E27FC236}">
                <a16:creationId xmlns:a16="http://schemas.microsoft.com/office/drawing/2014/main" id="{2CC31E69-10C6-46D5-AD80-EC2C10AF3F89}"/>
              </a:ext>
            </a:extLst>
          </p:cNvPr>
          <p:cNvCxnSpPr>
            <a:cxnSpLocks/>
            <a:stCxn id="10" idx="2"/>
            <a:endCxn id="5" idx="0"/>
          </p:cNvCxnSpPr>
          <p:nvPr/>
        </p:nvCxnSpPr>
        <p:spPr>
          <a:xfrm rot="5400000">
            <a:off x="9545004" y="618763"/>
            <a:ext cx="622068" cy="2534272"/>
          </a:xfrm>
          <a:prstGeom prst="curvedConnector3">
            <a:avLst>
              <a:gd name="adj1" fmla="val 5000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5E6188A5-7EDA-4C9E-92CF-677D23B7559B}"/>
              </a:ext>
            </a:extLst>
          </p:cNvPr>
          <p:cNvGrpSpPr/>
          <p:nvPr/>
        </p:nvGrpSpPr>
        <p:grpSpPr>
          <a:xfrm>
            <a:off x="7538589" y="966723"/>
            <a:ext cx="1944088" cy="612000"/>
            <a:chOff x="5302712" y="810465"/>
            <a:chExt cx="1944088" cy="612000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74A2A208-369D-4812-928B-12911DB6D0ED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AE8F9504-E390-4067-AC88-343565FA6962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НС</a:t>
              </a:r>
            </a:p>
          </p:txBody>
        </p:sp>
      </p:grpSp>
      <p:cxnSp>
        <p:nvCxnSpPr>
          <p:cNvPr id="18" name="Соединитель: изогнутый 17">
            <a:extLst>
              <a:ext uri="{FF2B5EF4-FFF2-40B4-BE49-F238E27FC236}">
                <a16:creationId xmlns:a16="http://schemas.microsoft.com/office/drawing/2014/main" id="{80210289-0370-4EC6-94AC-A0FBA1CFC040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 rot="5400000">
            <a:off x="8393685" y="1773941"/>
            <a:ext cx="618210" cy="227775"/>
          </a:xfrm>
          <a:prstGeom prst="curved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1E11E05A-EF32-4742-BC09-F7FACB8A07DD}"/>
              </a:ext>
            </a:extLst>
          </p:cNvPr>
          <p:cNvGrpSpPr/>
          <p:nvPr/>
        </p:nvGrpSpPr>
        <p:grpSpPr>
          <a:xfrm>
            <a:off x="5232092" y="962865"/>
            <a:ext cx="1944088" cy="612000"/>
            <a:chOff x="5302712" y="810465"/>
            <a:chExt cx="1944088" cy="612000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F97C045-F8AA-45AC-AC10-7F5F1DAD6602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70FE6C8-3BAB-4312-BF85-B4FCA3C875DD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СР</a:t>
              </a:r>
            </a:p>
          </p:txBody>
        </p:sp>
      </p:grpSp>
      <p:cxnSp>
        <p:nvCxnSpPr>
          <p:cNvPr id="25" name="Соединитель: изогнутый 24">
            <a:extLst>
              <a:ext uri="{FF2B5EF4-FFF2-40B4-BE49-F238E27FC236}">
                <a16:creationId xmlns:a16="http://schemas.microsoft.com/office/drawing/2014/main" id="{B76EE442-1580-4F69-8B4A-E57A11188DD9}"/>
              </a:ext>
            </a:extLst>
          </p:cNvPr>
          <p:cNvCxnSpPr>
            <a:cxnSpLocks/>
            <a:stCxn id="23" idx="2"/>
            <a:endCxn id="5" idx="0"/>
          </p:cNvCxnSpPr>
          <p:nvPr/>
        </p:nvCxnSpPr>
        <p:spPr>
          <a:xfrm rot="16200000" flipH="1">
            <a:off x="7238507" y="846538"/>
            <a:ext cx="622068" cy="207872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19BA4B22-4DBD-4E5F-AB2C-ECA3E4A925BF}"/>
              </a:ext>
            </a:extLst>
          </p:cNvPr>
          <p:cNvGrpSpPr/>
          <p:nvPr/>
        </p:nvGrpSpPr>
        <p:grpSpPr>
          <a:xfrm>
            <a:off x="4849189" y="3429000"/>
            <a:ext cx="1944088" cy="612000"/>
            <a:chOff x="5302712" y="810465"/>
            <a:chExt cx="1944088" cy="612000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49479A60-2875-4C72-A659-E27922495D81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4C89ACBE-ABF4-4B4D-A951-EEA223330CC3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АО</a:t>
              </a:r>
            </a:p>
          </p:txBody>
        </p:sp>
      </p:grpSp>
      <p:cxnSp>
        <p:nvCxnSpPr>
          <p:cNvPr id="33" name="Соединитель: изогнутый 32">
            <a:extLst>
              <a:ext uri="{FF2B5EF4-FFF2-40B4-BE49-F238E27FC236}">
                <a16:creationId xmlns:a16="http://schemas.microsoft.com/office/drawing/2014/main" id="{7D0F405E-4623-4B9A-9D29-1A5C559982BE}"/>
              </a:ext>
            </a:extLst>
          </p:cNvPr>
          <p:cNvCxnSpPr>
            <a:cxnSpLocks/>
            <a:stCxn id="5" idx="2"/>
            <a:endCxn id="31" idx="0"/>
          </p:cNvCxnSpPr>
          <p:nvPr/>
        </p:nvCxnSpPr>
        <p:spPr>
          <a:xfrm rot="5400000">
            <a:off x="7048057" y="1888154"/>
            <a:ext cx="620067" cy="2461625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0C53C4F2-DE35-4BBE-9731-C8FF2617F6FB}"/>
              </a:ext>
            </a:extLst>
          </p:cNvPr>
          <p:cNvGrpSpPr/>
          <p:nvPr/>
        </p:nvGrpSpPr>
        <p:grpSpPr>
          <a:xfrm>
            <a:off x="7509964" y="4625135"/>
            <a:ext cx="1944088" cy="612000"/>
            <a:chOff x="5302712" y="810465"/>
            <a:chExt cx="1944088" cy="612000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C96511CE-901C-4C6F-A389-6B0338EC8E24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2-3</a:t>
              </a: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4A9B5EDD-9666-4F30-BDB8-E2F0C3E00C4E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УУ</a:t>
              </a:r>
            </a:p>
          </p:txBody>
        </p:sp>
      </p:grpSp>
      <p:cxnSp>
        <p:nvCxnSpPr>
          <p:cNvPr id="46" name="Соединитель: изогнутый 45">
            <a:extLst>
              <a:ext uri="{FF2B5EF4-FFF2-40B4-BE49-F238E27FC236}">
                <a16:creationId xmlns:a16="http://schemas.microsoft.com/office/drawing/2014/main" id="{86748F41-FD2C-4664-AFD9-923A10144ACB}"/>
              </a:ext>
            </a:extLst>
          </p:cNvPr>
          <p:cNvCxnSpPr>
            <a:cxnSpLocks/>
            <a:stCxn id="5" idx="2"/>
            <a:endCxn id="44" idx="3"/>
          </p:cNvCxnSpPr>
          <p:nvPr/>
        </p:nvCxnSpPr>
        <p:spPr>
          <a:xfrm rot="16200000" flipH="1">
            <a:off x="7960376" y="3437459"/>
            <a:ext cx="2122202" cy="865150"/>
          </a:xfrm>
          <a:prstGeom prst="curvedConnector4">
            <a:avLst>
              <a:gd name="adj1" fmla="val 14942"/>
              <a:gd name="adj2" fmla="val 150445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E8A85BA7-7420-4602-9520-A21A8A9C3C02}"/>
              </a:ext>
            </a:extLst>
          </p:cNvPr>
          <p:cNvSpPr/>
          <p:nvPr/>
        </p:nvSpPr>
        <p:spPr>
          <a:xfrm>
            <a:off x="10593291" y="3411034"/>
            <a:ext cx="1404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000" dirty="0">
                <a:solidFill>
                  <a:srgbClr val="FFFF00"/>
                </a:solidFill>
              </a:rPr>
              <a:t>Умеренная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74E7AB9D-603C-4185-A026-4153602BC55F}"/>
              </a:ext>
            </a:extLst>
          </p:cNvPr>
          <p:cNvSpPr/>
          <p:nvPr/>
        </p:nvSpPr>
        <p:spPr>
          <a:xfrm>
            <a:off x="9981203" y="3411034"/>
            <a:ext cx="6120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ГЦ</a:t>
            </a:r>
          </a:p>
        </p:txBody>
      </p:sp>
      <p:cxnSp>
        <p:nvCxnSpPr>
          <p:cNvPr id="52" name="Соединитель: изогнутый 51">
            <a:extLst>
              <a:ext uri="{FF2B5EF4-FFF2-40B4-BE49-F238E27FC236}">
                <a16:creationId xmlns:a16="http://schemas.microsoft.com/office/drawing/2014/main" id="{F59FE394-841F-406F-AA0D-D866FDA9E673}"/>
              </a:ext>
            </a:extLst>
          </p:cNvPr>
          <p:cNvCxnSpPr>
            <a:cxnSpLocks/>
            <a:stCxn id="5" idx="2"/>
            <a:endCxn id="50" idx="0"/>
          </p:cNvCxnSpPr>
          <p:nvPr/>
        </p:nvCxnSpPr>
        <p:spPr>
          <a:xfrm rot="16200000" flipH="1">
            <a:off x="9641046" y="1756788"/>
            <a:ext cx="602101" cy="2706389"/>
          </a:xfrm>
          <a:prstGeom prst="curvedConnector3">
            <a:avLst>
              <a:gd name="adj1" fmla="val 5000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9AFF8AB2-527B-4786-B390-556B24C34CC8}"/>
              </a:ext>
            </a:extLst>
          </p:cNvPr>
          <p:cNvGrpSpPr/>
          <p:nvPr/>
        </p:nvGrpSpPr>
        <p:grpSpPr>
          <a:xfrm>
            <a:off x="9981203" y="4625135"/>
            <a:ext cx="1944088" cy="612000"/>
            <a:chOff x="5302712" y="810465"/>
            <a:chExt cx="1944088" cy="612000"/>
          </a:xfrm>
        </p:grpSpPr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A1D8BEFD-0018-4796-A4C7-DFF4116F426B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57" name="Прямоугольник 56">
              <a:extLst>
                <a:ext uri="{FF2B5EF4-FFF2-40B4-BE49-F238E27FC236}">
                  <a16:creationId xmlns:a16="http://schemas.microsoft.com/office/drawing/2014/main" id="{58A089A1-5FEF-4295-AF45-2921230EE66B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АЦ</a:t>
              </a:r>
            </a:p>
          </p:txBody>
        </p: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66120783-A160-4F8F-8279-DF8FD0119A77}"/>
              </a:ext>
            </a:extLst>
          </p:cNvPr>
          <p:cNvGrpSpPr/>
          <p:nvPr/>
        </p:nvGrpSpPr>
        <p:grpSpPr>
          <a:xfrm>
            <a:off x="7026841" y="3446968"/>
            <a:ext cx="2663473" cy="612000"/>
            <a:chOff x="6837274" y="3446968"/>
            <a:chExt cx="2663473" cy="612000"/>
          </a:xfrm>
        </p:grpSpPr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B10DC180-09A9-4C13-BAFE-22AEE0380CE8}"/>
                </a:ext>
              </a:extLst>
            </p:cNvPr>
            <p:cNvSpPr/>
            <p:nvPr/>
          </p:nvSpPr>
          <p:spPr>
            <a:xfrm>
              <a:off x="7448747" y="3446968"/>
              <a:ext cx="205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ru-RU" sz="2000" dirty="0" err="1">
                  <a:solidFill>
                    <a:srgbClr val="FFFF00"/>
                  </a:solidFill>
                </a:rPr>
                <a:t>Профессионалы+специалисты</a:t>
              </a:r>
              <a:endParaRPr lang="ru-RU" sz="2000" dirty="0">
                <a:solidFill>
                  <a:srgbClr val="FFFF00"/>
                </a:solidFill>
              </a:endParaRPr>
            </a:p>
          </p:txBody>
        </p:sp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E6B7BCF2-D5D1-4B73-8EED-19FC5488676D}"/>
                </a:ext>
              </a:extLst>
            </p:cNvPr>
            <p:cNvSpPr/>
            <p:nvPr/>
          </p:nvSpPr>
          <p:spPr>
            <a:xfrm>
              <a:off x="6837274" y="3446968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ТР</a:t>
              </a:r>
            </a:p>
          </p:txBody>
        </p:sp>
      </p:grpSp>
      <p:cxnSp>
        <p:nvCxnSpPr>
          <p:cNvPr id="66" name="Соединитель: изогнутый 65">
            <a:extLst>
              <a:ext uri="{FF2B5EF4-FFF2-40B4-BE49-F238E27FC236}">
                <a16:creationId xmlns:a16="http://schemas.microsoft.com/office/drawing/2014/main" id="{8B272360-DD3A-4952-AA30-12A2499B7372}"/>
              </a:ext>
            </a:extLst>
          </p:cNvPr>
          <p:cNvCxnSpPr>
            <a:cxnSpLocks/>
            <a:stCxn id="5" idx="2"/>
            <a:endCxn id="63" idx="0"/>
          </p:cNvCxnSpPr>
          <p:nvPr/>
        </p:nvCxnSpPr>
        <p:spPr>
          <a:xfrm rot="16200000" flipH="1">
            <a:off x="8307591" y="3090244"/>
            <a:ext cx="638035" cy="75412"/>
          </a:xfrm>
          <a:prstGeom prst="curved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: изогнутый 77">
            <a:extLst>
              <a:ext uri="{FF2B5EF4-FFF2-40B4-BE49-F238E27FC236}">
                <a16:creationId xmlns:a16="http://schemas.microsoft.com/office/drawing/2014/main" id="{6161ECC7-940E-4FF0-9E50-1D6A08E7D71A}"/>
              </a:ext>
            </a:extLst>
          </p:cNvPr>
          <p:cNvCxnSpPr>
            <a:cxnSpLocks/>
            <a:stCxn id="23" idx="2"/>
            <a:endCxn id="31" idx="0"/>
          </p:cNvCxnSpPr>
          <p:nvPr/>
        </p:nvCxnSpPr>
        <p:spPr>
          <a:xfrm rot="5400000">
            <a:off x="5391662" y="2310481"/>
            <a:ext cx="1854135" cy="3829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0F8BF0DC-7687-48E2-ACFF-CF7B50D65AC5}"/>
              </a:ext>
            </a:extLst>
          </p:cNvPr>
          <p:cNvGrpSpPr/>
          <p:nvPr/>
        </p:nvGrpSpPr>
        <p:grpSpPr>
          <a:xfrm>
            <a:off x="7389858" y="5585276"/>
            <a:ext cx="2160088" cy="804373"/>
            <a:chOff x="7389858" y="5585276"/>
            <a:chExt cx="2160088" cy="804373"/>
          </a:xfrm>
        </p:grpSpPr>
        <p:sp>
          <p:nvSpPr>
            <p:cNvPr id="82" name="Прямоугольник 81">
              <a:extLst>
                <a:ext uri="{FF2B5EF4-FFF2-40B4-BE49-F238E27FC236}">
                  <a16:creationId xmlns:a16="http://schemas.microsoft.com/office/drawing/2014/main" id="{76557EE6-8DFA-4CD8-BD15-6FD9BCCB8B04}"/>
                </a:ext>
              </a:extLst>
            </p:cNvPr>
            <p:cNvSpPr/>
            <p:nvPr/>
          </p:nvSpPr>
          <p:spPr>
            <a:xfrm>
              <a:off x="8001946" y="5585276"/>
              <a:ext cx="1548000" cy="80437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ru-RU" sz="2000" dirty="0">
                  <a:solidFill>
                    <a:srgbClr val="FFFF00"/>
                  </a:solidFill>
                </a:rPr>
                <a:t>От умеренной до высокой</a:t>
              </a:r>
            </a:p>
          </p:txBody>
        </p:sp>
        <p:sp>
          <p:nvSpPr>
            <p:cNvPr id="83" name="Прямоугольник 82">
              <a:extLst>
                <a:ext uri="{FF2B5EF4-FFF2-40B4-BE49-F238E27FC236}">
                  <a16:creationId xmlns:a16="http://schemas.microsoft.com/office/drawing/2014/main" id="{B4DD4ED0-930D-4A36-82CB-9EE4B024CAE6}"/>
                </a:ext>
              </a:extLst>
            </p:cNvPr>
            <p:cNvSpPr/>
            <p:nvPr/>
          </p:nvSpPr>
          <p:spPr>
            <a:xfrm>
              <a:off x="7389858" y="5585277"/>
              <a:ext cx="612000" cy="8043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ФО</a:t>
              </a:r>
            </a:p>
          </p:txBody>
        </p:sp>
      </p:grpSp>
      <p:cxnSp>
        <p:nvCxnSpPr>
          <p:cNvPr id="92" name="Соединитель: изогнутый 91">
            <a:extLst>
              <a:ext uri="{FF2B5EF4-FFF2-40B4-BE49-F238E27FC236}">
                <a16:creationId xmlns:a16="http://schemas.microsoft.com/office/drawing/2014/main" id="{7C11E33D-02CE-47CD-BA5C-EC9B4DF837C6}"/>
              </a:ext>
            </a:extLst>
          </p:cNvPr>
          <p:cNvCxnSpPr>
            <a:cxnSpLocks/>
            <a:stCxn id="63" idx="2"/>
            <a:endCxn id="44" idx="0"/>
          </p:cNvCxnSpPr>
          <p:nvPr/>
        </p:nvCxnSpPr>
        <p:spPr>
          <a:xfrm rot="16200000" flipH="1">
            <a:off x="8443100" y="4280182"/>
            <a:ext cx="566167" cy="12373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Соединитель: изогнутый 94">
            <a:extLst>
              <a:ext uri="{FF2B5EF4-FFF2-40B4-BE49-F238E27FC236}">
                <a16:creationId xmlns:a16="http://schemas.microsoft.com/office/drawing/2014/main" id="{67BA923C-FF42-4040-98F0-2F58C862E3E4}"/>
              </a:ext>
            </a:extLst>
          </p:cNvPr>
          <p:cNvCxnSpPr>
            <a:cxnSpLocks/>
            <a:stCxn id="63" idx="2"/>
            <a:endCxn id="50" idx="2"/>
          </p:cNvCxnSpPr>
          <p:nvPr/>
        </p:nvCxnSpPr>
        <p:spPr>
          <a:xfrm rot="5400000" flipH="1" flipV="1">
            <a:off x="9961835" y="2725512"/>
            <a:ext cx="35934" cy="2630977"/>
          </a:xfrm>
          <a:prstGeom prst="curvedConnector3">
            <a:avLst>
              <a:gd name="adj1" fmla="val -636166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: изогнутый 97">
            <a:extLst>
              <a:ext uri="{FF2B5EF4-FFF2-40B4-BE49-F238E27FC236}">
                <a16:creationId xmlns:a16="http://schemas.microsoft.com/office/drawing/2014/main" id="{002DB6F8-A3E5-4B89-A890-2ECC19E4238C}"/>
              </a:ext>
            </a:extLst>
          </p:cNvPr>
          <p:cNvCxnSpPr>
            <a:cxnSpLocks/>
            <a:stCxn id="63" idx="2"/>
            <a:endCxn id="56" idx="0"/>
          </p:cNvCxnSpPr>
          <p:nvPr/>
        </p:nvCxnSpPr>
        <p:spPr>
          <a:xfrm rot="16200000" flipH="1">
            <a:off x="9678719" y="3044562"/>
            <a:ext cx="566167" cy="259497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Соединитель: изогнутый 58">
            <a:extLst>
              <a:ext uri="{FF2B5EF4-FFF2-40B4-BE49-F238E27FC236}">
                <a16:creationId xmlns:a16="http://schemas.microsoft.com/office/drawing/2014/main" id="{F090111D-C037-4EA2-807C-5BD40FC4A685}"/>
              </a:ext>
            </a:extLst>
          </p:cNvPr>
          <p:cNvCxnSpPr>
            <a:cxnSpLocks/>
            <a:stCxn id="83" idx="1"/>
            <a:endCxn id="63" idx="2"/>
          </p:cNvCxnSpPr>
          <p:nvPr/>
        </p:nvCxnSpPr>
        <p:spPr>
          <a:xfrm rot="10800000" flipH="1">
            <a:off x="7389858" y="4058969"/>
            <a:ext cx="1274456" cy="1928495"/>
          </a:xfrm>
          <a:prstGeom prst="curvedConnector4">
            <a:avLst>
              <a:gd name="adj1" fmla="val -17937"/>
              <a:gd name="adj2" fmla="val 82818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96ADF4FE-903E-4044-A7E7-6ABA9A583222}"/>
              </a:ext>
            </a:extLst>
          </p:cNvPr>
          <p:cNvSpPr/>
          <p:nvPr/>
        </p:nvSpPr>
        <p:spPr>
          <a:xfrm>
            <a:off x="6516000" y="2052000"/>
            <a:ext cx="3564000" cy="90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6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F746743-5EBB-4C76-925B-86E74F83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Изменение механизма координации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01FEF9D-A23B-46C1-B9B6-6875DC7FD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Систематизация ролей команды</a:t>
            </a:r>
          </a:p>
          <a:p>
            <a:r>
              <a:rPr lang="ru-RU" dirty="0"/>
              <a:t>Сложная техническая система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ru-RU" dirty="0">
                <a:cs typeface="Calibri" panose="020F0502020204030204" pitchFamily="34" charset="0"/>
              </a:rPr>
              <a:t>внутри команды требуется стандартизация рабочих процессов</a:t>
            </a:r>
          </a:p>
          <a:p>
            <a:r>
              <a:rPr lang="ru-RU" dirty="0">
                <a:cs typeface="Calibri" panose="020F0502020204030204" pitchFamily="34" charset="0"/>
              </a:rPr>
              <a:t>Ядро команд – профессионалы, для которых по-прежнему требуется стандартизация квалификации</a:t>
            </a:r>
          </a:p>
          <a:p>
            <a:r>
              <a:rPr lang="ru-RU" dirty="0">
                <a:cs typeface="Calibri" panose="020F0502020204030204" pitchFamily="34" charset="0"/>
              </a:rPr>
              <a:t>Вывод: требуется составная система координации, подобная уже применяемым в медицине</a:t>
            </a:r>
            <a:endParaRPr lang="ru-RU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0ABE670-BF41-4862-941E-32936073E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292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D1FE9D7-3A94-4316-BE5D-8F0574613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Организационный дизайн и работники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34C4568-4CD1-4738-9589-33ED040581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D16AE1-6B87-428F-BFA8-2ECBACC9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884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7A840-D1CD-4DA9-A28C-D7A1F97B0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дает организационный дизайн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98A958F-3A3C-4B16-B5FC-57901A022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Влияние внешних и внутренних параметров на требования к квалификации и мотивации</a:t>
            </a:r>
          </a:p>
          <a:p>
            <a:r>
              <a:rPr lang="ru-RU" dirty="0"/>
              <a:t>Оценка влияния изменений этих параметров</a:t>
            </a:r>
          </a:p>
          <a:p>
            <a:r>
              <a:rPr lang="ru-RU" dirty="0"/>
              <a:t>Выявление противоречий между параметрами организационного дизайна и их влияния на мотивацию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448F52E-9DD1-4770-94ED-ECBF78AA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66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B618868-50C7-49D0-8C46-3C80EF52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 для работника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70E96A4-A153-4016-AAA6-F0C413564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Изменения будут затрагивать как сам обучающий контент, так и методы преподавания</a:t>
            </a:r>
          </a:p>
          <a:p>
            <a:r>
              <a:rPr lang="ru-RU" dirty="0"/>
              <a:t>Изменения в методах преподавания влекут за собой новые требования к квалификации и мотивации:</a:t>
            </a:r>
          </a:p>
          <a:p>
            <a:pPr lvl="1"/>
            <a:r>
              <a:rPr lang="ru-RU" dirty="0"/>
              <a:t>Командная работа</a:t>
            </a:r>
          </a:p>
          <a:p>
            <a:pPr lvl="1"/>
            <a:r>
              <a:rPr lang="ru-RU" dirty="0"/>
              <a:t>Развитие навыков в области ИТ и экономической информатики</a:t>
            </a:r>
          </a:p>
          <a:p>
            <a:pPr lvl="1"/>
            <a:r>
              <a:rPr lang="ru-RU" dirty="0"/>
              <a:t>Готовность к «перевариванию» изменений</a:t>
            </a:r>
          </a:p>
          <a:p>
            <a:r>
              <a:rPr lang="ru-RU" dirty="0"/>
              <a:t>Эти изменения должны быть поддержаны изменениями организационного дизайна</a:t>
            </a:r>
          </a:p>
          <a:p>
            <a:pPr lvl="1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58CA38-4A39-473C-9E60-27F30821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486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F744CB-890F-4D1D-A735-54B6ED07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Резюме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F357C5-78EA-4673-A24B-8A8720238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В дивном новом мире выживание не является обязанностью</a:t>
            </a:r>
          </a:p>
          <a:p>
            <a:r>
              <a:rPr lang="ru-RU" sz="2800" dirty="0"/>
              <a:t>Другого мира у нас нет</a:t>
            </a:r>
          </a:p>
          <a:p>
            <a:r>
              <a:rPr lang="ru-RU" sz="2800" dirty="0"/>
              <a:t>Изменения отчасти можно предвидеть и подготовиться к ним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DFBD16-1F22-4B77-9A88-56BF91CE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47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659C6-2520-4E31-AFA3-0667E1DB9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A32433-857D-4891-BD27-2FD84DA24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 такое организационный дизайн</a:t>
            </a:r>
          </a:p>
          <a:p>
            <a:r>
              <a:rPr lang="ru-RU" dirty="0"/>
              <a:t>Организационный дизайн и ИТ</a:t>
            </a:r>
          </a:p>
          <a:p>
            <a:r>
              <a:rPr lang="ru-RU" dirty="0"/>
              <a:t>Организационный дизайн и работники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397914-1552-4A7E-99F0-BCA85527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11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4B5EE0C-CBA6-4B42-8D6A-90CD0BA0F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Основы организационного дизайна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3150D83-233F-412C-95E1-3B2B1408C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D51697-7FE5-414E-9EA5-C41B1A80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80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B25C2F-FE6A-4CCA-9614-B7B458684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Механизмы координации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F6FE3E-06CB-493A-B4B6-3F3E167FD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5 основных механизмов координации:</a:t>
            </a:r>
          </a:p>
          <a:p>
            <a:r>
              <a:rPr lang="ru-RU" dirty="0"/>
              <a:t>Взаимное согласование</a:t>
            </a:r>
          </a:p>
          <a:p>
            <a:r>
              <a:rPr lang="ru-RU" dirty="0"/>
              <a:t>Прямой контроль</a:t>
            </a:r>
          </a:p>
          <a:p>
            <a:r>
              <a:rPr lang="ru-RU" dirty="0"/>
              <a:t>Стандартизация процессов</a:t>
            </a:r>
          </a:p>
          <a:p>
            <a:r>
              <a:rPr lang="ru-RU" dirty="0"/>
              <a:t>Стандартизация квалификации</a:t>
            </a:r>
          </a:p>
          <a:p>
            <a:r>
              <a:rPr lang="ru-RU" dirty="0"/>
              <a:t>Стандартизация выпуска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BA6E88-36F3-4FBB-B796-C87C250A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66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ED1BF9-2A3A-4C8F-A4C7-638E76C04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Составные части организации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3FD2C8F-6434-4C4B-BCEA-1708D052F4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291" y="1202629"/>
            <a:ext cx="6346119" cy="4737244"/>
          </a:xfrm>
        </p:spPr>
      </p:pic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BB9035-0A65-41ED-98A3-4659AF16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46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2E64C-1FA6-43D6-B1FE-F158157BC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Параметры дизайна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5F8504C0-2CA7-48B6-8556-AD2918DA8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540606"/>
              </p:ext>
            </p:extLst>
          </p:nvPr>
        </p:nvGraphicFramePr>
        <p:xfrm>
          <a:off x="4795024" y="777240"/>
          <a:ext cx="7058722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770">
                  <a:extLst>
                    <a:ext uri="{9D8B030D-6E8A-4147-A177-3AD203B41FA5}">
                      <a16:colId xmlns:a16="http://schemas.microsoft.com/office/drawing/2014/main" val="1095199977"/>
                    </a:ext>
                  </a:extLst>
                </a:gridCol>
                <a:gridCol w="4408952">
                  <a:extLst>
                    <a:ext uri="{9D8B030D-6E8A-4147-A177-3AD203B41FA5}">
                      <a16:colId xmlns:a16="http://schemas.microsoft.com/office/drawing/2014/main" val="19021233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Параметр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Примеры значений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50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МК - Механизм координации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Взаимное согласование, прямой контроль, стандартизация выпуска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2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АО - Автономия операционная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Отсутствует, низкая, умеренная, высокая, полная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516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АС - Автономия стратегическая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Отсутствует, слабая, умеренная, высокая, полная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24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УУ - Число уровней управления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4 (в организации в целом или в подразделении)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07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ВЦ - Вертикальная централизация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Отсутствует, слабая, умеренная, высокая, полная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423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ГЦ - Горизонтальная централизация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Отсутствует, слабая, умеренная, высокая, полная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083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КР – Квалификация работников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Неквалифицированные, специалисты, профессионалы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174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ФО – Формализация оценки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Отсутствует, слабая, умеренная, высокая, полная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677849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F4E4D59-7A21-436B-B2B8-E668C2BA1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29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392C99-7BB8-4393-82BD-AE2A5016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Ситуационные параметры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12B0A91E-1FB6-4941-8DF2-5B0871510E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022" y="2783876"/>
            <a:ext cx="2272864" cy="1696645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59DAF5-4AE8-4389-85D1-6EE482BC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7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0DAF0C6-C1DA-4B9B-A968-B9B52CFA02E3}"/>
              </a:ext>
            </a:extLst>
          </p:cNvPr>
          <p:cNvSpPr/>
          <p:nvPr/>
        </p:nvSpPr>
        <p:spPr>
          <a:xfrm>
            <a:off x="4398108" y="981452"/>
            <a:ext cx="1387011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dirty="0"/>
              <a:t>Возраст</a:t>
            </a:r>
          </a:p>
        </p:txBody>
      </p:sp>
      <p:cxnSp>
        <p:nvCxnSpPr>
          <p:cNvPr id="13" name="Соединитель: уступ 12">
            <a:extLst>
              <a:ext uri="{FF2B5EF4-FFF2-40B4-BE49-F238E27FC236}">
                <a16:creationId xmlns:a16="http://schemas.microsoft.com/office/drawing/2014/main" id="{ABEFA75B-389F-4BC0-9FD7-171D7AE9E07D}"/>
              </a:ext>
            </a:extLst>
          </p:cNvPr>
          <p:cNvCxnSpPr>
            <a:stCxn id="7" idx="2"/>
            <a:endCxn id="6" idx="0"/>
          </p:cNvCxnSpPr>
          <p:nvPr/>
        </p:nvCxnSpPr>
        <p:spPr>
          <a:xfrm rot="16200000" flipH="1">
            <a:off x="5612547" y="1076969"/>
            <a:ext cx="1185974" cy="2227840"/>
          </a:xfrm>
          <a:prstGeom prst="bentConnector3">
            <a:avLst/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CD66512-3017-4330-AE6A-302A34B4140B}"/>
              </a:ext>
            </a:extLst>
          </p:cNvPr>
          <p:cNvSpPr/>
          <p:nvPr/>
        </p:nvSpPr>
        <p:spPr>
          <a:xfrm>
            <a:off x="6624417" y="981450"/>
            <a:ext cx="1387011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dirty="0"/>
              <a:t>Размер</a:t>
            </a:r>
          </a:p>
        </p:txBody>
      </p:sp>
      <p:cxnSp>
        <p:nvCxnSpPr>
          <p:cNvPr id="15" name="Соединитель: уступ 14">
            <a:extLst>
              <a:ext uri="{FF2B5EF4-FFF2-40B4-BE49-F238E27FC236}">
                <a16:creationId xmlns:a16="http://schemas.microsoft.com/office/drawing/2014/main" id="{9B760908-01A6-449B-ADA5-DF309C5051FB}"/>
              </a:ext>
            </a:extLst>
          </p:cNvPr>
          <p:cNvCxnSpPr>
            <a:cxnSpLocks/>
            <a:stCxn id="14" idx="2"/>
            <a:endCxn id="6" idx="0"/>
          </p:cNvCxnSpPr>
          <p:nvPr/>
        </p:nvCxnSpPr>
        <p:spPr>
          <a:xfrm rot="16200000" flipH="1">
            <a:off x="6725700" y="2190122"/>
            <a:ext cx="1185976" cy="1531"/>
          </a:xfrm>
          <a:prstGeom prst="bentConnector3">
            <a:avLst/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D6DDED1-851A-4965-893F-FD2C1EE87DD7}"/>
              </a:ext>
            </a:extLst>
          </p:cNvPr>
          <p:cNvSpPr/>
          <p:nvPr/>
        </p:nvSpPr>
        <p:spPr>
          <a:xfrm>
            <a:off x="8850727" y="981450"/>
            <a:ext cx="1807622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300" dirty="0"/>
              <a:t>Место-положение</a:t>
            </a:r>
          </a:p>
        </p:txBody>
      </p:sp>
      <p:cxnSp>
        <p:nvCxnSpPr>
          <p:cNvPr id="20" name="Соединитель: уступ 19">
            <a:extLst>
              <a:ext uri="{FF2B5EF4-FFF2-40B4-BE49-F238E27FC236}">
                <a16:creationId xmlns:a16="http://schemas.microsoft.com/office/drawing/2014/main" id="{0EFC906E-8CE8-49CF-9D10-A97C3F39602A}"/>
              </a:ext>
            </a:extLst>
          </p:cNvPr>
          <p:cNvCxnSpPr>
            <a:cxnSpLocks/>
            <a:stCxn id="19" idx="2"/>
            <a:endCxn id="6" idx="0"/>
          </p:cNvCxnSpPr>
          <p:nvPr/>
        </p:nvCxnSpPr>
        <p:spPr>
          <a:xfrm rot="5400000">
            <a:off x="7944008" y="973346"/>
            <a:ext cx="1185976" cy="2435084"/>
          </a:xfrm>
          <a:prstGeom prst="bentConnector3">
            <a:avLst/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D48B81E-6F7A-4421-B502-905F94B5F241}"/>
              </a:ext>
            </a:extLst>
          </p:cNvPr>
          <p:cNvSpPr/>
          <p:nvPr/>
        </p:nvSpPr>
        <p:spPr>
          <a:xfrm>
            <a:off x="4157390" y="5358698"/>
            <a:ext cx="1846582" cy="61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100" dirty="0"/>
              <a:t>Техническая система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6464D57-6614-484C-BD32-7FA9A8065489}"/>
              </a:ext>
            </a:extLst>
          </p:cNvPr>
          <p:cNvSpPr/>
          <p:nvPr/>
        </p:nvSpPr>
        <p:spPr>
          <a:xfrm>
            <a:off x="5506561" y="6159877"/>
            <a:ext cx="1387011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300" dirty="0"/>
              <a:t>Бизнес-модель</a:t>
            </a:r>
          </a:p>
        </p:txBody>
      </p:sp>
      <p:cxnSp>
        <p:nvCxnSpPr>
          <p:cNvPr id="30" name="Соединитель: уступ 29">
            <a:extLst>
              <a:ext uri="{FF2B5EF4-FFF2-40B4-BE49-F238E27FC236}">
                <a16:creationId xmlns:a16="http://schemas.microsoft.com/office/drawing/2014/main" id="{11077D53-F06E-406D-B998-E86E940BD068}"/>
              </a:ext>
            </a:extLst>
          </p:cNvPr>
          <p:cNvCxnSpPr>
            <a:cxnSpLocks/>
            <a:stCxn id="27" idx="0"/>
            <a:endCxn id="6" idx="2"/>
          </p:cNvCxnSpPr>
          <p:nvPr/>
        </p:nvCxnSpPr>
        <p:spPr>
          <a:xfrm rot="5400000" flipH="1" flipV="1">
            <a:off x="5920082" y="4760506"/>
            <a:ext cx="1679356" cy="1119387"/>
          </a:xfrm>
          <a:prstGeom prst="bentConnector3">
            <a:avLst>
              <a:gd name="adj1" fmla="val 73696"/>
            </a:avLst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: уступ 33">
            <a:extLst>
              <a:ext uri="{FF2B5EF4-FFF2-40B4-BE49-F238E27FC236}">
                <a16:creationId xmlns:a16="http://schemas.microsoft.com/office/drawing/2014/main" id="{724CB04F-D543-4380-8FA9-911FA38BCFF7}"/>
              </a:ext>
            </a:extLst>
          </p:cNvPr>
          <p:cNvCxnSpPr>
            <a:cxnSpLocks/>
            <a:stCxn id="25" idx="0"/>
            <a:endCxn id="6" idx="2"/>
          </p:cNvCxnSpPr>
          <p:nvPr/>
        </p:nvCxnSpPr>
        <p:spPr>
          <a:xfrm rot="5400000" flipH="1" flipV="1">
            <a:off x="5760979" y="3800224"/>
            <a:ext cx="878177" cy="2238773"/>
          </a:xfrm>
          <a:prstGeom prst="bentConnector3">
            <a:avLst/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A8D036FD-CE8E-4F20-B322-515D715CC88E}"/>
              </a:ext>
            </a:extLst>
          </p:cNvPr>
          <p:cNvSpPr/>
          <p:nvPr/>
        </p:nvSpPr>
        <p:spPr>
          <a:xfrm>
            <a:off x="8850727" y="6159877"/>
            <a:ext cx="1807622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300" dirty="0"/>
              <a:t>Сложность результата</a:t>
            </a:r>
          </a:p>
        </p:txBody>
      </p:sp>
      <p:cxnSp>
        <p:nvCxnSpPr>
          <p:cNvPr id="40" name="Соединитель: уступ 39">
            <a:extLst>
              <a:ext uri="{FF2B5EF4-FFF2-40B4-BE49-F238E27FC236}">
                <a16:creationId xmlns:a16="http://schemas.microsoft.com/office/drawing/2014/main" id="{B27A8C40-A85E-4190-8537-D99655D7E8C7}"/>
              </a:ext>
            </a:extLst>
          </p:cNvPr>
          <p:cNvCxnSpPr>
            <a:cxnSpLocks/>
            <a:stCxn id="37" idx="0"/>
            <a:endCxn id="6" idx="2"/>
          </p:cNvCxnSpPr>
          <p:nvPr/>
        </p:nvCxnSpPr>
        <p:spPr>
          <a:xfrm rot="16200000" flipV="1">
            <a:off x="7697318" y="4102657"/>
            <a:ext cx="1679356" cy="2435084"/>
          </a:xfrm>
          <a:prstGeom prst="bentConnector3">
            <a:avLst>
              <a:gd name="adj1" fmla="val 73650"/>
            </a:avLst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5001352-2A5B-48C6-86FB-54746FA74B07}"/>
              </a:ext>
            </a:extLst>
          </p:cNvPr>
          <p:cNvSpPr/>
          <p:nvPr/>
        </p:nvSpPr>
        <p:spPr>
          <a:xfrm>
            <a:off x="7123358" y="5358698"/>
            <a:ext cx="1758176" cy="61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0000"/>
              </a:lnSpc>
            </a:pPr>
            <a:r>
              <a:rPr lang="ru-RU" sz="2100" dirty="0"/>
              <a:t>Неопределенность среды</a:t>
            </a:r>
          </a:p>
        </p:txBody>
      </p:sp>
      <p:cxnSp>
        <p:nvCxnSpPr>
          <p:cNvPr id="39" name="Соединитель: уступ 38">
            <a:extLst>
              <a:ext uri="{FF2B5EF4-FFF2-40B4-BE49-F238E27FC236}">
                <a16:creationId xmlns:a16="http://schemas.microsoft.com/office/drawing/2014/main" id="{576AC56C-0600-499C-AE64-5D90E24CD61F}"/>
              </a:ext>
            </a:extLst>
          </p:cNvPr>
          <p:cNvCxnSpPr>
            <a:cxnSpLocks/>
            <a:stCxn id="38" idx="0"/>
            <a:endCxn id="6" idx="2"/>
          </p:cNvCxnSpPr>
          <p:nvPr/>
        </p:nvCxnSpPr>
        <p:spPr>
          <a:xfrm rot="16200000" flipV="1">
            <a:off x="7221862" y="4578114"/>
            <a:ext cx="878177" cy="682992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872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Соединитель: изогнутый 88">
            <a:extLst>
              <a:ext uri="{FF2B5EF4-FFF2-40B4-BE49-F238E27FC236}">
                <a16:creationId xmlns:a16="http://schemas.microsoft.com/office/drawing/2014/main" id="{AB3156F4-72C0-4A16-A49A-976F021C8C1F}"/>
              </a:ext>
            </a:extLst>
          </p:cNvPr>
          <p:cNvCxnSpPr>
            <a:cxnSpLocks/>
            <a:stCxn id="10" idx="2"/>
            <a:endCxn id="82" idx="3"/>
          </p:cNvCxnSpPr>
          <p:nvPr/>
        </p:nvCxnSpPr>
        <p:spPr>
          <a:xfrm rot="5400000">
            <a:off x="8178354" y="2946457"/>
            <a:ext cx="4316412" cy="1573228"/>
          </a:xfrm>
          <a:prstGeom prst="curvedConnector2">
            <a:avLst/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: изогнутый 84">
            <a:extLst>
              <a:ext uri="{FF2B5EF4-FFF2-40B4-BE49-F238E27FC236}">
                <a16:creationId xmlns:a16="http://schemas.microsoft.com/office/drawing/2014/main" id="{E5FDC910-4855-4BFF-AAD3-2A586A91483E}"/>
              </a:ext>
            </a:extLst>
          </p:cNvPr>
          <p:cNvCxnSpPr>
            <a:cxnSpLocks/>
            <a:stCxn id="5" idx="2"/>
            <a:endCxn id="82" idx="3"/>
          </p:cNvCxnSpPr>
          <p:nvPr/>
        </p:nvCxnSpPr>
        <p:spPr>
          <a:xfrm rot="16200000" flipH="1">
            <a:off x="7528252" y="3869583"/>
            <a:ext cx="3082344" cy="961044"/>
          </a:xfrm>
          <a:prstGeom prst="curvedConnector4">
            <a:avLst>
              <a:gd name="adj1" fmla="val 45036"/>
              <a:gd name="adj2" fmla="val 134273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: изогнутый 74">
            <a:extLst>
              <a:ext uri="{FF2B5EF4-FFF2-40B4-BE49-F238E27FC236}">
                <a16:creationId xmlns:a16="http://schemas.microsoft.com/office/drawing/2014/main" id="{DD4BAD08-F734-4266-998D-39A276D560B6}"/>
              </a:ext>
            </a:extLst>
          </p:cNvPr>
          <p:cNvCxnSpPr>
            <a:cxnSpLocks/>
            <a:stCxn id="23" idx="2"/>
            <a:endCxn id="63" idx="0"/>
          </p:cNvCxnSpPr>
          <p:nvPr/>
        </p:nvCxnSpPr>
        <p:spPr>
          <a:xfrm rot="16200000" flipH="1">
            <a:off x="6651196" y="1433849"/>
            <a:ext cx="1872103" cy="2154134"/>
          </a:xfrm>
          <a:prstGeom prst="curvedConnector3">
            <a:avLst>
              <a:gd name="adj1" fmla="val 80974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7553A8CB-FD7E-4986-A4CB-2BA88C9F1A35}"/>
              </a:ext>
            </a:extLst>
          </p:cNvPr>
          <p:cNvGrpSpPr/>
          <p:nvPr/>
        </p:nvGrpSpPr>
        <p:grpSpPr>
          <a:xfrm>
            <a:off x="4786725" y="4625135"/>
            <a:ext cx="2196088" cy="612000"/>
            <a:chOff x="4786725" y="4625135"/>
            <a:chExt cx="2196088" cy="612000"/>
          </a:xfrm>
        </p:grpSpPr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DE4BFFD1-03B7-43B5-B49C-B0469609E643}"/>
                </a:ext>
              </a:extLst>
            </p:cNvPr>
            <p:cNvSpPr/>
            <p:nvPr/>
          </p:nvSpPr>
          <p:spPr>
            <a:xfrm>
              <a:off x="5398813" y="4625135"/>
              <a:ext cx="1584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Умеренная</a:t>
              </a: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7C9927A7-AAEF-4312-9F0A-FEC00CD22D45}"/>
                </a:ext>
              </a:extLst>
            </p:cNvPr>
            <p:cNvSpPr/>
            <p:nvPr/>
          </p:nvSpPr>
          <p:spPr>
            <a:xfrm>
              <a:off x="4786725" y="462513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АС</a:t>
              </a:r>
            </a:p>
          </p:txBody>
        </p:sp>
      </p:grpSp>
      <p:cxnSp>
        <p:nvCxnSpPr>
          <p:cNvPr id="40" name="Соединитель: изогнутый 39">
            <a:extLst>
              <a:ext uri="{FF2B5EF4-FFF2-40B4-BE49-F238E27FC236}">
                <a16:creationId xmlns:a16="http://schemas.microsoft.com/office/drawing/2014/main" id="{881A981A-33BF-431C-9B23-F36C27C372B5}"/>
              </a:ext>
            </a:extLst>
          </p:cNvPr>
          <p:cNvCxnSpPr>
            <a:cxnSpLocks/>
            <a:stCxn id="5" idx="2"/>
            <a:endCxn id="38" idx="0"/>
          </p:cNvCxnSpPr>
          <p:nvPr/>
        </p:nvCxnSpPr>
        <p:spPr>
          <a:xfrm rot="5400000">
            <a:off x="6481757" y="2517990"/>
            <a:ext cx="1816202" cy="2398089"/>
          </a:xfrm>
          <a:prstGeom prst="curvedConnector3">
            <a:avLst>
              <a:gd name="adj1" fmla="val 2912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FAC4C-3797-4AC5-A6B1-60B36EE5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Взаимосвязь параметров (пример)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79C9ED-7360-49E1-9808-23488CBE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8</a:t>
            </a:fld>
            <a:endParaRPr lang="ru-RU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0DADF6D-659E-4A24-94E8-3BDDE3E93D47}"/>
              </a:ext>
            </a:extLst>
          </p:cNvPr>
          <p:cNvGrpSpPr/>
          <p:nvPr/>
        </p:nvGrpSpPr>
        <p:grpSpPr>
          <a:xfrm>
            <a:off x="6681429" y="2196933"/>
            <a:ext cx="3203473" cy="612000"/>
            <a:chOff x="6458400" y="881089"/>
            <a:chExt cx="3203473" cy="612000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89B87DDD-1DB9-4551-BB4F-7EA4C4E15CCD}"/>
                </a:ext>
              </a:extLst>
            </p:cNvPr>
            <p:cNvSpPr/>
            <p:nvPr/>
          </p:nvSpPr>
          <p:spPr>
            <a:xfrm>
              <a:off x="7069873" y="881089"/>
              <a:ext cx="259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Стандартизация квалификации</a:t>
              </a: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A28B7C0B-5AAE-426C-9079-7E3FC8C73FFF}"/>
                </a:ext>
              </a:extLst>
            </p:cNvPr>
            <p:cNvSpPr/>
            <p:nvPr/>
          </p:nvSpPr>
          <p:spPr>
            <a:xfrm>
              <a:off x="6458400" y="881089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МК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F4A9A7B4-60DA-4A33-9043-4BD7F19BF4E4}"/>
              </a:ext>
            </a:extLst>
          </p:cNvPr>
          <p:cNvGrpSpPr/>
          <p:nvPr/>
        </p:nvGrpSpPr>
        <p:grpSpPr>
          <a:xfrm>
            <a:off x="9845086" y="962865"/>
            <a:ext cx="1944088" cy="612000"/>
            <a:chOff x="5302712" y="810465"/>
            <a:chExt cx="1944088" cy="612000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0B01DC15-5300-4AB6-942C-627D4BE22447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Простая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3D41CAAC-87E0-4FF0-A909-ACA9A7F313D0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ТС</a:t>
              </a:r>
            </a:p>
          </p:txBody>
        </p:sp>
      </p:grpSp>
      <p:cxnSp>
        <p:nvCxnSpPr>
          <p:cNvPr id="13" name="Соединитель: изогнутый 12">
            <a:extLst>
              <a:ext uri="{FF2B5EF4-FFF2-40B4-BE49-F238E27FC236}">
                <a16:creationId xmlns:a16="http://schemas.microsoft.com/office/drawing/2014/main" id="{2CC31E69-10C6-46D5-AD80-EC2C10AF3F89}"/>
              </a:ext>
            </a:extLst>
          </p:cNvPr>
          <p:cNvCxnSpPr>
            <a:cxnSpLocks/>
            <a:stCxn id="10" idx="2"/>
            <a:endCxn id="5" idx="0"/>
          </p:cNvCxnSpPr>
          <p:nvPr/>
        </p:nvCxnSpPr>
        <p:spPr>
          <a:xfrm rot="5400000">
            <a:off x="9545004" y="618763"/>
            <a:ext cx="622068" cy="2534272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5E6188A5-7EDA-4C9E-92CF-677D23B7559B}"/>
              </a:ext>
            </a:extLst>
          </p:cNvPr>
          <p:cNvGrpSpPr/>
          <p:nvPr/>
        </p:nvGrpSpPr>
        <p:grpSpPr>
          <a:xfrm>
            <a:off x="7538589" y="966723"/>
            <a:ext cx="1944088" cy="612000"/>
            <a:chOff x="5302712" y="810465"/>
            <a:chExt cx="1944088" cy="612000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74A2A208-369D-4812-928B-12911DB6D0ED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AE8F9504-E390-4067-AC88-343565FA6962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НС</a:t>
              </a:r>
            </a:p>
          </p:txBody>
        </p:sp>
      </p:grpSp>
      <p:cxnSp>
        <p:nvCxnSpPr>
          <p:cNvPr id="18" name="Соединитель: изогнутый 17">
            <a:extLst>
              <a:ext uri="{FF2B5EF4-FFF2-40B4-BE49-F238E27FC236}">
                <a16:creationId xmlns:a16="http://schemas.microsoft.com/office/drawing/2014/main" id="{80210289-0370-4EC6-94AC-A0FBA1CFC040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 rot="5400000">
            <a:off x="8393685" y="1773941"/>
            <a:ext cx="618210" cy="227775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1E11E05A-EF32-4742-BC09-F7FACB8A07DD}"/>
              </a:ext>
            </a:extLst>
          </p:cNvPr>
          <p:cNvGrpSpPr/>
          <p:nvPr/>
        </p:nvGrpSpPr>
        <p:grpSpPr>
          <a:xfrm>
            <a:off x="5232092" y="962865"/>
            <a:ext cx="1944088" cy="612000"/>
            <a:chOff x="5302712" y="810465"/>
            <a:chExt cx="1944088" cy="612000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F97C045-F8AA-45AC-AC10-7F5F1DAD6602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70FE6C8-3BAB-4312-BF85-B4FCA3C875DD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СР</a:t>
              </a:r>
            </a:p>
          </p:txBody>
        </p:sp>
      </p:grpSp>
      <p:cxnSp>
        <p:nvCxnSpPr>
          <p:cNvPr id="25" name="Соединитель: изогнутый 24">
            <a:extLst>
              <a:ext uri="{FF2B5EF4-FFF2-40B4-BE49-F238E27FC236}">
                <a16:creationId xmlns:a16="http://schemas.microsoft.com/office/drawing/2014/main" id="{B76EE442-1580-4F69-8B4A-E57A11188DD9}"/>
              </a:ext>
            </a:extLst>
          </p:cNvPr>
          <p:cNvCxnSpPr>
            <a:cxnSpLocks/>
            <a:stCxn id="23" idx="2"/>
            <a:endCxn id="5" idx="0"/>
          </p:cNvCxnSpPr>
          <p:nvPr/>
        </p:nvCxnSpPr>
        <p:spPr>
          <a:xfrm rot="16200000" flipH="1">
            <a:off x="7238507" y="846538"/>
            <a:ext cx="622068" cy="207872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19BA4B22-4DBD-4E5F-AB2C-ECA3E4A925BF}"/>
              </a:ext>
            </a:extLst>
          </p:cNvPr>
          <p:cNvGrpSpPr/>
          <p:nvPr/>
        </p:nvGrpSpPr>
        <p:grpSpPr>
          <a:xfrm>
            <a:off x="4849189" y="3429000"/>
            <a:ext cx="1944088" cy="612000"/>
            <a:chOff x="5302712" y="810465"/>
            <a:chExt cx="1944088" cy="612000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49479A60-2875-4C72-A659-E27922495D81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Высокая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4C89ACBE-ABF4-4B4D-A951-EEA223330CC3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АО</a:t>
              </a:r>
            </a:p>
          </p:txBody>
        </p:sp>
      </p:grpSp>
      <p:cxnSp>
        <p:nvCxnSpPr>
          <p:cNvPr id="33" name="Соединитель: изогнутый 32">
            <a:extLst>
              <a:ext uri="{FF2B5EF4-FFF2-40B4-BE49-F238E27FC236}">
                <a16:creationId xmlns:a16="http://schemas.microsoft.com/office/drawing/2014/main" id="{7D0F405E-4623-4B9A-9D29-1A5C559982BE}"/>
              </a:ext>
            </a:extLst>
          </p:cNvPr>
          <p:cNvCxnSpPr>
            <a:cxnSpLocks/>
            <a:stCxn id="5" idx="2"/>
            <a:endCxn id="31" idx="0"/>
          </p:cNvCxnSpPr>
          <p:nvPr/>
        </p:nvCxnSpPr>
        <p:spPr>
          <a:xfrm rot="5400000">
            <a:off x="7048057" y="1888154"/>
            <a:ext cx="620067" cy="2461625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0C53C4F2-DE35-4BBE-9731-C8FF2617F6FB}"/>
              </a:ext>
            </a:extLst>
          </p:cNvPr>
          <p:cNvGrpSpPr/>
          <p:nvPr/>
        </p:nvGrpSpPr>
        <p:grpSpPr>
          <a:xfrm>
            <a:off x="7509964" y="4625135"/>
            <a:ext cx="1944088" cy="612000"/>
            <a:chOff x="5302712" y="810465"/>
            <a:chExt cx="1944088" cy="612000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C96511CE-901C-4C6F-A389-6B0338EC8E24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2-3</a:t>
              </a: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4A9B5EDD-9666-4F30-BDB8-E2F0C3E00C4E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УУ</a:t>
              </a:r>
            </a:p>
          </p:txBody>
        </p:sp>
      </p:grpSp>
      <p:cxnSp>
        <p:nvCxnSpPr>
          <p:cNvPr id="46" name="Соединитель: изогнутый 45">
            <a:extLst>
              <a:ext uri="{FF2B5EF4-FFF2-40B4-BE49-F238E27FC236}">
                <a16:creationId xmlns:a16="http://schemas.microsoft.com/office/drawing/2014/main" id="{86748F41-FD2C-4664-AFD9-923A10144ACB}"/>
              </a:ext>
            </a:extLst>
          </p:cNvPr>
          <p:cNvCxnSpPr>
            <a:cxnSpLocks/>
            <a:stCxn id="5" idx="2"/>
            <a:endCxn id="44" idx="3"/>
          </p:cNvCxnSpPr>
          <p:nvPr/>
        </p:nvCxnSpPr>
        <p:spPr>
          <a:xfrm rot="16200000" flipH="1">
            <a:off x="7960376" y="3437459"/>
            <a:ext cx="2122202" cy="865150"/>
          </a:xfrm>
          <a:prstGeom prst="curvedConnector4">
            <a:avLst>
              <a:gd name="adj1" fmla="val 14942"/>
              <a:gd name="adj2" fmla="val 150445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C5750571-3A59-4F63-BE7B-3FF494D7410D}"/>
              </a:ext>
            </a:extLst>
          </p:cNvPr>
          <p:cNvGrpSpPr/>
          <p:nvPr/>
        </p:nvGrpSpPr>
        <p:grpSpPr>
          <a:xfrm>
            <a:off x="9981203" y="3411034"/>
            <a:ext cx="1944088" cy="612000"/>
            <a:chOff x="5302712" y="810465"/>
            <a:chExt cx="1944088" cy="612000"/>
          </a:xfrm>
        </p:grpSpPr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E8A85BA7-7420-4602-9520-A21A8A9C3C02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51" name="Прямоугольник 50">
              <a:extLst>
                <a:ext uri="{FF2B5EF4-FFF2-40B4-BE49-F238E27FC236}">
                  <a16:creationId xmlns:a16="http://schemas.microsoft.com/office/drawing/2014/main" id="{74E7AB9D-603C-4185-A026-4153602BC55F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ГЦ</a:t>
              </a:r>
            </a:p>
          </p:txBody>
        </p:sp>
      </p:grpSp>
      <p:cxnSp>
        <p:nvCxnSpPr>
          <p:cNvPr id="52" name="Соединитель: изогнутый 51">
            <a:extLst>
              <a:ext uri="{FF2B5EF4-FFF2-40B4-BE49-F238E27FC236}">
                <a16:creationId xmlns:a16="http://schemas.microsoft.com/office/drawing/2014/main" id="{F59FE394-841F-406F-AA0D-D866FDA9E673}"/>
              </a:ext>
            </a:extLst>
          </p:cNvPr>
          <p:cNvCxnSpPr>
            <a:cxnSpLocks/>
            <a:stCxn id="5" idx="2"/>
            <a:endCxn id="50" idx="0"/>
          </p:cNvCxnSpPr>
          <p:nvPr/>
        </p:nvCxnSpPr>
        <p:spPr>
          <a:xfrm rot="16200000" flipH="1">
            <a:off x="9623046" y="1774788"/>
            <a:ext cx="602101" cy="2670389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9AFF8AB2-527B-4786-B390-556B24C34CC8}"/>
              </a:ext>
            </a:extLst>
          </p:cNvPr>
          <p:cNvGrpSpPr/>
          <p:nvPr/>
        </p:nvGrpSpPr>
        <p:grpSpPr>
          <a:xfrm>
            <a:off x="9981203" y="4625135"/>
            <a:ext cx="1944088" cy="612000"/>
            <a:chOff x="5302712" y="810465"/>
            <a:chExt cx="1944088" cy="612000"/>
          </a:xfrm>
        </p:grpSpPr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A1D8BEFD-0018-4796-A4C7-DFF4116F426B}"/>
                </a:ext>
              </a:extLst>
            </p:cNvPr>
            <p:cNvSpPr/>
            <p:nvPr/>
          </p:nvSpPr>
          <p:spPr>
            <a:xfrm>
              <a:off x="5914800" y="810465"/>
              <a:ext cx="133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Низкая</a:t>
              </a:r>
            </a:p>
          </p:txBody>
        </p:sp>
        <p:sp>
          <p:nvSpPr>
            <p:cNvPr id="57" name="Прямоугольник 56">
              <a:extLst>
                <a:ext uri="{FF2B5EF4-FFF2-40B4-BE49-F238E27FC236}">
                  <a16:creationId xmlns:a16="http://schemas.microsoft.com/office/drawing/2014/main" id="{58A089A1-5FEF-4295-AF45-2921230EE66B}"/>
                </a:ext>
              </a:extLst>
            </p:cNvPr>
            <p:cNvSpPr/>
            <p:nvPr/>
          </p:nvSpPr>
          <p:spPr>
            <a:xfrm>
              <a:off x="5302712" y="8104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АЦ</a:t>
              </a:r>
            </a:p>
          </p:txBody>
        </p: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66120783-A160-4F8F-8279-DF8FD0119A77}"/>
              </a:ext>
            </a:extLst>
          </p:cNvPr>
          <p:cNvGrpSpPr/>
          <p:nvPr/>
        </p:nvGrpSpPr>
        <p:grpSpPr>
          <a:xfrm>
            <a:off x="7026841" y="3446968"/>
            <a:ext cx="2663473" cy="612000"/>
            <a:chOff x="6837274" y="3446968"/>
            <a:chExt cx="2663473" cy="612000"/>
          </a:xfrm>
        </p:grpSpPr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B10DC180-09A9-4C13-BAFE-22AEE0380CE8}"/>
                </a:ext>
              </a:extLst>
            </p:cNvPr>
            <p:cNvSpPr/>
            <p:nvPr/>
          </p:nvSpPr>
          <p:spPr>
            <a:xfrm>
              <a:off x="7448747" y="3446968"/>
              <a:ext cx="2052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ru-RU" sz="2000" dirty="0"/>
                <a:t>Профессионалы</a:t>
              </a:r>
            </a:p>
          </p:txBody>
        </p:sp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E6B7BCF2-D5D1-4B73-8EED-19FC5488676D}"/>
                </a:ext>
              </a:extLst>
            </p:cNvPr>
            <p:cNvSpPr/>
            <p:nvPr/>
          </p:nvSpPr>
          <p:spPr>
            <a:xfrm>
              <a:off x="6837274" y="3446968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ТР</a:t>
              </a:r>
            </a:p>
          </p:txBody>
        </p:sp>
      </p:grpSp>
      <p:cxnSp>
        <p:nvCxnSpPr>
          <p:cNvPr id="66" name="Соединитель: изогнутый 65">
            <a:extLst>
              <a:ext uri="{FF2B5EF4-FFF2-40B4-BE49-F238E27FC236}">
                <a16:creationId xmlns:a16="http://schemas.microsoft.com/office/drawing/2014/main" id="{8B272360-DD3A-4952-AA30-12A2499B7372}"/>
              </a:ext>
            </a:extLst>
          </p:cNvPr>
          <p:cNvCxnSpPr>
            <a:cxnSpLocks/>
            <a:stCxn id="5" idx="2"/>
            <a:endCxn id="63" idx="0"/>
          </p:cNvCxnSpPr>
          <p:nvPr/>
        </p:nvCxnSpPr>
        <p:spPr>
          <a:xfrm rot="16200000" flipH="1">
            <a:off x="8307591" y="3090244"/>
            <a:ext cx="638035" cy="7541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: изогнутый 77">
            <a:extLst>
              <a:ext uri="{FF2B5EF4-FFF2-40B4-BE49-F238E27FC236}">
                <a16:creationId xmlns:a16="http://schemas.microsoft.com/office/drawing/2014/main" id="{6161ECC7-940E-4FF0-9E50-1D6A08E7D71A}"/>
              </a:ext>
            </a:extLst>
          </p:cNvPr>
          <p:cNvCxnSpPr>
            <a:cxnSpLocks/>
            <a:stCxn id="23" idx="2"/>
            <a:endCxn id="31" idx="0"/>
          </p:cNvCxnSpPr>
          <p:nvPr/>
        </p:nvCxnSpPr>
        <p:spPr>
          <a:xfrm rot="5400000">
            <a:off x="5391662" y="2310481"/>
            <a:ext cx="1854135" cy="3829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83">
            <a:extLst>
              <a:ext uri="{FF2B5EF4-FFF2-40B4-BE49-F238E27FC236}">
                <a16:creationId xmlns:a16="http://schemas.microsoft.com/office/drawing/2014/main" id="{EF2D40CD-5ECC-4584-ADBE-7E44E999D305}"/>
              </a:ext>
            </a:extLst>
          </p:cNvPr>
          <p:cNvGrpSpPr/>
          <p:nvPr/>
        </p:nvGrpSpPr>
        <p:grpSpPr>
          <a:xfrm>
            <a:off x="7389858" y="5585277"/>
            <a:ext cx="2160088" cy="612000"/>
            <a:chOff x="7497698" y="5682165"/>
            <a:chExt cx="2160088" cy="612000"/>
          </a:xfrm>
        </p:grpSpPr>
        <p:sp>
          <p:nvSpPr>
            <p:cNvPr id="82" name="Прямоугольник 81">
              <a:extLst>
                <a:ext uri="{FF2B5EF4-FFF2-40B4-BE49-F238E27FC236}">
                  <a16:creationId xmlns:a16="http://schemas.microsoft.com/office/drawing/2014/main" id="{76557EE6-8DFA-4CD8-BD15-6FD9BCCB8B04}"/>
                </a:ext>
              </a:extLst>
            </p:cNvPr>
            <p:cNvSpPr/>
            <p:nvPr/>
          </p:nvSpPr>
          <p:spPr>
            <a:xfrm>
              <a:off x="8109786" y="5682165"/>
              <a:ext cx="1548000" cy="61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Умеренная</a:t>
              </a:r>
            </a:p>
          </p:txBody>
        </p:sp>
        <p:sp>
          <p:nvSpPr>
            <p:cNvPr id="83" name="Прямоугольник 82">
              <a:extLst>
                <a:ext uri="{FF2B5EF4-FFF2-40B4-BE49-F238E27FC236}">
                  <a16:creationId xmlns:a16="http://schemas.microsoft.com/office/drawing/2014/main" id="{B4DD4ED0-930D-4A36-82CB-9EE4B024CAE6}"/>
                </a:ext>
              </a:extLst>
            </p:cNvPr>
            <p:cNvSpPr/>
            <p:nvPr/>
          </p:nvSpPr>
          <p:spPr>
            <a:xfrm>
              <a:off x="7497698" y="5682165"/>
              <a:ext cx="612000" cy="61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/>
                <a:t>ФО</a:t>
              </a:r>
            </a:p>
          </p:txBody>
        </p:sp>
      </p:grpSp>
      <p:cxnSp>
        <p:nvCxnSpPr>
          <p:cNvPr id="92" name="Соединитель: изогнутый 91">
            <a:extLst>
              <a:ext uri="{FF2B5EF4-FFF2-40B4-BE49-F238E27FC236}">
                <a16:creationId xmlns:a16="http://schemas.microsoft.com/office/drawing/2014/main" id="{7C11E33D-02CE-47CD-BA5C-EC9B4DF837C6}"/>
              </a:ext>
            </a:extLst>
          </p:cNvPr>
          <p:cNvCxnSpPr>
            <a:cxnSpLocks/>
            <a:stCxn id="63" idx="2"/>
            <a:endCxn id="44" idx="0"/>
          </p:cNvCxnSpPr>
          <p:nvPr/>
        </p:nvCxnSpPr>
        <p:spPr>
          <a:xfrm rot="16200000" flipH="1">
            <a:off x="8443100" y="4280182"/>
            <a:ext cx="566167" cy="12373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Соединитель: изогнутый 94">
            <a:extLst>
              <a:ext uri="{FF2B5EF4-FFF2-40B4-BE49-F238E27FC236}">
                <a16:creationId xmlns:a16="http://schemas.microsoft.com/office/drawing/2014/main" id="{67BA923C-FF42-4040-98F0-2F58C862E3E4}"/>
              </a:ext>
            </a:extLst>
          </p:cNvPr>
          <p:cNvCxnSpPr>
            <a:cxnSpLocks/>
            <a:stCxn id="63" idx="2"/>
            <a:endCxn id="50" idx="2"/>
          </p:cNvCxnSpPr>
          <p:nvPr/>
        </p:nvCxnSpPr>
        <p:spPr>
          <a:xfrm rot="5400000" flipH="1" flipV="1">
            <a:off x="9943835" y="2743512"/>
            <a:ext cx="35934" cy="2594977"/>
          </a:xfrm>
          <a:prstGeom prst="curvedConnector3">
            <a:avLst>
              <a:gd name="adj1" fmla="val -636166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: изогнутый 97">
            <a:extLst>
              <a:ext uri="{FF2B5EF4-FFF2-40B4-BE49-F238E27FC236}">
                <a16:creationId xmlns:a16="http://schemas.microsoft.com/office/drawing/2014/main" id="{002DB6F8-A3E5-4B89-A890-2ECC19E4238C}"/>
              </a:ext>
            </a:extLst>
          </p:cNvPr>
          <p:cNvCxnSpPr>
            <a:cxnSpLocks/>
            <a:stCxn id="63" idx="2"/>
            <a:endCxn id="56" idx="0"/>
          </p:cNvCxnSpPr>
          <p:nvPr/>
        </p:nvCxnSpPr>
        <p:spPr>
          <a:xfrm rot="16200000" flipH="1">
            <a:off x="9678719" y="3044562"/>
            <a:ext cx="566167" cy="259497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97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202A11-EEFA-41DB-90FE-42510EABE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Организационный дизайн и ИТ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C7DD51E-ACB1-4C4A-BBEF-4110538FE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A1D9A9D-578F-49E7-AC9D-08E075497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D14F-DF8B-4DA5-B660-24469A4B158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45493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ttern_16_9.pptx" id="{5CFB593A-E89E-4AF5-8637-7733610DA56F}" vid="{D2F76C03-6CB4-48B0-BBA5-C761C010988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Pattern_16_9</Template>
  <TotalTime>314</TotalTime>
  <Words>515</Words>
  <Application>Microsoft Office PowerPoint</Application>
  <PresentationFormat>Широкоэкранный</PresentationFormat>
  <Paragraphs>168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Calibri</vt:lpstr>
      <vt:lpstr>Georgia</vt:lpstr>
      <vt:lpstr>Wingdings</vt:lpstr>
      <vt:lpstr>Атлас</vt:lpstr>
      <vt:lpstr>Организационный дизайн</vt:lpstr>
      <vt:lpstr>Содержание</vt:lpstr>
      <vt:lpstr>Основы организационного дизайна</vt:lpstr>
      <vt:lpstr>Механизмы координации</vt:lpstr>
      <vt:lpstr>Составные части организации</vt:lpstr>
      <vt:lpstr>Параметры дизайна</vt:lpstr>
      <vt:lpstr>Ситуационные параметры</vt:lpstr>
      <vt:lpstr>Взаимосвязь параметров (пример)</vt:lpstr>
      <vt:lpstr>Организационный дизайн и ИТ</vt:lpstr>
      <vt:lpstr>Пример – система Истина</vt:lpstr>
      <vt:lpstr>Взаимосвязь параметров (Истина)</vt:lpstr>
      <vt:lpstr>Пример – Учебник+</vt:lpstr>
      <vt:lpstr>Взаимосвязь параметров (Учебник+)</vt:lpstr>
      <vt:lpstr>Изменение механизма координации</vt:lpstr>
      <vt:lpstr>Организационный дизайн и работники</vt:lpstr>
      <vt:lpstr>Что дает организационный дизайн</vt:lpstr>
      <vt:lpstr>Выводы для работника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Организационный дизайн</dc:title>
  <dc:creator>Скрипкин К.Г.</dc:creator>
  <cp:lastModifiedBy>Скрипкин К.Г.</cp:lastModifiedBy>
  <cp:revision>45</cp:revision>
  <dcterms:created xsi:type="dcterms:W3CDTF">2021-03-02T19:12:18Z</dcterms:created>
  <dcterms:modified xsi:type="dcterms:W3CDTF">2021-03-03T12:05:17Z</dcterms:modified>
</cp:coreProperties>
</file>