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84" r:id="rId1"/>
  </p:sldMasterIdLst>
  <p:notesMasterIdLst>
    <p:notesMasterId r:id="rId16"/>
  </p:notesMasterIdLst>
  <p:sldIdLst>
    <p:sldId id="256" r:id="rId2"/>
    <p:sldId id="313" r:id="rId3"/>
    <p:sldId id="314" r:id="rId4"/>
    <p:sldId id="327" r:id="rId5"/>
    <p:sldId id="328" r:id="rId6"/>
    <p:sldId id="319" r:id="rId7"/>
    <p:sldId id="316" r:id="rId8"/>
    <p:sldId id="315" r:id="rId9"/>
    <p:sldId id="326" r:id="rId10"/>
    <p:sldId id="322" r:id="rId11"/>
    <p:sldId id="323" r:id="rId12"/>
    <p:sldId id="325" r:id="rId13"/>
    <p:sldId id="318" r:id="rId14"/>
    <p:sldId id="29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ED7C237-7A5C-4FD6-BD41-678363E816ED}">
          <p14:sldIdLst>
            <p14:sldId id="256"/>
            <p14:sldId id="313"/>
            <p14:sldId id="314"/>
            <p14:sldId id="327"/>
            <p14:sldId id="328"/>
            <p14:sldId id="319"/>
            <p14:sldId id="316"/>
          </p14:sldIdLst>
        </p14:section>
        <p14:section name="Раздел без заголовка" id="{BC177BCB-ECDF-4132-A4A1-4F554D919BBE}">
          <p14:sldIdLst>
            <p14:sldId id="315"/>
            <p14:sldId id="326"/>
            <p14:sldId id="322"/>
            <p14:sldId id="323"/>
            <p14:sldId id="325"/>
            <p14:sldId id="318"/>
            <p14:sldId id="2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CCECFF"/>
    <a:srgbClr val="FFFFCC"/>
    <a:srgbClr val="99FFCC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 varScale="1">
        <p:scale>
          <a:sx n="75" d="100"/>
          <a:sy n="75" d="100"/>
        </p:scale>
        <p:origin x="101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0121D4-92F3-4600-BD3B-51843F6EE2F4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C09A07-7ED7-433A-B6AF-DA07EDA8EA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574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8095-246C-4519-8FFE-A250440A3BF8}" type="datetime1">
              <a:rPr lang="ru-RU" smtClean="0"/>
              <a:t>30.06.2017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785BD-07AF-4E3A-ACEB-9243287DADB4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C524-1E0C-47AD-80D2-3D5CC0260A5E}" type="datetime1">
              <a:rPr lang="ru-RU" smtClean="0"/>
              <a:t>30.06.2017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785BD-07AF-4E3A-ACEB-9243287DAD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287B2-1A81-405F-A7F1-95D13BF29445}" type="datetime1">
              <a:rPr lang="ru-RU" smtClean="0"/>
              <a:t>30.06.2017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785BD-07AF-4E3A-ACEB-9243287DAD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7CDD-E9B6-4B87-80A9-049424095081}" type="datetime1">
              <a:rPr lang="ru-RU" smtClean="0"/>
              <a:t>30.06.2017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785BD-07AF-4E3A-ACEB-9243287DAD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1E6A1-8AD7-4CC5-AE6C-D923380C8D98}" type="datetime1">
              <a:rPr lang="ru-RU" smtClean="0"/>
              <a:t>30.06.2017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785BD-07AF-4E3A-ACEB-9243287DADB4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7DBF-69C7-43BF-90CF-F121AAD7ED82}" type="datetime1">
              <a:rPr lang="ru-RU" smtClean="0"/>
              <a:t>30.06.2017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785BD-07AF-4E3A-ACEB-9243287DAD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294A-BC0F-434F-8EB4-BB42925A6BA5}" type="datetime1">
              <a:rPr lang="ru-RU" smtClean="0"/>
              <a:t>30.06.2017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785BD-07AF-4E3A-ACEB-9243287DADB4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C1F7F-1872-4B57-92FD-16986A378B61}" type="datetime1">
              <a:rPr lang="ru-RU" smtClean="0"/>
              <a:t>30.06.2017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785BD-07AF-4E3A-ACEB-9243287DAD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9FA64-BF33-4FB4-BD92-D731A7E57BCE}" type="datetime1">
              <a:rPr lang="ru-RU" smtClean="0"/>
              <a:t>30.06.2017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785BD-07AF-4E3A-ACEB-9243287DAD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9A44D-5027-4585-ACB2-00C1D63436AD}" type="datetime1">
              <a:rPr lang="ru-RU" smtClean="0"/>
              <a:t>30.06.2017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785BD-07AF-4E3A-ACEB-9243287DADB4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81A48-D524-48C4-9392-C4BC938606DB}" type="datetime1">
              <a:rPr lang="ru-RU" smtClean="0"/>
              <a:t>30.06.2017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785BD-07AF-4E3A-ACEB-9243287DAD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AF1520E-651B-4EAF-846F-4BD2CC51170A}" type="datetime1">
              <a:rPr lang="ru-RU" smtClean="0"/>
              <a:t>30.06.2017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6E0785BD-07AF-4E3A-ACEB-9243287DADB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6"/>
          <p:cNvSpPr txBox="1">
            <a:spLocks/>
          </p:cNvSpPr>
          <p:nvPr/>
        </p:nvSpPr>
        <p:spPr>
          <a:xfrm>
            <a:off x="107504" y="476672"/>
            <a:ext cx="8712968" cy="230425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XVII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МЕЖДУНАРОДНАЯ КОНФЕРЕНЦИЯ</a:t>
            </a:r>
            <a:endParaRPr lang="ru-RU" sz="2000" dirty="0">
              <a:solidFill>
                <a:schemeClr val="tx1"/>
              </a:solidFill>
            </a:endParaRP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по ИСТОРИИ УПРАВЛЕНЧЕСКОЙ МЫСЛИ И БИЗНЕСА</a:t>
            </a:r>
            <a:endParaRPr lang="ru-RU" sz="2000" dirty="0">
              <a:solidFill>
                <a:schemeClr val="tx1"/>
              </a:solidFill>
            </a:endParaRP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 </a:t>
            </a:r>
            <a:r>
              <a:rPr lang="ru-RU" sz="2000" b="1" dirty="0" smtClean="0">
                <a:solidFill>
                  <a:schemeClr val="tx1"/>
                </a:solidFill>
              </a:rPr>
              <a:t>«</a:t>
            </a:r>
            <a:r>
              <a:rPr lang="ru-RU" sz="2000" b="1" dirty="0">
                <a:solidFill>
                  <a:schemeClr val="tx1"/>
                </a:solidFill>
              </a:rPr>
              <a:t>Сценарный </a:t>
            </a:r>
            <a:r>
              <a:rPr lang="ru-RU" sz="2000" b="1" dirty="0" smtClean="0">
                <a:solidFill>
                  <a:schemeClr val="tx1"/>
                </a:solidFill>
              </a:rPr>
              <a:t>менеджмент: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истоки, проблемы, решения»</a:t>
            </a:r>
            <a:endParaRPr lang="ru-RU" sz="2000" dirty="0">
              <a:solidFill>
                <a:schemeClr val="tx1"/>
              </a:solidFill>
            </a:endParaRP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 </a:t>
            </a:r>
            <a:endParaRPr lang="ru-RU" sz="2000" dirty="0">
              <a:solidFill>
                <a:schemeClr val="tx1"/>
              </a:solidFill>
            </a:endParaRPr>
          </a:p>
          <a:p>
            <a:pPr algn="r"/>
            <a:r>
              <a:rPr lang="en-US" sz="2000" b="1" dirty="0" smtClean="0">
                <a:solidFill>
                  <a:schemeClr val="tx1"/>
                </a:solidFill>
              </a:rPr>
              <a:t>29</a:t>
            </a:r>
            <a:r>
              <a:rPr lang="ru-RU" sz="2000" b="1" dirty="0" smtClean="0">
                <a:solidFill>
                  <a:schemeClr val="tx1"/>
                </a:solidFill>
              </a:rPr>
              <a:t> июня-</a:t>
            </a:r>
            <a:r>
              <a:rPr lang="en-US" sz="2000" b="1" dirty="0" smtClean="0">
                <a:solidFill>
                  <a:schemeClr val="tx1"/>
                </a:solidFill>
              </a:rPr>
              <a:t>1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июля </a:t>
            </a:r>
            <a:r>
              <a:rPr lang="ru-RU" sz="2000" b="1" dirty="0" smtClean="0">
                <a:solidFill>
                  <a:schemeClr val="tx1"/>
                </a:solidFill>
              </a:rPr>
              <a:t>201</a:t>
            </a:r>
            <a:r>
              <a:rPr lang="ru-RU" sz="2000" b="1" dirty="0">
                <a:solidFill>
                  <a:schemeClr val="tx1"/>
                </a:solidFill>
              </a:rPr>
              <a:t>7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г.</a:t>
            </a:r>
            <a:endParaRPr lang="ru-RU" sz="2000" dirty="0">
              <a:solidFill>
                <a:schemeClr val="tx1"/>
              </a:solidFill>
            </a:endParaRPr>
          </a:p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 МГУ</a:t>
            </a:r>
            <a:r>
              <a:rPr lang="ru-RU" sz="2000" b="1" dirty="0" smtClean="0">
                <a:solidFill>
                  <a:srgbClr val="000000"/>
                </a:solidFill>
              </a:rPr>
              <a:t>                                                         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504" y="3212976"/>
            <a:ext cx="89289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База знаний в </a:t>
            </a:r>
            <a:r>
              <a:rPr lang="ru-RU" sz="3600" b="1" dirty="0"/>
              <a:t>сценарном </a:t>
            </a:r>
            <a:r>
              <a:rPr lang="ru-RU" sz="3600" b="1" dirty="0" smtClean="0"/>
              <a:t>менеджменте</a:t>
            </a:r>
            <a:endParaRPr lang="ru-RU" sz="3600" b="1" dirty="0"/>
          </a:p>
          <a:p>
            <a:pPr algn="ctr"/>
            <a:endParaRPr lang="ru-RU" sz="36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280514" y="5805264"/>
            <a:ext cx="2473369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Неизвестный </a:t>
            </a:r>
            <a:r>
              <a:rPr lang="ru-RU" sz="2000" b="1" dirty="0"/>
              <a:t>С.И</a:t>
            </a:r>
            <a:r>
              <a:rPr lang="ru-RU" sz="2000" b="1" dirty="0" smtClean="0"/>
              <a:t>.</a:t>
            </a:r>
            <a:endParaRPr lang="ru-RU" sz="2000" b="1" dirty="0"/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6519356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6976"/>
            <a:ext cx="9144000" cy="449696"/>
          </a:xfrm>
          <a:solidFill>
            <a:srgbClr val="66CCFF"/>
          </a:solidFill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+mn-lt"/>
              </a:rPr>
              <a:t>Секция Базы знаний предприятия «Сценарный менеджмент»</a:t>
            </a:r>
            <a:endParaRPr lang="ru-RU" sz="2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298376" cy="329184"/>
          </a:xfrm>
        </p:spPr>
        <p:txBody>
          <a:bodyPr/>
          <a:lstStyle/>
          <a:p>
            <a:fld id="{6E0785BD-07AF-4E3A-ACEB-9243287DADB4}" type="slidenum">
              <a:rPr lang="ru-RU" smtClean="0"/>
              <a:t>10</a:t>
            </a:fld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43000"/>
            <a:ext cx="8928991" cy="531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32481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6976"/>
            <a:ext cx="9144000" cy="665720"/>
          </a:xfrm>
          <a:solidFill>
            <a:srgbClr val="66CCFF"/>
          </a:solidFill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+mn-lt"/>
              </a:rPr>
              <a:t>Синергетический эффект Базы знаний на коллективную компетентность</a:t>
            </a:r>
            <a:br>
              <a:rPr lang="ru-RU" sz="20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2000" b="1" dirty="0" smtClean="0">
                <a:solidFill>
                  <a:schemeClr val="tx1"/>
                </a:solidFill>
                <a:latin typeface="+mn-lt"/>
              </a:rPr>
              <a:t>предприятия в сценарном менеджменте</a:t>
            </a:r>
            <a:endParaRPr lang="ru-RU" sz="2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298376" cy="329184"/>
          </a:xfrm>
        </p:spPr>
        <p:txBody>
          <a:bodyPr/>
          <a:lstStyle/>
          <a:p>
            <a:fld id="{6E0785BD-07AF-4E3A-ACEB-9243287DADB4}" type="slidenum">
              <a:rPr lang="ru-RU" smtClean="0"/>
              <a:t>11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30776" y="692696"/>
            <a:ext cx="8905720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/>
              <a:t>Коллективные </a:t>
            </a:r>
            <a:r>
              <a:rPr lang="ru-RU" sz="2100" dirty="0" smtClean="0"/>
              <a:t>компетентности как индикатор синергии сценарного  управления:</a:t>
            </a:r>
          </a:p>
          <a:p>
            <a:endParaRPr lang="ru-RU" sz="800" dirty="0"/>
          </a:p>
          <a:p>
            <a:r>
              <a:rPr lang="ru-RU" sz="2100" dirty="0"/>
              <a:t>  - самодостаточный пул профессионалов, обладающих компетентностями во всех областях знаний </a:t>
            </a:r>
            <a:r>
              <a:rPr lang="ru-RU" sz="2100" dirty="0" smtClean="0"/>
              <a:t>профильного бизнеса;</a:t>
            </a:r>
          </a:p>
          <a:p>
            <a:endParaRPr lang="ru-RU" sz="800" dirty="0"/>
          </a:p>
          <a:p>
            <a:r>
              <a:rPr lang="ru-RU" sz="2100" dirty="0"/>
              <a:t> - зрелая система управления организационным потенциалом, консолидацией работ этих профессионалов; зрелый процесс управления индивидуальными компетентностями;</a:t>
            </a:r>
          </a:p>
          <a:p>
            <a:endParaRPr lang="ru-RU" sz="800" dirty="0" smtClean="0"/>
          </a:p>
          <a:p>
            <a:r>
              <a:rPr lang="ru-RU" sz="2100" dirty="0" smtClean="0"/>
              <a:t> </a:t>
            </a:r>
            <a:r>
              <a:rPr lang="ru-RU" sz="2100" dirty="0"/>
              <a:t>- развитая высокотехнологичная инфраструктурная система, включающая ИТ-инструменты, обеспечивающие быстрые коммуникации, планирование, организацию, выполнение, анализ, отчетность, архивизацию информации обеспечения </a:t>
            </a:r>
            <a:r>
              <a:rPr lang="ru-RU" sz="2100" dirty="0" smtClean="0"/>
              <a:t>бизнеса </a:t>
            </a:r>
            <a:r>
              <a:rPr lang="ru-RU" sz="2100" dirty="0"/>
              <a:t>и его взаимодействия с другими процессами управления предприятием;</a:t>
            </a:r>
          </a:p>
          <a:p>
            <a:endParaRPr lang="ru-RU" sz="800" dirty="0" smtClean="0"/>
          </a:p>
          <a:p>
            <a:r>
              <a:rPr lang="ru-RU" sz="2100" dirty="0" smtClean="0"/>
              <a:t> </a:t>
            </a:r>
            <a:r>
              <a:rPr lang="ru-RU" sz="2100" dirty="0"/>
              <a:t>- система формирования, накопления и обмена/передачи знаний, навыков, опыта от лидеров компетенций (гуру) другим членам коллектива. </a:t>
            </a:r>
            <a:endParaRPr lang="ru-RU" sz="2100" dirty="0" smtClean="0"/>
          </a:p>
          <a:p>
            <a:endParaRPr lang="ru-RU" sz="800" dirty="0" smtClean="0"/>
          </a:p>
          <a:p>
            <a:r>
              <a:rPr lang="ru-RU" sz="2100" dirty="0" smtClean="0"/>
              <a:t>Основой капитализации инновационного, наукоемкого бизнеса является системная база знаний предприятия. </a:t>
            </a: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14085181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298376" cy="329184"/>
          </a:xfrm>
        </p:spPr>
        <p:txBody>
          <a:bodyPr/>
          <a:lstStyle/>
          <a:p>
            <a:fld id="{6E0785BD-07AF-4E3A-ACEB-9243287DADB4}" type="slidenum">
              <a:rPr lang="ru-RU" smtClean="0"/>
              <a:t>12</a:t>
            </a:fld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746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6976"/>
            <a:ext cx="9144000" cy="449696"/>
          </a:xfrm>
          <a:solidFill>
            <a:srgbClr val="66CCFF"/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+mn-lt"/>
              </a:rPr>
              <a:t>Заключение</a:t>
            </a:r>
            <a:endParaRPr lang="ru-RU" sz="24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4128" y="764704"/>
            <a:ext cx="892899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организациях незрелого уровня бизнеса присутствует хаос как в части дефиниций, так и в части методологической имеется путаница между т.н. «ручным», «ситуационным», «сценарным» менеджментами. В целом в этих организациях руководители-менеджеры подменяются МВА и выполняют функции «мальчиков на побегушках у ситуации», ссылающиеся на форс-мажорные обстоятельства.</a:t>
            </a:r>
          </a:p>
          <a:p>
            <a:r>
              <a:rPr lang="ru-RU" sz="2400" dirty="0" smtClean="0"/>
              <a:t>База знаний, как основа управленческих компетентностей отсутствует.</a:t>
            </a:r>
          </a:p>
          <a:p>
            <a:endParaRPr lang="ru-RU" sz="2400" dirty="0" smtClean="0"/>
          </a:p>
          <a:p>
            <a:r>
              <a:rPr lang="ru-RU" sz="2400" dirty="0"/>
              <a:t>В организациях </a:t>
            </a:r>
            <a:r>
              <a:rPr lang="ru-RU" sz="2400" dirty="0" smtClean="0"/>
              <a:t>зрелого </a:t>
            </a:r>
            <a:r>
              <a:rPr lang="ru-RU" sz="2400" dirty="0"/>
              <a:t>уровня бизнеса в устойчивой </a:t>
            </a:r>
            <a:r>
              <a:rPr lang="ru-RU" sz="2400" dirty="0" smtClean="0"/>
              <a:t>системе менеджмент и МВА дополняют друг друга, а проработанные жесткие процессы бизнеса и сценарный менеджмент амбивалентны </a:t>
            </a:r>
            <a:r>
              <a:rPr lang="ru-RU" sz="2400" dirty="0"/>
              <a:t>и успешно совмещаются в идеологии </a:t>
            </a:r>
            <a:r>
              <a:rPr lang="ru-RU" sz="2400" dirty="0" smtClean="0"/>
              <a:t>сотрудничества с применением системно созданной и динамично развивающейся базы знаний.    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298376" cy="329184"/>
          </a:xfrm>
        </p:spPr>
        <p:txBody>
          <a:bodyPr/>
          <a:lstStyle/>
          <a:p>
            <a:fld id="{6E0785BD-07AF-4E3A-ACEB-9243287DADB4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1903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-11545" y="34960"/>
            <a:ext cx="9144000" cy="809736"/>
          </a:xfrm>
          <a:solidFill>
            <a:srgbClr val="66CCFF"/>
          </a:solidFill>
        </p:spPr>
        <p:txBody>
          <a:bodyPr>
            <a:noAutofit/>
          </a:bodyPr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XVIII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>
                <a:solidFill>
                  <a:schemeClr val="tx1"/>
                </a:solidFill>
              </a:rPr>
              <a:t>МЕЖДУНАРОДНАЯ КОНФЕРЕНЦИЯ</a:t>
            </a: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по ИСТОРИИ УПРАВЛЕНЧЕСКОЙ МЫСЛИ И БИЗНЕСА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3118" y="764704"/>
            <a:ext cx="9040881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0000"/>
                </a:solidFill>
              </a:rPr>
              <a:t>КОНФЕРЕНЦИЯ </a:t>
            </a:r>
            <a:r>
              <a:rPr lang="ru-RU" sz="2400" b="1" dirty="0" smtClean="0">
                <a:solidFill>
                  <a:srgbClr val="000000"/>
                </a:solidFill>
              </a:rPr>
              <a:t>«</a:t>
            </a:r>
            <a:r>
              <a:rPr lang="ru-RU" sz="2400" b="1" dirty="0"/>
              <a:t>Сценарный </a:t>
            </a:r>
            <a:r>
              <a:rPr lang="ru-RU" sz="2400" b="1" dirty="0" smtClean="0"/>
              <a:t>менеджмент: истоки, проблемы, решения»</a:t>
            </a:r>
          </a:p>
          <a:p>
            <a:pPr algn="ctr"/>
            <a:endParaRPr lang="ru-RU" sz="2000" dirty="0"/>
          </a:p>
          <a:p>
            <a:pPr algn="r"/>
            <a:r>
              <a:rPr lang="ru-RU" sz="2000" b="1" dirty="0"/>
              <a:t> </a:t>
            </a:r>
            <a:r>
              <a:rPr lang="ru-RU" sz="2000" b="1" dirty="0" smtClean="0"/>
              <a:t>Москва, МГУ 29 июня-1 </a:t>
            </a:r>
            <a:r>
              <a:rPr lang="ru-RU" sz="2000" b="1" dirty="0"/>
              <a:t>июля </a:t>
            </a:r>
            <a:r>
              <a:rPr lang="ru-RU" sz="2000" b="1" dirty="0" smtClean="0"/>
              <a:t>2017 года</a:t>
            </a:r>
            <a:r>
              <a:rPr lang="ru-RU" sz="2000" b="1" dirty="0" smtClean="0">
                <a:solidFill>
                  <a:srgbClr val="000000"/>
                </a:solidFill>
              </a:rPr>
              <a:t> </a:t>
            </a:r>
          </a:p>
          <a:p>
            <a:pPr algn="ctr"/>
            <a:endParaRPr lang="ru-RU" sz="2000" b="1" dirty="0" smtClean="0">
              <a:solidFill>
                <a:srgbClr val="000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0000"/>
                </a:solidFill>
              </a:rPr>
              <a:t> </a:t>
            </a:r>
            <a:endParaRPr lang="ru-RU" sz="2000" b="1" dirty="0"/>
          </a:p>
          <a:p>
            <a:pPr lvl="0"/>
            <a:endParaRPr lang="ru-RU" sz="2000" b="1" dirty="0" smtClean="0"/>
          </a:p>
          <a:p>
            <a:pPr lvl="0" algn="ctr"/>
            <a:r>
              <a:rPr lang="ru-RU" sz="5400" b="1" dirty="0" smtClean="0"/>
              <a:t>Спасибо за внимание!</a:t>
            </a:r>
          </a:p>
          <a:p>
            <a:pPr lvl="0" algn="ctr"/>
            <a:endParaRPr lang="ru-RU" sz="2200" dirty="0"/>
          </a:p>
          <a:p>
            <a:pPr lvl="0" algn="ctr"/>
            <a:endParaRPr lang="ru-RU" sz="2200" dirty="0" smtClean="0"/>
          </a:p>
          <a:p>
            <a:pPr lvl="0" algn="ctr"/>
            <a:endParaRPr lang="ru-RU" sz="2200" dirty="0" smtClean="0"/>
          </a:p>
          <a:p>
            <a:pPr lvl="0" algn="ctr"/>
            <a:endParaRPr lang="ru-RU" sz="2200" dirty="0"/>
          </a:p>
          <a:p>
            <a:pPr lvl="0" algn="ctr"/>
            <a:endParaRPr lang="ru-RU" sz="2200" dirty="0" smtClean="0"/>
          </a:p>
          <a:p>
            <a:pPr algn="ctr"/>
            <a:r>
              <a:rPr lang="ru-RU" dirty="0" smtClean="0"/>
              <a:t>Неизвестный Сергей Иванович, </a:t>
            </a:r>
            <a:r>
              <a:rPr lang="en-US" dirty="0" smtClean="0"/>
              <a:t>sergey@neizvestny.com</a:t>
            </a:r>
            <a:endParaRPr lang="ru-RU" dirty="0"/>
          </a:p>
          <a:p>
            <a:pPr lvl="0"/>
            <a:endParaRPr lang="ru-RU" sz="22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01599" y="260648"/>
            <a:ext cx="514400" cy="329184"/>
          </a:xfrm>
        </p:spPr>
        <p:txBody>
          <a:bodyPr/>
          <a:lstStyle/>
          <a:p>
            <a:fld id="{6E0785BD-07AF-4E3A-ACEB-9243287DADB4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63330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6976"/>
            <a:ext cx="9144000" cy="449696"/>
          </a:xfrm>
          <a:solidFill>
            <a:srgbClr val="66CCFF"/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+mn-lt"/>
              </a:rPr>
              <a:t>Введение в тему</a:t>
            </a:r>
            <a:endParaRPr lang="ru-RU" sz="24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692696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/>
              <a:t>База знаний предприятия (БЗП) </a:t>
            </a:r>
            <a:r>
              <a:rPr lang="ru-RU" sz="2400" dirty="0" smtClean="0"/>
              <a:t>– четкого определения в доступных источниках нет.</a:t>
            </a:r>
          </a:p>
          <a:p>
            <a:endParaRPr lang="ru-RU" sz="800" dirty="0" smtClean="0"/>
          </a:p>
          <a:p>
            <a:r>
              <a:rPr lang="en-US" sz="2400" b="1" dirty="0" smtClean="0">
                <a:solidFill>
                  <a:srgbClr val="FF0000"/>
                </a:solidFill>
              </a:rPr>
              <a:t>I.</a:t>
            </a:r>
            <a:r>
              <a:rPr lang="en-US" sz="2400" dirty="0" smtClean="0"/>
              <a:t> </a:t>
            </a:r>
            <a:r>
              <a:rPr lang="ru-RU" sz="2400" dirty="0" smtClean="0"/>
              <a:t>Очевидно, что БЗП служит для облегчения принятия решений на пути реализации миссии предприятия, стратегических целей, ценностных установок коллектива.</a:t>
            </a:r>
          </a:p>
          <a:p>
            <a:endParaRPr lang="en-US" sz="800" dirty="0" smtClean="0"/>
          </a:p>
          <a:p>
            <a:r>
              <a:rPr lang="ru-RU" sz="2400" dirty="0" smtClean="0"/>
              <a:t>Беря во внимание парадигму </a:t>
            </a:r>
            <a:r>
              <a:rPr lang="ru-RU" sz="2400" dirty="0" err="1" smtClean="0"/>
              <a:t>В.И.Маршева</a:t>
            </a:r>
            <a:r>
              <a:rPr lang="ru-RU" sz="2400" dirty="0" smtClean="0"/>
              <a:t>, описывающую логическую структуру сценарного подхода «Если…, то…», БЗП должна помогать нахождению управленческого решения в условиях «Если».</a:t>
            </a:r>
            <a:endParaRPr lang="en-US" sz="2400" dirty="0" smtClean="0"/>
          </a:p>
          <a:p>
            <a:endParaRPr lang="ru-RU" sz="800" dirty="0" smtClean="0"/>
          </a:p>
          <a:p>
            <a:r>
              <a:rPr lang="en-US" sz="2400" b="1" dirty="0" smtClean="0">
                <a:solidFill>
                  <a:srgbClr val="FF0000"/>
                </a:solidFill>
              </a:rPr>
              <a:t>II.</a:t>
            </a:r>
            <a:r>
              <a:rPr lang="en-US" sz="2400" dirty="0" smtClean="0"/>
              <a:t> </a:t>
            </a:r>
            <a:r>
              <a:rPr lang="ru-RU" sz="2400" dirty="0" smtClean="0"/>
              <a:t>Таким образом: 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БЗП должна давать возможность прогнозирования в сценарном менеджменте.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БЗП должна иметь системный набор условий «Если…».</a:t>
            </a:r>
            <a:endParaRPr lang="en-US" sz="2400" dirty="0" smtClean="0"/>
          </a:p>
          <a:p>
            <a:r>
              <a:rPr lang="en-US" sz="2400" dirty="0" smtClean="0"/>
              <a:t>3</a:t>
            </a:r>
            <a:r>
              <a:rPr lang="ru-RU" sz="2400" dirty="0" smtClean="0"/>
              <a:t>.  Предлагать варианты решений «То…».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298376" cy="329184"/>
          </a:xfrm>
        </p:spPr>
        <p:txBody>
          <a:bodyPr/>
          <a:lstStyle/>
          <a:p>
            <a:fld id="{6E0785BD-07AF-4E3A-ACEB-9243287DADB4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0522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6976"/>
            <a:ext cx="9144000" cy="449696"/>
          </a:xfrm>
          <a:solidFill>
            <a:srgbClr val="66CCFF"/>
          </a:solidFill>
        </p:spPr>
        <p:txBody>
          <a:bodyPr>
            <a:noAutofit/>
          </a:bodyPr>
          <a:lstStyle/>
          <a:p>
            <a:pPr algn="ctr"/>
            <a:r>
              <a:rPr lang="ru-RU" sz="2200" b="1" dirty="0"/>
              <a:t>Основные различия проектной и производственной деятельности</a:t>
            </a:r>
            <a:endParaRPr lang="ru-RU" sz="2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298376" cy="329184"/>
          </a:xfrm>
        </p:spPr>
        <p:txBody>
          <a:bodyPr/>
          <a:lstStyle/>
          <a:p>
            <a:fld id="{6E0785BD-07AF-4E3A-ACEB-9243287DADB4}" type="slidenum">
              <a:rPr lang="ru-RU" smtClean="0"/>
              <a:t>3</a:t>
            </a:fld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355703"/>
              </p:ext>
            </p:extLst>
          </p:nvPr>
        </p:nvGraphicFramePr>
        <p:xfrm>
          <a:off x="179513" y="548680"/>
          <a:ext cx="8856982" cy="6120679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328671"/>
                <a:gridCol w="4167298"/>
                <a:gridCol w="2361013"/>
              </a:tblGrid>
              <a:tr h="6524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Характеристика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Проектная деятельность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Производственная деятельность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4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Доминирующий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тип деятельности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Продуктивная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Репродуктивная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98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Уровень неопределенностей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Высокий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Низкий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4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Хронологическая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Фиксированное календарное начало и завершение деятельности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Непрерывная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4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Вариативность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Анагенез</a:t>
                      </a:r>
                      <a:r>
                        <a:rPr lang="ru-RU" sz="1800" dirty="0">
                          <a:effectLst/>
                        </a:rPr>
                        <a:t> (временные изменения)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Кладогенез</a:t>
                      </a:r>
                      <a:r>
                        <a:rPr lang="ru-RU" sz="1800" dirty="0">
                          <a:effectLst/>
                        </a:rPr>
                        <a:t> (дивергенция)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Отсутствует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(минимальна)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4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Доминирующий тип динамики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Адаптивный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Конвергентный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4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Регламентационный тип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Неотлаженный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Отлаженный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98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Цель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Получение конечного нового продукта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Стабильный выпуск серийного продукта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2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Вид продукта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Уникальный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Типовой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03388" y="2251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7503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6976"/>
            <a:ext cx="9144000" cy="449696"/>
          </a:xfrm>
          <a:solidFill>
            <a:srgbClr val="66CCFF"/>
          </a:solidFill>
        </p:spPr>
        <p:txBody>
          <a:bodyPr>
            <a:noAutofit/>
          </a:bodyPr>
          <a:lstStyle/>
          <a:p>
            <a:pPr algn="ctr"/>
            <a:r>
              <a:rPr lang="ru-RU" sz="2200" b="1" dirty="0" smtClean="0"/>
              <a:t>Вариант систематизации стилей управления</a:t>
            </a:r>
            <a:endParaRPr lang="ru-RU" sz="2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298376" cy="329184"/>
          </a:xfrm>
        </p:spPr>
        <p:txBody>
          <a:bodyPr/>
          <a:lstStyle/>
          <a:p>
            <a:fld id="{6E0785BD-07AF-4E3A-ACEB-9243287DADB4}" type="slidenum">
              <a:rPr lang="ru-RU" smtClean="0"/>
              <a:t>4</a:t>
            </a:fld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03388" y="2251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842709"/>
              </p:ext>
            </p:extLst>
          </p:nvPr>
        </p:nvGraphicFramePr>
        <p:xfrm>
          <a:off x="395536" y="980726"/>
          <a:ext cx="8291264" cy="54265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2248"/>
                <a:gridCol w="3240360"/>
                <a:gridCol w="2818656"/>
              </a:tblGrid>
              <a:tr h="6750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Вид </a:t>
                      </a:r>
                      <a:r>
                        <a:rPr lang="ru-RU" sz="2000" b="1" dirty="0" smtClean="0">
                          <a:effectLst/>
                        </a:rPr>
                        <a:t>управления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85" marR="584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Способ управления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85" marR="584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Вид деятельности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85" marR="58485" marT="0" marB="0" anchor="ctr"/>
                </a:tc>
              </a:tr>
              <a:tr h="13501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chemeClr val="tx1"/>
                          </a:solidFill>
                          <a:effectLst/>
                        </a:rPr>
                        <a:t>Governance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Управляющий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85" marR="58485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effectLst/>
                        </a:rPr>
                        <a:t>Progect</a:t>
                      </a:r>
                      <a:r>
                        <a:rPr lang="ru-RU" sz="2000" b="1" dirty="0">
                          <a:effectLst/>
                        </a:rPr>
                        <a:t> </a:t>
                      </a:r>
                      <a:r>
                        <a:rPr lang="ru-RU" sz="2000" b="1" dirty="0" err="1">
                          <a:effectLst/>
                        </a:rPr>
                        <a:t>management</a:t>
                      </a:r>
                      <a:r>
                        <a:rPr lang="ru-RU" sz="2000" b="1" dirty="0">
                          <a:effectLst/>
                        </a:rPr>
                        <a:t>  Проектное управление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85" marR="5848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Проектная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85" marR="58485" marT="0" marB="0" anchor="ctr">
                    <a:solidFill>
                      <a:srgbClr val="FF3399">
                        <a:alpha val="14000"/>
                      </a:srgbClr>
                    </a:solidFill>
                  </a:tcPr>
                </a:tc>
              </a:tr>
              <a:tr h="13501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chemeClr val="tx1"/>
                          </a:solidFill>
                          <a:effectLst/>
                        </a:rPr>
                        <a:t>Management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Менеджер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85" marR="58485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effectLst/>
                        </a:rPr>
                        <a:t>Scen</a:t>
                      </a:r>
                      <a:r>
                        <a:rPr lang="en-US" sz="2000" b="1" dirty="0" smtClean="0">
                          <a:effectLst/>
                        </a:rPr>
                        <a:t>a</a:t>
                      </a:r>
                      <a:r>
                        <a:rPr lang="ru-RU" sz="2000" b="1" dirty="0" err="1" smtClean="0">
                          <a:effectLst/>
                        </a:rPr>
                        <a:t>rio</a:t>
                      </a:r>
                      <a:r>
                        <a:rPr lang="ru-RU" sz="2000" b="1" dirty="0" smtClean="0">
                          <a:effectLst/>
                        </a:rPr>
                        <a:t> </a:t>
                      </a:r>
                      <a:r>
                        <a:rPr lang="ru-RU" sz="2000" b="1" dirty="0" err="1">
                          <a:effectLst/>
                        </a:rPr>
                        <a:t>management</a:t>
                      </a:r>
                      <a:r>
                        <a:rPr lang="ru-RU" sz="2000" b="1" dirty="0">
                          <a:effectLst/>
                        </a:rPr>
                        <a:t> Сценарное управление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85" marR="5848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Производственная</a:t>
                      </a:r>
                      <a:r>
                        <a:rPr lang="ru-RU" sz="2000" b="1" dirty="0" smtClean="0">
                          <a:effectLst/>
                        </a:rPr>
                        <a:t>/</a:t>
                      </a:r>
                      <a:endParaRPr lang="en-US" sz="20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Операционная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85" marR="58485" marT="0" marB="0" anchor="ctr">
                    <a:solidFill>
                      <a:srgbClr val="FF3399">
                        <a:alpha val="14000"/>
                      </a:srgbClr>
                    </a:solidFill>
                  </a:tcPr>
                </a:tc>
              </a:tr>
              <a:tr h="2025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MBA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Администратор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85" marR="58485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</a:rPr>
                        <a:t>Hand/Manual </a:t>
                      </a:r>
                      <a:r>
                        <a:rPr lang="en-US" sz="2000" b="1" dirty="0">
                          <a:effectLst/>
                        </a:rPr>
                        <a:t>management </a:t>
                      </a:r>
                      <a:r>
                        <a:rPr lang="ru-RU" sz="2000" b="1" dirty="0">
                          <a:effectLst/>
                        </a:rPr>
                        <a:t>Ручное управление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85" marR="5848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Административная</a:t>
                      </a:r>
                      <a:endParaRPr lang="ru-RU" sz="20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85" marR="58485" marT="0" marB="0" anchor="ctr">
                    <a:solidFill>
                      <a:srgbClr val="FF3399">
                        <a:alpha val="14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85851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6976"/>
            <a:ext cx="9144000" cy="449696"/>
          </a:xfrm>
          <a:solidFill>
            <a:srgbClr val="66CCFF"/>
          </a:solidFill>
        </p:spPr>
        <p:txBody>
          <a:bodyPr>
            <a:noAutofit/>
          </a:bodyPr>
          <a:lstStyle/>
          <a:p>
            <a:pPr algn="ctr"/>
            <a:r>
              <a:rPr lang="ru-RU" sz="2200" b="1" dirty="0" smtClean="0"/>
              <a:t>Варианты управления разными объектами</a:t>
            </a:r>
            <a:endParaRPr lang="ru-RU" sz="2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298376" cy="329184"/>
          </a:xfrm>
        </p:spPr>
        <p:txBody>
          <a:bodyPr/>
          <a:lstStyle/>
          <a:p>
            <a:fld id="{6E0785BD-07AF-4E3A-ACEB-9243287DADB4}" type="slidenum">
              <a:rPr lang="ru-RU" smtClean="0"/>
              <a:t>5</a:t>
            </a:fld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03388" y="2251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285820"/>
              </p:ext>
            </p:extLst>
          </p:nvPr>
        </p:nvGraphicFramePr>
        <p:xfrm>
          <a:off x="683568" y="1124744"/>
          <a:ext cx="7886392" cy="47373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4216"/>
                <a:gridCol w="2803152"/>
                <a:gridCol w="1445320"/>
                <a:gridCol w="1693704"/>
              </a:tblGrid>
              <a:tr h="11207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Сценарий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20" marR="5842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Hand/Manual management 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Ручное управление</a:t>
                      </a:r>
                    </a:p>
                  </a:txBody>
                  <a:tcPr marL="58420" marR="5842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Сценарное</a:t>
                      </a:r>
                    </a:p>
                  </a:txBody>
                  <a:tcPr marL="58420" marR="58420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Проектное</a:t>
                      </a:r>
                    </a:p>
                  </a:txBody>
                  <a:tcPr marL="0" marR="0" marT="0" marB="0" anchor="ctr"/>
                </a:tc>
              </a:tr>
              <a:tr h="1004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АХЧ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20" marR="5842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Hand/Manual management </a:t>
                      </a:r>
                      <a:r>
                        <a:rPr lang="ru-RU" sz="1800" dirty="0">
                          <a:effectLst/>
                        </a:rPr>
                        <a:t>Ручное управление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20" marR="5842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Сценарное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20" marR="5842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Проектное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11877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Производство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20" marR="5842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Hand/Manual management </a:t>
                      </a:r>
                      <a:r>
                        <a:rPr lang="ru-RU" sz="1800">
                          <a:effectLst/>
                        </a:rPr>
                        <a:t>Ручное управление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20" marR="5842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Сценарное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20" marR="5842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Проектное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1424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Проект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20" marR="5842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Hand/Manual management </a:t>
                      </a:r>
                      <a:r>
                        <a:rPr lang="ru-RU" sz="1800">
                          <a:effectLst/>
                        </a:rPr>
                        <a:t>Ручное управление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20" marR="5842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Сценарное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420" marR="5842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Проектное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34434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6976"/>
            <a:ext cx="9144000" cy="449696"/>
          </a:xfrm>
          <a:solidFill>
            <a:srgbClr val="66CCFF"/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+mn-lt"/>
              </a:rPr>
              <a:t>Реестр рисков – один из базовых элементов базы знаний</a:t>
            </a:r>
            <a:endParaRPr lang="ru-RU" sz="24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298376" cy="329184"/>
          </a:xfrm>
        </p:spPr>
        <p:txBody>
          <a:bodyPr/>
          <a:lstStyle/>
          <a:p>
            <a:fld id="{6E0785BD-07AF-4E3A-ACEB-9243287DADB4}" type="slidenum">
              <a:rPr lang="ru-RU" smtClean="0"/>
              <a:t>6</a:t>
            </a:fld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46" y="980729"/>
            <a:ext cx="7837658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77915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6976"/>
            <a:ext cx="9144000" cy="881744"/>
          </a:xfrm>
          <a:solidFill>
            <a:srgbClr val="66CCFF"/>
          </a:solidFill>
        </p:spPr>
        <p:txBody>
          <a:bodyPr>
            <a:noAutofit/>
          </a:bodyPr>
          <a:lstStyle/>
          <a:p>
            <a:pPr algn="ctr"/>
            <a:r>
              <a:rPr lang="ru-RU" sz="2200" b="1" dirty="0"/>
              <a:t>Управление рисками – это создание наиболее благоприятных  условий для успешного достижения целей </a:t>
            </a:r>
            <a:r>
              <a:rPr lang="ru-RU" sz="2200" b="1" dirty="0" smtClean="0"/>
              <a:t>сценария</a:t>
            </a:r>
            <a:endParaRPr lang="ru-RU" sz="22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298376" cy="329184"/>
          </a:xfrm>
        </p:spPr>
        <p:txBody>
          <a:bodyPr/>
          <a:lstStyle/>
          <a:p>
            <a:fld id="{6E0785BD-07AF-4E3A-ACEB-9243287DADB4}" type="slidenum">
              <a:rPr lang="ru-RU" smtClean="0"/>
              <a:t>7</a:t>
            </a:fld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735" y="1695306"/>
            <a:ext cx="5545137" cy="412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81739"/>
            <a:ext cx="4076883" cy="433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81164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6976"/>
            <a:ext cx="9144000" cy="449696"/>
          </a:xfrm>
          <a:solidFill>
            <a:srgbClr val="66CCFF"/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+mn-lt"/>
              </a:rPr>
              <a:t>Пример структуры Базы знаний предприятия (1)</a:t>
            </a:r>
            <a:endParaRPr lang="ru-RU" sz="24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298376" cy="329184"/>
          </a:xfrm>
        </p:spPr>
        <p:txBody>
          <a:bodyPr/>
          <a:lstStyle/>
          <a:p>
            <a:fld id="{6E0785BD-07AF-4E3A-ACEB-9243287DADB4}" type="slidenum">
              <a:rPr lang="ru-RU" smtClean="0"/>
              <a:t>8</a:t>
            </a:fld>
            <a:endParaRPr lang="ru-RU" dirty="0"/>
          </a:p>
        </p:txBody>
      </p:sp>
      <p:sp>
        <p:nvSpPr>
          <p:cNvPr id="4" name="Заголовок 6"/>
          <p:cNvSpPr txBox="1">
            <a:spLocks/>
          </p:cNvSpPr>
          <p:nvPr/>
        </p:nvSpPr>
        <p:spPr>
          <a:xfrm>
            <a:off x="539552" y="764704"/>
            <a:ext cx="8496944" cy="590465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u="sng" dirty="0" smtClean="0">
                <a:solidFill>
                  <a:schemeClr val="tx1"/>
                </a:solidFill>
                <a:latin typeface="+mn-lt"/>
              </a:rPr>
              <a:t>Стратегический раздел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Понятные всем сотрудникам предприятия определения миссии, стратегических целей, стратегических задач;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Политики и регламенты управления предприятием;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solidFill>
                  <a:schemeClr val="tx1"/>
                </a:solidFill>
              </a:rPr>
              <a:t>Банк идей, построенный по принципу анти-</a:t>
            </a:r>
            <a:r>
              <a:rPr lang="ru-RU" sz="2400" dirty="0" err="1">
                <a:solidFill>
                  <a:schemeClr val="tx1"/>
                </a:solidFill>
              </a:rPr>
              <a:t>краудсорсинг</a:t>
            </a:r>
            <a:r>
              <a:rPr lang="ru-RU" sz="2400" dirty="0">
                <a:solidFill>
                  <a:schemeClr val="tx1"/>
                </a:solidFill>
              </a:rPr>
              <a:t>, </a:t>
            </a:r>
            <a:r>
              <a:rPr lang="ru-RU" sz="2400" dirty="0" smtClean="0">
                <a:solidFill>
                  <a:schemeClr val="tx1"/>
                </a:solidFill>
              </a:rPr>
              <a:t> т.е</a:t>
            </a:r>
            <a:r>
              <a:rPr lang="ru-RU" sz="2400" dirty="0">
                <a:solidFill>
                  <a:schemeClr val="tx1"/>
                </a:solidFill>
              </a:rPr>
              <a:t>. с соблюдением </a:t>
            </a:r>
            <a:r>
              <a:rPr lang="ru-RU" sz="2400" dirty="0" smtClean="0">
                <a:solidFill>
                  <a:schemeClr val="tx1"/>
                </a:solidFill>
              </a:rPr>
              <a:t>авторства.</a:t>
            </a:r>
            <a:endParaRPr lang="ru-RU" sz="2400" dirty="0">
              <a:solidFill>
                <a:schemeClr val="tx1"/>
              </a:solidFill>
            </a:endParaRPr>
          </a:p>
          <a:p>
            <a:endParaRPr lang="ru-RU" sz="800" u="sng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2400" u="sng" dirty="0" smtClean="0">
                <a:solidFill>
                  <a:schemeClr val="tx1"/>
                </a:solidFill>
                <a:latin typeface="+mn-lt"/>
              </a:rPr>
              <a:t>Технологический раздел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Бизнес-процессы;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+mn-lt"/>
              </a:rPr>
              <a:t>Н</a:t>
            </a: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ормативная документация (внутренняя и внешняя);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Лучшие национальные и мировые практики.</a:t>
            </a:r>
          </a:p>
          <a:p>
            <a:endParaRPr lang="ru-RU" sz="800" u="sng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2400" u="sng" dirty="0" smtClean="0">
                <a:solidFill>
                  <a:schemeClr val="tx1"/>
                </a:solidFill>
                <a:latin typeface="+mn-lt"/>
              </a:rPr>
              <a:t>Методологический </a:t>
            </a:r>
            <a:r>
              <a:rPr lang="ru-RU" sz="2400" u="sng" dirty="0">
                <a:solidFill>
                  <a:schemeClr val="tx1"/>
                </a:solidFill>
                <a:latin typeface="+mn-lt"/>
              </a:rPr>
              <a:t>раздел</a:t>
            </a:r>
            <a:endParaRPr lang="ru-RU" sz="2400" u="sng" dirty="0" smtClean="0">
              <a:solidFill>
                <a:schemeClr val="tx1"/>
              </a:solidFill>
              <a:latin typeface="+mn-lt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Своды знаний в управлении профильным бизнесом;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Учебники, монографии, статьи по профильному бизнесу;</a:t>
            </a:r>
          </a:p>
          <a:p>
            <a:pPr marL="342900" indent="-342900">
              <a:buFontTx/>
              <a:buChar char="-"/>
            </a:pPr>
            <a:endParaRPr lang="ru-RU" sz="24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87346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6976"/>
            <a:ext cx="9144000" cy="449696"/>
          </a:xfrm>
          <a:solidFill>
            <a:srgbClr val="66CCFF"/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+mn-lt"/>
              </a:rPr>
              <a:t>Пример структуры Базы знаний предприятия (2)</a:t>
            </a:r>
            <a:endParaRPr lang="ru-RU" sz="24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298376" cy="329184"/>
          </a:xfrm>
        </p:spPr>
        <p:txBody>
          <a:bodyPr/>
          <a:lstStyle/>
          <a:p>
            <a:fld id="{6E0785BD-07AF-4E3A-ACEB-9243287DADB4}" type="slidenum">
              <a:rPr lang="ru-RU" smtClean="0"/>
              <a:t>9</a:t>
            </a:fld>
            <a:endParaRPr lang="ru-RU" dirty="0"/>
          </a:p>
        </p:txBody>
      </p:sp>
      <p:sp>
        <p:nvSpPr>
          <p:cNvPr id="4" name="Заголовок 6"/>
          <p:cNvSpPr txBox="1">
            <a:spLocks/>
          </p:cNvSpPr>
          <p:nvPr/>
        </p:nvSpPr>
        <p:spPr>
          <a:xfrm>
            <a:off x="611560" y="764704"/>
            <a:ext cx="8424936" cy="590465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u="sng" dirty="0">
                <a:solidFill>
                  <a:schemeClr val="tx1"/>
                </a:solidFill>
              </a:rPr>
              <a:t>Текущий портфель делопроизводства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solidFill>
                  <a:schemeClr val="tx1"/>
                </a:solidFill>
              </a:rPr>
              <a:t>Административная деятельность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solidFill>
                  <a:schemeClr val="tx1"/>
                </a:solidFill>
              </a:rPr>
              <a:t>операционная/производственная деятельность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solidFill>
                  <a:schemeClr val="tx1"/>
                </a:solidFill>
              </a:rPr>
              <a:t>Инновационная/проектная деятельность</a:t>
            </a:r>
          </a:p>
          <a:p>
            <a:endParaRPr lang="ru-RU" sz="2400" u="sng" dirty="0" smtClean="0">
              <a:solidFill>
                <a:schemeClr val="tx1"/>
              </a:solidFill>
            </a:endParaRPr>
          </a:p>
          <a:p>
            <a:r>
              <a:rPr lang="ru-RU" sz="2400" u="sng" dirty="0" smtClean="0">
                <a:solidFill>
                  <a:schemeClr val="tx1"/>
                </a:solidFill>
              </a:rPr>
              <a:t>Архивный </a:t>
            </a:r>
            <a:r>
              <a:rPr lang="ru-RU" sz="2400" u="sng" dirty="0">
                <a:solidFill>
                  <a:schemeClr val="tx1"/>
                </a:solidFill>
              </a:rPr>
              <a:t>раздел</a:t>
            </a:r>
          </a:p>
          <a:p>
            <a:r>
              <a:rPr lang="ru-RU" sz="2400" dirty="0">
                <a:solidFill>
                  <a:schemeClr val="tx1"/>
                </a:solidFill>
              </a:rPr>
              <a:t>Документация по отработанным, устаревшим процессам,</a:t>
            </a:r>
          </a:p>
          <a:p>
            <a:r>
              <a:rPr lang="ru-RU" sz="2400" dirty="0">
                <a:solidFill>
                  <a:schemeClr val="tx1"/>
                </a:solidFill>
              </a:rPr>
              <a:t>Административной, производственной, проектной деятельностях , включая отчеты, извлеченные уроки и пр.</a:t>
            </a:r>
          </a:p>
          <a:p>
            <a:r>
              <a:rPr lang="ru-RU" sz="2400" dirty="0">
                <a:solidFill>
                  <a:schemeClr val="tx1"/>
                </a:solidFill>
              </a:rPr>
              <a:t>  </a:t>
            </a:r>
          </a:p>
          <a:p>
            <a:r>
              <a:rPr lang="ru-RU" sz="2400" u="sng" dirty="0">
                <a:solidFill>
                  <a:schemeClr val="tx1"/>
                </a:solidFill>
              </a:rPr>
              <a:t>Аналитический раздел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solidFill>
                  <a:schemeClr val="tx1"/>
                </a:solidFill>
              </a:rPr>
              <a:t>Обеспечение циклов обратной связи, 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solidFill>
                  <a:schemeClr val="tx1"/>
                </a:solidFill>
              </a:rPr>
              <a:t>Инжиниринг  бизнес-процессов,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solidFill>
                  <a:schemeClr val="tx1"/>
                </a:solidFill>
              </a:rPr>
              <a:t>Организационный потенциал,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solidFill>
                  <a:schemeClr val="tx1"/>
                </a:solidFill>
              </a:rPr>
              <a:t>Активное пополнение и использование Банка </a:t>
            </a:r>
            <a:r>
              <a:rPr lang="ru-RU" sz="2400" dirty="0" smtClean="0">
                <a:solidFill>
                  <a:schemeClr val="tx1"/>
                </a:solidFill>
              </a:rPr>
              <a:t>идей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644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3091</TotalTime>
  <Words>670</Words>
  <Application>Microsoft Office PowerPoint</Application>
  <PresentationFormat>Экран (4:3)</PresentationFormat>
  <Paragraphs>166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Ясность</vt:lpstr>
      <vt:lpstr>Презентация PowerPoint</vt:lpstr>
      <vt:lpstr>Введение в тему</vt:lpstr>
      <vt:lpstr>Основные различия проектной и производственной деятельности</vt:lpstr>
      <vt:lpstr>Вариант систематизации стилей управления</vt:lpstr>
      <vt:lpstr>Варианты управления разными объектами</vt:lpstr>
      <vt:lpstr>Реестр рисков – один из базовых элементов базы знаний</vt:lpstr>
      <vt:lpstr>Управление рисками – это создание наиболее благоприятных  условий для успешного достижения целей сценария</vt:lpstr>
      <vt:lpstr>Пример структуры Базы знаний предприятия (1)</vt:lpstr>
      <vt:lpstr>Пример структуры Базы знаний предприятия (2)</vt:lpstr>
      <vt:lpstr>Секция Базы знаний предприятия «Сценарный менеджмент»</vt:lpstr>
      <vt:lpstr>Синергетический эффект Базы знаний на коллективную компетентность предприятия в сценарном менеджменте</vt:lpstr>
      <vt:lpstr>Презентация PowerPoint</vt:lpstr>
      <vt:lpstr>Заключение</vt:lpstr>
      <vt:lpstr>XVIII МЕЖДУНАРОДНАЯ КОНФЕРЕНЦИЯ по ИСТОРИИ УПРАВЛЕНЧЕСКОЙ МЫСЛИ И БИЗНЕСА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Киевский Национальный Университет Строительства и Архитектуры</dc:title>
  <dc:creator>user</dc:creator>
  <cp:lastModifiedBy>user</cp:lastModifiedBy>
  <cp:revision>233</cp:revision>
  <dcterms:created xsi:type="dcterms:W3CDTF">2013-01-12T15:51:11Z</dcterms:created>
  <dcterms:modified xsi:type="dcterms:W3CDTF">2017-06-30T11:47:34Z</dcterms:modified>
</cp:coreProperties>
</file>