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57" r:id="rId4"/>
    <p:sldId id="273" r:id="rId5"/>
    <p:sldId id="846" r:id="rId6"/>
    <p:sldId id="265" r:id="rId7"/>
    <p:sldId id="271" r:id="rId8"/>
    <p:sldId id="280" r:id="rId9"/>
    <p:sldId id="261" r:id="rId10"/>
    <p:sldId id="284" r:id="rId11"/>
    <p:sldId id="285" r:id="rId12"/>
    <p:sldId id="279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8068"/>
    <a:srgbClr val="19876B"/>
    <a:srgbClr val="343434"/>
    <a:srgbClr val="73ACF9"/>
    <a:srgbClr val="A375F7"/>
    <a:srgbClr val="F8F8F8"/>
    <a:srgbClr val="19896C"/>
    <a:srgbClr val="D03952"/>
    <a:srgbClr val="1270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6"/>
    <p:restoredTop sz="94629"/>
  </p:normalViewPr>
  <p:slideViewPr>
    <p:cSldViewPr snapToGrid="0" snapToObjects="1">
      <p:cViewPr varScale="1">
        <p:scale>
          <a:sx n="36" d="100"/>
          <a:sy n="36" d="100"/>
        </p:scale>
        <p:origin x="1018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18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46402700000000002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gradFill flip="none" rotWithShape="1">
              <a:gsLst>
                <a:gs pos="0">
                  <a:srgbClr val="278A6C"/>
                </a:gs>
                <a:gs pos="100000">
                  <a:srgbClr val="185858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dPt>
            <c:idx val="0"/>
            <c:bubble3D val="0"/>
            <c:spPr>
              <a:gradFill flip="none"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6E4C-4C00-9EDF-18B170BADDC8}"/>
              </c:ext>
            </c:extLst>
          </c:dPt>
          <c:dPt>
            <c:idx val="1"/>
            <c:bubble3D val="0"/>
            <c:spPr>
              <a:solidFill>
                <a:srgbClr val="E4E4E4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6E4C-4C00-9EDF-18B170BADDC8}"/>
              </c:ext>
            </c:extLst>
          </c:dPt>
          <c:dPt>
            <c:idx val="2"/>
            <c:bubble3D val="0"/>
            <c:spPr>
              <a:solidFill>
                <a:srgbClr val="EFEFEF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6E4C-4C00-9EDF-18B170BADDC8}"/>
              </c:ext>
            </c:extLst>
          </c:dPt>
          <c:cat>
            <c:strRef>
              <c:f>Sheet1!$B$1:$D$1</c:f>
              <c:strCache>
                <c:ptCount val="3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91</c:v>
                </c:pt>
                <c:pt idx="1">
                  <c:v>76</c:v>
                </c:pt>
                <c:pt idx="2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E4C-4C00-9EDF-18B170BADD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141511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9209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ite2max.pro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ite2max.pro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/>
        </p:nvSpPr>
        <p:spPr>
          <a:xfrm>
            <a:off x="1856957" y="11994735"/>
            <a:ext cx="2514713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1">
                <a:solidFill>
                  <a:srgbClr val="0C0C0C"/>
                </a:solidFill>
                <a:latin typeface="+mn-lt"/>
                <a:ea typeface="+mn-ea"/>
                <a:cs typeface="+mn-cs"/>
                <a:sym typeface="Helvetica"/>
                <a:hlinkClick r:id="rId2"/>
              </a:defRPr>
            </a:lvl1pPr>
          </a:lstStyle>
          <a:p>
            <a:r>
              <a:rPr dirty="0">
                <a:hlinkClick r:id="rId2"/>
              </a:rPr>
              <a:t>WWW.SITE2MAX.PRO</a:t>
            </a:r>
          </a:p>
        </p:txBody>
      </p:sp>
      <p:sp>
        <p:nvSpPr>
          <p:cNvPr id="12" name="Shape 12"/>
          <p:cNvSpPr/>
          <p:nvPr/>
        </p:nvSpPr>
        <p:spPr>
          <a:xfrm>
            <a:off x="1854141" y="12310610"/>
            <a:ext cx="5766164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800">
                <a:solidFill>
                  <a:srgbClr val="0C0C0C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dirty="0"/>
              <a:t>PowerPoint &amp; </a:t>
            </a:r>
            <a:r>
              <a:rPr dirty="0" err="1"/>
              <a:t>KeyNote</a:t>
            </a:r>
            <a:r>
              <a:rPr dirty="0"/>
              <a:t> Templates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1149692" y="12098516"/>
            <a:ext cx="591162" cy="508659"/>
            <a:chOff x="0" y="0"/>
            <a:chExt cx="591161" cy="508657"/>
          </a:xfrm>
        </p:grpSpPr>
        <p:sp>
          <p:nvSpPr>
            <p:cNvPr id="13" name="Shape 13"/>
            <p:cNvSpPr/>
            <p:nvPr/>
          </p:nvSpPr>
          <p:spPr>
            <a:xfrm>
              <a:off x="1493" y="0"/>
              <a:ext cx="157323" cy="152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1" h="21445" extrusionOk="0">
                  <a:moveTo>
                    <a:pt x="76" y="20289"/>
                  </a:moveTo>
                  <a:lnTo>
                    <a:pt x="0" y="1360"/>
                  </a:lnTo>
                  <a:cubicBezTo>
                    <a:pt x="-10" y="1007"/>
                    <a:pt x="120" y="664"/>
                    <a:pt x="360" y="410"/>
                  </a:cubicBezTo>
                  <a:cubicBezTo>
                    <a:pt x="733" y="16"/>
                    <a:pt x="1302" y="-107"/>
                    <a:pt x="1798" y="98"/>
                  </a:cubicBezTo>
                  <a:lnTo>
                    <a:pt x="20652" y="7385"/>
                  </a:lnTo>
                  <a:cubicBezTo>
                    <a:pt x="20896" y="7491"/>
                    <a:pt x="21105" y="7652"/>
                    <a:pt x="21269" y="7853"/>
                  </a:cubicBezTo>
                  <a:cubicBezTo>
                    <a:pt x="21398" y="8010"/>
                    <a:pt x="21500" y="8195"/>
                    <a:pt x="21541" y="8404"/>
                  </a:cubicBezTo>
                  <a:cubicBezTo>
                    <a:pt x="21590" y="8654"/>
                    <a:pt x="21546" y="8905"/>
                    <a:pt x="21446" y="9124"/>
                  </a:cubicBezTo>
                  <a:cubicBezTo>
                    <a:pt x="21331" y="9377"/>
                    <a:pt x="21139" y="9593"/>
                    <a:pt x="20887" y="9735"/>
                  </a:cubicBezTo>
                  <a:lnTo>
                    <a:pt x="1482" y="21324"/>
                  </a:lnTo>
                  <a:cubicBezTo>
                    <a:pt x="1182" y="21493"/>
                    <a:pt x="817" y="21484"/>
                    <a:pt x="525" y="21302"/>
                  </a:cubicBezTo>
                  <a:cubicBezTo>
                    <a:pt x="187" y="21090"/>
                    <a:pt x="9" y="20689"/>
                    <a:pt x="76" y="20289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1168" y="173768"/>
              <a:ext cx="128123" cy="101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9" h="20967" extrusionOk="0">
                  <a:moveTo>
                    <a:pt x="14" y="12680"/>
                  </a:moveTo>
                  <a:lnTo>
                    <a:pt x="14" y="19280"/>
                  </a:lnTo>
                  <a:cubicBezTo>
                    <a:pt x="-42" y="19719"/>
                    <a:pt x="74" y="20165"/>
                    <a:pt x="324" y="20481"/>
                  </a:cubicBezTo>
                  <a:cubicBezTo>
                    <a:pt x="757" y="21028"/>
                    <a:pt x="1418" y="21061"/>
                    <a:pt x="2007" y="20838"/>
                  </a:cubicBezTo>
                  <a:cubicBezTo>
                    <a:pt x="2230" y="20754"/>
                    <a:pt x="2445" y="20636"/>
                    <a:pt x="2647" y="20485"/>
                  </a:cubicBezTo>
                  <a:lnTo>
                    <a:pt x="19339" y="8413"/>
                  </a:lnTo>
                  <a:cubicBezTo>
                    <a:pt x="21016" y="7110"/>
                    <a:pt x="21558" y="4359"/>
                    <a:pt x="20559" y="2221"/>
                  </a:cubicBezTo>
                  <a:cubicBezTo>
                    <a:pt x="19637" y="250"/>
                    <a:pt x="17688" y="-539"/>
                    <a:pt x="16025" y="386"/>
                  </a:cubicBezTo>
                  <a:lnTo>
                    <a:pt x="710" y="11183"/>
                  </a:lnTo>
                  <a:cubicBezTo>
                    <a:pt x="471" y="11359"/>
                    <a:pt x="279" y="11620"/>
                    <a:pt x="157" y="11932"/>
                  </a:cubicBezTo>
                  <a:cubicBezTo>
                    <a:pt x="66" y="12165"/>
                    <a:pt x="17" y="12421"/>
                    <a:pt x="14" y="1268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0" y="228851"/>
              <a:ext cx="295414" cy="279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107" extrusionOk="0">
                  <a:moveTo>
                    <a:pt x="471" y="7906"/>
                  </a:moveTo>
                  <a:lnTo>
                    <a:pt x="13581" y="457"/>
                  </a:lnTo>
                  <a:cubicBezTo>
                    <a:pt x="15392" y="-487"/>
                    <a:pt x="17599" y="70"/>
                    <a:pt x="18783" y="1769"/>
                  </a:cubicBezTo>
                  <a:cubicBezTo>
                    <a:pt x="20248" y="3871"/>
                    <a:pt x="19645" y="6818"/>
                    <a:pt x="17481" y="8128"/>
                  </a:cubicBezTo>
                  <a:lnTo>
                    <a:pt x="12198" y="11071"/>
                  </a:lnTo>
                  <a:cubicBezTo>
                    <a:pt x="11994" y="11210"/>
                    <a:pt x="11865" y="11441"/>
                    <a:pt x="11851" y="11693"/>
                  </a:cubicBezTo>
                  <a:cubicBezTo>
                    <a:pt x="11835" y="11962"/>
                    <a:pt x="11951" y="12221"/>
                    <a:pt x="12160" y="12383"/>
                  </a:cubicBezTo>
                  <a:lnTo>
                    <a:pt x="19975" y="16959"/>
                  </a:lnTo>
                  <a:cubicBezTo>
                    <a:pt x="20263" y="17139"/>
                    <a:pt x="20576" y="17273"/>
                    <a:pt x="20903" y="17355"/>
                  </a:cubicBezTo>
                  <a:cubicBezTo>
                    <a:pt x="21128" y="17412"/>
                    <a:pt x="21358" y="17444"/>
                    <a:pt x="21590" y="17451"/>
                  </a:cubicBezTo>
                  <a:lnTo>
                    <a:pt x="21590" y="21105"/>
                  </a:lnTo>
                  <a:cubicBezTo>
                    <a:pt x="21408" y="21113"/>
                    <a:pt x="21226" y="21099"/>
                    <a:pt x="21048" y="21063"/>
                  </a:cubicBezTo>
                  <a:cubicBezTo>
                    <a:pt x="20857" y="21025"/>
                    <a:pt x="20672" y="20963"/>
                    <a:pt x="20492" y="20889"/>
                  </a:cubicBezTo>
                  <a:cubicBezTo>
                    <a:pt x="20290" y="20804"/>
                    <a:pt x="20093" y="20703"/>
                    <a:pt x="19905" y="20586"/>
                  </a:cubicBezTo>
                  <a:lnTo>
                    <a:pt x="421" y="9395"/>
                  </a:lnTo>
                  <a:cubicBezTo>
                    <a:pt x="169" y="9255"/>
                    <a:pt x="9" y="8988"/>
                    <a:pt x="0" y="8693"/>
                  </a:cubicBezTo>
                  <a:cubicBezTo>
                    <a:pt x="-10" y="8357"/>
                    <a:pt x="175" y="8047"/>
                    <a:pt x="471" y="7906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189045" y="262322"/>
              <a:ext cx="45114" cy="45114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207835" y="56337"/>
              <a:ext cx="173029" cy="50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513" extrusionOk="0">
                  <a:moveTo>
                    <a:pt x="675" y="0"/>
                  </a:moveTo>
                  <a:cubicBezTo>
                    <a:pt x="421" y="21"/>
                    <a:pt x="190" y="524"/>
                    <a:pt x="77" y="1306"/>
                  </a:cubicBezTo>
                  <a:cubicBezTo>
                    <a:pt x="-114" y="2623"/>
                    <a:pt x="64" y="4217"/>
                    <a:pt x="462" y="4762"/>
                  </a:cubicBezTo>
                  <a:lnTo>
                    <a:pt x="9181" y="20142"/>
                  </a:lnTo>
                  <a:cubicBezTo>
                    <a:pt x="9676" y="21045"/>
                    <a:pt x="10229" y="21516"/>
                    <a:pt x="10790" y="21513"/>
                  </a:cubicBezTo>
                  <a:cubicBezTo>
                    <a:pt x="11347" y="21509"/>
                    <a:pt x="11895" y="21039"/>
                    <a:pt x="12387" y="20142"/>
                  </a:cubicBezTo>
                  <a:lnTo>
                    <a:pt x="20939" y="4999"/>
                  </a:lnTo>
                  <a:cubicBezTo>
                    <a:pt x="21290" y="4534"/>
                    <a:pt x="21486" y="3254"/>
                    <a:pt x="21399" y="2003"/>
                  </a:cubicBezTo>
                  <a:cubicBezTo>
                    <a:pt x="21313" y="755"/>
                    <a:pt x="20971" y="-84"/>
                    <a:pt x="20598" y="36"/>
                  </a:cubicBezTo>
                  <a:lnTo>
                    <a:pt x="675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255606" y="392618"/>
              <a:ext cx="78502" cy="31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540" extrusionOk="0">
                  <a:moveTo>
                    <a:pt x="1655" y="0"/>
                  </a:moveTo>
                  <a:lnTo>
                    <a:pt x="19650" y="0"/>
                  </a:lnTo>
                  <a:cubicBezTo>
                    <a:pt x="20512" y="239"/>
                    <a:pt x="21199" y="1904"/>
                    <a:pt x="21313" y="4037"/>
                  </a:cubicBezTo>
                  <a:cubicBezTo>
                    <a:pt x="21412" y="5877"/>
                    <a:pt x="21056" y="7685"/>
                    <a:pt x="20410" y="8623"/>
                  </a:cubicBezTo>
                  <a:lnTo>
                    <a:pt x="12944" y="20137"/>
                  </a:lnTo>
                  <a:cubicBezTo>
                    <a:pt x="12358" y="20996"/>
                    <a:pt x="11696" y="21476"/>
                    <a:pt x="11016" y="21534"/>
                  </a:cubicBezTo>
                  <a:cubicBezTo>
                    <a:pt x="10241" y="21600"/>
                    <a:pt x="9474" y="21115"/>
                    <a:pt x="8806" y="20137"/>
                  </a:cubicBezTo>
                  <a:lnTo>
                    <a:pt x="959" y="8655"/>
                  </a:lnTo>
                  <a:cubicBezTo>
                    <a:pt x="174" y="7554"/>
                    <a:pt x="-188" y="5229"/>
                    <a:pt x="96" y="3106"/>
                  </a:cubicBezTo>
                  <a:cubicBezTo>
                    <a:pt x="324" y="1400"/>
                    <a:pt x="934" y="184"/>
                    <a:pt x="165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462326" y="173764"/>
              <a:ext cx="128122" cy="101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9" h="20967" extrusionOk="0">
                  <a:moveTo>
                    <a:pt x="21045" y="12680"/>
                  </a:moveTo>
                  <a:lnTo>
                    <a:pt x="21045" y="19280"/>
                  </a:lnTo>
                  <a:cubicBezTo>
                    <a:pt x="21101" y="19719"/>
                    <a:pt x="20985" y="20165"/>
                    <a:pt x="20735" y="20481"/>
                  </a:cubicBezTo>
                  <a:cubicBezTo>
                    <a:pt x="20302" y="21028"/>
                    <a:pt x="19641" y="21061"/>
                    <a:pt x="19052" y="20838"/>
                  </a:cubicBezTo>
                  <a:cubicBezTo>
                    <a:pt x="18829" y="20754"/>
                    <a:pt x="18614" y="20636"/>
                    <a:pt x="18412" y="20485"/>
                  </a:cubicBezTo>
                  <a:lnTo>
                    <a:pt x="1720" y="8413"/>
                  </a:lnTo>
                  <a:cubicBezTo>
                    <a:pt x="43" y="7110"/>
                    <a:pt x="-499" y="4359"/>
                    <a:pt x="500" y="2221"/>
                  </a:cubicBezTo>
                  <a:cubicBezTo>
                    <a:pt x="1422" y="250"/>
                    <a:pt x="3371" y="-539"/>
                    <a:pt x="5034" y="386"/>
                  </a:cubicBezTo>
                  <a:lnTo>
                    <a:pt x="20349" y="11183"/>
                  </a:lnTo>
                  <a:cubicBezTo>
                    <a:pt x="20588" y="11359"/>
                    <a:pt x="20780" y="11620"/>
                    <a:pt x="20902" y="11932"/>
                  </a:cubicBezTo>
                  <a:cubicBezTo>
                    <a:pt x="20993" y="12165"/>
                    <a:pt x="21042" y="12421"/>
                    <a:pt x="21045" y="1268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433839" y="0"/>
              <a:ext cx="157323" cy="152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1" h="21445" extrusionOk="0">
                  <a:moveTo>
                    <a:pt x="21485" y="20289"/>
                  </a:moveTo>
                  <a:lnTo>
                    <a:pt x="21561" y="1360"/>
                  </a:lnTo>
                  <a:cubicBezTo>
                    <a:pt x="21571" y="1007"/>
                    <a:pt x="21441" y="664"/>
                    <a:pt x="21201" y="410"/>
                  </a:cubicBezTo>
                  <a:cubicBezTo>
                    <a:pt x="20828" y="16"/>
                    <a:pt x="20259" y="-107"/>
                    <a:pt x="19763" y="98"/>
                  </a:cubicBezTo>
                  <a:lnTo>
                    <a:pt x="909" y="7385"/>
                  </a:lnTo>
                  <a:cubicBezTo>
                    <a:pt x="665" y="7491"/>
                    <a:pt x="456" y="7652"/>
                    <a:pt x="292" y="7853"/>
                  </a:cubicBezTo>
                  <a:cubicBezTo>
                    <a:pt x="163" y="8010"/>
                    <a:pt x="61" y="8195"/>
                    <a:pt x="20" y="8404"/>
                  </a:cubicBezTo>
                  <a:cubicBezTo>
                    <a:pt x="-29" y="8654"/>
                    <a:pt x="15" y="8905"/>
                    <a:pt x="115" y="9124"/>
                  </a:cubicBezTo>
                  <a:cubicBezTo>
                    <a:pt x="230" y="9377"/>
                    <a:pt x="422" y="9593"/>
                    <a:pt x="674" y="9735"/>
                  </a:cubicBezTo>
                  <a:lnTo>
                    <a:pt x="20079" y="21324"/>
                  </a:lnTo>
                  <a:cubicBezTo>
                    <a:pt x="20379" y="21493"/>
                    <a:pt x="20744" y="21484"/>
                    <a:pt x="21036" y="21302"/>
                  </a:cubicBezTo>
                  <a:cubicBezTo>
                    <a:pt x="21374" y="21090"/>
                    <a:pt x="21552" y="20689"/>
                    <a:pt x="21485" y="20289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293590" y="228849"/>
              <a:ext cx="295414" cy="279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107" extrusionOk="0">
                  <a:moveTo>
                    <a:pt x="21119" y="7906"/>
                  </a:moveTo>
                  <a:lnTo>
                    <a:pt x="8009" y="457"/>
                  </a:lnTo>
                  <a:cubicBezTo>
                    <a:pt x="6198" y="-487"/>
                    <a:pt x="3991" y="70"/>
                    <a:pt x="2807" y="1769"/>
                  </a:cubicBezTo>
                  <a:cubicBezTo>
                    <a:pt x="1342" y="3871"/>
                    <a:pt x="1945" y="6818"/>
                    <a:pt x="4109" y="8128"/>
                  </a:cubicBezTo>
                  <a:lnTo>
                    <a:pt x="9392" y="11071"/>
                  </a:lnTo>
                  <a:cubicBezTo>
                    <a:pt x="9596" y="11210"/>
                    <a:pt x="9725" y="11441"/>
                    <a:pt x="9739" y="11693"/>
                  </a:cubicBezTo>
                  <a:cubicBezTo>
                    <a:pt x="9755" y="11962"/>
                    <a:pt x="9639" y="12221"/>
                    <a:pt x="9430" y="12383"/>
                  </a:cubicBezTo>
                  <a:lnTo>
                    <a:pt x="1615" y="16959"/>
                  </a:lnTo>
                  <a:cubicBezTo>
                    <a:pt x="1327" y="17139"/>
                    <a:pt x="1014" y="17273"/>
                    <a:pt x="687" y="17355"/>
                  </a:cubicBezTo>
                  <a:cubicBezTo>
                    <a:pt x="462" y="17412"/>
                    <a:pt x="232" y="17444"/>
                    <a:pt x="0" y="17451"/>
                  </a:cubicBezTo>
                  <a:lnTo>
                    <a:pt x="0" y="21105"/>
                  </a:lnTo>
                  <a:cubicBezTo>
                    <a:pt x="182" y="21113"/>
                    <a:pt x="364" y="21099"/>
                    <a:pt x="542" y="21063"/>
                  </a:cubicBezTo>
                  <a:cubicBezTo>
                    <a:pt x="733" y="21025"/>
                    <a:pt x="918" y="20963"/>
                    <a:pt x="1098" y="20889"/>
                  </a:cubicBezTo>
                  <a:cubicBezTo>
                    <a:pt x="1300" y="20804"/>
                    <a:pt x="1497" y="20703"/>
                    <a:pt x="1685" y="20586"/>
                  </a:cubicBezTo>
                  <a:lnTo>
                    <a:pt x="21169" y="9395"/>
                  </a:lnTo>
                  <a:cubicBezTo>
                    <a:pt x="21421" y="9255"/>
                    <a:pt x="21581" y="8988"/>
                    <a:pt x="21590" y="8693"/>
                  </a:cubicBezTo>
                  <a:cubicBezTo>
                    <a:pt x="21600" y="8357"/>
                    <a:pt x="21415" y="8047"/>
                    <a:pt x="21119" y="7906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>
              <a:off x="354848" y="262322"/>
              <a:ext cx="45114" cy="45114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21071656" y="12109832"/>
            <a:ext cx="2073172" cy="475850"/>
            <a:chOff x="0" y="0"/>
            <a:chExt cx="2073170" cy="475848"/>
          </a:xfrm>
        </p:grpSpPr>
        <p:sp>
          <p:nvSpPr>
            <p:cNvPr id="24" name="Shape 24"/>
            <p:cNvSpPr/>
            <p:nvPr/>
          </p:nvSpPr>
          <p:spPr>
            <a:xfrm>
              <a:off x="0" y="0"/>
              <a:ext cx="475849" cy="475849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532440" y="0"/>
              <a:ext cx="475849" cy="475849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1064880" y="0"/>
              <a:ext cx="475849" cy="475849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>
              <a:off x="1597322" y="0"/>
              <a:ext cx="475849" cy="475849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634731" y="129810"/>
              <a:ext cx="271268" cy="216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237" y="5082"/>
                  </a:moveTo>
                  <a:cubicBezTo>
                    <a:pt x="19237" y="5506"/>
                    <a:pt x="19237" y="5929"/>
                    <a:pt x="19237" y="5929"/>
                  </a:cubicBezTo>
                  <a:cubicBezTo>
                    <a:pt x="19237" y="13129"/>
                    <a:pt x="14850" y="21600"/>
                    <a:pt x="6750" y="21600"/>
                  </a:cubicBezTo>
                  <a:cubicBezTo>
                    <a:pt x="4388" y="21600"/>
                    <a:pt x="2025" y="20753"/>
                    <a:pt x="0" y="19059"/>
                  </a:cubicBezTo>
                  <a:cubicBezTo>
                    <a:pt x="338" y="19059"/>
                    <a:pt x="675" y="19059"/>
                    <a:pt x="1013" y="19059"/>
                  </a:cubicBezTo>
                  <a:cubicBezTo>
                    <a:pt x="3038" y="19059"/>
                    <a:pt x="5063" y="18212"/>
                    <a:pt x="6413" y="16941"/>
                  </a:cubicBezTo>
                  <a:cubicBezTo>
                    <a:pt x="4725" y="16941"/>
                    <a:pt x="3038" y="15247"/>
                    <a:pt x="2363" y="13129"/>
                  </a:cubicBezTo>
                  <a:cubicBezTo>
                    <a:pt x="2700" y="13129"/>
                    <a:pt x="3038" y="13129"/>
                    <a:pt x="3375" y="13129"/>
                  </a:cubicBezTo>
                  <a:cubicBezTo>
                    <a:pt x="3713" y="13129"/>
                    <a:pt x="4050" y="13129"/>
                    <a:pt x="4388" y="13129"/>
                  </a:cubicBezTo>
                  <a:cubicBezTo>
                    <a:pt x="2363" y="12282"/>
                    <a:pt x="1013" y="10165"/>
                    <a:pt x="1013" y="7624"/>
                  </a:cubicBezTo>
                  <a:cubicBezTo>
                    <a:pt x="1013" y="7624"/>
                    <a:pt x="1013" y="7624"/>
                    <a:pt x="1013" y="7624"/>
                  </a:cubicBezTo>
                  <a:cubicBezTo>
                    <a:pt x="1688" y="8047"/>
                    <a:pt x="2363" y="8047"/>
                    <a:pt x="3038" y="8047"/>
                  </a:cubicBezTo>
                  <a:cubicBezTo>
                    <a:pt x="1688" y="7200"/>
                    <a:pt x="1013" y="5506"/>
                    <a:pt x="1013" y="3812"/>
                  </a:cubicBezTo>
                  <a:cubicBezTo>
                    <a:pt x="1013" y="2541"/>
                    <a:pt x="1350" y="1694"/>
                    <a:pt x="1688" y="847"/>
                  </a:cubicBezTo>
                  <a:cubicBezTo>
                    <a:pt x="3713" y="4235"/>
                    <a:pt x="7088" y="6353"/>
                    <a:pt x="10463" y="6776"/>
                  </a:cubicBezTo>
                  <a:cubicBezTo>
                    <a:pt x="10463" y="6353"/>
                    <a:pt x="10463" y="5929"/>
                    <a:pt x="10463" y="5506"/>
                  </a:cubicBezTo>
                  <a:cubicBezTo>
                    <a:pt x="10463" y="2118"/>
                    <a:pt x="12487" y="0"/>
                    <a:pt x="14850" y="0"/>
                  </a:cubicBezTo>
                  <a:cubicBezTo>
                    <a:pt x="16200" y="0"/>
                    <a:pt x="17212" y="424"/>
                    <a:pt x="18225" y="1694"/>
                  </a:cubicBezTo>
                  <a:cubicBezTo>
                    <a:pt x="18900" y="1271"/>
                    <a:pt x="19912" y="847"/>
                    <a:pt x="20925" y="424"/>
                  </a:cubicBezTo>
                  <a:cubicBezTo>
                    <a:pt x="20587" y="1694"/>
                    <a:pt x="19912" y="2541"/>
                    <a:pt x="18900" y="3388"/>
                  </a:cubicBezTo>
                  <a:cubicBezTo>
                    <a:pt x="19912" y="2965"/>
                    <a:pt x="20587" y="2965"/>
                    <a:pt x="21600" y="2541"/>
                  </a:cubicBezTo>
                  <a:cubicBezTo>
                    <a:pt x="20925" y="3388"/>
                    <a:pt x="20250" y="4659"/>
                    <a:pt x="19237" y="50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163227" y="95411"/>
              <a:ext cx="149394" cy="285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546"/>
                  </a:moveTo>
                  <a:cubicBezTo>
                    <a:pt x="17897" y="3546"/>
                    <a:pt x="17897" y="3546"/>
                    <a:pt x="17897" y="3546"/>
                  </a:cubicBezTo>
                  <a:cubicBezTo>
                    <a:pt x="14811" y="3546"/>
                    <a:pt x="14194" y="4513"/>
                    <a:pt x="14194" y="5481"/>
                  </a:cubicBezTo>
                  <a:cubicBezTo>
                    <a:pt x="14194" y="8060"/>
                    <a:pt x="14194" y="8060"/>
                    <a:pt x="14194" y="8060"/>
                  </a:cubicBezTo>
                  <a:cubicBezTo>
                    <a:pt x="21600" y="8060"/>
                    <a:pt x="21600" y="8060"/>
                    <a:pt x="21600" y="8060"/>
                  </a:cubicBezTo>
                  <a:cubicBezTo>
                    <a:pt x="20366" y="11928"/>
                    <a:pt x="20366" y="11928"/>
                    <a:pt x="20366" y="11928"/>
                  </a:cubicBezTo>
                  <a:cubicBezTo>
                    <a:pt x="14194" y="11928"/>
                    <a:pt x="14194" y="11928"/>
                    <a:pt x="14194" y="11928"/>
                  </a:cubicBezTo>
                  <a:cubicBezTo>
                    <a:pt x="14194" y="21600"/>
                    <a:pt x="14194" y="21600"/>
                    <a:pt x="14194" y="21600"/>
                  </a:cubicBezTo>
                  <a:cubicBezTo>
                    <a:pt x="6789" y="21600"/>
                    <a:pt x="6789" y="21600"/>
                    <a:pt x="6789" y="21600"/>
                  </a:cubicBezTo>
                  <a:cubicBezTo>
                    <a:pt x="6789" y="11928"/>
                    <a:pt x="6789" y="11928"/>
                    <a:pt x="6789" y="11928"/>
                  </a:cubicBezTo>
                  <a:cubicBezTo>
                    <a:pt x="0" y="11928"/>
                    <a:pt x="0" y="11928"/>
                    <a:pt x="0" y="11928"/>
                  </a:cubicBezTo>
                  <a:cubicBezTo>
                    <a:pt x="0" y="8060"/>
                    <a:pt x="0" y="8060"/>
                    <a:pt x="0" y="8060"/>
                  </a:cubicBezTo>
                  <a:cubicBezTo>
                    <a:pt x="6789" y="8060"/>
                    <a:pt x="6789" y="8060"/>
                    <a:pt x="6789" y="8060"/>
                  </a:cubicBezTo>
                  <a:cubicBezTo>
                    <a:pt x="6789" y="5158"/>
                    <a:pt x="6789" y="5158"/>
                    <a:pt x="6789" y="5158"/>
                  </a:cubicBezTo>
                  <a:cubicBezTo>
                    <a:pt x="6789" y="1934"/>
                    <a:pt x="10491" y="0"/>
                    <a:pt x="16046" y="0"/>
                  </a:cubicBezTo>
                  <a:cubicBezTo>
                    <a:pt x="18514" y="0"/>
                    <a:pt x="20983" y="322"/>
                    <a:pt x="21600" y="322"/>
                  </a:cubicBezTo>
                  <a:lnTo>
                    <a:pt x="21600" y="3546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>
              <a:off x="1218409" y="104461"/>
              <a:ext cx="168791" cy="266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8900" y="1029"/>
                    <a:pt x="18900" y="1029"/>
                    <a:pt x="18900" y="1029"/>
                  </a:cubicBezTo>
                  <a:cubicBezTo>
                    <a:pt x="16200" y="1029"/>
                    <a:pt x="16200" y="1029"/>
                    <a:pt x="16200" y="1029"/>
                  </a:cubicBezTo>
                  <a:cubicBezTo>
                    <a:pt x="17820" y="2057"/>
                    <a:pt x="19440" y="3086"/>
                    <a:pt x="19440" y="4800"/>
                  </a:cubicBezTo>
                  <a:cubicBezTo>
                    <a:pt x="19440" y="8229"/>
                    <a:pt x="14580" y="8571"/>
                    <a:pt x="14580" y="10286"/>
                  </a:cubicBezTo>
                  <a:cubicBezTo>
                    <a:pt x="14580" y="12000"/>
                    <a:pt x="20520" y="12686"/>
                    <a:pt x="20520" y="16114"/>
                  </a:cubicBezTo>
                  <a:cubicBezTo>
                    <a:pt x="20520" y="17143"/>
                    <a:pt x="20520" y="17829"/>
                    <a:pt x="19980" y="18514"/>
                  </a:cubicBezTo>
                  <a:cubicBezTo>
                    <a:pt x="17820" y="20914"/>
                    <a:pt x="12960" y="21600"/>
                    <a:pt x="9180" y="21600"/>
                  </a:cubicBezTo>
                  <a:cubicBezTo>
                    <a:pt x="6480" y="21600"/>
                    <a:pt x="2700" y="20914"/>
                    <a:pt x="540" y="19200"/>
                  </a:cubicBezTo>
                  <a:cubicBezTo>
                    <a:pt x="0" y="18857"/>
                    <a:pt x="0" y="18171"/>
                    <a:pt x="0" y="17486"/>
                  </a:cubicBezTo>
                  <a:cubicBezTo>
                    <a:pt x="0" y="16114"/>
                    <a:pt x="1620" y="14743"/>
                    <a:pt x="3240" y="14057"/>
                  </a:cubicBezTo>
                  <a:cubicBezTo>
                    <a:pt x="5940" y="13029"/>
                    <a:pt x="8640" y="13029"/>
                    <a:pt x="11340" y="12686"/>
                  </a:cubicBezTo>
                  <a:cubicBezTo>
                    <a:pt x="10800" y="12000"/>
                    <a:pt x="10260" y="11657"/>
                    <a:pt x="10260" y="10971"/>
                  </a:cubicBezTo>
                  <a:cubicBezTo>
                    <a:pt x="10260" y="10286"/>
                    <a:pt x="10260" y="9943"/>
                    <a:pt x="10800" y="9600"/>
                  </a:cubicBezTo>
                  <a:cubicBezTo>
                    <a:pt x="10260" y="9943"/>
                    <a:pt x="9720" y="9943"/>
                    <a:pt x="9180" y="9943"/>
                  </a:cubicBezTo>
                  <a:cubicBezTo>
                    <a:pt x="5400" y="9943"/>
                    <a:pt x="2160" y="7886"/>
                    <a:pt x="2160" y="5486"/>
                  </a:cubicBezTo>
                  <a:cubicBezTo>
                    <a:pt x="2160" y="3771"/>
                    <a:pt x="3240" y="2400"/>
                    <a:pt x="4860" y="1714"/>
                  </a:cubicBezTo>
                  <a:cubicBezTo>
                    <a:pt x="7020" y="343"/>
                    <a:pt x="10260" y="0"/>
                    <a:pt x="12960" y="0"/>
                  </a:cubicBezTo>
                  <a:lnTo>
                    <a:pt x="21600" y="0"/>
                  </a:lnTo>
                  <a:close/>
                  <a:moveTo>
                    <a:pt x="12960" y="13714"/>
                  </a:moveTo>
                  <a:cubicBezTo>
                    <a:pt x="12960" y="13714"/>
                    <a:pt x="12420" y="13714"/>
                    <a:pt x="11880" y="13714"/>
                  </a:cubicBezTo>
                  <a:cubicBezTo>
                    <a:pt x="8640" y="13714"/>
                    <a:pt x="3780" y="14400"/>
                    <a:pt x="3780" y="16800"/>
                  </a:cubicBezTo>
                  <a:cubicBezTo>
                    <a:pt x="3780" y="19543"/>
                    <a:pt x="8100" y="20229"/>
                    <a:pt x="11340" y="20229"/>
                  </a:cubicBezTo>
                  <a:cubicBezTo>
                    <a:pt x="14580" y="20229"/>
                    <a:pt x="17820" y="19543"/>
                    <a:pt x="17820" y="17486"/>
                  </a:cubicBezTo>
                  <a:cubicBezTo>
                    <a:pt x="17820" y="15429"/>
                    <a:pt x="15120" y="14400"/>
                    <a:pt x="12960" y="13714"/>
                  </a:cubicBezTo>
                  <a:close/>
                  <a:moveTo>
                    <a:pt x="9720" y="1029"/>
                  </a:moveTo>
                  <a:cubicBezTo>
                    <a:pt x="8640" y="1029"/>
                    <a:pt x="7560" y="1371"/>
                    <a:pt x="7020" y="2057"/>
                  </a:cubicBezTo>
                  <a:cubicBezTo>
                    <a:pt x="5940" y="2400"/>
                    <a:pt x="5940" y="3086"/>
                    <a:pt x="5940" y="4114"/>
                  </a:cubicBezTo>
                  <a:cubicBezTo>
                    <a:pt x="5940" y="5829"/>
                    <a:pt x="7560" y="8914"/>
                    <a:pt x="11340" y="8914"/>
                  </a:cubicBezTo>
                  <a:cubicBezTo>
                    <a:pt x="12420" y="8914"/>
                    <a:pt x="13500" y="8571"/>
                    <a:pt x="14580" y="8229"/>
                  </a:cubicBezTo>
                  <a:cubicBezTo>
                    <a:pt x="15120" y="7543"/>
                    <a:pt x="15660" y="6857"/>
                    <a:pt x="15660" y="6171"/>
                  </a:cubicBezTo>
                  <a:cubicBezTo>
                    <a:pt x="15660" y="4114"/>
                    <a:pt x="13500" y="1029"/>
                    <a:pt x="9720" y="102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1690988" y="133902"/>
              <a:ext cx="288515" cy="208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82" y="18073"/>
                  </a:moveTo>
                  <a:cubicBezTo>
                    <a:pt x="20965" y="19837"/>
                    <a:pt x="20012" y="21159"/>
                    <a:pt x="18741" y="21159"/>
                  </a:cubicBezTo>
                  <a:cubicBezTo>
                    <a:pt x="16200" y="21600"/>
                    <a:pt x="13341" y="21600"/>
                    <a:pt x="10800" y="21600"/>
                  </a:cubicBezTo>
                  <a:cubicBezTo>
                    <a:pt x="7941" y="21600"/>
                    <a:pt x="5400" y="21600"/>
                    <a:pt x="2541" y="21159"/>
                  </a:cubicBezTo>
                  <a:cubicBezTo>
                    <a:pt x="1588" y="21159"/>
                    <a:pt x="635" y="19837"/>
                    <a:pt x="318" y="18073"/>
                  </a:cubicBezTo>
                  <a:cubicBezTo>
                    <a:pt x="0" y="15869"/>
                    <a:pt x="0" y="13224"/>
                    <a:pt x="0" y="11020"/>
                  </a:cubicBezTo>
                  <a:cubicBezTo>
                    <a:pt x="0" y="8376"/>
                    <a:pt x="0" y="6171"/>
                    <a:pt x="318" y="3527"/>
                  </a:cubicBezTo>
                  <a:cubicBezTo>
                    <a:pt x="635" y="2204"/>
                    <a:pt x="1588" y="882"/>
                    <a:pt x="2541" y="441"/>
                  </a:cubicBezTo>
                  <a:cubicBezTo>
                    <a:pt x="5400" y="0"/>
                    <a:pt x="7941" y="0"/>
                    <a:pt x="10800" y="0"/>
                  </a:cubicBezTo>
                  <a:cubicBezTo>
                    <a:pt x="13341" y="0"/>
                    <a:pt x="16200" y="0"/>
                    <a:pt x="18741" y="441"/>
                  </a:cubicBezTo>
                  <a:cubicBezTo>
                    <a:pt x="20012" y="882"/>
                    <a:pt x="20965" y="2204"/>
                    <a:pt x="21282" y="3527"/>
                  </a:cubicBezTo>
                  <a:cubicBezTo>
                    <a:pt x="21600" y="6171"/>
                    <a:pt x="21600" y="8376"/>
                    <a:pt x="21600" y="11020"/>
                  </a:cubicBezTo>
                  <a:cubicBezTo>
                    <a:pt x="21600" y="13224"/>
                    <a:pt x="21600" y="15869"/>
                    <a:pt x="21282" y="18073"/>
                  </a:cubicBezTo>
                  <a:close/>
                  <a:moveTo>
                    <a:pt x="14929" y="10139"/>
                  </a:moveTo>
                  <a:cubicBezTo>
                    <a:pt x="8894" y="4849"/>
                    <a:pt x="8894" y="4849"/>
                    <a:pt x="8894" y="4849"/>
                  </a:cubicBezTo>
                  <a:cubicBezTo>
                    <a:pt x="8576" y="4408"/>
                    <a:pt x="8259" y="4408"/>
                    <a:pt x="7941" y="4408"/>
                  </a:cubicBezTo>
                  <a:cubicBezTo>
                    <a:pt x="7941" y="4849"/>
                    <a:pt x="7624" y="5290"/>
                    <a:pt x="7624" y="5731"/>
                  </a:cubicBezTo>
                  <a:cubicBezTo>
                    <a:pt x="7624" y="16310"/>
                    <a:pt x="7624" y="16310"/>
                    <a:pt x="7624" y="16310"/>
                  </a:cubicBezTo>
                  <a:cubicBezTo>
                    <a:pt x="7624" y="16751"/>
                    <a:pt x="7941" y="17192"/>
                    <a:pt x="7941" y="17192"/>
                  </a:cubicBezTo>
                  <a:cubicBezTo>
                    <a:pt x="8259" y="17192"/>
                    <a:pt x="8259" y="17192"/>
                    <a:pt x="8259" y="17192"/>
                  </a:cubicBezTo>
                  <a:cubicBezTo>
                    <a:pt x="8576" y="17192"/>
                    <a:pt x="8576" y="17192"/>
                    <a:pt x="8894" y="17192"/>
                  </a:cubicBezTo>
                  <a:cubicBezTo>
                    <a:pt x="14929" y="11902"/>
                    <a:pt x="14929" y="11902"/>
                    <a:pt x="14929" y="11902"/>
                  </a:cubicBezTo>
                  <a:cubicBezTo>
                    <a:pt x="15247" y="11461"/>
                    <a:pt x="15247" y="11461"/>
                    <a:pt x="15247" y="11020"/>
                  </a:cubicBezTo>
                  <a:cubicBezTo>
                    <a:pt x="15247" y="10580"/>
                    <a:pt x="15247" y="10139"/>
                    <a:pt x="14929" y="1013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/>
        </p:nvSpPr>
        <p:spPr>
          <a:xfrm>
            <a:off x="1856957" y="11994735"/>
            <a:ext cx="2514713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1">
                <a:solidFill>
                  <a:srgbClr val="0C0C0C"/>
                </a:solidFill>
                <a:latin typeface="+mn-lt"/>
                <a:ea typeface="+mn-ea"/>
                <a:cs typeface="+mn-cs"/>
                <a:sym typeface="Helvetica"/>
                <a:hlinkClick r:id="rId2"/>
              </a:defRPr>
            </a:lvl1pPr>
          </a:lstStyle>
          <a:p>
            <a:r>
              <a:rPr>
                <a:hlinkClick r:id="rId2"/>
              </a:rPr>
              <a:t>WWW.SITE2MAX.PRO</a:t>
            </a:r>
          </a:p>
        </p:txBody>
      </p:sp>
      <p:sp>
        <p:nvSpPr>
          <p:cNvPr id="12" name="Shape 12"/>
          <p:cNvSpPr/>
          <p:nvPr/>
        </p:nvSpPr>
        <p:spPr>
          <a:xfrm>
            <a:off x="1854141" y="12310610"/>
            <a:ext cx="5766164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800">
                <a:solidFill>
                  <a:srgbClr val="0C0C0C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PowerPoint &amp; KeyNote Templates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1149692" y="12098516"/>
            <a:ext cx="591162" cy="508659"/>
            <a:chOff x="0" y="0"/>
            <a:chExt cx="591161" cy="508657"/>
          </a:xfrm>
        </p:grpSpPr>
        <p:sp>
          <p:nvSpPr>
            <p:cNvPr id="13" name="Shape 13"/>
            <p:cNvSpPr/>
            <p:nvPr/>
          </p:nvSpPr>
          <p:spPr>
            <a:xfrm>
              <a:off x="1493" y="0"/>
              <a:ext cx="157323" cy="152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1" h="21445" extrusionOk="0">
                  <a:moveTo>
                    <a:pt x="76" y="20289"/>
                  </a:moveTo>
                  <a:lnTo>
                    <a:pt x="0" y="1360"/>
                  </a:lnTo>
                  <a:cubicBezTo>
                    <a:pt x="-10" y="1007"/>
                    <a:pt x="120" y="664"/>
                    <a:pt x="360" y="410"/>
                  </a:cubicBezTo>
                  <a:cubicBezTo>
                    <a:pt x="733" y="16"/>
                    <a:pt x="1302" y="-107"/>
                    <a:pt x="1798" y="98"/>
                  </a:cubicBezTo>
                  <a:lnTo>
                    <a:pt x="20652" y="7385"/>
                  </a:lnTo>
                  <a:cubicBezTo>
                    <a:pt x="20896" y="7491"/>
                    <a:pt x="21105" y="7652"/>
                    <a:pt x="21269" y="7853"/>
                  </a:cubicBezTo>
                  <a:cubicBezTo>
                    <a:pt x="21398" y="8010"/>
                    <a:pt x="21500" y="8195"/>
                    <a:pt x="21541" y="8404"/>
                  </a:cubicBezTo>
                  <a:cubicBezTo>
                    <a:pt x="21590" y="8654"/>
                    <a:pt x="21546" y="8905"/>
                    <a:pt x="21446" y="9124"/>
                  </a:cubicBezTo>
                  <a:cubicBezTo>
                    <a:pt x="21331" y="9377"/>
                    <a:pt x="21139" y="9593"/>
                    <a:pt x="20887" y="9735"/>
                  </a:cubicBezTo>
                  <a:lnTo>
                    <a:pt x="1482" y="21324"/>
                  </a:lnTo>
                  <a:cubicBezTo>
                    <a:pt x="1182" y="21493"/>
                    <a:pt x="817" y="21484"/>
                    <a:pt x="525" y="21302"/>
                  </a:cubicBezTo>
                  <a:cubicBezTo>
                    <a:pt x="187" y="21090"/>
                    <a:pt x="9" y="20689"/>
                    <a:pt x="76" y="20289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1168" y="173768"/>
              <a:ext cx="128123" cy="101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9" h="20967" extrusionOk="0">
                  <a:moveTo>
                    <a:pt x="14" y="12680"/>
                  </a:moveTo>
                  <a:lnTo>
                    <a:pt x="14" y="19280"/>
                  </a:lnTo>
                  <a:cubicBezTo>
                    <a:pt x="-42" y="19719"/>
                    <a:pt x="74" y="20165"/>
                    <a:pt x="324" y="20481"/>
                  </a:cubicBezTo>
                  <a:cubicBezTo>
                    <a:pt x="757" y="21028"/>
                    <a:pt x="1418" y="21061"/>
                    <a:pt x="2007" y="20838"/>
                  </a:cubicBezTo>
                  <a:cubicBezTo>
                    <a:pt x="2230" y="20754"/>
                    <a:pt x="2445" y="20636"/>
                    <a:pt x="2647" y="20485"/>
                  </a:cubicBezTo>
                  <a:lnTo>
                    <a:pt x="19339" y="8413"/>
                  </a:lnTo>
                  <a:cubicBezTo>
                    <a:pt x="21016" y="7110"/>
                    <a:pt x="21558" y="4359"/>
                    <a:pt x="20559" y="2221"/>
                  </a:cubicBezTo>
                  <a:cubicBezTo>
                    <a:pt x="19637" y="250"/>
                    <a:pt x="17688" y="-539"/>
                    <a:pt x="16025" y="386"/>
                  </a:cubicBezTo>
                  <a:lnTo>
                    <a:pt x="710" y="11183"/>
                  </a:lnTo>
                  <a:cubicBezTo>
                    <a:pt x="471" y="11359"/>
                    <a:pt x="279" y="11620"/>
                    <a:pt x="157" y="11932"/>
                  </a:cubicBezTo>
                  <a:cubicBezTo>
                    <a:pt x="66" y="12165"/>
                    <a:pt x="17" y="12421"/>
                    <a:pt x="14" y="1268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0" y="228851"/>
              <a:ext cx="295414" cy="279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107" extrusionOk="0">
                  <a:moveTo>
                    <a:pt x="471" y="7906"/>
                  </a:moveTo>
                  <a:lnTo>
                    <a:pt x="13581" y="457"/>
                  </a:lnTo>
                  <a:cubicBezTo>
                    <a:pt x="15392" y="-487"/>
                    <a:pt x="17599" y="70"/>
                    <a:pt x="18783" y="1769"/>
                  </a:cubicBezTo>
                  <a:cubicBezTo>
                    <a:pt x="20248" y="3871"/>
                    <a:pt x="19645" y="6818"/>
                    <a:pt x="17481" y="8128"/>
                  </a:cubicBezTo>
                  <a:lnTo>
                    <a:pt x="12198" y="11071"/>
                  </a:lnTo>
                  <a:cubicBezTo>
                    <a:pt x="11994" y="11210"/>
                    <a:pt x="11865" y="11441"/>
                    <a:pt x="11851" y="11693"/>
                  </a:cubicBezTo>
                  <a:cubicBezTo>
                    <a:pt x="11835" y="11962"/>
                    <a:pt x="11951" y="12221"/>
                    <a:pt x="12160" y="12383"/>
                  </a:cubicBezTo>
                  <a:lnTo>
                    <a:pt x="19975" y="16959"/>
                  </a:lnTo>
                  <a:cubicBezTo>
                    <a:pt x="20263" y="17139"/>
                    <a:pt x="20576" y="17273"/>
                    <a:pt x="20903" y="17355"/>
                  </a:cubicBezTo>
                  <a:cubicBezTo>
                    <a:pt x="21128" y="17412"/>
                    <a:pt x="21358" y="17444"/>
                    <a:pt x="21590" y="17451"/>
                  </a:cubicBezTo>
                  <a:lnTo>
                    <a:pt x="21590" y="21105"/>
                  </a:lnTo>
                  <a:cubicBezTo>
                    <a:pt x="21408" y="21113"/>
                    <a:pt x="21226" y="21099"/>
                    <a:pt x="21048" y="21063"/>
                  </a:cubicBezTo>
                  <a:cubicBezTo>
                    <a:pt x="20857" y="21025"/>
                    <a:pt x="20672" y="20963"/>
                    <a:pt x="20492" y="20889"/>
                  </a:cubicBezTo>
                  <a:cubicBezTo>
                    <a:pt x="20290" y="20804"/>
                    <a:pt x="20093" y="20703"/>
                    <a:pt x="19905" y="20586"/>
                  </a:cubicBezTo>
                  <a:lnTo>
                    <a:pt x="421" y="9395"/>
                  </a:lnTo>
                  <a:cubicBezTo>
                    <a:pt x="169" y="9255"/>
                    <a:pt x="9" y="8988"/>
                    <a:pt x="0" y="8693"/>
                  </a:cubicBezTo>
                  <a:cubicBezTo>
                    <a:pt x="-10" y="8357"/>
                    <a:pt x="175" y="8047"/>
                    <a:pt x="471" y="7906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189045" y="262322"/>
              <a:ext cx="45114" cy="45114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207835" y="56337"/>
              <a:ext cx="173029" cy="50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513" extrusionOk="0">
                  <a:moveTo>
                    <a:pt x="675" y="0"/>
                  </a:moveTo>
                  <a:cubicBezTo>
                    <a:pt x="421" y="21"/>
                    <a:pt x="190" y="524"/>
                    <a:pt x="77" y="1306"/>
                  </a:cubicBezTo>
                  <a:cubicBezTo>
                    <a:pt x="-114" y="2623"/>
                    <a:pt x="64" y="4217"/>
                    <a:pt x="462" y="4762"/>
                  </a:cubicBezTo>
                  <a:lnTo>
                    <a:pt x="9181" y="20142"/>
                  </a:lnTo>
                  <a:cubicBezTo>
                    <a:pt x="9676" y="21045"/>
                    <a:pt x="10229" y="21516"/>
                    <a:pt x="10790" y="21513"/>
                  </a:cubicBezTo>
                  <a:cubicBezTo>
                    <a:pt x="11347" y="21509"/>
                    <a:pt x="11895" y="21039"/>
                    <a:pt x="12387" y="20142"/>
                  </a:cubicBezTo>
                  <a:lnTo>
                    <a:pt x="20939" y="4999"/>
                  </a:lnTo>
                  <a:cubicBezTo>
                    <a:pt x="21290" y="4534"/>
                    <a:pt x="21486" y="3254"/>
                    <a:pt x="21399" y="2003"/>
                  </a:cubicBezTo>
                  <a:cubicBezTo>
                    <a:pt x="21313" y="755"/>
                    <a:pt x="20971" y="-84"/>
                    <a:pt x="20598" y="36"/>
                  </a:cubicBezTo>
                  <a:lnTo>
                    <a:pt x="675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255606" y="392618"/>
              <a:ext cx="78502" cy="31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540" extrusionOk="0">
                  <a:moveTo>
                    <a:pt x="1655" y="0"/>
                  </a:moveTo>
                  <a:lnTo>
                    <a:pt x="19650" y="0"/>
                  </a:lnTo>
                  <a:cubicBezTo>
                    <a:pt x="20512" y="239"/>
                    <a:pt x="21199" y="1904"/>
                    <a:pt x="21313" y="4037"/>
                  </a:cubicBezTo>
                  <a:cubicBezTo>
                    <a:pt x="21412" y="5877"/>
                    <a:pt x="21056" y="7685"/>
                    <a:pt x="20410" y="8623"/>
                  </a:cubicBezTo>
                  <a:lnTo>
                    <a:pt x="12944" y="20137"/>
                  </a:lnTo>
                  <a:cubicBezTo>
                    <a:pt x="12358" y="20996"/>
                    <a:pt x="11696" y="21476"/>
                    <a:pt x="11016" y="21534"/>
                  </a:cubicBezTo>
                  <a:cubicBezTo>
                    <a:pt x="10241" y="21600"/>
                    <a:pt x="9474" y="21115"/>
                    <a:pt x="8806" y="20137"/>
                  </a:cubicBezTo>
                  <a:lnTo>
                    <a:pt x="959" y="8655"/>
                  </a:lnTo>
                  <a:cubicBezTo>
                    <a:pt x="174" y="7554"/>
                    <a:pt x="-188" y="5229"/>
                    <a:pt x="96" y="3106"/>
                  </a:cubicBezTo>
                  <a:cubicBezTo>
                    <a:pt x="324" y="1400"/>
                    <a:pt x="934" y="184"/>
                    <a:pt x="165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462326" y="173764"/>
              <a:ext cx="128122" cy="101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9" h="20967" extrusionOk="0">
                  <a:moveTo>
                    <a:pt x="21045" y="12680"/>
                  </a:moveTo>
                  <a:lnTo>
                    <a:pt x="21045" y="19280"/>
                  </a:lnTo>
                  <a:cubicBezTo>
                    <a:pt x="21101" y="19719"/>
                    <a:pt x="20985" y="20165"/>
                    <a:pt x="20735" y="20481"/>
                  </a:cubicBezTo>
                  <a:cubicBezTo>
                    <a:pt x="20302" y="21028"/>
                    <a:pt x="19641" y="21061"/>
                    <a:pt x="19052" y="20838"/>
                  </a:cubicBezTo>
                  <a:cubicBezTo>
                    <a:pt x="18829" y="20754"/>
                    <a:pt x="18614" y="20636"/>
                    <a:pt x="18412" y="20485"/>
                  </a:cubicBezTo>
                  <a:lnTo>
                    <a:pt x="1720" y="8413"/>
                  </a:lnTo>
                  <a:cubicBezTo>
                    <a:pt x="43" y="7110"/>
                    <a:pt x="-499" y="4359"/>
                    <a:pt x="500" y="2221"/>
                  </a:cubicBezTo>
                  <a:cubicBezTo>
                    <a:pt x="1422" y="250"/>
                    <a:pt x="3371" y="-539"/>
                    <a:pt x="5034" y="386"/>
                  </a:cubicBezTo>
                  <a:lnTo>
                    <a:pt x="20349" y="11183"/>
                  </a:lnTo>
                  <a:cubicBezTo>
                    <a:pt x="20588" y="11359"/>
                    <a:pt x="20780" y="11620"/>
                    <a:pt x="20902" y="11932"/>
                  </a:cubicBezTo>
                  <a:cubicBezTo>
                    <a:pt x="20993" y="12165"/>
                    <a:pt x="21042" y="12421"/>
                    <a:pt x="21045" y="1268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433839" y="0"/>
              <a:ext cx="157323" cy="152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1" h="21445" extrusionOk="0">
                  <a:moveTo>
                    <a:pt x="21485" y="20289"/>
                  </a:moveTo>
                  <a:lnTo>
                    <a:pt x="21561" y="1360"/>
                  </a:lnTo>
                  <a:cubicBezTo>
                    <a:pt x="21571" y="1007"/>
                    <a:pt x="21441" y="664"/>
                    <a:pt x="21201" y="410"/>
                  </a:cubicBezTo>
                  <a:cubicBezTo>
                    <a:pt x="20828" y="16"/>
                    <a:pt x="20259" y="-107"/>
                    <a:pt x="19763" y="98"/>
                  </a:cubicBezTo>
                  <a:lnTo>
                    <a:pt x="909" y="7385"/>
                  </a:lnTo>
                  <a:cubicBezTo>
                    <a:pt x="665" y="7491"/>
                    <a:pt x="456" y="7652"/>
                    <a:pt x="292" y="7853"/>
                  </a:cubicBezTo>
                  <a:cubicBezTo>
                    <a:pt x="163" y="8010"/>
                    <a:pt x="61" y="8195"/>
                    <a:pt x="20" y="8404"/>
                  </a:cubicBezTo>
                  <a:cubicBezTo>
                    <a:pt x="-29" y="8654"/>
                    <a:pt x="15" y="8905"/>
                    <a:pt x="115" y="9124"/>
                  </a:cubicBezTo>
                  <a:cubicBezTo>
                    <a:pt x="230" y="9377"/>
                    <a:pt x="422" y="9593"/>
                    <a:pt x="674" y="9735"/>
                  </a:cubicBezTo>
                  <a:lnTo>
                    <a:pt x="20079" y="21324"/>
                  </a:lnTo>
                  <a:cubicBezTo>
                    <a:pt x="20379" y="21493"/>
                    <a:pt x="20744" y="21484"/>
                    <a:pt x="21036" y="21302"/>
                  </a:cubicBezTo>
                  <a:cubicBezTo>
                    <a:pt x="21374" y="21090"/>
                    <a:pt x="21552" y="20689"/>
                    <a:pt x="21485" y="20289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293590" y="228849"/>
              <a:ext cx="295414" cy="279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107" extrusionOk="0">
                  <a:moveTo>
                    <a:pt x="21119" y="7906"/>
                  </a:moveTo>
                  <a:lnTo>
                    <a:pt x="8009" y="457"/>
                  </a:lnTo>
                  <a:cubicBezTo>
                    <a:pt x="6198" y="-487"/>
                    <a:pt x="3991" y="70"/>
                    <a:pt x="2807" y="1769"/>
                  </a:cubicBezTo>
                  <a:cubicBezTo>
                    <a:pt x="1342" y="3871"/>
                    <a:pt x="1945" y="6818"/>
                    <a:pt x="4109" y="8128"/>
                  </a:cubicBezTo>
                  <a:lnTo>
                    <a:pt x="9392" y="11071"/>
                  </a:lnTo>
                  <a:cubicBezTo>
                    <a:pt x="9596" y="11210"/>
                    <a:pt x="9725" y="11441"/>
                    <a:pt x="9739" y="11693"/>
                  </a:cubicBezTo>
                  <a:cubicBezTo>
                    <a:pt x="9755" y="11962"/>
                    <a:pt x="9639" y="12221"/>
                    <a:pt x="9430" y="12383"/>
                  </a:cubicBezTo>
                  <a:lnTo>
                    <a:pt x="1615" y="16959"/>
                  </a:lnTo>
                  <a:cubicBezTo>
                    <a:pt x="1327" y="17139"/>
                    <a:pt x="1014" y="17273"/>
                    <a:pt x="687" y="17355"/>
                  </a:cubicBezTo>
                  <a:cubicBezTo>
                    <a:pt x="462" y="17412"/>
                    <a:pt x="232" y="17444"/>
                    <a:pt x="0" y="17451"/>
                  </a:cubicBezTo>
                  <a:lnTo>
                    <a:pt x="0" y="21105"/>
                  </a:lnTo>
                  <a:cubicBezTo>
                    <a:pt x="182" y="21113"/>
                    <a:pt x="364" y="21099"/>
                    <a:pt x="542" y="21063"/>
                  </a:cubicBezTo>
                  <a:cubicBezTo>
                    <a:pt x="733" y="21025"/>
                    <a:pt x="918" y="20963"/>
                    <a:pt x="1098" y="20889"/>
                  </a:cubicBezTo>
                  <a:cubicBezTo>
                    <a:pt x="1300" y="20804"/>
                    <a:pt x="1497" y="20703"/>
                    <a:pt x="1685" y="20586"/>
                  </a:cubicBezTo>
                  <a:lnTo>
                    <a:pt x="21169" y="9395"/>
                  </a:lnTo>
                  <a:cubicBezTo>
                    <a:pt x="21421" y="9255"/>
                    <a:pt x="21581" y="8988"/>
                    <a:pt x="21590" y="8693"/>
                  </a:cubicBezTo>
                  <a:cubicBezTo>
                    <a:pt x="21600" y="8357"/>
                    <a:pt x="21415" y="8047"/>
                    <a:pt x="21119" y="7906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>
              <a:off x="354848" y="262322"/>
              <a:ext cx="45114" cy="45114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21071656" y="12109832"/>
            <a:ext cx="2073172" cy="475850"/>
            <a:chOff x="0" y="0"/>
            <a:chExt cx="2073170" cy="475848"/>
          </a:xfrm>
        </p:grpSpPr>
        <p:sp>
          <p:nvSpPr>
            <p:cNvPr id="24" name="Shape 24"/>
            <p:cNvSpPr/>
            <p:nvPr/>
          </p:nvSpPr>
          <p:spPr>
            <a:xfrm>
              <a:off x="0" y="0"/>
              <a:ext cx="475849" cy="475849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532440" y="0"/>
              <a:ext cx="475849" cy="475849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1064880" y="0"/>
              <a:ext cx="475849" cy="475849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>
              <a:off x="1597322" y="0"/>
              <a:ext cx="475849" cy="475849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634731" y="129810"/>
              <a:ext cx="271268" cy="216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237" y="5082"/>
                  </a:moveTo>
                  <a:cubicBezTo>
                    <a:pt x="19237" y="5506"/>
                    <a:pt x="19237" y="5929"/>
                    <a:pt x="19237" y="5929"/>
                  </a:cubicBezTo>
                  <a:cubicBezTo>
                    <a:pt x="19237" y="13129"/>
                    <a:pt x="14850" y="21600"/>
                    <a:pt x="6750" y="21600"/>
                  </a:cubicBezTo>
                  <a:cubicBezTo>
                    <a:pt x="4388" y="21600"/>
                    <a:pt x="2025" y="20753"/>
                    <a:pt x="0" y="19059"/>
                  </a:cubicBezTo>
                  <a:cubicBezTo>
                    <a:pt x="338" y="19059"/>
                    <a:pt x="675" y="19059"/>
                    <a:pt x="1013" y="19059"/>
                  </a:cubicBezTo>
                  <a:cubicBezTo>
                    <a:pt x="3038" y="19059"/>
                    <a:pt x="5063" y="18212"/>
                    <a:pt x="6413" y="16941"/>
                  </a:cubicBezTo>
                  <a:cubicBezTo>
                    <a:pt x="4725" y="16941"/>
                    <a:pt x="3038" y="15247"/>
                    <a:pt x="2363" y="13129"/>
                  </a:cubicBezTo>
                  <a:cubicBezTo>
                    <a:pt x="2700" y="13129"/>
                    <a:pt x="3038" y="13129"/>
                    <a:pt x="3375" y="13129"/>
                  </a:cubicBezTo>
                  <a:cubicBezTo>
                    <a:pt x="3713" y="13129"/>
                    <a:pt x="4050" y="13129"/>
                    <a:pt x="4388" y="13129"/>
                  </a:cubicBezTo>
                  <a:cubicBezTo>
                    <a:pt x="2363" y="12282"/>
                    <a:pt x="1013" y="10165"/>
                    <a:pt x="1013" y="7624"/>
                  </a:cubicBezTo>
                  <a:cubicBezTo>
                    <a:pt x="1013" y="7624"/>
                    <a:pt x="1013" y="7624"/>
                    <a:pt x="1013" y="7624"/>
                  </a:cubicBezTo>
                  <a:cubicBezTo>
                    <a:pt x="1688" y="8047"/>
                    <a:pt x="2363" y="8047"/>
                    <a:pt x="3038" y="8047"/>
                  </a:cubicBezTo>
                  <a:cubicBezTo>
                    <a:pt x="1688" y="7200"/>
                    <a:pt x="1013" y="5506"/>
                    <a:pt x="1013" y="3812"/>
                  </a:cubicBezTo>
                  <a:cubicBezTo>
                    <a:pt x="1013" y="2541"/>
                    <a:pt x="1350" y="1694"/>
                    <a:pt x="1688" y="847"/>
                  </a:cubicBezTo>
                  <a:cubicBezTo>
                    <a:pt x="3713" y="4235"/>
                    <a:pt x="7088" y="6353"/>
                    <a:pt x="10463" y="6776"/>
                  </a:cubicBezTo>
                  <a:cubicBezTo>
                    <a:pt x="10463" y="6353"/>
                    <a:pt x="10463" y="5929"/>
                    <a:pt x="10463" y="5506"/>
                  </a:cubicBezTo>
                  <a:cubicBezTo>
                    <a:pt x="10463" y="2118"/>
                    <a:pt x="12487" y="0"/>
                    <a:pt x="14850" y="0"/>
                  </a:cubicBezTo>
                  <a:cubicBezTo>
                    <a:pt x="16200" y="0"/>
                    <a:pt x="17212" y="424"/>
                    <a:pt x="18225" y="1694"/>
                  </a:cubicBezTo>
                  <a:cubicBezTo>
                    <a:pt x="18900" y="1271"/>
                    <a:pt x="19912" y="847"/>
                    <a:pt x="20925" y="424"/>
                  </a:cubicBezTo>
                  <a:cubicBezTo>
                    <a:pt x="20587" y="1694"/>
                    <a:pt x="19912" y="2541"/>
                    <a:pt x="18900" y="3388"/>
                  </a:cubicBezTo>
                  <a:cubicBezTo>
                    <a:pt x="19912" y="2965"/>
                    <a:pt x="20587" y="2965"/>
                    <a:pt x="21600" y="2541"/>
                  </a:cubicBezTo>
                  <a:cubicBezTo>
                    <a:pt x="20925" y="3388"/>
                    <a:pt x="20250" y="4659"/>
                    <a:pt x="19237" y="50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163227" y="95411"/>
              <a:ext cx="149394" cy="285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546"/>
                  </a:moveTo>
                  <a:cubicBezTo>
                    <a:pt x="17897" y="3546"/>
                    <a:pt x="17897" y="3546"/>
                    <a:pt x="17897" y="3546"/>
                  </a:cubicBezTo>
                  <a:cubicBezTo>
                    <a:pt x="14811" y="3546"/>
                    <a:pt x="14194" y="4513"/>
                    <a:pt x="14194" y="5481"/>
                  </a:cubicBezTo>
                  <a:cubicBezTo>
                    <a:pt x="14194" y="8060"/>
                    <a:pt x="14194" y="8060"/>
                    <a:pt x="14194" y="8060"/>
                  </a:cubicBezTo>
                  <a:cubicBezTo>
                    <a:pt x="21600" y="8060"/>
                    <a:pt x="21600" y="8060"/>
                    <a:pt x="21600" y="8060"/>
                  </a:cubicBezTo>
                  <a:cubicBezTo>
                    <a:pt x="20366" y="11928"/>
                    <a:pt x="20366" y="11928"/>
                    <a:pt x="20366" y="11928"/>
                  </a:cubicBezTo>
                  <a:cubicBezTo>
                    <a:pt x="14194" y="11928"/>
                    <a:pt x="14194" y="11928"/>
                    <a:pt x="14194" y="11928"/>
                  </a:cubicBezTo>
                  <a:cubicBezTo>
                    <a:pt x="14194" y="21600"/>
                    <a:pt x="14194" y="21600"/>
                    <a:pt x="14194" y="21600"/>
                  </a:cubicBezTo>
                  <a:cubicBezTo>
                    <a:pt x="6789" y="21600"/>
                    <a:pt x="6789" y="21600"/>
                    <a:pt x="6789" y="21600"/>
                  </a:cubicBezTo>
                  <a:cubicBezTo>
                    <a:pt x="6789" y="11928"/>
                    <a:pt x="6789" y="11928"/>
                    <a:pt x="6789" y="11928"/>
                  </a:cubicBezTo>
                  <a:cubicBezTo>
                    <a:pt x="0" y="11928"/>
                    <a:pt x="0" y="11928"/>
                    <a:pt x="0" y="11928"/>
                  </a:cubicBezTo>
                  <a:cubicBezTo>
                    <a:pt x="0" y="8060"/>
                    <a:pt x="0" y="8060"/>
                    <a:pt x="0" y="8060"/>
                  </a:cubicBezTo>
                  <a:cubicBezTo>
                    <a:pt x="6789" y="8060"/>
                    <a:pt x="6789" y="8060"/>
                    <a:pt x="6789" y="8060"/>
                  </a:cubicBezTo>
                  <a:cubicBezTo>
                    <a:pt x="6789" y="5158"/>
                    <a:pt x="6789" y="5158"/>
                    <a:pt x="6789" y="5158"/>
                  </a:cubicBezTo>
                  <a:cubicBezTo>
                    <a:pt x="6789" y="1934"/>
                    <a:pt x="10491" y="0"/>
                    <a:pt x="16046" y="0"/>
                  </a:cubicBezTo>
                  <a:cubicBezTo>
                    <a:pt x="18514" y="0"/>
                    <a:pt x="20983" y="322"/>
                    <a:pt x="21600" y="322"/>
                  </a:cubicBezTo>
                  <a:lnTo>
                    <a:pt x="21600" y="3546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>
              <a:off x="1218409" y="104461"/>
              <a:ext cx="168791" cy="266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8900" y="1029"/>
                    <a:pt x="18900" y="1029"/>
                    <a:pt x="18900" y="1029"/>
                  </a:cubicBezTo>
                  <a:cubicBezTo>
                    <a:pt x="16200" y="1029"/>
                    <a:pt x="16200" y="1029"/>
                    <a:pt x="16200" y="1029"/>
                  </a:cubicBezTo>
                  <a:cubicBezTo>
                    <a:pt x="17820" y="2057"/>
                    <a:pt x="19440" y="3086"/>
                    <a:pt x="19440" y="4800"/>
                  </a:cubicBezTo>
                  <a:cubicBezTo>
                    <a:pt x="19440" y="8229"/>
                    <a:pt x="14580" y="8571"/>
                    <a:pt x="14580" y="10286"/>
                  </a:cubicBezTo>
                  <a:cubicBezTo>
                    <a:pt x="14580" y="12000"/>
                    <a:pt x="20520" y="12686"/>
                    <a:pt x="20520" y="16114"/>
                  </a:cubicBezTo>
                  <a:cubicBezTo>
                    <a:pt x="20520" y="17143"/>
                    <a:pt x="20520" y="17829"/>
                    <a:pt x="19980" y="18514"/>
                  </a:cubicBezTo>
                  <a:cubicBezTo>
                    <a:pt x="17820" y="20914"/>
                    <a:pt x="12960" y="21600"/>
                    <a:pt x="9180" y="21600"/>
                  </a:cubicBezTo>
                  <a:cubicBezTo>
                    <a:pt x="6480" y="21600"/>
                    <a:pt x="2700" y="20914"/>
                    <a:pt x="540" y="19200"/>
                  </a:cubicBezTo>
                  <a:cubicBezTo>
                    <a:pt x="0" y="18857"/>
                    <a:pt x="0" y="18171"/>
                    <a:pt x="0" y="17486"/>
                  </a:cubicBezTo>
                  <a:cubicBezTo>
                    <a:pt x="0" y="16114"/>
                    <a:pt x="1620" y="14743"/>
                    <a:pt x="3240" y="14057"/>
                  </a:cubicBezTo>
                  <a:cubicBezTo>
                    <a:pt x="5940" y="13029"/>
                    <a:pt x="8640" y="13029"/>
                    <a:pt x="11340" y="12686"/>
                  </a:cubicBezTo>
                  <a:cubicBezTo>
                    <a:pt x="10800" y="12000"/>
                    <a:pt x="10260" y="11657"/>
                    <a:pt x="10260" y="10971"/>
                  </a:cubicBezTo>
                  <a:cubicBezTo>
                    <a:pt x="10260" y="10286"/>
                    <a:pt x="10260" y="9943"/>
                    <a:pt x="10800" y="9600"/>
                  </a:cubicBezTo>
                  <a:cubicBezTo>
                    <a:pt x="10260" y="9943"/>
                    <a:pt x="9720" y="9943"/>
                    <a:pt x="9180" y="9943"/>
                  </a:cubicBezTo>
                  <a:cubicBezTo>
                    <a:pt x="5400" y="9943"/>
                    <a:pt x="2160" y="7886"/>
                    <a:pt x="2160" y="5486"/>
                  </a:cubicBezTo>
                  <a:cubicBezTo>
                    <a:pt x="2160" y="3771"/>
                    <a:pt x="3240" y="2400"/>
                    <a:pt x="4860" y="1714"/>
                  </a:cubicBezTo>
                  <a:cubicBezTo>
                    <a:pt x="7020" y="343"/>
                    <a:pt x="10260" y="0"/>
                    <a:pt x="12960" y="0"/>
                  </a:cubicBezTo>
                  <a:lnTo>
                    <a:pt x="21600" y="0"/>
                  </a:lnTo>
                  <a:close/>
                  <a:moveTo>
                    <a:pt x="12960" y="13714"/>
                  </a:moveTo>
                  <a:cubicBezTo>
                    <a:pt x="12960" y="13714"/>
                    <a:pt x="12420" y="13714"/>
                    <a:pt x="11880" y="13714"/>
                  </a:cubicBezTo>
                  <a:cubicBezTo>
                    <a:pt x="8640" y="13714"/>
                    <a:pt x="3780" y="14400"/>
                    <a:pt x="3780" y="16800"/>
                  </a:cubicBezTo>
                  <a:cubicBezTo>
                    <a:pt x="3780" y="19543"/>
                    <a:pt x="8100" y="20229"/>
                    <a:pt x="11340" y="20229"/>
                  </a:cubicBezTo>
                  <a:cubicBezTo>
                    <a:pt x="14580" y="20229"/>
                    <a:pt x="17820" y="19543"/>
                    <a:pt x="17820" y="17486"/>
                  </a:cubicBezTo>
                  <a:cubicBezTo>
                    <a:pt x="17820" y="15429"/>
                    <a:pt x="15120" y="14400"/>
                    <a:pt x="12960" y="13714"/>
                  </a:cubicBezTo>
                  <a:close/>
                  <a:moveTo>
                    <a:pt x="9720" y="1029"/>
                  </a:moveTo>
                  <a:cubicBezTo>
                    <a:pt x="8640" y="1029"/>
                    <a:pt x="7560" y="1371"/>
                    <a:pt x="7020" y="2057"/>
                  </a:cubicBezTo>
                  <a:cubicBezTo>
                    <a:pt x="5940" y="2400"/>
                    <a:pt x="5940" y="3086"/>
                    <a:pt x="5940" y="4114"/>
                  </a:cubicBezTo>
                  <a:cubicBezTo>
                    <a:pt x="5940" y="5829"/>
                    <a:pt x="7560" y="8914"/>
                    <a:pt x="11340" y="8914"/>
                  </a:cubicBezTo>
                  <a:cubicBezTo>
                    <a:pt x="12420" y="8914"/>
                    <a:pt x="13500" y="8571"/>
                    <a:pt x="14580" y="8229"/>
                  </a:cubicBezTo>
                  <a:cubicBezTo>
                    <a:pt x="15120" y="7543"/>
                    <a:pt x="15660" y="6857"/>
                    <a:pt x="15660" y="6171"/>
                  </a:cubicBezTo>
                  <a:cubicBezTo>
                    <a:pt x="15660" y="4114"/>
                    <a:pt x="13500" y="1029"/>
                    <a:pt x="9720" y="102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1690988" y="133902"/>
              <a:ext cx="288515" cy="208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82" y="18073"/>
                  </a:moveTo>
                  <a:cubicBezTo>
                    <a:pt x="20965" y="19837"/>
                    <a:pt x="20012" y="21159"/>
                    <a:pt x="18741" y="21159"/>
                  </a:cubicBezTo>
                  <a:cubicBezTo>
                    <a:pt x="16200" y="21600"/>
                    <a:pt x="13341" y="21600"/>
                    <a:pt x="10800" y="21600"/>
                  </a:cubicBezTo>
                  <a:cubicBezTo>
                    <a:pt x="7941" y="21600"/>
                    <a:pt x="5400" y="21600"/>
                    <a:pt x="2541" y="21159"/>
                  </a:cubicBezTo>
                  <a:cubicBezTo>
                    <a:pt x="1588" y="21159"/>
                    <a:pt x="635" y="19837"/>
                    <a:pt x="318" y="18073"/>
                  </a:cubicBezTo>
                  <a:cubicBezTo>
                    <a:pt x="0" y="15869"/>
                    <a:pt x="0" y="13224"/>
                    <a:pt x="0" y="11020"/>
                  </a:cubicBezTo>
                  <a:cubicBezTo>
                    <a:pt x="0" y="8376"/>
                    <a:pt x="0" y="6171"/>
                    <a:pt x="318" y="3527"/>
                  </a:cubicBezTo>
                  <a:cubicBezTo>
                    <a:pt x="635" y="2204"/>
                    <a:pt x="1588" y="882"/>
                    <a:pt x="2541" y="441"/>
                  </a:cubicBezTo>
                  <a:cubicBezTo>
                    <a:pt x="5400" y="0"/>
                    <a:pt x="7941" y="0"/>
                    <a:pt x="10800" y="0"/>
                  </a:cubicBezTo>
                  <a:cubicBezTo>
                    <a:pt x="13341" y="0"/>
                    <a:pt x="16200" y="0"/>
                    <a:pt x="18741" y="441"/>
                  </a:cubicBezTo>
                  <a:cubicBezTo>
                    <a:pt x="20012" y="882"/>
                    <a:pt x="20965" y="2204"/>
                    <a:pt x="21282" y="3527"/>
                  </a:cubicBezTo>
                  <a:cubicBezTo>
                    <a:pt x="21600" y="6171"/>
                    <a:pt x="21600" y="8376"/>
                    <a:pt x="21600" y="11020"/>
                  </a:cubicBezTo>
                  <a:cubicBezTo>
                    <a:pt x="21600" y="13224"/>
                    <a:pt x="21600" y="15869"/>
                    <a:pt x="21282" y="18073"/>
                  </a:cubicBezTo>
                  <a:close/>
                  <a:moveTo>
                    <a:pt x="14929" y="10139"/>
                  </a:moveTo>
                  <a:cubicBezTo>
                    <a:pt x="8894" y="4849"/>
                    <a:pt x="8894" y="4849"/>
                    <a:pt x="8894" y="4849"/>
                  </a:cubicBezTo>
                  <a:cubicBezTo>
                    <a:pt x="8576" y="4408"/>
                    <a:pt x="8259" y="4408"/>
                    <a:pt x="7941" y="4408"/>
                  </a:cubicBezTo>
                  <a:cubicBezTo>
                    <a:pt x="7941" y="4849"/>
                    <a:pt x="7624" y="5290"/>
                    <a:pt x="7624" y="5731"/>
                  </a:cubicBezTo>
                  <a:cubicBezTo>
                    <a:pt x="7624" y="16310"/>
                    <a:pt x="7624" y="16310"/>
                    <a:pt x="7624" y="16310"/>
                  </a:cubicBezTo>
                  <a:cubicBezTo>
                    <a:pt x="7624" y="16751"/>
                    <a:pt x="7941" y="17192"/>
                    <a:pt x="7941" y="17192"/>
                  </a:cubicBezTo>
                  <a:cubicBezTo>
                    <a:pt x="8259" y="17192"/>
                    <a:pt x="8259" y="17192"/>
                    <a:pt x="8259" y="17192"/>
                  </a:cubicBezTo>
                  <a:cubicBezTo>
                    <a:pt x="8576" y="17192"/>
                    <a:pt x="8576" y="17192"/>
                    <a:pt x="8894" y="17192"/>
                  </a:cubicBezTo>
                  <a:cubicBezTo>
                    <a:pt x="14929" y="11902"/>
                    <a:pt x="14929" y="11902"/>
                    <a:pt x="14929" y="11902"/>
                  </a:cubicBezTo>
                  <a:cubicBezTo>
                    <a:pt x="15247" y="11461"/>
                    <a:pt x="15247" y="11461"/>
                    <a:pt x="15247" y="11020"/>
                  </a:cubicBezTo>
                  <a:cubicBezTo>
                    <a:pt x="15247" y="10580"/>
                    <a:pt x="15247" y="10139"/>
                    <a:pt x="14929" y="1013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743575" y="4267200"/>
            <a:ext cx="3563938" cy="3563938"/>
          </a:xfrm>
          <a:prstGeom prst="triangl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5567513" y="4267200"/>
            <a:ext cx="3563938" cy="3563938"/>
          </a:xfrm>
          <a:prstGeom prst="triangl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12"/>
          </p:nvPr>
        </p:nvSpPr>
        <p:spPr>
          <a:xfrm rot="10800000">
            <a:off x="10655544" y="4267200"/>
            <a:ext cx="3563938" cy="3563938"/>
          </a:xfrm>
          <a:prstGeom prst="triangle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67596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Photo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84000" cy="13716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941652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icture Placeholder 26"/>
          <p:cNvSpPr>
            <a:spLocks noGrp="1"/>
          </p:cNvSpPr>
          <p:nvPr>
            <p:ph type="pic" sz="quarter" idx="31"/>
          </p:nvPr>
        </p:nvSpPr>
        <p:spPr>
          <a:xfrm rot="10800000">
            <a:off x="12372093" y="-409699"/>
            <a:ext cx="2391533" cy="2391533"/>
          </a:xfrm>
          <a:prstGeom prst="triangl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8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8493977" y="-172262"/>
            <a:ext cx="7375525" cy="7375525"/>
          </a:xfrm>
          <a:prstGeom prst="triangl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9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16491405" y="-2606491"/>
            <a:ext cx="9793865" cy="9793865"/>
          </a:xfrm>
          <a:prstGeom prst="triangl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2" name="Picture Placeholder 26"/>
          <p:cNvSpPr>
            <a:spLocks noGrp="1"/>
          </p:cNvSpPr>
          <p:nvPr>
            <p:ph type="pic" sz="quarter" idx="15"/>
          </p:nvPr>
        </p:nvSpPr>
        <p:spPr>
          <a:xfrm>
            <a:off x="5612736" y="10504048"/>
            <a:ext cx="2386059" cy="2386059"/>
          </a:xfrm>
          <a:prstGeom prst="triangl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3" name="Picture Placeholder 26"/>
          <p:cNvSpPr>
            <a:spLocks noGrp="1"/>
          </p:cNvSpPr>
          <p:nvPr>
            <p:ph type="pic" sz="quarter" idx="16"/>
          </p:nvPr>
        </p:nvSpPr>
        <p:spPr>
          <a:xfrm>
            <a:off x="4213157" y="13334728"/>
            <a:ext cx="2386059" cy="2386059"/>
          </a:xfrm>
          <a:prstGeom prst="triangle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7" name="Picture Placeholder 26"/>
          <p:cNvSpPr>
            <a:spLocks noGrp="1"/>
          </p:cNvSpPr>
          <p:nvPr>
            <p:ph type="pic" sz="quarter" idx="20"/>
          </p:nvPr>
        </p:nvSpPr>
        <p:spPr>
          <a:xfrm rot="10800000">
            <a:off x="6998936" y="10276639"/>
            <a:ext cx="2386059" cy="2386059"/>
          </a:xfrm>
          <a:prstGeom prst="triangl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8" name="Picture Placeholder 26"/>
          <p:cNvSpPr>
            <a:spLocks noGrp="1"/>
          </p:cNvSpPr>
          <p:nvPr>
            <p:ph type="pic" sz="quarter" idx="21"/>
          </p:nvPr>
        </p:nvSpPr>
        <p:spPr>
          <a:xfrm rot="10800000">
            <a:off x="8441346" y="7436277"/>
            <a:ext cx="2386059" cy="2386059"/>
          </a:xfrm>
          <a:prstGeom prst="triangl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3" name="Picture Placeholder 26"/>
          <p:cNvSpPr>
            <a:spLocks noGrp="1"/>
          </p:cNvSpPr>
          <p:nvPr>
            <p:ph type="pic" sz="quarter" idx="26"/>
          </p:nvPr>
        </p:nvSpPr>
        <p:spPr>
          <a:xfrm rot="10800000">
            <a:off x="13810586" y="2440592"/>
            <a:ext cx="4716985" cy="4716985"/>
          </a:xfrm>
          <a:prstGeom prst="triangl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6" name="Picture Placeholder 26"/>
          <p:cNvSpPr>
            <a:spLocks noGrp="1"/>
          </p:cNvSpPr>
          <p:nvPr>
            <p:ph type="pic" sz="quarter" idx="29"/>
          </p:nvPr>
        </p:nvSpPr>
        <p:spPr>
          <a:xfrm rot="10800000">
            <a:off x="17566368" y="-409697"/>
            <a:ext cx="2409047" cy="2409047"/>
          </a:xfrm>
          <a:prstGeom prst="triangl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7" name="Picture Placeholder 26"/>
          <p:cNvSpPr>
            <a:spLocks noGrp="1"/>
          </p:cNvSpPr>
          <p:nvPr>
            <p:ph type="pic" sz="quarter" idx="30"/>
          </p:nvPr>
        </p:nvSpPr>
        <p:spPr>
          <a:xfrm rot="10800000">
            <a:off x="22878363" y="-290414"/>
            <a:ext cx="3156111" cy="3156111"/>
          </a:xfrm>
          <a:prstGeom prst="triangl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-4239624" y="-977900"/>
            <a:ext cx="7375525" cy="7375525"/>
          </a:xfrm>
          <a:prstGeom prst="triangl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0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7332355" y="7881952"/>
            <a:ext cx="7152549" cy="7152549"/>
          </a:xfrm>
          <a:prstGeom prst="triangl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1" name="Picture Placeholder 26"/>
          <p:cNvSpPr>
            <a:spLocks noGrp="1"/>
          </p:cNvSpPr>
          <p:nvPr>
            <p:ph type="pic" sz="quarter" idx="14"/>
          </p:nvPr>
        </p:nvSpPr>
        <p:spPr>
          <a:xfrm>
            <a:off x="17679056" y="7628405"/>
            <a:ext cx="4217055" cy="4217055"/>
          </a:xfrm>
          <a:prstGeom prst="triangl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4" name="Picture Placeholder 26"/>
          <p:cNvSpPr>
            <a:spLocks noGrp="1"/>
          </p:cNvSpPr>
          <p:nvPr>
            <p:ph type="pic" sz="quarter" idx="17"/>
          </p:nvPr>
        </p:nvSpPr>
        <p:spPr>
          <a:xfrm>
            <a:off x="16286711" y="12234256"/>
            <a:ext cx="2386059" cy="2386059"/>
          </a:xfrm>
          <a:prstGeom prst="triangl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5" name="Picture Placeholder 26"/>
          <p:cNvSpPr>
            <a:spLocks noGrp="1"/>
          </p:cNvSpPr>
          <p:nvPr>
            <p:ph type="pic" sz="quarter" idx="18"/>
          </p:nvPr>
        </p:nvSpPr>
        <p:spPr>
          <a:xfrm>
            <a:off x="-789048" y="12228783"/>
            <a:ext cx="2386059" cy="2386059"/>
          </a:xfrm>
          <a:prstGeom prst="triangl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6" name="Picture Placeholder 26"/>
          <p:cNvSpPr>
            <a:spLocks noGrp="1"/>
          </p:cNvSpPr>
          <p:nvPr>
            <p:ph type="pic" sz="quarter" idx="19"/>
          </p:nvPr>
        </p:nvSpPr>
        <p:spPr>
          <a:xfrm rot="10800000">
            <a:off x="5587336" y="13115154"/>
            <a:ext cx="2386059" cy="2386059"/>
          </a:xfrm>
          <a:prstGeom prst="triangl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9" name="Picture Placeholder 26"/>
          <p:cNvSpPr>
            <a:spLocks noGrp="1"/>
          </p:cNvSpPr>
          <p:nvPr>
            <p:ph type="pic" sz="quarter" idx="22"/>
          </p:nvPr>
        </p:nvSpPr>
        <p:spPr>
          <a:xfrm rot="10800000">
            <a:off x="1581809" y="2528771"/>
            <a:ext cx="8927655" cy="8927655"/>
          </a:xfrm>
          <a:prstGeom prst="triangl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0" name="Picture Placeholder 26"/>
          <p:cNvSpPr>
            <a:spLocks noGrp="1"/>
          </p:cNvSpPr>
          <p:nvPr>
            <p:ph type="pic" sz="quarter" idx="23"/>
          </p:nvPr>
        </p:nvSpPr>
        <p:spPr>
          <a:xfrm rot="10800000">
            <a:off x="581520" y="11968257"/>
            <a:ext cx="5245092" cy="5245092"/>
          </a:xfrm>
          <a:prstGeom prst="triangl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1" name="Picture Placeholder 26"/>
          <p:cNvSpPr>
            <a:spLocks noGrp="1"/>
          </p:cNvSpPr>
          <p:nvPr>
            <p:ph type="pic" sz="quarter" idx="24"/>
          </p:nvPr>
        </p:nvSpPr>
        <p:spPr>
          <a:xfrm rot="10800000">
            <a:off x="-2881174" y="6622096"/>
            <a:ext cx="5778987" cy="5778987"/>
          </a:xfrm>
          <a:prstGeom prst="triangl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2" name="Picture Placeholder 26"/>
          <p:cNvSpPr>
            <a:spLocks noGrp="1"/>
          </p:cNvSpPr>
          <p:nvPr>
            <p:ph type="pic" sz="quarter" idx="25"/>
          </p:nvPr>
        </p:nvSpPr>
        <p:spPr>
          <a:xfrm>
            <a:off x="1777397" y="-6178730"/>
            <a:ext cx="8468247" cy="8468247"/>
          </a:xfrm>
          <a:prstGeom prst="triangl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4" name="Picture Placeholder 26"/>
          <p:cNvSpPr>
            <a:spLocks noGrp="1"/>
          </p:cNvSpPr>
          <p:nvPr>
            <p:ph type="pic" sz="quarter" idx="27"/>
          </p:nvPr>
        </p:nvSpPr>
        <p:spPr>
          <a:xfrm rot="10800000">
            <a:off x="17693105" y="12063607"/>
            <a:ext cx="4182223" cy="4182223"/>
          </a:xfrm>
          <a:prstGeom prst="triangl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5" name="Picture Placeholder 26"/>
          <p:cNvSpPr>
            <a:spLocks noGrp="1"/>
          </p:cNvSpPr>
          <p:nvPr>
            <p:ph type="pic" sz="quarter" idx="28"/>
          </p:nvPr>
        </p:nvSpPr>
        <p:spPr>
          <a:xfrm rot="10800000">
            <a:off x="19978698" y="7436275"/>
            <a:ext cx="8959965" cy="8959965"/>
          </a:xfrm>
          <a:prstGeom prst="triangle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27231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14.12.2023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941192" y="13081000"/>
            <a:ext cx="488916" cy="471924"/>
          </a:xfrm>
        </p:spPr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2545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6" r:id="rId6"/>
  </p:sldLayoutIdLst>
  <p:transition spd="med"/>
  <p:txStyles>
    <p:title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0" b="1" i="0" u="none" strike="noStrike" cap="all" spc="0" baseline="0">
          <a:ln>
            <a:noFill/>
          </a:ln>
          <a:solidFill>
            <a:srgbClr val="2A3538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2286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0" b="1" i="0" u="none" strike="noStrike" cap="all" spc="0" baseline="0">
          <a:ln>
            <a:noFill/>
          </a:ln>
          <a:solidFill>
            <a:srgbClr val="2A3538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0" b="1" i="0" u="none" strike="noStrike" cap="all" spc="0" baseline="0">
          <a:ln>
            <a:noFill/>
          </a:ln>
          <a:solidFill>
            <a:srgbClr val="2A3538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6858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0" b="1" i="0" u="none" strike="noStrike" cap="all" spc="0" baseline="0">
          <a:ln>
            <a:noFill/>
          </a:ln>
          <a:solidFill>
            <a:srgbClr val="2A3538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9144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0" b="1" i="0" u="none" strike="noStrike" cap="all" spc="0" baseline="0">
          <a:ln>
            <a:noFill/>
          </a:ln>
          <a:solidFill>
            <a:srgbClr val="2A3538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11430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0" b="1" i="0" u="none" strike="noStrike" cap="all" spc="0" baseline="0">
          <a:ln>
            <a:noFill/>
          </a:ln>
          <a:solidFill>
            <a:srgbClr val="2A3538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13716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0" b="1" i="0" u="none" strike="noStrike" cap="all" spc="0" baseline="0">
          <a:ln>
            <a:noFill/>
          </a:ln>
          <a:solidFill>
            <a:srgbClr val="2A3538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1600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0" b="1" i="0" u="none" strike="noStrike" cap="all" spc="0" baseline="0">
          <a:ln>
            <a:noFill/>
          </a:ln>
          <a:solidFill>
            <a:srgbClr val="2A3538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18288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0" b="1" i="0" u="none" strike="noStrike" cap="all" spc="0" baseline="0">
          <a:ln>
            <a:noFill/>
          </a:ln>
          <a:solidFill>
            <a:srgbClr val="2A3538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317500" marR="0" indent="-317500" algn="l" defTabSz="825500" latinLnBrk="0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3F3F3F"/>
          </a:solidFill>
          <a:uFillTx/>
          <a:latin typeface="+mn-lt"/>
          <a:ea typeface="+mn-ea"/>
          <a:cs typeface="+mn-cs"/>
          <a:sym typeface="Helvetica"/>
        </a:defRPr>
      </a:lvl1pPr>
      <a:lvl2pPr marL="952500" marR="0" indent="-317500" algn="l" defTabSz="825500" latinLnBrk="0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3F3F3F"/>
          </a:solidFill>
          <a:uFillTx/>
          <a:latin typeface="+mn-lt"/>
          <a:ea typeface="+mn-ea"/>
          <a:cs typeface="+mn-cs"/>
          <a:sym typeface="Helvetica"/>
        </a:defRPr>
      </a:lvl2pPr>
      <a:lvl3pPr marL="1587500" marR="0" indent="-317500" algn="l" defTabSz="825500" latinLnBrk="0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3F3F3F"/>
          </a:solidFill>
          <a:uFillTx/>
          <a:latin typeface="+mn-lt"/>
          <a:ea typeface="+mn-ea"/>
          <a:cs typeface="+mn-cs"/>
          <a:sym typeface="Helvetica"/>
        </a:defRPr>
      </a:lvl3pPr>
      <a:lvl4pPr marL="2222500" marR="0" indent="-317500" algn="l" defTabSz="825500" latinLnBrk="0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3F3F3F"/>
          </a:solidFill>
          <a:uFillTx/>
          <a:latin typeface="+mn-lt"/>
          <a:ea typeface="+mn-ea"/>
          <a:cs typeface="+mn-cs"/>
          <a:sym typeface="Helvetica"/>
        </a:defRPr>
      </a:lvl4pPr>
      <a:lvl5pPr marL="2857500" marR="0" indent="-317500" algn="l" defTabSz="825500" latinLnBrk="0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3F3F3F"/>
          </a:solidFill>
          <a:uFillTx/>
          <a:latin typeface="+mn-lt"/>
          <a:ea typeface="+mn-ea"/>
          <a:cs typeface="+mn-cs"/>
          <a:sym typeface="Helvetica"/>
        </a:defRPr>
      </a:lvl5pPr>
      <a:lvl6pPr marL="3492500" marR="0" indent="-317500" algn="l" defTabSz="825500" latinLnBrk="0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3F3F3F"/>
          </a:solidFill>
          <a:uFillTx/>
          <a:latin typeface="+mn-lt"/>
          <a:ea typeface="+mn-ea"/>
          <a:cs typeface="+mn-cs"/>
          <a:sym typeface="Helvetica"/>
        </a:defRPr>
      </a:lvl6pPr>
      <a:lvl7pPr marL="4127500" marR="0" indent="-317500" algn="l" defTabSz="825500" latinLnBrk="0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3F3F3F"/>
          </a:solidFill>
          <a:uFillTx/>
          <a:latin typeface="+mn-lt"/>
          <a:ea typeface="+mn-ea"/>
          <a:cs typeface="+mn-cs"/>
          <a:sym typeface="Helvetica"/>
        </a:defRPr>
      </a:lvl7pPr>
      <a:lvl8pPr marL="4762500" marR="0" indent="-317500" algn="l" defTabSz="825500" latinLnBrk="0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3F3F3F"/>
          </a:solidFill>
          <a:uFillTx/>
          <a:latin typeface="+mn-lt"/>
          <a:ea typeface="+mn-ea"/>
          <a:cs typeface="+mn-cs"/>
          <a:sym typeface="Helvetica"/>
        </a:defRPr>
      </a:lvl8pPr>
      <a:lvl9pPr marL="5397500" marR="0" indent="-317500" algn="l" defTabSz="825500" latinLnBrk="0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3F3F3F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-25400" y="-50800"/>
            <a:ext cx="24434800" cy="138176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50" name="Shape 50"/>
          <p:cNvSpPr/>
          <p:nvPr/>
        </p:nvSpPr>
        <p:spPr>
          <a:xfrm>
            <a:off x="3030016" y="3722197"/>
            <a:ext cx="16114168" cy="2564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4000"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ru-RU" sz="8000" dirty="0"/>
              <a:t>Экономическое значение сетевых платформ</a:t>
            </a:r>
            <a:endParaRPr sz="8000" dirty="0"/>
          </a:p>
        </p:txBody>
      </p:sp>
      <p:sp>
        <p:nvSpPr>
          <p:cNvPr id="51" name="Shape 51"/>
          <p:cNvSpPr/>
          <p:nvPr/>
        </p:nvSpPr>
        <p:spPr>
          <a:xfrm>
            <a:off x="16617888" y="9298496"/>
            <a:ext cx="6795005" cy="1456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spcBef>
                <a:spcPts val="5900"/>
              </a:spcBef>
              <a:defRPr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l">
              <a:spcBef>
                <a:spcPts val="0"/>
              </a:spcBef>
            </a:pPr>
            <a:r>
              <a:rPr lang="ru-RU" sz="4400" dirty="0"/>
              <a:t>Эдуард Хачатрян </a:t>
            </a:r>
          </a:p>
          <a:p>
            <a:pPr algn="l">
              <a:spcBef>
                <a:spcPts val="0"/>
              </a:spcBef>
            </a:pPr>
            <a:r>
              <a:rPr lang="ru-RU" sz="4400" dirty="0"/>
              <a:t>Студент группы э106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/>
        </p:nvSpPr>
        <p:spPr>
          <a:xfrm>
            <a:off x="-2290268" y="3408832"/>
            <a:ext cx="7471082" cy="7471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0" name="Shape 140"/>
          <p:cNvSpPr/>
          <p:nvPr/>
        </p:nvSpPr>
        <p:spPr>
          <a:xfrm rot="10800000">
            <a:off x="3842004" y="-589922"/>
            <a:ext cx="4853573" cy="48535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1" name="Shape 141"/>
          <p:cNvSpPr/>
          <p:nvPr/>
        </p:nvSpPr>
        <p:spPr>
          <a:xfrm rot="10800000">
            <a:off x="6214489" y="1936264"/>
            <a:ext cx="2945136" cy="29451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4F4F4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t>  </a:t>
            </a:r>
          </a:p>
        </p:txBody>
      </p:sp>
      <p:sp>
        <p:nvSpPr>
          <p:cNvPr id="142" name="Shape 142"/>
          <p:cNvSpPr/>
          <p:nvPr/>
        </p:nvSpPr>
        <p:spPr>
          <a:xfrm>
            <a:off x="7210384" y="11503499"/>
            <a:ext cx="2514713" cy="25147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3" name="Shape 143"/>
          <p:cNvSpPr/>
          <p:nvPr/>
        </p:nvSpPr>
        <p:spPr>
          <a:xfrm rot="10800000">
            <a:off x="755935" y="1279345"/>
            <a:ext cx="3782925" cy="37829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4F4F4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t>  </a:t>
            </a:r>
          </a:p>
        </p:txBody>
      </p:sp>
      <p:sp>
        <p:nvSpPr>
          <p:cNvPr id="144" name="Shape 144"/>
          <p:cNvSpPr/>
          <p:nvPr/>
        </p:nvSpPr>
        <p:spPr>
          <a:xfrm>
            <a:off x="7709417" y="-2013565"/>
            <a:ext cx="3782924" cy="37829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4F4F4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t>  </a:t>
            </a:r>
          </a:p>
        </p:txBody>
      </p:sp>
      <p:sp>
        <p:nvSpPr>
          <p:cNvPr id="145" name="Shape 145"/>
          <p:cNvSpPr/>
          <p:nvPr/>
        </p:nvSpPr>
        <p:spPr>
          <a:xfrm rot="10800000">
            <a:off x="6940497" y="10715742"/>
            <a:ext cx="1754196" cy="1754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4F4F4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t>  </a:t>
            </a:r>
          </a:p>
        </p:txBody>
      </p:sp>
      <p:sp>
        <p:nvSpPr>
          <p:cNvPr id="146" name="Shape 146"/>
          <p:cNvSpPr/>
          <p:nvPr/>
        </p:nvSpPr>
        <p:spPr>
          <a:xfrm>
            <a:off x="10839441" y="616201"/>
            <a:ext cx="11066821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 cap="all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ru-RU" dirty="0"/>
              <a:t>Новые типы бизнес-моделей</a:t>
            </a:r>
            <a:endParaRPr dirty="0"/>
          </a:p>
        </p:txBody>
      </p:sp>
      <p:sp>
        <p:nvSpPr>
          <p:cNvPr id="147" name="Shape 147"/>
          <p:cNvSpPr/>
          <p:nvPr/>
        </p:nvSpPr>
        <p:spPr>
          <a:xfrm>
            <a:off x="10994143" y="1909651"/>
            <a:ext cx="758380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4500"/>
              </a:spcBef>
              <a:defRPr sz="2500" b="1" cap="all">
                <a:solidFill>
                  <a:srgbClr val="278A6C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ru-RU" sz="3600" dirty="0">
                <a:solidFill>
                  <a:schemeClr val="accent3"/>
                </a:solidFill>
              </a:rPr>
              <a:t>Модель «</a:t>
            </a:r>
            <a:r>
              <a:rPr lang="en-US" sz="3600" dirty="0">
                <a:solidFill>
                  <a:schemeClr val="accent3"/>
                </a:solidFill>
              </a:rPr>
              <a:t>Sharing Economy»</a:t>
            </a:r>
          </a:p>
        </p:txBody>
      </p:sp>
      <p:sp>
        <p:nvSpPr>
          <p:cNvPr id="148" name="Shape 148"/>
          <p:cNvSpPr/>
          <p:nvPr/>
        </p:nvSpPr>
        <p:spPr>
          <a:xfrm>
            <a:off x="11089492" y="5454090"/>
            <a:ext cx="12696052" cy="3980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5900"/>
              </a:spcBef>
              <a:defRPr sz="2600">
                <a:solidFill>
                  <a:srgbClr val="3F3F3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spcBef>
                <a:spcPts val="0"/>
              </a:spcBef>
              <a:tabLst>
                <a:tab pos="361950" algn="l"/>
              </a:tabLst>
            </a:pPr>
            <a:r>
              <a:rPr lang="ru-RU" sz="3600" b="1" dirty="0"/>
              <a:t>Принцип: Продаём не актив, а время пользование активом</a:t>
            </a:r>
          </a:p>
          <a:p>
            <a:pPr>
              <a:spcBef>
                <a:spcPts val="0"/>
              </a:spcBef>
              <a:tabLst>
                <a:tab pos="361950" algn="l"/>
              </a:tabLst>
            </a:pPr>
            <a:r>
              <a:rPr lang="ru-RU" sz="3600" b="1" dirty="0"/>
              <a:t>Характеристики:</a:t>
            </a:r>
          </a:p>
          <a:p>
            <a:pPr>
              <a:spcBef>
                <a:spcPts val="0"/>
              </a:spcBef>
              <a:tabLst>
                <a:tab pos="361950" algn="l"/>
              </a:tabLst>
            </a:pPr>
            <a:r>
              <a:rPr lang="ru-RU" sz="3600" dirty="0"/>
              <a:t>•	Среда доверия между пользователем и поставщиком;</a:t>
            </a:r>
          </a:p>
          <a:p>
            <a:pPr>
              <a:spcBef>
                <a:spcPts val="0"/>
              </a:spcBef>
              <a:tabLst>
                <a:tab pos="361950" algn="l"/>
              </a:tabLst>
            </a:pPr>
            <a:r>
              <a:rPr lang="ru-RU" sz="3600" dirty="0"/>
              <a:t>•	Низкие барьеры для входа на платформу;</a:t>
            </a:r>
          </a:p>
          <a:p>
            <a:pPr>
              <a:spcBef>
                <a:spcPts val="0"/>
              </a:spcBef>
              <a:tabLst>
                <a:tab pos="361950" algn="l"/>
              </a:tabLst>
            </a:pPr>
            <a:r>
              <a:rPr lang="ru-RU" sz="3600" dirty="0"/>
              <a:t>•	Рейтинги (определение лучших);</a:t>
            </a:r>
          </a:p>
          <a:p>
            <a:pPr>
              <a:spcBef>
                <a:spcPts val="0"/>
              </a:spcBef>
              <a:tabLst>
                <a:tab pos="361950" algn="l"/>
              </a:tabLst>
            </a:pPr>
            <a:r>
              <a:rPr lang="ru-RU" sz="3600" dirty="0"/>
              <a:t>•	Новые технологии как инфраструктура.</a:t>
            </a:r>
            <a:endParaRPr sz="3600" dirty="0"/>
          </a:p>
        </p:txBody>
      </p:sp>
      <p:sp>
        <p:nvSpPr>
          <p:cNvPr id="150" name="Shape 150"/>
          <p:cNvSpPr/>
          <p:nvPr/>
        </p:nvSpPr>
        <p:spPr>
          <a:xfrm rot="10800000">
            <a:off x="22664202" y="2248929"/>
            <a:ext cx="2945136" cy="29451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4F4F4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t>  </a:t>
            </a:r>
          </a:p>
        </p:txBody>
      </p:sp>
      <p:sp>
        <p:nvSpPr>
          <p:cNvPr id="151" name="Shape 151"/>
          <p:cNvSpPr/>
          <p:nvPr/>
        </p:nvSpPr>
        <p:spPr>
          <a:xfrm>
            <a:off x="17820312" y="11633069"/>
            <a:ext cx="2744321" cy="27443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4F4F4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t>  </a:t>
            </a:r>
          </a:p>
        </p:txBody>
      </p:sp>
      <p:sp>
        <p:nvSpPr>
          <p:cNvPr id="152" name="Shape 152"/>
          <p:cNvSpPr/>
          <p:nvPr/>
        </p:nvSpPr>
        <p:spPr>
          <a:xfrm rot="10800000">
            <a:off x="22664202" y="10567387"/>
            <a:ext cx="1065682" cy="10656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4F4F4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t> 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6EB6F9-9C31-5B9C-7313-B29CED3D8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05" y="3069661"/>
            <a:ext cx="10689400" cy="74710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23D142-4EE8-EBAD-1524-260A7A7D18D4}"/>
              </a:ext>
            </a:extLst>
          </p:cNvPr>
          <p:cNvSpPr txBox="1"/>
          <p:nvPr/>
        </p:nvSpPr>
        <p:spPr>
          <a:xfrm>
            <a:off x="11267004" y="12327392"/>
            <a:ext cx="11397198" cy="1077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ru-RU" sz="3200" dirty="0">
                <a:solidFill>
                  <a:srgbClr val="3F3F3F"/>
                </a:solidFill>
                <a:latin typeface="+mn-lt"/>
                <a:ea typeface="+mn-ea"/>
                <a:cs typeface="+mn-cs"/>
              </a:rPr>
              <a:t>Сервисы такси (</a:t>
            </a:r>
            <a:r>
              <a:rPr lang="en-US" sz="3200" dirty="0" err="1">
                <a:solidFill>
                  <a:srgbClr val="3F3F3F"/>
                </a:solidFill>
                <a:latin typeface="+mn-lt"/>
                <a:ea typeface="+mn-ea"/>
                <a:cs typeface="+mn-cs"/>
              </a:rPr>
              <a:t>Gett</a:t>
            </a:r>
            <a:r>
              <a:rPr lang="en-US" sz="3200" dirty="0">
                <a:solidFill>
                  <a:srgbClr val="3F3F3F"/>
                </a:solidFill>
                <a:latin typeface="+mn-lt"/>
                <a:ea typeface="+mn-ea"/>
                <a:cs typeface="+mn-cs"/>
              </a:rPr>
              <a:t>, Uber, Yandex </a:t>
            </a:r>
            <a:r>
              <a:rPr lang="ru-RU" sz="3200" dirty="0" err="1">
                <a:solidFill>
                  <a:srgbClr val="3F3F3F"/>
                </a:solidFill>
                <a:latin typeface="+mn-lt"/>
                <a:ea typeface="+mn-ea"/>
                <a:cs typeface="+mn-cs"/>
              </a:rPr>
              <a:t>итп</a:t>
            </a:r>
            <a:r>
              <a:rPr lang="ru-RU" sz="3200" dirty="0">
                <a:solidFill>
                  <a:srgbClr val="3F3F3F"/>
                </a:solidFill>
                <a:latin typeface="+mn-lt"/>
                <a:ea typeface="+mn-ea"/>
                <a:cs typeface="+mn-cs"/>
              </a:rPr>
              <a:t>); </a:t>
            </a:r>
            <a:r>
              <a:rPr lang="en-US" sz="3200" dirty="0" err="1">
                <a:solidFill>
                  <a:srgbClr val="3F3F3F"/>
                </a:solidFill>
                <a:latin typeface="+mn-lt"/>
                <a:ea typeface="+mn-ea"/>
                <a:cs typeface="+mn-cs"/>
              </a:rPr>
              <a:t>Blablacar</a:t>
            </a:r>
            <a:r>
              <a:rPr lang="en-US" sz="3200" dirty="0">
                <a:solidFill>
                  <a:srgbClr val="3F3F3F"/>
                </a:solidFill>
                <a:latin typeface="+mn-lt"/>
                <a:ea typeface="+mn-ea"/>
                <a:cs typeface="+mn-cs"/>
              </a:rPr>
              <a:t>;</a:t>
            </a:r>
            <a:r>
              <a:rPr lang="ru-RU" sz="3200" dirty="0">
                <a:solidFill>
                  <a:srgbClr val="3F3F3F"/>
                </a:solidFill>
                <a:latin typeface="+mn-lt"/>
                <a:ea typeface="+mn-ea"/>
                <a:cs typeface="+mn-cs"/>
              </a:rPr>
              <a:t>Сервисы доставки еды (</a:t>
            </a:r>
            <a:r>
              <a:rPr lang="en-US" sz="3200" dirty="0" err="1">
                <a:solidFill>
                  <a:srgbClr val="3F3F3F"/>
                </a:solidFill>
                <a:latin typeface="+mn-lt"/>
                <a:ea typeface="+mn-ea"/>
                <a:cs typeface="+mn-cs"/>
              </a:rPr>
              <a:t>DeliveryClub</a:t>
            </a:r>
            <a:r>
              <a:rPr lang="en-US" sz="3200" dirty="0">
                <a:solidFill>
                  <a:srgbClr val="3F3F3F"/>
                </a:solidFill>
                <a:latin typeface="+mn-lt"/>
                <a:ea typeface="+mn-ea"/>
                <a:cs typeface="+mn-cs"/>
              </a:rPr>
              <a:t>);Car-sharing</a:t>
            </a:r>
            <a:endParaRPr lang="ru-RU" sz="3200" dirty="0">
              <a:solidFill>
                <a:srgbClr val="3F3F3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5647267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/>
        </p:nvSpPr>
        <p:spPr>
          <a:xfrm>
            <a:off x="-2311968" y="3271752"/>
            <a:ext cx="7471082" cy="7471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0" name="Shape 140"/>
          <p:cNvSpPr/>
          <p:nvPr/>
        </p:nvSpPr>
        <p:spPr>
          <a:xfrm rot="10800000">
            <a:off x="3842004" y="-589922"/>
            <a:ext cx="4853573" cy="48535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1" name="Shape 141"/>
          <p:cNvSpPr/>
          <p:nvPr/>
        </p:nvSpPr>
        <p:spPr>
          <a:xfrm rot="10800000">
            <a:off x="6214489" y="1936264"/>
            <a:ext cx="2945136" cy="29451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4F4F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t>  </a:t>
            </a:r>
          </a:p>
        </p:txBody>
      </p:sp>
      <p:sp>
        <p:nvSpPr>
          <p:cNvPr id="142" name="Shape 142"/>
          <p:cNvSpPr/>
          <p:nvPr/>
        </p:nvSpPr>
        <p:spPr>
          <a:xfrm>
            <a:off x="7210384" y="11503499"/>
            <a:ext cx="2514713" cy="25147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3" name="Shape 143"/>
          <p:cNvSpPr/>
          <p:nvPr/>
        </p:nvSpPr>
        <p:spPr>
          <a:xfrm rot="10800000">
            <a:off x="755935" y="1279345"/>
            <a:ext cx="3782925" cy="37829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4F4F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t>  </a:t>
            </a:r>
          </a:p>
        </p:txBody>
      </p:sp>
      <p:sp>
        <p:nvSpPr>
          <p:cNvPr id="144" name="Shape 144"/>
          <p:cNvSpPr/>
          <p:nvPr/>
        </p:nvSpPr>
        <p:spPr>
          <a:xfrm>
            <a:off x="7709417" y="-2013565"/>
            <a:ext cx="3782924" cy="37829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4F4F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t>  </a:t>
            </a:r>
          </a:p>
        </p:txBody>
      </p:sp>
      <p:sp>
        <p:nvSpPr>
          <p:cNvPr id="145" name="Shape 145"/>
          <p:cNvSpPr/>
          <p:nvPr/>
        </p:nvSpPr>
        <p:spPr>
          <a:xfrm rot="10800000">
            <a:off x="6940497" y="10715742"/>
            <a:ext cx="1754196" cy="1754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4F4F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t>  </a:t>
            </a:r>
          </a:p>
        </p:txBody>
      </p:sp>
      <p:sp>
        <p:nvSpPr>
          <p:cNvPr id="146" name="Shape 146"/>
          <p:cNvSpPr/>
          <p:nvPr/>
        </p:nvSpPr>
        <p:spPr>
          <a:xfrm>
            <a:off x="10839441" y="616201"/>
            <a:ext cx="11066821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 cap="all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ru-RU" dirty="0"/>
              <a:t>Новые типы бизнес-моделей</a:t>
            </a:r>
            <a:endParaRPr dirty="0"/>
          </a:p>
        </p:txBody>
      </p:sp>
      <p:sp>
        <p:nvSpPr>
          <p:cNvPr id="147" name="Shape 147"/>
          <p:cNvSpPr/>
          <p:nvPr/>
        </p:nvSpPr>
        <p:spPr>
          <a:xfrm>
            <a:off x="10994143" y="1909651"/>
            <a:ext cx="12952264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4500"/>
              </a:spcBef>
              <a:defRPr sz="2500" b="1" cap="all">
                <a:solidFill>
                  <a:srgbClr val="278A6C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ru-RU" sz="3600" dirty="0">
                <a:solidFill>
                  <a:schemeClr val="accent3"/>
                </a:solidFill>
              </a:rPr>
              <a:t>Модель «</a:t>
            </a:r>
            <a:r>
              <a:rPr lang="en-US" sz="3600" dirty="0">
                <a:solidFill>
                  <a:schemeClr val="accent3"/>
                </a:solidFill>
              </a:rPr>
              <a:t>Marketplace» (</a:t>
            </a:r>
            <a:r>
              <a:rPr lang="ru-RU" sz="3600" dirty="0">
                <a:solidFill>
                  <a:schemeClr val="accent3"/>
                </a:solidFill>
              </a:rPr>
              <a:t>открытая экосистема)</a:t>
            </a:r>
          </a:p>
        </p:txBody>
      </p:sp>
      <p:sp>
        <p:nvSpPr>
          <p:cNvPr id="148" name="Shape 148"/>
          <p:cNvSpPr/>
          <p:nvPr/>
        </p:nvSpPr>
        <p:spPr>
          <a:xfrm>
            <a:off x="10994143" y="3977672"/>
            <a:ext cx="12696052" cy="67505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5900"/>
              </a:spcBef>
              <a:defRPr sz="2600">
                <a:solidFill>
                  <a:srgbClr val="3F3F3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spcBef>
                <a:spcPts val="0"/>
              </a:spcBef>
              <a:tabLst>
                <a:tab pos="361950" algn="l"/>
              </a:tabLst>
            </a:pPr>
            <a:r>
              <a:rPr lang="ru-RU" sz="3600" b="1" dirty="0"/>
              <a:t>Принцип: Не продаём, а облегчаем коммуникацию между покупателем и продавцом.</a:t>
            </a:r>
          </a:p>
          <a:p>
            <a:pPr>
              <a:spcBef>
                <a:spcPts val="0"/>
              </a:spcBef>
              <a:tabLst>
                <a:tab pos="361950" algn="l"/>
              </a:tabLst>
            </a:pPr>
            <a:endParaRPr lang="ru-RU" sz="3600" b="1" dirty="0"/>
          </a:p>
          <a:p>
            <a:pPr>
              <a:spcBef>
                <a:spcPts val="0"/>
              </a:spcBef>
              <a:tabLst>
                <a:tab pos="361950" algn="l"/>
              </a:tabLst>
            </a:pPr>
            <a:r>
              <a:rPr lang="ru-RU" sz="3600" b="1" dirty="0"/>
              <a:t>Характеристики:</a:t>
            </a:r>
          </a:p>
          <a:p>
            <a:pPr>
              <a:spcBef>
                <a:spcPts val="0"/>
              </a:spcBef>
              <a:tabLst>
                <a:tab pos="361950" algn="l"/>
              </a:tabLst>
            </a:pPr>
            <a:r>
              <a:rPr lang="ru-RU" sz="3600" dirty="0"/>
              <a:t>•	Открытая экосистема;</a:t>
            </a:r>
          </a:p>
          <a:p>
            <a:pPr>
              <a:spcBef>
                <a:spcPts val="0"/>
              </a:spcBef>
              <a:tabLst>
                <a:tab pos="361950" algn="l"/>
              </a:tabLst>
            </a:pPr>
            <a:r>
              <a:rPr lang="ru-RU" sz="3600" dirty="0"/>
              <a:t>•	Комиссия за транзакции – основной доход;</a:t>
            </a:r>
          </a:p>
          <a:p>
            <a:pPr>
              <a:spcBef>
                <a:spcPts val="0"/>
              </a:spcBef>
              <a:tabLst>
                <a:tab pos="361950" algn="l"/>
              </a:tabLst>
            </a:pPr>
            <a:r>
              <a:rPr lang="ru-RU" sz="3600" dirty="0"/>
              <a:t>•	Управление правилами системы (условия, требования), а не отдельными участниками как в закрытой экосистеме;</a:t>
            </a:r>
          </a:p>
          <a:p>
            <a:pPr>
              <a:spcBef>
                <a:spcPts val="0"/>
              </a:spcBef>
              <a:tabLst>
                <a:tab pos="361950" algn="l"/>
              </a:tabLst>
            </a:pPr>
            <a:r>
              <a:rPr lang="ru-RU" sz="3600" dirty="0"/>
              <a:t>•	Низкие барьеры для входа на платформу;</a:t>
            </a:r>
          </a:p>
          <a:p>
            <a:pPr>
              <a:spcBef>
                <a:spcPts val="0"/>
              </a:spcBef>
              <a:tabLst>
                <a:tab pos="361950" algn="l"/>
              </a:tabLst>
            </a:pPr>
            <a:r>
              <a:rPr lang="ru-RU" sz="3600" dirty="0"/>
              <a:t>•	Рейтинги (определение лучших);</a:t>
            </a:r>
          </a:p>
          <a:p>
            <a:pPr>
              <a:spcBef>
                <a:spcPts val="0"/>
              </a:spcBef>
              <a:tabLst>
                <a:tab pos="361950" algn="l"/>
              </a:tabLst>
            </a:pPr>
            <a:r>
              <a:rPr lang="ru-RU" sz="3600" dirty="0"/>
              <a:t>•	Управление 3-мя ключевыми характеристиками: время, цена, качество.</a:t>
            </a:r>
          </a:p>
        </p:txBody>
      </p:sp>
      <p:sp>
        <p:nvSpPr>
          <p:cNvPr id="150" name="Shape 150"/>
          <p:cNvSpPr/>
          <p:nvPr/>
        </p:nvSpPr>
        <p:spPr>
          <a:xfrm rot="10800000">
            <a:off x="22897446" y="3806297"/>
            <a:ext cx="2945136" cy="29451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4F4F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t>  </a:t>
            </a:r>
          </a:p>
        </p:txBody>
      </p:sp>
      <p:sp>
        <p:nvSpPr>
          <p:cNvPr id="151" name="Shape 151"/>
          <p:cNvSpPr/>
          <p:nvPr/>
        </p:nvSpPr>
        <p:spPr>
          <a:xfrm>
            <a:off x="17820312" y="11633069"/>
            <a:ext cx="2744321" cy="27443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4F4F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t>  </a:t>
            </a:r>
          </a:p>
        </p:txBody>
      </p:sp>
      <p:sp>
        <p:nvSpPr>
          <p:cNvPr id="152" name="Shape 152"/>
          <p:cNvSpPr/>
          <p:nvPr/>
        </p:nvSpPr>
        <p:spPr>
          <a:xfrm rot="10800000">
            <a:off x="22664202" y="10567387"/>
            <a:ext cx="1065682" cy="10656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4F4F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t> 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1E28C5B-F87C-709E-0957-587DD64981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38" t="6279" r="2915" b="3148"/>
          <a:stretch/>
        </p:blipFill>
        <p:spPr>
          <a:xfrm>
            <a:off x="0" y="3224368"/>
            <a:ext cx="10611716" cy="730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163870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/>
          <p:nvPr/>
        </p:nvSpPr>
        <p:spPr>
          <a:xfrm>
            <a:off x="0" y="0"/>
            <a:ext cx="24434800" cy="138176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Shape 58">
            <a:extLst>
              <a:ext uri="{FF2B5EF4-FFF2-40B4-BE49-F238E27FC236}">
                <a16:creationId xmlns:a16="http://schemas.microsoft.com/office/drawing/2014/main" id="{68633310-0505-AA26-2F3E-C8D4F551B884}"/>
              </a:ext>
            </a:extLst>
          </p:cNvPr>
          <p:cNvSpPr/>
          <p:nvPr/>
        </p:nvSpPr>
        <p:spPr>
          <a:xfrm>
            <a:off x="1293085" y="5081439"/>
            <a:ext cx="19174589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b="1" cap="all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ru-RU" sz="9600" dirty="0">
                <a:solidFill>
                  <a:schemeClr val="bg1"/>
                </a:solidFill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767234693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/>
        </p:nvSpPr>
        <p:spPr>
          <a:xfrm>
            <a:off x="10471806" y="2997781"/>
            <a:ext cx="3782925" cy="37829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4F4F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dirty="0"/>
              <a:t>  </a:t>
            </a:r>
          </a:p>
        </p:txBody>
      </p:sp>
      <p:sp>
        <p:nvSpPr>
          <p:cNvPr id="79" name="Shape 79"/>
          <p:cNvSpPr/>
          <p:nvPr/>
        </p:nvSpPr>
        <p:spPr>
          <a:xfrm rot="10800000">
            <a:off x="21724833" y="500926"/>
            <a:ext cx="3782925" cy="37829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4F4F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dirty="0"/>
              <a:t>  </a:t>
            </a:r>
          </a:p>
        </p:txBody>
      </p:sp>
      <p:sp>
        <p:nvSpPr>
          <p:cNvPr id="76" name="Shape 76"/>
          <p:cNvSpPr/>
          <p:nvPr/>
        </p:nvSpPr>
        <p:spPr>
          <a:xfrm rot="10800000">
            <a:off x="5905048" y="11755878"/>
            <a:ext cx="3782925" cy="37829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4F4F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dirty="0"/>
              <a:t>  </a:t>
            </a:r>
          </a:p>
        </p:txBody>
      </p:sp>
      <p:sp>
        <p:nvSpPr>
          <p:cNvPr id="77" name="Shape 77"/>
          <p:cNvSpPr/>
          <p:nvPr/>
        </p:nvSpPr>
        <p:spPr>
          <a:xfrm rot="10800000">
            <a:off x="-2013434" y="6596164"/>
            <a:ext cx="3782925" cy="37829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4F4F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dirty="0"/>
              <a:t>  </a:t>
            </a:r>
          </a:p>
        </p:txBody>
      </p:sp>
      <p:sp>
        <p:nvSpPr>
          <p:cNvPr id="78" name="Shape 78"/>
          <p:cNvSpPr/>
          <p:nvPr/>
        </p:nvSpPr>
        <p:spPr>
          <a:xfrm>
            <a:off x="17855176" y="11503499"/>
            <a:ext cx="2514713" cy="25147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81" name="Shape 81"/>
          <p:cNvSpPr/>
          <p:nvPr/>
        </p:nvSpPr>
        <p:spPr>
          <a:xfrm rot="10800000">
            <a:off x="17496389" y="10842742"/>
            <a:ext cx="1754196" cy="1754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4F4F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dirty="0"/>
              <a:t>  </a:t>
            </a:r>
          </a:p>
        </p:txBody>
      </p:sp>
      <p:sp>
        <p:nvSpPr>
          <p:cNvPr id="85" name="Shape 85"/>
          <p:cNvSpPr/>
          <p:nvPr/>
        </p:nvSpPr>
        <p:spPr>
          <a:xfrm rot="10800000">
            <a:off x="16906763" y="1172182"/>
            <a:ext cx="5608525" cy="56085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88" name="Shape 88"/>
          <p:cNvSpPr/>
          <p:nvPr/>
        </p:nvSpPr>
        <p:spPr>
          <a:xfrm>
            <a:off x="1071210" y="8480430"/>
            <a:ext cx="7338110" cy="863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>
              <a:defRPr b="1" cap="all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ru-RU" dirty="0"/>
              <a:t>Мир изменился …</a:t>
            </a:r>
            <a:endParaRPr dirty="0"/>
          </a:p>
        </p:txBody>
      </p:sp>
      <p:sp>
        <p:nvSpPr>
          <p:cNvPr id="91" name="Shape 91"/>
          <p:cNvSpPr/>
          <p:nvPr/>
        </p:nvSpPr>
        <p:spPr>
          <a:xfrm>
            <a:off x="4219081" y="8043335"/>
            <a:ext cx="832606" cy="1"/>
          </a:xfrm>
          <a:prstGeom prst="line">
            <a:avLst/>
          </a:prstGeom>
          <a:noFill/>
          <a:ln w="63500" cap="flat">
            <a:solidFill>
              <a:schemeClr val="accent6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200"/>
            </a:pPr>
            <a:endParaRPr dirty="0"/>
          </a:p>
        </p:txBody>
      </p:sp>
      <p:sp>
        <p:nvSpPr>
          <p:cNvPr id="93" name="Shape 93"/>
          <p:cNvSpPr/>
          <p:nvPr/>
        </p:nvSpPr>
        <p:spPr>
          <a:xfrm>
            <a:off x="8751204" y="8487626"/>
            <a:ext cx="6546574" cy="16414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>
              <a:defRPr b="1" cap="all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ru-RU" dirty="0"/>
              <a:t>Революция платформ</a:t>
            </a:r>
            <a:endParaRPr dirty="0"/>
          </a:p>
        </p:txBody>
      </p:sp>
      <p:sp>
        <p:nvSpPr>
          <p:cNvPr id="96" name="Shape 96"/>
          <p:cNvSpPr/>
          <p:nvPr/>
        </p:nvSpPr>
        <p:spPr>
          <a:xfrm>
            <a:off x="11775697" y="8043335"/>
            <a:ext cx="832606" cy="1"/>
          </a:xfrm>
          <a:prstGeom prst="line">
            <a:avLst/>
          </a:prstGeom>
          <a:noFill/>
          <a:ln w="63500" cap="flat">
            <a:solidFill>
              <a:schemeClr val="accent6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200"/>
            </a:pPr>
            <a:endParaRPr dirty="0"/>
          </a:p>
        </p:txBody>
      </p:sp>
      <p:sp>
        <p:nvSpPr>
          <p:cNvPr id="98" name="Shape 98"/>
          <p:cNvSpPr/>
          <p:nvPr/>
        </p:nvSpPr>
        <p:spPr>
          <a:xfrm>
            <a:off x="16567815" y="8484716"/>
            <a:ext cx="6546573" cy="16414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>
              <a:defRPr b="1" cap="all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ru-RU" dirty="0"/>
              <a:t>Новые типы бизнес-моделей</a:t>
            </a:r>
          </a:p>
        </p:txBody>
      </p:sp>
      <p:sp>
        <p:nvSpPr>
          <p:cNvPr id="101" name="Shape 101"/>
          <p:cNvSpPr/>
          <p:nvPr/>
        </p:nvSpPr>
        <p:spPr>
          <a:xfrm>
            <a:off x="19332314" y="8043335"/>
            <a:ext cx="832606" cy="1"/>
          </a:xfrm>
          <a:prstGeom prst="line">
            <a:avLst/>
          </a:prstGeom>
          <a:noFill/>
          <a:ln w="63500" cap="flat">
            <a:solidFill>
              <a:schemeClr val="accent6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200"/>
            </a:pPr>
            <a:endParaRPr dirty="0"/>
          </a:p>
        </p:txBody>
      </p:sp>
      <p:sp>
        <p:nvSpPr>
          <p:cNvPr id="103" name="Shape 103"/>
          <p:cNvSpPr/>
          <p:nvPr/>
        </p:nvSpPr>
        <p:spPr>
          <a:xfrm>
            <a:off x="3728488" y="10679447"/>
            <a:ext cx="2514713" cy="25147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18EC4CD-A7EC-A496-B9B3-0941E7F425CC}"/>
              </a:ext>
            </a:extLst>
          </p:cNvPr>
          <p:cNvSpPr txBox="1"/>
          <p:nvPr/>
        </p:nvSpPr>
        <p:spPr>
          <a:xfrm>
            <a:off x="2123431" y="6473676"/>
            <a:ext cx="1852612" cy="1569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eaLnBrk="1">
              <a:defRPr/>
            </a:pPr>
            <a:r>
              <a:rPr lang="en-US" altLang="x-none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127062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Poppins Medium" charset="0"/>
                <a:ea typeface="Poppins Medium" charset="0"/>
                <a:cs typeface="Poppins Medium" charset="0"/>
                <a:sym typeface="Poppins Medium" charset="0"/>
              </a:rPr>
              <a:t>1</a:t>
            </a:r>
            <a:endParaRPr lang="x-none" altLang="x-none" sz="96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127062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Poppins Medium" charset="0"/>
              <a:ea typeface="Poppins Medium" charset="0"/>
              <a:cs typeface="Poppins Medium" charset="0"/>
              <a:sym typeface="Poppins Medium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F23D824-BDEB-52E6-9CFB-99262FDF8CCC}"/>
              </a:ext>
            </a:extLst>
          </p:cNvPr>
          <p:cNvSpPr txBox="1"/>
          <p:nvPr/>
        </p:nvSpPr>
        <p:spPr>
          <a:xfrm>
            <a:off x="8524871" y="6473676"/>
            <a:ext cx="1852612" cy="1569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eaLnBrk="1">
              <a:defRPr/>
            </a:pPr>
            <a:r>
              <a:rPr lang="ru-RU" altLang="x-none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127062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Poppins Medium" charset="0"/>
                <a:ea typeface="Poppins Medium" charset="0"/>
                <a:cs typeface="Poppins Medium" charset="0"/>
                <a:sym typeface="Poppins Medium" charset="0"/>
              </a:rPr>
              <a:t>2</a:t>
            </a:r>
            <a:endParaRPr lang="x-none" altLang="x-none" sz="96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127062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Poppins Medium" charset="0"/>
              <a:ea typeface="Poppins Medium" charset="0"/>
              <a:cs typeface="Poppins Medium" charset="0"/>
              <a:sym typeface="Poppins Medium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F29315C-E13D-ABD3-5C24-5FA5F73C78C9}"/>
              </a:ext>
            </a:extLst>
          </p:cNvPr>
          <p:cNvSpPr txBox="1"/>
          <p:nvPr/>
        </p:nvSpPr>
        <p:spPr>
          <a:xfrm>
            <a:off x="17101494" y="6540028"/>
            <a:ext cx="1852612" cy="1569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eaLnBrk="1">
              <a:defRPr/>
            </a:pPr>
            <a:r>
              <a:rPr lang="ru-RU" altLang="x-none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127062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Poppins Medium" charset="0"/>
                <a:ea typeface="Poppins Medium" charset="0"/>
                <a:cs typeface="Poppins Medium" charset="0"/>
                <a:sym typeface="Poppins Medium" charset="0"/>
              </a:rPr>
              <a:t>3</a:t>
            </a:r>
            <a:endParaRPr lang="x-none" altLang="x-none" sz="96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127062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Poppins Medium" charset="0"/>
              <a:ea typeface="Poppins Medium" charset="0"/>
              <a:cs typeface="Poppins Medium" charset="0"/>
              <a:sym typeface="Poppins Medium" charset="0"/>
            </a:endParaRPr>
          </a:p>
        </p:txBody>
      </p:sp>
      <p:sp>
        <p:nvSpPr>
          <p:cNvPr id="36" name="Shape 79">
            <a:extLst>
              <a:ext uri="{FF2B5EF4-FFF2-40B4-BE49-F238E27FC236}">
                <a16:creationId xmlns:a16="http://schemas.microsoft.com/office/drawing/2014/main" id="{68EFF476-E5E0-581B-07EE-F5ED515FC99E}"/>
              </a:ext>
            </a:extLst>
          </p:cNvPr>
          <p:cNvSpPr/>
          <p:nvPr/>
        </p:nvSpPr>
        <p:spPr>
          <a:xfrm rot="10800000">
            <a:off x="389754" y="703230"/>
            <a:ext cx="3782925" cy="37829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4F4F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dirty="0"/>
              <a:t>  </a:t>
            </a:r>
          </a:p>
        </p:txBody>
      </p:sp>
      <p:sp>
        <p:nvSpPr>
          <p:cNvPr id="10" name="Shape 85">
            <a:extLst>
              <a:ext uri="{FF2B5EF4-FFF2-40B4-BE49-F238E27FC236}">
                <a16:creationId xmlns:a16="http://schemas.microsoft.com/office/drawing/2014/main" id="{20D10582-94CF-1BE6-8833-AC17AE040E37}"/>
              </a:ext>
            </a:extLst>
          </p:cNvPr>
          <p:cNvSpPr/>
          <p:nvPr/>
        </p:nvSpPr>
        <p:spPr>
          <a:xfrm rot="10800000">
            <a:off x="9451177" y="1179151"/>
            <a:ext cx="5608525" cy="56085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1" name="Shape 85">
            <a:extLst>
              <a:ext uri="{FF2B5EF4-FFF2-40B4-BE49-F238E27FC236}">
                <a16:creationId xmlns:a16="http://schemas.microsoft.com/office/drawing/2014/main" id="{802B10F1-4043-CB10-9238-3C0DE36A6F19}"/>
              </a:ext>
            </a:extLst>
          </p:cNvPr>
          <p:cNvSpPr/>
          <p:nvPr/>
        </p:nvSpPr>
        <p:spPr>
          <a:xfrm rot="10800000">
            <a:off x="1799153" y="987640"/>
            <a:ext cx="5608525" cy="56085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/>
        </p:nvSpPr>
        <p:spPr>
          <a:xfrm>
            <a:off x="1826485" y="3975505"/>
            <a:ext cx="17814065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b="1" cap="all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ru-RU" sz="9600" dirty="0"/>
              <a:t>Мир изменился ? 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/>
          <p:nvPr/>
        </p:nvSpPr>
        <p:spPr>
          <a:xfrm>
            <a:off x="-25400" y="-50800"/>
            <a:ext cx="24434800" cy="138176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5" name="Shape 58">
            <a:extLst>
              <a:ext uri="{FF2B5EF4-FFF2-40B4-BE49-F238E27FC236}">
                <a16:creationId xmlns:a16="http://schemas.microsoft.com/office/drawing/2014/main" id="{2CBDF377-1B53-AC43-D84D-9C0B2B60CB98}"/>
              </a:ext>
            </a:extLst>
          </p:cNvPr>
          <p:cNvSpPr/>
          <p:nvPr/>
        </p:nvSpPr>
        <p:spPr>
          <a:xfrm>
            <a:off x="1293085" y="2775175"/>
            <a:ext cx="22328915" cy="3980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b="1" cap="all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ru-RU" sz="9600" dirty="0">
                <a:solidFill>
                  <a:schemeClr val="bg1"/>
                </a:solidFill>
              </a:rPr>
              <a:t>Революция платформ</a:t>
            </a:r>
          </a:p>
          <a:p>
            <a:endParaRPr lang="ru-RU" sz="9600" dirty="0">
              <a:solidFill>
                <a:schemeClr val="bg1"/>
              </a:solidFill>
            </a:endParaRPr>
          </a:p>
          <a:p>
            <a:r>
              <a:rPr lang="ru-RU" sz="6000" dirty="0">
                <a:solidFill>
                  <a:schemeClr val="bg1"/>
                </a:solidFill>
              </a:rPr>
              <a:t>сетевые рынки меняют экономику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49DB8F-0D4E-43DB-ABD7-CF0DFE1A08B2}"/>
              </a:ext>
            </a:extLst>
          </p:cNvPr>
          <p:cNvSpPr txBox="1"/>
          <p:nvPr/>
        </p:nvSpPr>
        <p:spPr>
          <a:xfrm>
            <a:off x="1000169" y="1126836"/>
            <a:ext cx="21632816" cy="615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6000" b="1" dirty="0">
                <a:solidFill>
                  <a:srgbClr val="168068"/>
                </a:solidFill>
                <a:latin typeface="Book Antiqua" panose="02040602050305030304" pitchFamily="18" charset="0"/>
              </a:rPr>
              <a:t>Платформа</a:t>
            </a:r>
          </a:p>
          <a:p>
            <a:pPr algn="l"/>
            <a:endParaRPr lang="ru-RU" sz="5400" b="1" dirty="0">
              <a:solidFill>
                <a:srgbClr val="333333"/>
              </a:solidFill>
              <a:latin typeface="Book Antiqua" panose="02040602050305030304" pitchFamily="18" charset="0"/>
            </a:endParaRPr>
          </a:p>
          <a:p>
            <a:pPr algn="just"/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Платформа </a:t>
            </a:r>
            <a:r>
              <a:rPr lang="ru-RU" sz="4000" b="1" dirty="0">
                <a:solidFill>
                  <a:srgbClr val="333333"/>
                </a:solidFill>
                <a:latin typeface="Book Antiqua" panose="02040602050305030304" pitchFamily="18" charset="0"/>
              </a:rPr>
              <a:t>–</a:t>
            </a:r>
            <a:r>
              <a:rPr lang="ru-RU" sz="4000" dirty="0">
                <a:solidFill>
                  <a:srgbClr val="333333"/>
                </a:solidFill>
                <a:latin typeface="Book Antiqua" panose="02040602050305030304" pitchFamily="18" charset="0"/>
              </a:rPr>
              <a:t> это бизнес-модель, которая ускоряет обмен ценностью между двумя и более пользователями, потребителей и производителей. Чтобы этот обмен произошёл, платформы собирают вокруг себя крупные, растущие и легкодоступные сети пользователей и ресурсов.  Платформы создают сообщества и рынки, в рамках которых пользователи взаимодействуют и осуществляют транзакции.</a:t>
            </a:r>
          </a:p>
          <a:p>
            <a:pPr algn="just"/>
            <a:r>
              <a:rPr lang="ru-RU" sz="4000" dirty="0">
                <a:solidFill>
                  <a:srgbClr val="333333"/>
                </a:solidFill>
                <a:latin typeface="Book Antiqua" panose="02040602050305030304" pitchFamily="18" charset="0"/>
              </a:rPr>
              <a:t>Платформы не владеют средствами производства — вместо этого они создают средства связи. </a:t>
            </a:r>
          </a:p>
        </p:txBody>
      </p:sp>
    </p:spTree>
    <p:extLst>
      <p:ext uri="{BB962C8B-B14F-4D97-AF65-F5344CB8AC3E}">
        <p14:creationId xmlns:p14="http://schemas.microsoft.com/office/powerpoint/2010/main" val="3195557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/>
          <p:nvPr/>
        </p:nvSpPr>
        <p:spPr>
          <a:xfrm>
            <a:off x="1600200" y="2501246"/>
            <a:ext cx="8991600" cy="10395604"/>
          </a:xfrm>
          <a:prstGeom prst="roundRect">
            <a:avLst>
              <a:gd name="adj" fmla="val 1109"/>
            </a:avLst>
          </a:prstGeom>
          <a:solidFill>
            <a:srgbClr val="FAFAFA"/>
          </a:solidFill>
          <a:ln w="25400">
            <a:solidFill>
              <a:srgbClr val="E5E5E5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269" name="Shape 269"/>
          <p:cNvSpPr/>
          <p:nvPr/>
        </p:nvSpPr>
        <p:spPr>
          <a:xfrm>
            <a:off x="1600200" y="2483776"/>
            <a:ext cx="8991600" cy="27395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66" y="0"/>
                </a:moveTo>
                <a:lnTo>
                  <a:pt x="21234" y="0"/>
                </a:lnTo>
                <a:cubicBezTo>
                  <a:pt x="21286" y="0"/>
                  <a:pt x="21326" y="0"/>
                  <a:pt x="21359" y="6"/>
                </a:cubicBezTo>
                <a:cubicBezTo>
                  <a:pt x="21393" y="12"/>
                  <a:pt x="21420" y="23"/>
                  <a:pt x="21449" y="46"/>
                </a:cubicBezTo>
                <a:cubicBezTo>
                  <a:pt x="21479" y="75"/>
                  <a:pt x="21507" y="121"/>
                  <a:pt x="21530" y="181"/>
                </a:cubicBezTo>
                <a:cubicBezTo>
                  <a:pt x="21553" y="240"/>
                  <a:pt x="21571" y="312"/>
                  <a:pt x="21582" y="391"/>
                </a:cubicBezTo>
                <a:cubicBezTo>
                  <a:pt x="21591" y="465"/>
                  <a:pt x="21596" y="536"/>
                  <a:pt x="21598" y="623"/>
                </a:cubicBezTo>
                <a:cubicBezTo>
                  <a:pt x="21600" y="710"/>
                  <a:pt x="21600" y="813"/>
                  <a:pt x="21600" y="951"/>
                </a:cubicBezTo>
                <a:lnTo>
                  <a:pt x="21600" y="21600"/>
                </a:lnTo>
                <a:lnTo>
                  <a:pt x="0" y="21596"/>
                </a:lnTo>
                <a:lnTo>
                  <a:pt x="0" y="947"/>
                </a:lnTo>
                <a:cubicBezTo>
                  <a:pt x="0" y="811"/>
                  <a:pt x="0" y="709"/>
                  <a:pt x="2" y="622"/>
                </a:cubicBezTo>
                <a:cubicBezTo>
                  <a:pt x="4" y="536"/>
                  <a:pt x="9" y="465"/>
                  <a:pt x="18" y="391"/>
                </a:cubicBezTo>
                <a:cubicBezTo>
                  <a:pt x="29" y="312"/>
                  <a:pt x="47" y="240"/>
                  <a:pt x="70" y="181"/>
                </a:cubicBezTo>
                <a:cubicBezTo>
                  <a:pt x="93" y="121"/>
                  <a:pt x="121" y="75"/>
                  <a:pt x="151" y="46"/>
                </a:cubicBezTo>
                <a:cubicBezTo>
                  <a:pt x="180" y="23"/>
                  <a:pt x="207" y="12"/>
                  <a:pt x="241" y="6"/>
                </a:cubicBezTo>
                <a:cubicBezTo>
                  <a:pt x="274" y="0"/>
                  <a:pt x="314" y="0"/>
                  <a:pt x="368" y="0"/>
                </a:cubicBezTo>
                <a:lnTo>
                  <a:pt x="366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270" name="Shape 270"/>
          <p:cNvSpPr/>
          <p:nvPr/>
        </p:nvSpPr>
        <p:spPr>
          <a:xfrm>
            <a:off x="2234500" y="2767462"/>
            <a:ext cx="7529910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ru-RU" sz="4400" dirty="0"/>
              <a:t>Атрибуты индустриальной компании</a:t>
            </a:r>
            <a:endParaRPr sz="4400" dirty="0"/>
          </a:p>
        </p:txBody>
      </p:sp>
      <p:sp>
        <p:nvSpPr>
          <p:cNvPr id="272" name="Shape 272"/>
          <p:cNvSpPr/>
          <p:nvPr/>
        </p:nvSpPr>
        <p:spPr>
          <a:xfrm>
            <a:off x="2234500" y="6185341"/>
            <a:ext cx="7215072" cy="3426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tabLst>
                <a:tab pos="266700" algn="l"/>
              </a:tabLst>
              <a:defRPr sz="2600">
                <a:solidFill>
                  <a:srgbClr val="3F3F3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ru-RU" sz="3600" dirty="0"/>
              <a:t>•	В центре – продукт или услуга;</a:t>
            </a:r>
          </a:p>
          <a:p>
            <a:pPr algn="l">
              <a:tabLst>
                <a:tab pos="266700" algn="l"/>
              </a:tabLst>
              <a:defRPr sz="2600">
                <a:solidFill>
                  <a:srgbClr val="3F3F3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ru-RU" sz="3600" dirty="0"/>
              <a:t>•	Экономика сбыта;</a:t>
            </a:r>
          </a:p>
          <a:p>
            <a:pPr algn="l">
              <a:tabLst>
                <a:tab pos="266700" algn="l"/>
              </a:tabLst>
              <a:defRPr sz="2600">
                <a:solidFill>
                  <a:srgbClr val="3F3F3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ru-RU" sz="3600" dirty="0"/>
              <a:t>•	Линейная цепочка поставок;</a:t>
            </a:r>
          </a:p>
          <a:p>
            <a:pPr algn="l">
              <a:tabLst>
                <a:tab pos="266700" algn="l"/>
              </a:tabLst>
              <a:defRPr sz="2600">
                <a:solidFill>
                  <a:srgbClr val="3F3F3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ru-RU" sz="3600" dirty="0"/>
              <a:t>•	Инновации внутренним R&amp;D;</a:t>
            </a:r>
          </a:p>
          <a:p>
            <a:pPr algn="l">
              <a:tabLst>
                <a:tab pos="266700" algn="l"/>
              </a:tabLst>
              <a:defRPr sz="2600">
                <a:solidFill>
                  <a:srgbClr val="3F3F3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ru-RU" sz="3600" dirty="0"/>
              <a:t>•	Ценность создаётся за счёт внутренних активов.</a:t>
            </a:r>
            <a:endParaRPr sz="3600" dirty="0"/>
          </a:p>
        </p:txBody>
      </p:sp>
      <p:sp>
        <p:nvSpPr>
          <p:cNvPr id="278" name="Shape 278"/>
          <p:cNvSpPr/>
          <p:nvPr/>
        </p:nvSpPr>
        <p:spPr>
          <a:xfrm>
            <a:off x="13182600" y="2501246"/>
            <a:ext cx="9601200" cy="10395604"/>
          </a:xfrm>
          <a:prstGeom prst="roundRect">
            <a:avLst>
              <a:gd name="adj" fmla="val 1109"/>
            </a:avLst>
          </a:prstGeom>
          <a:solidFill>
            <a:srgbClr val="FAFAFA"/>
          </a:solidFill>
          <a:ln w="25400">
            <a:solidFill>
              <a:srgbClr val="E5E5E5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279" name="Shape 279"/>
          <p:cNvSpPr/>
          <p:nvPr/>
        </p:nvSpPr>
        <p:spPr>
          <a:xfrm>
            <a:off x="13182600" y="2483775"/>
            <a:ext cx="9601200" cy="27395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66" y="0"/>
                </a:moveTo>
                <a:lnTo>
                  <a:pt x="21234" y="0"/>
                </a:lnTo>
                <a:cubicBezTo>
                  <a:pt x="21286" y="0"/>
                  <a:pt x="21326" y="0"/>
                  <a:pt x="21359" y="6"/>
                </a:cubicBezTo>
                <a:cubicBezTo>
                  <a:pt x="21393" y="12"/>
                  <a:pt x="21420" y="23"/>
                  <a:pt x="21449" y="46"/>
                </a:cubicBezTo>
                <a:cubicBezTo>
                  <a:pt x="21479" y="75"/>
                  <a:pt x="21507" y="121"/>
                  <a:pt x="21530" y="181"/>
                </a:cubicBezTo>
                <a:cubicBezTo>
                  <a:pt x="21553" y="240"/>
                  <a:pt x="21571" y="312"/>
                  <a:pt x="21582" y="391"/>
                </a:cubicBezTo>
                <a:cubicBezTo>
                  <a:pt x="21591" y="465"/>
                  <a:pt x="21596" y="536"/>
                  <a:pt x="21598" y="623"/>
                </a:cubicBezTo>
                <a:cubicBezTo>
                  <a:pt x="21600" y="710"/>
                  <a:pt x="21600" y="813"/>
                  <a:pt x="21600" y="951"/>
                </a:cubicBezTo>
                <a:lnTo>
                  <a:pt x="21600" y="21600"/>
                </a:lnTo>
                <a:lnTo>
                  <a:pt x="0" y="21596"/>
                </a:lnTo>
                <a:lnTo>
                  <a:pt x="0" y="947"/>
                </a:lnTo>
                <a:cubicBezTo>
                  <a:pt x="0" y="811"/>
                  <a:pt x="0" y="709"/>
                  <a:pt x="2" y="622"/>
                </a:cubicBezTo>
                <a:cubicBezTo>
                  <a:pt x="4" y="536"/>
                  <a:pt x="9" y="465"/>
                  <a:pt x="18" y="391"/>
                </a:cubicBezTo>
                <a:cubicBezTo>
                  <a:pt x="29" y="312"/>
                  <a:pt x="47" y="240"/>
                  <a:pt x="70" y="181"/>
                </a:cubicBezTo>
                <a:cubicBezTo>
                  <a:pt x="93" y="121"/>
                  <a:pt x="121" y="75"/>
                  <a:pt x="151" y="46"/>
                </a:cubicBezTo>
                <a:cubicBezTo>
                  <a:pt x="180" y="23"/>
                  <a:pt x="207" y="12"/>
                  <a:pt x="241" y="6"/>
                </a:cubicBezTo>
                <a:cubicBezTo>
                  <a:pt x="274" y="0"/>
                  <a:pt x="314" y="0"/>
                  <a:pt x="368" y="0"/>
                </a:cubicBezTo>
                <a:lnTo>
                  <a:pt x="366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280" name="Shape 280"/>
          <p:cNvSpPr/>
          <p:nvPr/>
        </p:nvSpPr>
        <p:spPr>
          <a:xfrm>
            <a:off x="14173797" y="2767462"/>
            <a:ext cx="7753256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ru-RU" sz="4400" dirty="0"/>
              <a:t>Атрибуты платформенного бизнеса</a:t>
            </a:r>
            <a:endParaRPr sz="4400" dirty="0"/>
          </a:p>
        </p:txBody>
      </p:sp>
      <p:sp>
        <p:nvSpPr>
          <p:cNvPr id="2" name="Shape 272">
            <a:extLst>
              <a:ext uri="{FF2B5EF4-FFF2-40B4-BE49-F238E27FC236}">
                <a16:creationId xmlns:a16="http://schemas.microsoft.com/office/drawing/2014/main" id="{1270F2A3-15CA-0FBE-4CF1-F7AC934BC0C0}"/>
              </a:ext>
            </a:extLst>
          </p:cNvPr>
          <p:cNvSpPr/>
          <p:nvPr/>
        </p:nvSpPr>
        <p:spPr>
          <a:xfrm>
            <a:off x="13759750" y="6185341"/>
            <a:ext cx="8389750" cy="3980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tabLst>
                <a:tab pos="266700" algn="l"/>
              </a:tabLst>
              <a:defRPr sz="2600">
                <a:solidFill>
                  <a:srgbClr val="3F3F3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ru-RU" sz="3600" dirty="0"/>
              <a:t>•	В центре – взаимодействие;</a:t>
            </a:r>
          </a:p>
          <a:p>
            <a:pPr algn="l">
              <a:tabLst>
                <a:tab pos="266700" algn="l"/>
              </a:tabLst>
              <a:defRPr sz="2600">
                <a:solidFill>
                  <a:srgbClr val="3F3F3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ru-RU" sz="3600" dirty="0"/>
              <a:t>•	Экономика потребления;</a:t>
            </a:r>
          </a:p>
          <a:p>
            <a:pPr algn="l">
              <a:tabLst>
                <a:tab pos="266700" algn="l"/>
              </a:tabLst>
              <a:defRPr sz="2600">
                <a:solidFill>
                  <a:srgbClr val="3F3F3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ru-RU" sz="3600" dirty="0"/>
              <a:t>•	Значимость экосистем;</a:t>
            </a:r>
          </a:p>
          <a:p>
            <a:pPr algn="l">
              <a:tabLst>
                <a:tab pos="266700" algn="l"/>
              </a:tabLst>
              <a:defRPr sz="2600">
                <a:solidFill>
                  <a:srgbClr val="3F3F3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ru-RU" sz="3600" dirty="0"/>
              <a:t>•	Открытые инновации, приносимые третьей стороной;</a:t>
            </a:r>
          </a:p>
          <a:p>
            <a:pPr algn="l">
              <a:tabLst>
                <a:tab pos="266700" algn="l"/>
              </a:tabLst>
              <a:defRPr sz="2600">
                <a:solidFill>
                  <a:srgbClr val="3F3F3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ru-RU" sz="3600" dirty="0"/>
              <a:t>•	Ценность создаётся за счёт внешних сообществ.</a:t>
            </a:r>
            <a:endParaRPr sz="3600" dirty="0"/>
          </a:p>
        </p:txBody>
      </p:sp>
      <p:sp>
        <p:nvSpPr>
          <p:cNvPr id="3" name="Shape 58">
            <a:extLst>
              <a:ext uri="{FF2B5EF4-FFF2-40B4-BE49-F238E27FC236}">
                <a16:creationId xmlns:a16="http://schemas.microsoft.com/office/drawing/2014/main" id="{8F8611C0-BBFD-0049-2509-31BDAE74E238}"/>
              </a:ext>
            </a:extLst>
          </p:cNvPr>
          <p:cNvSpPr/>
          <p:nvPr/>
        </p:nvSpPr>
        <p:spPr>
          <a:xfrm>
            <a:off x="454883" y="495189"/>
            <a:ext cx="21281165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b="1" cap="all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ru-RU" sz="8000" dirty="0"/>
              <a:t>Ключевые отличия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/>
          <p:nvPr/>
        </p:nvSpPr>
        <p:spPr>
          <a:xfrm>
            <a:off x="731713" y="476520"/>
            <a:ext cx="11066821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 cap="all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ru-RU" dirty="0"/>
              <a:t>Создание ценности</a:t>
            </a:r>
            <a:endParaRPr dirty="0"/>
          </a:p>
        </p:txBody>
      </p:sp>
      <p:sp>
        <p:nvSpPr>
          <p:cNvPr id="436" name="Shape 436"/>
          <p:cNvSpPr/>
          <p:nvPr/>
        </p:nvSpPr>
        <p:spPr>
          <a:xfrm>
            <a:off x="731713" y="1438975"/>
            <a:ext cx="15441737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spcBef>
                <a:spcPts val="4500"/>
              </a:spcBef>
              <a:defRPr sz="2500" b="1" cap="all">
                <a:solidFill>
                  <a:srgbClr val="278A6C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ru-RU" sz="2800" dirty="0">
                <a:solidFill>
                  <a:schemeClr val="accent3"/>
                </a:solidFill>
              </a:rPr>
              <a:t>Проектирование </a:t>
            </a:r>
            <a:r>
              <a:rPr lang="ru-RU" sz="2800" dirty="0">
                <a:solidFill>
                  <a:schemeClr val="tx1"/>
                </a:solidFill>
              </a:rPr>
              <a:t>взаимодействия</a:t>
            </a:r>
            <a:r>
              <a:rPr lang="ru-RU" sz="2800" dirty="0">
                <a:solidFill>
                  <a:schemeClr val="accent3"/>
                </a:solidFill>
              </a:rPr>
              <a:t> вокруг ценностной единицы</a:t>
            </a:r>
            <a:endParaRPr sz="2800" dirty="0">
              <a:solidFill>
                <a:schemeClr val="accent3"/>
              </a:solidFill>
            </a:endParaRPr>
          </a:p>
        </p:txBody>
      </p:sp>
      <p:grpSp>
        <p:nvGrpSpPr>
          <p:cNvPr id="441" name="Group 441"/>
          <p:cNvGrpSpPr/>
          <p:nvPr/>
        </p:nvGrpSpPr>
        <p:grpSpPr>
          <a:xfrm>
            <a:off x="8319034" y="3065356"/>
            <a:ext cx="17319940" cy="8036919"/>
            <a:chOff x="0" y="87864"/>
            <a:chExt cx="17319939" cy="8036918"/>
          </a:xfrm>
        </p:grpSpPr>
        <p:graphicFrame>
          <p:nvGraphicFramePr>
            <p:cNvPr id="439" name="Chart 439"/>
            <p:cNvGraphicFramePr/>
            <p:nvPr>
              <p:extLst>
                <p:ext uri="{D42A27DB-BD31-4B8C-83A1-F6EECF244321}">
                  <p14:modId xmlns:p14="http://schemas.microsoft.com/office/powerpoint/2010/main" val="760544667"/>
                </p:ext>
              </p:extLst>
            </p:nvPr>
          </p:nvGraphicFramePr>
          <p:xfrm>
            <a:off x="0" y="87864"/>
            <a:ext cx="17319939" cy="803691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40" name="Shape 440"/>
            <p:cNvSpPr/>
            <p:nvPr/>
          </p:nvSpPr>
          <p:spPr>
            <a:xfrm>
              <a:off x="521498" y="498478"/>
              <a:ext cx="6993921" cy="6993920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442" name="Shape 442"/>
          <p:cNvSpPr/>
          <p:nvPr/>
        </p:nvSpPr>
        <p:spPr>
          <a:xfrm>
            <a:off x="9298984" y="4046293"/>
            <a:ext cx="6075048" cy="6075047"/>
          </a:xfrm>
          <a:prstGeom prst="ellipse">
            <a:avLst/>
          </a:prstGeom>
          <a:solidFill>
            <a:srgbClr val="F4F4F4"/>
          </a:solidFill>
          <a:ln w="25400">
            <a:solidFill>
              <a:srgbClr val="E1E1E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444" name="Shape 444"/>
          <p:cNvSpPr/>
          <p:nvPr/>
        </p:nvSpPr>
        <p:spPr>
          <a:xfrm>
            <a:off x="10110422" y="6222725"/>
            <a:ext cx="4669922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spcBef>
                <a:spcPts val="4500"/>
              </a:spcBef>
              <a:defRPr sz="2500" b="1" cap="all">
                <a:solidFill>
                  <a:srgbClr val="278A6C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ru-RU" sz="4800" dirty="0"/>
              <a:t>Ценностная единица</a:t>
            </a:r>
            <a:endParaRPr sz="4800" dirty="0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9E803D85-13FD-DB09-595A-B145E4155CD8}"/>
              </a:ext>
            </a:extLst>
          </p:cNvPr>
          <p:cNvGrpSpPr/>
          <p:nvPr/>
        </p:nvGrpSpPr>
        <p:grpSpPr>
          <a:xfrm>
            <a:off x="1238249" y="6229978"/>
            <a:ext cx="5567385" cy="2009538"/>
            <a:chOff x="1119164" y="11772900"/>
            <a:chExt cx="22231999" cy="1104900"/>
          </a:xfrm>
        </p:grpSpPr>
        <p:sp>
          <p:nvSpPr>
            <p:cNvPr id="3" name="Shape 300">
              <a:extLst>
                <a:ext uri="{FF2B5EF4-FFF2-40B4-BE49-F238E27FC236}">
                  <a16:creationId xmlns:a16="http://schemas.microsoft.com/office/drawing/2014/main" id="{9AD13D55-BAA7-2011-D228-424FD96C990B}"/>
                </a:ext>
              </a:extLst>
            </p:cNvPr>
            <p:cNvSpPr/>
            <p:nvPr/>
          </p:nvSpPr>
          <p:spPr>
            <a:xfrm rot="16200000">
              <a:off x="11682714" y="1209350"/>
              <a:ext cx="1104900" cy="22231999"/>
            </a:xfrm>
            <a:prstGeom prst="flowChartAlternateProcess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/>
            </a:gra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85FB355-0A77-A48D-2D40-CB19661A06C9}"/>
                </a:ext>
              </a:extLst>
            </p:cNvPr>
            <p:cNvSpPr txBox="1"/>
            <p:nvPr/>
          </p:nvSpPr>
          <p:spPr>
            <a:xfrm>
              <a:off x="2582421" y="12090565"/>
              <a:ext cx="16388950" cy="4230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l">
                <a:tabLst>
                  <a:tab pos="361950" algn="l"/>
                </a:tabLst>
              </a:pPr>
              <a:r>
                <a:rPr lang="ru-RU" sz="4400" b="1" dirty="0">
                  <a:solidFill>
                    <a:schemeClr val="bg1"/>
                  </a:solidFill>
                </a:rPr>
                <a:t>Производители</a:t>
              </a:r>
              <a:r>
                <a:rPr lang="ru-RU" sz="4000" dirty="0">
                  <a:solidFill>
                    <a:schemeClr val="bg1"/>
                  </a:solidFill>
                </a:rPr>
                <a:t> </a:t>
              </a:r>
            </a:p>
          </p:txBody>
        </p:sp>
      </p:grpSp>
      <p:sp>
        <p:nvSpPr>
          <p:cNvPr id="5" name="Shape 300">
            <a:extLst>
              <a:ext uri="{FF2B5EF4-FFF2-40B4-BE49-F238E27FC236}">
                <a16:creationId xmlns:a16="http://schemas.microsoft.com/office/drawing/2014/main" id="{90CD6795-BCFF-3F6B-1012-89288B642C2A}"/>
              </a:ext>
            </a:extLst>
          </p:cNvPr>
          <p:cNvSpPr/>
          <p:nvPr/>
        </p:nvSpPr>
        <p:spPr>
          <a:xfrm rot="16200000">
            <a:off x="19357290" y="4603455"/>
            <a:ext cx="2009538" cy="5567385"/>
          </a:xfrm>
          <a:prstGeom prst="flowChartAlternateProcess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FCB161-9833-4922-6BC8-A3A9B82A1DF0}"/>
              </a:ext>
            </a:extLst>
          </p:cNvPr>
          <p:cNvSpPr txBox="1"/>
          <p:nvPr/>
        </p:nvSpPr>
        <p:spPr>
          <a:xfrm>
            <a:off x="17873381" y="7033204"/>
            <a:ext cx="4104156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>
              <a:tabLst>
                <a:tab pos="361950" algn="l"/>
              </a:tabLst>
            </a:pPr>
            <a:r>
              <a:rPr lang="ru-RU" sz="4400" b="1" dirty="0">
                <a:solidFill>
                  <a:schemeClr val="bg1"/>
                </a:solidFill>
              </a:rPr>
              <a:t>Потребители </a:t>
            </a:r>
          </a:p>
        </p:txBody>
      </p:sp>
      <p:sp>
        <p:nvSpPr>
          <p:cNvPr id="12" name="Стрелка: изогнутая вниз 11">
            <a:extLst>
              <a:ext uri="{FF2B5EF4-FFF2-40B4-BE49-F238E27FC236}">
                <a16:creationId xmlns:a16="http://schemas.microsoft.com/office/drawing/2014/main" id="{0F2CFB51-6FDB-5F27-62FE-15A06487BC47}"/>
              </a:ext>
            </a:extLst>
          </p:cNvPr>
          <p:cNvSpPr/>
          <p:nvPr/>
        </p:nvSpPr>
        <p:spPr>
          <a:xfrm rot="20660212">
            <a:off x="3469299" y="2913575"/>
            <a:ext cx="6033297" cy="2309561"/>
          </a:xfrm>
          <a:prstGeom prst="curvedDownArrow">
            <a:avLst/>
          </a:prstGeom>
          <a:solidFill>
            <a:schemeClr val="accent6">
              <a:lumMod val="5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3" name="Стрелка: изогнутая вниз 12">
            <a:extLst>
              <a:ext uri="{FF2B5EF4-FFF2-40B4-BE49-F238E27FC236}">
                <a16:creationId xmlns:a16="http://schemas.microsoft.com/office/drawing/2014/main" id="{6E41E3A7-3723-CB31-6060-4BED547A0D6C}"/>
              </a:ext>
            </a:extLst>
          </p:cNvPr>
          <p:cNvSpPr/>
          <p:nvPr/>
        </p:nvSpPr>
        <p:spPr>
          <a:xfrm rot="1441665">
            <a:off x="15249926" y="3006566"/>
            <a:ext cx="6033297" cy="2309561"/>
          </a:xfrm>
          <a:prstGeom prst="curvedDownArrow">
            <a:avLst/>
          </a:prstGeom>
          <a:solidFill>
            <a:schemeClr val="accent6">
              <a:lumMod val="5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4" name="Стрелка: изогнутая вниз 13">
            <a:extLst>
              <a:ext uri="{FF2B5EF4-FFF2-40B4-BE49-F238E27FC236}">
                <a16:creationId xmlns:a16="http://schemas.microsoft.com/office/drawing/2014/main" id="{0BDBBACE-BFA1-977F-4C0B-A10A1E355B55}"/>
              </a:ext>
            </a:extLst>
          </p:cNvPr>
          <p:cNvSpPr/>
          <p:nvPr/>
        </p:nvSpPr>
        <p:spPr>
          <a:xfrm rot="11732388">
            <a:off x="3303928" y="9134396"/>
            <a:ext cx="6033297" cy="2309561"/>
          </a:xfrm>
          <a:prstGeom prst="curvedDownArrow">
            <a:avLst/>
          </a:prstGeom>
          <a:solidFill>
            <a:schemeClr val="accent6">
              <a:lumMod val="5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5" name="Стрелка: изогнутая вниз 14">
            <a:extLst>
              <a:ext uri="{FF2B5EF4-FFF2-40B4-BE49-F238E27FC236}">
                <a16:creationId xmlns:a16="http://schemas.microsoft.com/office/drawing/2014/main" id="{87638680-5844-1515-7A59-45A8B3BBA819}"/>
              </a:ext>
            </a:extLst>
          </p:cNvPr>
          <p:cNvSpPr/>
          <p:nvPr/>
        </p:nvSpPr>
        <p:spPr>
          <a:xfrm rot="9858579">
            <a:off x="15045987" y="9306216"/>
            <a:ext cx="6033297" cy="2309561"/>
          </a:xfrm>
          <a:prstGeom prst="curvedDownArrow">
            <a:avLst/>
          </a:prstGeom>
          <a:solidFill>
            <a:schemeClr val="accent6">
              <a:lumMod val="5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/>
          <p:nvPr/>
        </p:nvSpPr>
        <p:spPr>
          <a:xfrm>
            <a:off x="-25400" y="-50800"/>
            <a:ext cx="24434800" cy="138176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" name="Shape 58">
            <a:extLst>
              <a:ext uri="{FF2B5EF4-FFF2-40B4-BE49-F238E27FC236}">
                <a16:creationId xmlns:a16="http://schemas.microsoft.com/office/drawing/2014/main" id="{ADD6ABE9-8757-8E56-2EB1-8E5DD9F9CBCC}"/>
              </a:ext>
            </a:extLst>
          </p:cNvPr>
          <p:cNvSpPr/>
          <p:nvPr/>
        </p:nvSpPr>
        <p:spPr>
          <a:xfrm>
            <a:off x="1293085" y="4037059"/>
            <a:ext cx="22328915" cy="1456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b="1" cap="all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ru-RU" sz="8800" dirty="0">
                <a:solidFill>
                  <a:schemeClr val="bg1"/>
                </a:solidFill>
              </a:rPr>
              <a:t>Новые типы бизнес-моделей</a:t>
            </a:r>
          </a:p>
        </p:txBody>
      </p:sp>
    </p:spTree>
    <p:extLst>
      <p:ext uri="{BB962C8B-B14F-4D97-AF65-F5344CB8AC3E}">
        <p14:creationId xmlns:p14="http://schemas.microsoft.com/office/powerpoint/2010/main" val="1837695082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/>
        </p:nvSpPr>
        <p:spPr>
          <a:xfrm>
            <a:off x="-2099909" y="3921785"/>
            <a:ext cx="7471082" cy="7471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0" name="Shape 140"/>
          <p:cNvSpPr/>
          <p:nvPr/>
        </p:nvSpPr>
        <p:spPr>
          <a:xfrm rot="10800000">
            <a:off x="3842004" y="-589922"/>
            <a:ext cx="4853573" cy="48535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1" name="Shape 141"/>
          <p:cNvSpPr/>
          <p:nvPr/>
        </p:nvSpPr>
        <p:spPr>
          <a:xfrm rot="10800000">
            <a:off x="6214489" y="1936264"/>
            <a:ext cx="2945136" cy="29451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4F4F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t>  </a:t>
            </a:r>
          </a:p>
        </p:txBody>
      </p:sp>
      <p:sp>
        <p:nvSpPr>
          <p:cNvPr id="142" name="Shape 142"/>
          <p:cNvSpPr/>
          <p:nvPr/>
        </p:nvSpPr>
        <p:spPr>
          <a:xfrm>
            <a:off x="7210384" y="11503499"/>
            <a:ext cx="2514713" cy="25147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3" name="Shape 143"/>
          <p:cNvSpPr/>
          <p:nvPr/>
        </p:nvSpPr>
        <p:spPr>
          <a:xfrm rot="10800000">
            <a:off x="755935" y="1279345"/>
            <a:ext cx="3782925" cy="37829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4F4F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t>  </a:t>
            </a:r>
          </a:p>
        </p:txBody>
      </p:sp>
      <p:sp>
        <p:nvSpPr>
          <p:cNvPr id="144" name="Shape 144"/>
          <p:cNvSpPr/>
          <p:nvPr/>
        </p:nvSpPr>
        <p:spPr>
          <a:xfrm>
            <a:off x="7709417" y="-2013565"/>
            <a:ext cx="3782924" cy="37829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4F4F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t>  </a:t>
            </a:r>
          </a:p>
        </p:txBody>
      </p:sp>
      <p:sp>
        <p:nvSpPr>
          <p:cNvPr id="145" name="Shape 145"/>
          <p:cNvSpPr/>
          <p:nvPr/>
        </p:nvSpPr>
        <p:spPr>
          <a:xfrm rot="10800000">
            <a:off x="6940497" y="10715742"/>
            <a:ext cx="1754196" cy="1754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4F4F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t>  </a:t>
            </a:r>
          </a:p>
        </p:txBody>
      </p:sp>
      <p:sp>
        <p:nvSpPr>
          <p:cNvPr id="146" name="Shape 146"/>
          <p:cNvSpPr/>
          <p:nvPr/>
        </p:nvSpPr>
        <p:spPr>
          <a:xfrm>
            <a:off x="10839441" y="616201"/>
            <a:ext cx="11066821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 cap="all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ru-RU" dirty="0"/>
              <a:t>Новые типы бизнес-моделей</a:t>
            </a:r>
            <a:endParaRPr dirty="0"/>
          </a:p>
        </p:txBody>
      </p:sp>
      <p:sp>
        <p:nvSpPr>
          <p:cNvPr id="147" name="Shape 147"/>
          <p:cNvSpPr/>
          <p:nvPr/>
        </p:nvSpPr>
        <p:spPr>
          <a:xfrm>
            <a:off x="10994143" y="1909651"/>
            <a:ext cx="10296088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4500"/>
              </a:spcBef>
              <a:defRPr sz="2500" b="1" cap="all">
                <a:solidFill>
                  <a:srgbClr val="278A6C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ru-RU" sz="3600" dirty="0">
                <a:solidFill>
                  <a:schemeClr val="accent3"/>
                </a:solidFill>
              </a:rPr>
              <a:t>Модель «Экосистема» (закрытый тип)</a:t>
            </a:r>
          </a:p>
        </p:txBody>
      </p:sp>
      <p:sp>
        <p:nvSpPr>
          <p:cNvPr id="150" name="Shape 150"/>
          <p:cNvSpPr/>
          <p:nvPr/>
        </p:nvSpPr>
        <p:spPr>
          <a:xfrm rot="10800000">
            <a:off x="22664202" y="2248929"/>
            <a:ext cx="2945136" cy="29451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4F4F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t>  </a:t>
            </a:r>
          </a:p>
        </p:txBody>
      </p:sp>
      <p:sp>
        <p:nvSpPr>
          <p:cNvPr id="151" name="Shape 151"/>
          <p:cNvSpPr/>
          <p:nvPr/>
        </p:nvSpPr>
        <p:spPr>
          <a:xfrm>
            <a:off x="17820312" y="11633069"/>
            <a:ext cx="2744321" cy="27443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4F4F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t>  </a:t>
            </a:r>
          </a:p>
        </p:txBody>
      </p:sp>
      <p:sp>
        <p:nvSpPr>
          <p:cNvPr id="152" name="Shape 152"/>
          <p:cNvSpPr/>
          <p:nvPr/>
        </p:nvSpPr>
        <p:spPr>
          <a:xfrm rot="10800000">
            <a:off x="22664202" y="10567387"/>
            <a:ext cx="1065682" cy="10656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4F4F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t> 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E0C9DB9-5108-CEE3-B9B6-2A71AE71CE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9" t="8236" r="1426" b="5387"/>
          <a:stretch/>
        </p:blipFill>
        <p:spPr>
          <a:xfrm>
            <a:off x="0" y="3415138"/>
            <a:ext cx="10742347" cy="7867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8" name="Shape 148"/>
          <p:cNvSpPr/>
          <p:nvPr/>
        </p:nvSpPr>
        <p:spPr>
          <a:xfrm>
            <a:off x="10985400" y="5882737"/>
            <a:ext cx="12696052" cy="3980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5900"/>
              </a:spcBef>
              <a:defRPr sz="2600">
                <a:solidFill>
                  <a:srgbClr val="3F3F3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spcBef>
                <a:spcPts val="0"/>
              </a:spcBef>
              <a:tabLst>
                <a:tab pos="361950" algn="l"/>
              </a:tabLst>
            </a:pPr>
            <a:r>
              <a:rPr lang="ru-RU" sz="3600" b="1" dirty="0"/>
              <a:t>Принцип: Продаём не продукт, а стиль жизни</a:t>
            </a:r>
          </a:p>
          <a:p>
            <a:pPr>
              <a:spcBef>
                <a:spcPts val="0"/>
              </a:spcBef>
              <a:tabLst>
                <a:tab pos="361950" algn="l"/>
              </a:tabLst>
            </a:pPr>
            <a:endParaRPr lang="ru-RU" sz="3600" b="1" dirty="0"/>
          </a:p>
          <a:p>
            <a:pPr>
              <a:spcBef>
                <a:spcPts val="0"/>
              </a:spcBef>
              <a:tabLst>
                <a:tab pos="361950" algn="l"/>
              </a:tabLst>
            </a:pPr>
            <a:r>
              <a:rPr lang="ru-RU" sz="3600" b="1" dirty="0"/>
              <a:t>Характеристики:</a:t>
            </a:r>
          </a:p>
          <a:p>
            <a:pPr>
              <a:spcBef>
                <a:spcPts val="0"/>
              </a:spcBef>
              <a:tabLst>
                <a:tab pos="361950" algn="l"/>
              </a:tabLst>
            </a:pPr>
            <a:r>
              <a:rPr lang="ru-RU" sz="3600" dirty="0"/>
              <a:t>•	Не продукт, а семейство продуктов и сервисов;</a:t>
            </a:r>
          </a:p>
          <a:p>
            <a:pPr>
              <a:spcBef>
                <a:spcPts val="0"/>
              </a:spcBef>
              <a:tabLst>
                <a:tab pos="361950" algn="l"/>
              </a:tabLst>
            </a:pPr>
            <a:r>
              <a:rPr lang="ru-RU" sz="3600" dirty="0"/>
              <a:t>•	Единая цепочка создания ценностей для поставщиков, где в центре модели – клиент и его образ жизни;</a:t>
            </a:r>
          </a:p>
          <a:p>
            <a:pPr>
              <a:spcBef>
                <a:spcPts val="0"/>
              </a:spcBef>
              <a:tabLst>
                <a:tab pos="361950" algn="l"/>
              </a:tabLst>
            </a:pPr>
            <a:r>
              <a:rPr lang="ru-RU" sz="3600" dirty="0"/>
              <a:t>•	</a:t>
            </a:r>
            <a:r>
              <a:rPr lang="ru-RU" sz="3600" dirty="0" err="1"/>
              <a:t>Мультиплатформенность</a:t>
            </a:r>
            <a:r>
              <a:rPr lang="ru-RU" sz="3600" dirty="0"/>
              <a:t>.</a:t>
            </a:r>
          </a:p>
        </p:txBody>
      </p:sp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BP - green acc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19896C"/>
      </a:accent1>
      <a:accent2>
        <a:srgbClr val="0B5B59"/>
      </a:accent2>
      <a:accent3>
        <a:srgbClr val="19896C"/>
      </a:accent3>
      <a:accent4>
        <a:srgbClr val="0B5B59"/>
      </a:accent4>
      <a:accent5>
        <a:srgbClr val="19896C"/>
      </a:accent5>
      <a:accent6>
        <a:srgbClr val="D03952"/>
      </a:accent6>
      <a:hlink>
        <a:srgbClr val="18222D"/>
      </a:hlink>
      <a:folHlink>
        <a:srgbClr val="18222D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4538</TotalTime>
  <Words>437</Words>
  <Application>Microsoft Office PowerPoint</Application>
  <PresentationFormat>Произвольный</PresentationFormat>
  <Paragraphs>92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Book Antiqua</vt:lpstr>
      <vt:lpstr>Calibri</vt:lpstr>
      <vt:lpstr>Helvetica</vt:lpstr>
      <vt:lpstr>Helvetica Light</vt:lpstr>
      <vt:lpstr>Helvetica Neue</vt:lpstr>
      <vt:lpstr>Poppins Medium</vt:lpstr>
      <vt:lpstr>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Ашот Хачатрян</cp:lastModifiedBy>
  <cp:revision>68</cp:revision>
  <dcterms:modified xsi:type="dcterms:W3CDTF">2023-12-14T19:27:11Z</dcterms:modified>
</cp:coreProperties>
</file>