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uments\&#1052;&#1086;&#1085;&#1086;&#1075;&#1088;&#1072;&#1092;&#1080;&#1103;_&#1057;&#1086;&#1074;&#1088;&#1077;&#1084;-&#1069;&#1082;-&#1088;&#1086;&#1089;&#1090;-&#1080;&#1089;&#1090;&#1086;&#1095;&#1085;&#1080;&#1082;&#1080;-&#1080;-&#1092;&#1072;&#1082;&#1090;&#1086;&#1088;&#1099;\4-&#1057;&#1090;&#1072;&#1090;&#1100;&#1103;-&#1054;&#1094;&#1077;&#1085;&#1082;&#1072;-&#1090;&#1088;&#1072;&#1085;&#1089;&#1092;-&#1089;&#1087;&#1072;&#1076;&#1072;\&#1055;&#1077;&#1088;&#1077;&#1093;&#1086;&#1076;&#1085;&#1099;&#1077;-&#1089;&#1090;&#1088;&#1072;&#1085;&#1099;-&#1076;&#1072;&#1085;&#1085;&#1099;&#1077;&#1042;&#1042;&#1055;-1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v>Динамика фактического ВВП</c:v>
          </c:tx>
          <c:cat>
            <c:numRef>
              <c:f>Лист1!$A$3:$A$27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cat>
          <c:val>
            <c:numRef>
              <c:f>Лист1!$B$3:$B$27</c:f>
              <c:numCache>
                <c:formatCode>0.00</c:formatCode>
                <c:ptCount val="25"/>
                <c:pt idx="0">
                  <c:v>100</c:v>
                </c:pt>
                <c:pt idx="1">
                  <c:v>95.000128212801442</c:v>
                </c:pt>
                <c:pt idx="2">
                  <c:v>81.224945082186778</c:v>
                </c:pt>
                <c:pt idx="3">
                  <c:v>74.158374642400872</c:v>
                </c:pt>
                <c:pt idx="4">
                  <c:v>64.740262622526899</c:v>
                </c:pt>
                <c:pt idx="5">
                  <c:v>62.085911262556301</c:v>
                </c:pt>
                <c:pt idx="6">
                  <c:v>59.845998370149175</c:v>
                </c:pt>
                <c:pt idx="7">
                  <c:v>60.67255181331349</c:v>
                </c:pt>
                <c:pt idx="8">
                  <c:v>57.429689898182176</c:v>
                </c:pt>
                <c:pt idx="9">
                  <c:v>61.077107957109725</c:v>
                </c:pt>
                <c:pt idx="10">
                  <c:v>67.212704826694448</c:v>
                </c:pt>
                <c:pt idx="11">
                  <c:v>70.634584101507684</c:v>
                </c:pt>
                <c:pt idx="12">
                  <c:v>73.985334613237256</c:v>
                </c:pt>
                <c:pt idx="13">
                  <c:v>79.383196852642598</c:v>
                </c:pt>
                <c:pt idx="14">
                  <c:v>85.079694726326295</c:v>
                </c:pt>
                <c:pt idx="15">
                  <c:v>90.504535184088738</c:v>
                </c:pt>
                <c:pt idx="16">
                  <c:v>97.883760892725761</c:v>
                </c:pt>
                <c:pt idx="17">
                  <c:v>106.23821839657917</c:v>
                </c:pt>
                <c:pt idx="18">
                  <c:v>111.8135507314455</c:v>
                </c:pt>
                <c:pt idx="19">
                  <c:v>103.068741484311</c:v>
                </c:pt>
                <c:pt idx="20">
                  <c:v>107.7106748065203</c:v>
                </c:pt>
                <c:pt idx="21">
                  <c:v>112.30364815961813</c:v>
                </c:pt>
                <c:pt idx="22">
                  <c:v>116.12820145973981</c:v>
                </c:pt>
                <c:pt idx="23">
                  <c:v>117.68524561495177</c:v>
                </c:pt>
                <c:pt idx="24">
                  <c:v>118.41718349747559</c:v>
                </c:pt>
              </c:numCache>
            </c:numRef>
          </c:val>
          <c:smooth val="0"/>
        </c:ser>
        <c:ser>
          <c:idx val="1"/>
          <c:order val="1"/>
          <c:tx>
            <c:v>Базовый тренд роста с темпом 2,7%</c:v>
          </c:tx>
          <c:cat>
            <c:numRef>
              <c:f>Лист1!$A$3:$A$27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cat>
          <c:val>
            <c:numRef>
              <c:f>Лист1!$I$3:$I$27</c:f>
              <c:numCache>
                <c:formatCode>General</c:formatCode>
                <c:ptCount val="25"/>
                <c:pt idx="0">
                  <c:v>100</c:v>
                </c:pt>
                <c:pt idx="1">
                  <c:v>102.76549398826485</c:v>
                </c:pt>
                <c:pt idx="2">
                  <c:v>105.60746754652098</c:v>
                </c:pt>
                <c:pt idx="3">
                  <c:v>108.52803571267876</c:v>
                </c:pt>
                <c:pt idx="4">
                  <c:v>111.52937201589481</c:v>
                </c:pt>
                <c:pt idx="5">
                  <c:v>114.61371009414391</c:v>
                </c:pt>
                <c:pt idx="6">
                  <c:v>117.78334535652476</c:v>
                </c:pt>
                <c:pt idx="7">
                  <c:v>121.04063669153668</c:v>
                </c:pt>
                <c:pt idx="8">
                  <c:v>124.38800822259861</c:v>
                </c:pt>
                <c:pt idx="9">
                  <c:v>127.82795111211696</c:v>
                </c:pt>
                <c:pt idx="10">
                  <c:v>131.3630254154447</c:v>
                </c:pt>
                <c:pt idx="11">
                  <c:v>134.99586198611163</c:v>
                </c:pt>
                <c:pt idx="12">
                  <c:v>138.72916443374385</c:v>
                </c:pt>
                <c:pt idx="13">
                  <c:v>142.5657111361291</c:v>
                </c:pt>
                <c:pt idx="14">
                  <c:v>146.50835730692577</c:v>
                </c:pt>
                <c:pt idx="15">
                  <c:v>150.5600371205544</c:v>
                </c:pt>
                <c:pt idx="16">
                  <c:v>154.72376589585264</c:v>
                </c:pt>
                <c:pt idx="17">
                  <c:v>159.00264234011942</c:v>
                </c:pt>
                <c:pt idx="18">
                  <c:v>163.39985085521766</c:v>
                </c:pt>
                <c:pt idx="19">
                  <c:v>167.91866390745244</c:v>
                </c:pt>
                <c:pt idx="20">
                  <c:v>172.56244446298768</c:v>
                </c:pt>
                <c:pt idx="21">
                  <c:v>177.33464849061448</c:v>
                </c:pt>
                <c:pt idx="22">
                  <c:v>182.23882753373303</c:v>
                </c:pt>
                <c:pt idx="23">
                  <c:v>187.27863135346274</c:v>
                </c:pt>
                <c:pt idx="24">
                  <c:v>192.45781064484743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2675328"/>
        <c:axId val="312709888"/>
      </c:lineChart>
      <c:catAx>
        <c:axId val="3126753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12709888"/>
        <c:crosses val="autoZero"/>
        <c:auto val="1"/>
        <c:lblAlgn val="ctr"/>
        <c:lblOffset val="100"/>
        <c:noMultiLvlLbl val="0"/>
      </c:catAx>
      <c:valAx>
        <c:axId val="312709888"/>
        <c:scaling>
          <c:orientation val="minMax"/>
          <c:max val="200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12675328"/>
        <c:crossesAt val="1"/>
        <c:crossBetween val="midCat"/>
      </c:valAx>
    </c:plotArea>
    <c:legend>
      <c:legendPos val="b"/>
      <c:layout/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76BBB-BD4B-4E27-AB0F-7E7169E80FF1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850375-16F9-4972-9FA6-8F505109BC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580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5728-035B-4722-B4C4-0B12275B7197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04E8-4117-491B-AEB3-E90385E5CF81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012C6-DCC1-4E0E-A839-84D41D527639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0E12-BA88-4C41-9671-1C47B646629B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377C-4A8D-4F2B-AE15-F57ADCEAA6FF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B217F-A3BC-4E3C-B5BF-B3013572A8C6}" type="datetime1">
              <a:rPr lang="ru-RU" smtClean="0"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163B-ACEF-41C4-A85A-8FF8F5D984A3}" type="datetime1">
              <a:rPr lang="ru-RU" smtClean="0"/>
              <a:t>02.04.2017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7BC1A-6772-4390-8FB1-4685D48143A8}" type="datetime1">
              <a:rPr lang="ru-RU" smtClean="0"/>
              <a:t>02.04.2017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2A0F-E184-4573-B394-DC34480BF148}" type="datetime1">
              <a:rPr lang="ru-RU" smtClean="0"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4BE3-37A1-4B08-BD18-5D08E3D69E74}" type="datetime1">
              <a:rPr lang="ru-RU" smtClean="0"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CD99-EE67-437A-B007-6F9355BC7CDC}" type="datetime1">
              <a:rPr lang="ru-RU" smtClean="0"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D9D80-353C-4240-B1A3-7C60B28A1023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3168352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ПЕРЕХОД К НЕОИНДУСТРИАЛЬНОМУ ТИПУ ЭКОНОМИЧЕСКОГО РОСТА В РОССИИ: ВОЗМОЖНОСТИ КЕЙНСИАНСКОГО ПОДХОДА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01688"/>
          </a:xfrm>
        </p:spPr>
        <p:txBody>
          <a:bodyPr/>
          <a:lstStyle/>
          <a:p>
            <a:r>
              <a:rPr lang="ru-RU" dirty="0" smtClean="0"/>
              <a:t>К.э.н., доц. Теняков Иван Михайлович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534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3. Что может дать кейнсианский подход?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- Усиление роли </a:t>
            </a:r>
            <a:r>
              <a:rPr lang="ru-RU" sz="2400" b="1" u="sng" dirty="0" smtClean="0"/>
              <a:t>социально ответственного государства </a:t>
            </a:r>
            <a:r>
              <a:rPr lang="ru-RU" sz="2400" dirty="0" smtClean="0"/>
              <a:t>в проведении активной </a:t>
            </a:r>
            <a:r>
              <a:rPr lang="ru-RU" sz="2400" dirty="0" err="1" smtClean="0"/>
              <a:t>экон</a:t>
            </a:r>
            <a:r>
              <a:rPr lang="ru-RU" sz="2400" dirty="0" smtClean="0"/>
              <a:t>. политики;</a:t>
            </a:r>
          </a:p>
          <a:p>
            <a:pPr>
              <a:buFontTx/>
              <a:buChar char="-"/>
            </a:pPr>
            <a:r>
              <a:rPr lang="ru-RU" sz="2400" dirty="0" smtClean="0"/>
              <a:t>Стимулирование сов. спроса – </a:t>
            </a:r>
            <a:r>
              <a:rPr lang="ru-RU" sz="2400" b="1" dirty="0" smtClean="0"/>
              <a:t>недостаточно</a:t>
            </a:r>
            <a:r>
              <a:rPr lang="ru-RU" sz="2400" dirty="0" smtClean="0"/>
              <a:t> (это – традиционное кейнсианство);</a:t>
            </a:r>
          </a:p>
          <a:p>
            <a:pPr>
              <a:buFontTx/>
              <a:buChar char="-"/>
            </a:pPr>
            <a:r>
              <a:rPr lang="ru-RU" sz="2400" dirty="0" smtClean="0"/>
              <a:t>Необходимо </a:t>
            </a:r>
            <a:r>
              <a:rPr lang="ru-RU" sz="2400" b="1" dirty="0" smtClean="0"/>
              <a:t>сочетание политики спроса и политики предложения </a:t>
            </a:r>
            <a:r>
              <a:rPr lang="ru-RU" sz="2400" dirty="0" smtClean="0"/>
              <a:t>(стимулирование НИОКР, технологий 6 уклада, регулирование рынка труда);</a:t>
            </a:r>
          </a:p>
          <a:p>
            <a:pPr>
              <a:buFontTx/>
              <a:buChar char="-"/>
            </a:pPr>
            <a:r>
              <a:rPr lang="ru-RU" sz="2400" dirty="0" smtClean="0"/>
              <a:t>Подчинение финансового сектора задачам реальной экономики – невозможно без гос. регулирования;</a:t>
            </a:r>
          </a:p>
          <a:p>
            <a:pPr>
              <a:buFontTx/>
              <a:buChar char="-"/>
            </a:pPr>
            <a:r>
              <a:rPr lang="ru-RU" sz="2400" dirty="0" smtClean="0"/>
              <a:t>Социальная политика, но не «подачки», а помощь в адаптации к последствиям Четвертой </a:t>
            </a:r>
            <a:r>
              <a:rPr lang="ru-RU" sz="2400" dirty="0" err="1" smtClean="0"/>
              <a:t>пром</a:t>
            </a:r>
            <a:r>
              <a:rPr lang="ru-RU" sz="2400" dirty="0" smtClean="0"/>
              <a:t>. </a:t>
            </a:r>
            <a:r>
              <a:rPr lang="ru-RU" sz="2400" dirty="0"/>
              <a:t>р</a:t>
            </a:r>
            <a:r>
              <a:rPr lang="ru-RU" sz="2400" dirty="0" smtClean="0"/>
              <a:t>еволюции.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36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Дальнейшая потеря исторического времени недопустима!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26056"/>
              </p:ext>
            </p:extLst>
          </p:nvPr>
        </p:nvGraphicFramePr>
        <p:xfrm>
          <a:off x="457200" y="2132856"/>
          <a:ext cx="8229600" cy="3993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E58043-A9C1-4FFF-82B3-5B4BA38587D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544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  <a:ln>
            <a:solidFill>
              <a:srgbClr val="00B050"/>
            </a:solidFill>
          </a:ln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6400" dirty="0" smtClean="0">
                <a:solidFill>
                  <a:srgbClr val="00B050"/>
                </a:solidFill>
              </a:rPr>
              <a:t>Спасибо за внимание!</a:t>
            </a:r>
            <a:endParaRPr lang="ru-RU" sz="6400" dirty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4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Различие взглядов на построение «новой модели роста» в России</a:t>
            </a:r>
          </a:p>
          <a:p>
            <a:pPr marL="514350" indent="-514350">
              <a:buAutoNum type="arabicPeriod"/>
            </a:pPr>
            <a:r>
              <a:rPr lang="ru-RU" dirty="0" smtClean="0"/>
              <a:t>Системно-историческая типологи</a:t>
            </a:r>
            <a:r>
              <a:rPr lang="ru-RU" dirty="0"/>
              <a:t>я</a:t>
            </a:r>
            <a:r>
              <a:rPr lang="ru-RU" dirty="0" smtClean="0"/>
              <a:t> экономического роста и кейнсианская экономическая теория</a:t>
            </a:r>
          </a:p>
          <a:p>
            <a:pPr marL="514350" indent="-514350">
              <a:buAutoNum type="arabicPeriod"/>
            </a:pPr>
            <a:r>
              <a:rPr lang="ru-RU" dirty="0" smtClean="0"/>
              <a:t>Рекомендации </a:t>
            </a:r>
            <a:r>
              <a:rPr lang="ru-RU" dirty="0"/>
              <a:t>для России </a:t>
            </a:r>
            <a:r>
              <a:rPr lang="ru-RU" dirty="0" smtClean="0"/>
              <a:t>на основе кейнсианского подхода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392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1. Различие </a:t>
            </a:r>
            <a:r>
              <a:rPr lang="ru-RU" dirty="0"/>
              <a:t>взглядов </a:t>
            </a:r>
            <a:r>
              <a:rPr lang="ru-RU" dirty="0" smtClean="0"/>
              <a:t>на построение </a:t>
            </a:r>
            <a:r>
              <a:rPr lang="ru-RU" dirty="0"/>
              <a:t>«</a:t>
            </a:r>
            <a:r>
              <a:rPr lang="ru-RU" dirty="0" smtClean="0"/>
              <a:t>новой модели </a:t>
            </a:r>
            <a:r>
              <a:rPr lang="ru-RU" dirty="0"/>
              <a:t>роста» в </a:t>
            </a:r>
            <a:r>
              <a:rPr lang="ru-RU" dirty="0" smtClean="0"/>
              <a:t>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«Сырьевая модель роста устарела» </a:t>
            </a:r>
            <a:r>
              <a:rPr lang="ru-RU" sz="2800" dirty="0" smtClean="0"/>
              <a:t>– что дальше?</a:t>
            </a:r>
          </a:p>
          <a:p>
            <a:pPr marL="0" indent="0" algn="ctr">
              <a:buNone/>
            </a:pPr>
            <a:r>
              <a:rPr lang="ru-RU" b="1" dirty="0" smtClean="0"/>
              <a:t>2 подхода:</a:t>
            </a:r>
          </a:p>
          <a:p>
            <a:pPr marL="0" indent="0" algn="just">
              <a:buNone/>
            </a:pPr>
            <a:r>
              <a:rPr lang="ru-RU" sz="2600" b="1" u="sng" dirty="0" smtClean="0"/>
              <a:t>«Либеральный»</a:t>
            </a:r>
            <a:r>
              <a:rPr lang="ru-RU" sz="2600" dirty="0" smtClean="0"/>
              <a:t> (Е. Ясин, В. </a:t>
            </a:r>
            <a:r>
              <a:rPr lang="ru-RU" sz="2600" dirty="0" err="1" smtClean="0"/>
              <a:t>Мау</a:t>
            </a:r>
            <a:r>
              <a:rPr lang="ru-RU" sz="2600" dirty="0" smtClean="0"/>
              <a:t>, А. Кудрин, Е. Гурвич и др.) – см. статьи в «Вопросах экономики». </a:t>
            </a:r>
          </a:p>
          <a:p>
            <a:pPr marL="0" indent="0" algn="just">
              <a:buNone/>
            </a:pPr>
            <a:r>
              <a:rPr lang="ru-RU" sz="2600" u="sng" dirty="0" smtClean="0"/>
              <a:t>Институциональные реформы:</a:t>
            </a:r>
            <a:r>
              <a:rPr lang="ru-RU" sz="2600" dirty="0" smtClean="0"/>
              <a:t> стимулирование конкуренции, уход гос-ва из экономики, сокращение оборонных расходов. </a:t>
            </a:r>
          </a:p>
          <a:p>
            <a:pPr marL="0" indent="0" algn="just">
              <a:buNone/>
            </a:pPr>
            <a:r>
              <a:rPr lang="ru-RU" sz="2600" b="1" dirty="0" err="1" smtClean="0"/>
              <a:t>Антикейнсианский</a:t>
            </a:r>
            <a:r>
              <a:rPr lang="ru-RU" sz="2600" b="1" dirty="0" smtClean="0"/>
              <a:t> подход (</a:t>
            </a:r>
            <a:r>
              <a:rPr lang="en-US" sz="2600" b="1" dirty="0" smtClean="0"/>
              <a:t>min</a:t>
            </a:r>
            <a:r>
              <a:rPr lang="ru-RU" sz="2600" b="1" dirty="0" smtClean="0"/>
              <a:t> роль</a:t>
            </a:r>
            <a:r>
              <a:rPr lang="en-US" sz="2600" b="1" dirty="0" smtClean="0"/>
              <a:t> </a:t>
            </a:r>
            <a:r>
              <a:rPr lang="ru-RU" sz="2600" b="1" dirty="0" smtClean="0"/>
              <a:t>гос-ва в экономике)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418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u="sng" dirty="0"/>
              <a:t>«</a:t>
            </a:r>
            <a:r>
              <a:rPr lang="ru-RU" b="1" u="sng" dirty="0" err="1"/>
              <a:t>Дирижистский</a:t>
            </a:r>
            <a:r>
              <a:rPr lang="ru-RU" b="1" u="sng" dirty="0"/>
              <a:t>»</a:t>
            </a:r>
            <a:r>
              <a:rPr lang="ru-RU" dirty="0"/>
              <a:t> (С. Губанов, С. Глазьев, В. </a:t>
            </a:r>
            <a:r>
              <a:rPr lang="ru-RU" dirty="0" err="1"/>
              <a:t>Ивантер</a:t>
            </a:r>
            <a:r>
              <a:rPr lang="ru-RU" dirty="0"/>
              <a:t>, О. Сухарев и др.) – статьи в журналах «Экономист», «РЭЖ», «Проблемы прогнозирования» и др. </a:t>
            </a:r>
          </a:p>
          <a:p>
            <a:pPr marL="0" indent="0" algn="just">
              <a:buNone/>
            </a:pPr>
            <a:r>
              <a:rPr lang="ru-RU" dirty="0"/>
              <a:t>Повышение роли гос-ва в управлении экономикой и проведении активной </a:t>
            </a:r>
            <a:r>
              <a:rPr lang="ru-RU" dirty="0" err="1"/>
              <a:t>пром</a:t>
            </a:r>
            <a:r>
              <a:rPr lang="ru-RU" dirty="0"/>
              <a:t>. политики, вертикальная интеграция (Губанов), изменение ДКП и БНП.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Элементы кейнсианства (активное гос-во)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1. Различие </a:t>
            </a:r>
            <a:r>
              <a:rPr lang="ru-RU" dirty="0"/>
              <a:t>взглядов </a:t>
            </a:r>
            <a:r>
              <a:rPr lang="ru-RU" dirty="0" smtClean="0"/>
              <a:t>на построение </a:t>
            </a:r>
            <a:r>
              <a:rPr lang="ru-RU" dirty="0"/>
              <a:t>«</a:t>
            </a:r>
            <a:r>
              <a:rPr lang="ru-RU" dirty="0" smtClean="0"/>
              <a:t>новой модели </a:t>
            </a:r>
            <a:r>
              <a:rPr lang="ru-RU" dirty="0"/>
              <a:t>роста» в </a:t>
            </a:r>
            <a:r>
              <a:rPr lang="ru-RU" dirty="0" smtClean="0"/>
              <a:t>России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775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ru-RU" dirty="0" smtClean="0"/>
              <a:t>2. Типология </a:t>
            </a:r>
            <a:r>
              <a:rPr lang="ru-RU" dirty="0" err="1" smtClean="0"/>
              <a:t>экон</a:t>
            </a:r>
            <a:r>
              <a:rPr lang="ru-RU" dirty="0" smtClean="0"/>
              <a:t>. роста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dirty="0" smtClean="0"/>
              <a:t>Куда идем? Какой тип </a:t>
            </a:r>
            <a:r>
              <a:rPr lang="ru-RU" b="1" dirty="0" err="1" smtClean="0"/>
              <a:t>экон</a:t>
            </a:r>
            <a:r>
              <a:rPr lang="ru-RU" b="1" dirty="0" smtClean="0"/>
              <a:t>. роста?</a:t>
            </a:r>
          </a:p>
          <a:p>
            <a:pPr marL="0" indent="0" algn="ctr">
              <a:buNone/>
            </a:pPr>
            <a:r>
              <a:rPr lang="ru-RU" dirty="0" smtClean="0"/>
              <a:t>Экстенсивный</a:t>
            </a:r>
            <a:r>
              <a:rPr lang="en-US" dirty="0" smtClean="0"/>
              <a:t>/</a:t>
            </a:r>
            <a:r>
              <a:rPr lang="ru-RU" dirty="0" smtClean="0"/>
              <a:t>интенсивный Устойчивый</a:t>
            </a:r>
            <a:r>
              <a:rPr lang="en-US" dirty="0" smtClean="0"/>
              <a:t>/</a:t>
            </a:r>
            <a:r>
              <a:rPr lang="ru-RU" dirty="0" smtClean="0"/>
              <a:t>неустойчивый</a:t>
            </a:r>
          </a:p>
          <a:p>
            <a:pPr marL="0" indent="0" algn="ctr">
              <a:buNone/>
            </a:pPr>
            <a:r>
              <a:rPr lang="ru-RU" dirty="0" smtClean="0"/>
              <a:t>Сбалансированный</a:t>
            </a:r>
            <a:r>
              <a:rPr lang="en-US" dirty="0" smtClean="0"/>
              <a:t>/</a:t>
            </a:r>
            <a:r>
              <a:rPr lang="ru-RU" dirty="0" smtClean="0"/>
              <a:t>несбалансированный</a:t>
            </a:r>
          </a:p>
          <a:p>
            <a:pPr marL="0" indent="0" algn="ctr">
              <a:buNone/>
            </a:pPr>
            <a:r>
              <a:rPr lang="ru-RU" dirty="0" smtClean="0"/>
              <a:t>и. т.д.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Все это частные характеристики роста, которые недостаточны для его </a:t>
            </a:r>
            <a:r>
              <a:rPr lang="ru-RU" b="1" u="sng" dirty="0" smtClean="0"/>
              <a:t>системного описания.</a:t>
            </a:r>
            <a:endParaRPr lang="ru-RU" b="1" u="sng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56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ru-RU" sz="2800" b="1" dirty="0" smtClean="0"/>
              <a:t>2. Системно-историческая </a:t>
            </a:r>
            <a:r>
              <a:rPr lang="ru-RU" sz="2800" b="1" dirty="0" err="1"/>
              <a:t>типологизация</a:t>
            </a:r>
            <a:r>
              <a:rPr lang="ru-RU" sz="2800" b="1" dirty="0"/>
              <a:t> экономического роста и кейнсианская экономическая </a:t>
            </a:r>
            <a:r>
              <a:rPr lang="ru-RU" sz="2800" b="1" dirty="0" smtClean="0"/>
              <a:t>теория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638263"/>
              </p:ext>
            </p:extLst>
          </p:nvPr>
        </p:nvGraphicFramePr>
        <p:xfrm>
          <a:off x="457200" y="1700213"/>
          <a:ext cx="8229600" cy="402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6568"/>
                <a:gridCol w="1440160"/>
                <a:gridCol w="1656184"/>
                <a:gridCol w="1460768"/>
                <a:gridCol w="164592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b="1" dirty="0" smtClean="0"/>
                        <a:t>Критерий</a:t>
                      </a:r>
                      <a:endParaRPr lang="ru-RU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Типы</a:t>
                      </a:r>
                      <a:r>
                        <a:rPr lang="ru-RU" b="1" baseline="0" dirty="0" smtClean="0"/>
                        <a:t> экономического роста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Раннеиндуст-риальный</a:t>
                      </a:r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Индустри-альный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Постиндуст-риальный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Неоиндустри-альный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Технико-</a:t>
                      </a:r>
                      <a:r>
                        <a:rPr lang="ru-RU" dirty="0" err="1" smtClean="0"/>
                        <a:t>экон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основа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Механиза-ция</a:t>
                      </a:r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Электрификация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Информатизация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Автоматизация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r>
                        <a:rPr lang="ru-RU" baseline="0" dirty="0" smtClean="0"/>
                        <a:t> промышленной революции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Первой</a:t>
                      </a:r>
                    </a:p>
                    <a:p>
                      <a:r>
                        <a:rPr lang="ru-RU" dirty="0" smtClean="0"/>
                        <a:t>(1780</a:t>
                      </a:r>
                      <a:r>
                        <a:rPr lang="ru-RU" baseline="0" dirty="0" smtClean="0"/>
                        <a:t> – 1850)</a:t>
                      </a:r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Второй</a:t>
                      </a:r>
                    </a:p>
                    <a:p>
                      <a:r>
                        <a:rPr lang="ru-RU" dirty="0" smtClean="0"/>
                        <a:t>(1870 – 1920)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Третьей</a:t>
                      </a:r>
                    </a:p>
                    <a:p>
                      <a:r>
                        <a:rPr lang="ru-RU" dirty="0" smtClean="0"/>
                        <a:t>(1960 – 2000)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Четвертой</a:t>
                      </a:r>
                    </a:p>
                    <a:p>
                      <a:r>
                        <a:rPr lang="ru-RU" dirty="0" smtClean="0"/>
                        <a:t>С начала </a:t>
                      </a:r>
                      <a:r>
                        <a:rPr lang="en-US" dirty="0" smtClean="0"/>
                        <a:t>XXI </a:t>
                      </a:r>
                      <a:r>
                        <a:rPr lang="ru-RU" dirty="0" smtClean="0"/>
                        <a:t>в.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Качество труда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Неквалифицированный, массовый</a:t>
                      </a:r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Среднеквалифицированный, массовый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Поляризация труда</a:t>
                      </a:r>
                      <a:r>
                        <a:rPr lang="ru-RU" baseline="0" dirty="0" smtClean="0"/>
                        <a:t> (низко- и </a:t>
                      </a:r>
                      <a:r>
                        <a:rPr lang="ru-RU" baseline="0" dirty="0" err="1" smtClean="0"/>
                        <a:t>высококвал</a:t>
                      </a:r>
                      <a:r>
                        <a:rPr lang="ru-RU" baseline="0" dirty="0" smtClean="0"/>
                        <a:t>.)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Высококвалифицированный,</a:t>
                      </a:r>
                      <a:r>
                        <a:rPr lang="ru-RU" baseline="0" dirty="0" smtClean="0"/>
                        <a:t> отмирание </a:t>
                      </a:r>
                      <a:r>
                        <a:rPr lang="ru-RU" baseline="0" dirty="0" err="1" smtClean="0"/>
                        <a:t>низкоквал</a:t>
                      </a:r>
                      <a:r>
                        <a:rPr lang="ru-RU" baseline="0" dirty="0" smtClean="0"/>
                        <a:t>. труда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53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ru-RU" sz="2800" b="1" dirty="0" smtClean="0"/>
              <a:t>Системно-историческая </a:t>
            </a:r>
            <a:r>
              <a:rPr lang="ru-RU" sz="2800" b="1" dirty="0" err="1"/>
              <a:t>типологизация</a:t>
            </a:r>
            <a:r>
              <a:rPr lang="ru-RU" sz="2800" b="1" dirty="0"/>
              <a:t> экономического роста и кейнсианская экономическая </a:t>
            </a:r>
            <a:r>
              <a:rPr lang="ru-RU" sz="2800" b="1" dirty="0" smtClean="0"/>
              <a:t>теория (продолжение)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292115"/>
              </p:ext>
            </p:extLst>
          </p:nvPr>
        </p:nvGraphicFramePr>
        <p:xfrm>
          <a:off x="457200" y="1700213"/>
          <a:ext cx="8229600" cy="4302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6568"/>
                <a:gridCol w="1440160"/>
                <a:gridCol w="1656184"/>
                <a:gridCol w="1460768"/>
                <a:gridCol w="164592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b="1" dirty="0" smtClean="0"/>
                        <a:t>Критерий</a:t>
                      </a:r>
                      <a:endParaRPr lang="ru-RU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Типы</a:t>
                      </a:r>
                      <a:r>
                        <a:rPr lang="ru-RU" b="1" baseline="0" dirty="0" smtClean="0"/>
                        <a:t> экономического роста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Раннеиндуст-риальный</a:t>
                      </a:r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Индустри-альный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Постиндуст-риальный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Неоиндустри-альный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Доминирующая форма капитала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Реальный (</a:t>
                      </a:r>
                      <a:r>
                        <a:rPr lang="ru-RU" dirty="0" err="1" smtClean="0"/>
                        <a:t>финанс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– в </a:t>
                      </a:r>
                      <a:r>
                        <a:rPr lang="ru-RU" baseline="0" dirty="0" err="1" smtClean="0"/>
                        <a:t>перех</a:t>
                      </a:r>
                      <a:r>
                        <a:rPr lang="ru-RU" baseline="0" dirty="0" smtClean="0"/>
                        <a:t>. Период)</a:t>
                      </a:r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Реальный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Финансовый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Реальный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Поляризация доходов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Высокая</a:t>
                      </a:r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Низкая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Высокая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Высокая?</a:t>
                      </a:r>
                    </a:p>
                    <a:p>
                      <a:r>
                        <a:rPr lang="ru-RU" dirty="0" smtClean="0"/>
                        <a:t>Низкая? 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Доминирующая</a:t>
                      </a:r>
                      <a:r>
                        <a:rPr lang="ru-RU" baseline="0" dirty="0" smtClean="0"/>
                        <a:t> экономическая теория</a:t>
                      </a:r>
                      <a:r>
                        <a:rPr lang="en-US" baseline="0" dirty="0" smtClean="0"/>
                        <a:t>/</a:t>
                      </a:r>
                      <a:r>
                        <a:rPr lang="ru-RU" baseline="0" dirty="0" smtClean="0"/>
                        <a:t>учение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Классич</a:t>
                      </a:r>
                      <a:r>
                        <a:rPr lang="ru-RU" dirty="0" smtClean="0"/>
                        <a:t>. ПЭ, неоклассика </a:t>
                      </a:r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Кейнсианство, неоклассический синтез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Монетаризм</a:t>
                      </a:r>
                      <a:r>
                        <a:rPr lang="ru-RU" baseline="0" dirty="0" smtClean="0"/>
                        <a:t> -</a:t>
                      </a:r>
                      <a:r>
                        <a:rPr lang="en-US" baseline="0" dirty="0" smtClean="0"/>
                        <a:t>&gt; </a:t>
                      </a:r>
                      <a:r>
                        <a:rPr lang="ru-RU" baseline="0" dirty="0" smtClean="0"/>
                        <a:t>новые классики -</a:t>
                      </a:r>
                      <a:r>
                        <a:rPr lang="en-US" baseline="0" dirty="0" smtClean="0"/>
                        <a:t>&gt;</a:t>
                      </a:r>
                      <a:r>
                        <a:rPr lang="ru-RU" baseline="0" dirty="0" smtClean="0"/>
                        <a:t> новые </a:t>
                      </a:r>
                      <a:r>
                        <a:rPr lang="ru-RU" baseline="0" dirty="0" err="1" smtClean="0"/>
                        <a:t>кейнсианцы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Новый синтез?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67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ru-RU" dirty="0" smtClean="0"/>
              <a:t>Российские особенности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Рост экономики СССР – </a:t>
            </a:r>
            <a:r>
              <a:rPr lang="ru-RU" b="1" dirty="0" smtClean="0"/>
              <a:t>индустриальный тип роста</a:t>
            </a:r>
            <a:r>
              <a:rPr lang="ru-RU" dirty="0"/>
              <a:t> </a:t>
            </a:r>
            <a:r>
              <a:rPr lang="ru-RU" dirty="0" smtClean="0"/>
              <a:t>на основе планового механизма хоз-ва.</a:t>
            </a:r>
          </a:p>
          <a:p>
            <a:pPr marL="0" indent="0">
              <a:buNone/>
            </a:pPr>
            <a:r>
              <a:rPr lang="ru-RU" dirty="0" smtClean="0"/>
              <a:t>С 1970-х гг. – структурный кризис -</a:t>
            </a:r>
            <a:r>
              <a:rPr lang="en-US" dirty="0" smtClean="0"/>
              <a:t>&gt; </a:t>
            </a:r>
            <a:r>
              <a:rPr lang="ru-RU" dirty="0" smtClean="0"/>
              <a:t>системный кризис -</a:t>
            </a:r>
            <a:r>
              <a:rPr lang="en-US" dirty="0" smtClean="0"/>
              <a:t>&gt; </a:t>
            </a:r>
            <a:r>
              <a:rPr lang="ru-RU" dirty="0" smtClean="0"/>
              <a:t>шоковый переход к рынку -</a:t>
            </a:r>
            <a:r>
              <a:rPr lang="en-US" dirty="0" smtClean="0"/>
              <a:t>&gt; </a:t>
            </a:r>
            <a:r>
              <a:rPr lang="ru-RU" dirty="0" smtClean="0"/>
              <a:t>частичная </a:t>
            </a:r>
            <a:r>
              <a:rPr lang="ru-RU" dirty="0" err="1" smtClean="0"/>
              <a:t>деиндустриализация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b="1" dirty="0" err="1" smtClean="0"/>
              <a:t>Экон</a:t>
            </a:r>
            <a:r>
              <a:rPr lang="ru-RU" b="1" dirty="0" smtClean="0"/>
              <a:t>. рост 2000-х – </a:t>
            </a:r>
            <a:r>
              <a:rPr lang="ru-RU" dirty="0" smtClean="0"/>
              <a:t>восстановительный </a:t>
            </a:r>
            <a:r>
              <a:rPr lang="ru-RU" u="sng" dirty="0"/>
              <a:t>на основе загрузки </a:t>
            </a:r>
            <a:r>
              <a:rPr lang="ru-RU" u="sng" dirty="0" smtClean="0"/>
              <a:t>мощностей</a:t>
            </a:r>
            <a:r>
              <a:rPr lang="ru-RU" dirty="0"/>
              <a:t> </a:t>
            </a:r>
            <a:r>
              <a:rPr lang="ru-RU" dirty="0" smtClean="0"/>
              <a:t>+ рост за счет внешних факторов.</a:t>
            </a:r>
          </a:p>
          <a:p>
            <a:pPr marL="0" indent="0">
              <a:buNone/>
            </a:pPr>
            <a:r>
              <a:rPr lang="ru-RU" dirty="0" smtClean="0"/>
              <a:t>Элементы постиндустриального роста, но на импортируемой основе.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635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ru-RU" dirty="0" smtClean="0"/>
              <a:t>Что дальше?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Развивать постиндустриальный рост</a:t>
            </a:r>
            <a:r>
              <a:rPr lang="ru-RU" dirty="0" smtClean="0"/>
              <a:t> – поздно (развитые страны прошли его в 1980 – 2000-е гг.)</a:t>
            </a:r>
          </a:p>
          <a:p>
            <a:pPr marL="0" indent="0">
              <a:buNone/>
            </a:pPr>
            <a:r>
              <a:rPr lang="ru-RU" b="1" dirty="0" smtClean="0"/>
              <a:t>Необходим ускоренный переход к неоиндустриальному росту, </a:t>
            </a:r>
            <a:r>
              <a:rPr lang="ru-RU" dirty="0" smtClean="0"/>
              <a:t>с учетом росс. специфики:</a:t>
            </a:r>
          </a:p>
          <a:p>
            <a:pPr>
              <a:buFontTx/>
              <a:buChar char="-"/>
            </a:pPr>
            <a:r>
              <a:rPr lang="ru-RU" dirty="0" smtClean="0"/>
              <a:t>не просто </a:t>
            </a:r>
            <a:r>
              <a:rPr lang="ru-RU" dirty="0" err="1" smtClean="0"/>
              <a:t>реиндустриализация</a:t>
            </a:r>
            <a:r>
              <a:rPr lang="ru-RU" dirty="0" smtClean="0"/>
              <a:t>, а </a:t>
            </a:r>
            <a:r>
              <a:rPr lang="ru-RU" dirty="0" err="1" smtClean="0"/>
              <a:t>сверхиндустриализация</a:t>
            </a:r>
            <a:r>
              <a:rPr lang="ru-RU" dirty="0" smtClean="0"/>
              <a:t>, с учетом </a:t>
            </a:r>
            <a:r>
              <a:rPr lang="ru-RU" u="sng" dirty="0" smtClean="0"/>
              <a:t>ограничения по населению и чел. потенциалу.</a:t>
            </a:r>
          </a:p>
          <a:p>
            <a:pPr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роблема соц. неравенства и единого </a:t>
            </a:r>
            <a:r>
              <a:rPr lang="ru-RU" dirty="0" err="1" smtClean="0"/>
              <a:t>экон</a:t>
            </a:r>
            <a:r>
              <a:rPr lang="ru-RU" dirty="0" smtClean="0"/>
              <a:t>. пространства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994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619</Words>
  <Application>Microsoft Office PowerPoint</Application>
  <PresentationFormat>Экран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ПЕРЕХОД К НЕОИНДУСТРИАЛЬНОМУ ТИПУ ЭКОНОМИЧЕСКОГО РОСТА В РОССИИ: ВОЗМОЖНОСТИ КЕЙНСИАНСКОГО ПОДХОДА</vt:lpstr>
      <vt:lpstr>Вопросы</vt:lpstr>
      <vt:lpstr>1. Различие взглядов на построение «новой модели роста» в России</vt:lpstr>
      <vt:lpstr>1. Различие взглядов на построение «новой модели роста» в России</vt:lpstr>
      <vt:lpstr>2. Типология экон. роста</vt:lpstr>
      <vt:lpstr>2. Системно-историческая типологизация экономического роста и кейнсианская экономическая теория</vt:lpstr>
      <vt:lpstr>Системно-историческая типологизация экономического роста и кейнсианская экономическая теория (продолжение)</vt:lpstr>
      <vt:lpstr>Российские особенности</vt:lpstr>
      <vt:lpstr>Что дальше?</vt:lpstr>
      <vt:lpstr>3. Что может дать кейнсианский подход?</vt:lpstr>
      <vt:lpstr>Дальнейшая потеря исторического времени недопустима!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ПЕРЕХОД К НЕОИНДУСТРИАЛЬНОМУ ТИПУ ЭКОНОМИЧЕСКОГО РОСТА В РОССИИ: ВОЗМОЖНОСТИ КЕЙНСИАНСКОГО ПОДХОДА</dc:title>
  <dc:creator>Feanor</dc:creator>
  <cp:lastModifiedBy>Сергей</cp:lastModifiedBy>
  <cp:revision>9</cp:revision>
  <dcterms:created xsi:type="dcterms:W3CDTF">2017-03-22T16:55:11Z</dcterms:created>
  <dcterms:modified xsi:type="dcterms:W3CDTF">2017-04-02T16:00:42Z</dcterms:modified>
</cp:coreProperties>
</file>