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62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47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489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651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71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621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57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205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102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92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228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841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4DF05-9A45-4713-ABA1-3B3105656190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4D57C-F6A4-40AF-8526-95FA2EB75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805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0693" y="283029"/>
            <a:ext cx="9440034" cy="644434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effectLst/>
              </a:rPr>
              <a:t>Экономический факультет </a:t>
            </a:r>
            <a:r>
              <a:rPr lang="ru-RU" dirty="0">
                <a:effectLst/>
              </a:rPr>
              <a:t>МГУ </a:t>
            </a:r>
            <a:r>
              <a:rPr lang="ru-RU" dirty="0" smtClean="0">
                <a:effectLst/>
              </a:rPr>
              <a:t>имени М.В. </a:t>
            </a:r>
            <a:r>
              <a:rPr lang="ru-RU" dirty="0" smtClean="0">
                <a:effectLst/>
              </a:rPr>
              <a:t>Ломоносова </a:t>
            </a:r>
            <a:endParaRPr lang="ru-RU" dirty="0" smtClean="0">
              <a:effectLst/>
            </a:endParaRPr>
          </a:p>
          <a:p>
            <a:endParaRPr lang="ru-RU" dirty="0" smtClean="0">
              <a:effectLst/>
            </a:endParaRPr>
          </a:p>
          <a:p>
            <a:r>
              <a:rPr lang="en-US" dirty="0" smtClean="0">
                <a:effectLst/>
              </a:rPr>
              <a:t>                                      </a:t>
            </a:r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r>
              <a:rPr lang="en-US" dirty="0" smtClean="0">
                <a:effectLst/>
              </a:rPr>
              <a:t>	</a:t>
            </a:r>
            <a:endParaRPr lang="ru-RU" dirty="0" smtClean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i="1" dirty="0" smtClean="0">
              <a:effectLst/>
            </a:endParaRPr>
          </a:p>
          <a:p>
            <a:endParaRPr lang="ru-RU" i="1" dirty="0">
              <a:effectLst/>
            </a:endParaRPr>
          </a:p>
          <a:p>
            <a:endParaRPr lang="ru-RU" i="1" dirty="0" smtClean="0">
              <a:effectLst/>
            </a:endParaRPr>
          </a:p>
          <a:p>
            <a:pPr algn="r"/>
            <a:r>
              <a:rPr lang="ru-RU" i="1" dirty="0" smtClean="0">
                <a:effectLst/>
              </a:rPr>
              <a:t>к.э.н. Коваленко В.В., </a:t>
            </a:r>
          </a:p>
          <a:p>
            <a:pPr algn="r"/>
            <a:r>
              <a:rPr lang="ru-RU" i="1" dirty="0" smtClean="0">
                <a:effectLst/>
              </a:rPr>
              <a:t>Давыдова </a:t>
            </a:r>
            <a:r>
              <a:rPr lang="ru-RU" i="1" dirty="0">
                <a:effectLst/>
              </a:rPr>
              <a:t>Л.А</a:t>
            </a:r>
            <a:r>
              <a:rPr lang="ru-RU" i="1" dirty="0" smtClean="0">
                <a:effectLst/>
              </a:rPr>
              <a:t>.</a:t>
            </a:r>
          </a:p>
          <a:p>
            <a:endParaRPr lang="ru-RU" i="1" dirty="0" smtClean="0">
              <a:effectLst/>
            </a:endParaRPr>
          </a:p>
          <a:p>
            <a:r>
              <a:rPr lang="ru-RU" dirty="0" smtClean="0">
                <a:effectLst/>
              </a:rPr>
              <a:t>г. Москва, 2019</a:t>
            </a:r>
            <a:endParaRPr lang="ru-RU" dirty="0">
              <a:effectLst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0693" y="2085226"/>
            <a:ext cx="9440034" cy="182880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</a:rPr>
              <a:t>Трансформация </a:t>
            </a:r>
            <a:r>
              <a:rPr lang="ru-RU" b="1" dirty="0" smtClean="0">
                <a:effectLst/>
              </a:rPr>
              <a:t>турист</a:t>
            </a:r>
            <a:r>
              <a:rPr lang="en-US" b="1" dirty="0" smtClean="0">
                <a:effectLst/>
              </a:rPr>
              <a:t>c</a:t>
            </a:r>
            <a:r>
              <a:rPr lang="ru-RU" b="1" dirty="0" smtClean="0">
                <a:effectLst/>
              </a:rPr>
              <a:t>кой </a:t>
            </a:r>
            <a:r>
              <a:rPr lang="ru-RU" b="1" dirty="0">
                <a:effectLst/>
              </a:rPr>
              <a:t>отрасли в условиях развития</a:t>
            </a:r>
            <a:br>
              <a:rPr lang="ru-RU" b="1" dirty="0">
                <a:effectLst/>
              </a:rPr>
            </a:br>
            <a:r>
              <a:rPr lang="ru-RU" b="1" dirty="0">
                <a:effectLst/>
              </a:rPr>
              <a:t>цифровой </a:t>
            </a:r>
            <a:r>
              <a:rPr lang="ru-RU" b="1" dirty="0" smtClean="0">
                <a:effectLst/>
              </a:rPr>
              <a:t>экономики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14322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95" y="299804"/>
            <a:ext cx="10353762" cy="10792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Национальные </a:t>
            </a:r>
            <a:r>
              <a:rPr lang="ru-RU" dirty="0">
                <a:effectLst/>
              </a:rPr>
              <a:t>цели и  стратегические задачи развития Российской </a:t>
            </a:r>
            <a:r>
              <a:rPr lang="ru-RU" dirty="0" smtClean="0">
                <a:effectLst/>
              </a:rPr>
              <a:t>Федерации</a:t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effectLst/>
              </a:rPr>
              <a:t>Указ Президента РФ от </a:t>
            </a:r>
            <a:r>
              <a:rPr lang="ru-RU" sz="2400" b="1" dirty="0">
                <a:effectLst/>
              </a:rPr>
              <a:t>07.05.2018 №204 </a:t>
            </a:r>
            <a:r>
              <a:rPr lang="ru-RU" sz="2400" b="1" i="1" dirty="0">
                <a:effectLst/>
              </a:rPr>
              <a:t>«О национальных целях и стратегических задачах развития Российской Федерации на период до 2024 года».</a:t>
            </a:r>
            <a:r>
              <a:rPr lang="ru-RU" sz="2400" b="1" dirty="0">
                <a:effectLst/>
              </a:rPr>
              <a:t> </a:t>
            </a:r>
            <a:endParaRPr lang="ru-RU" sz="2400" b="1" dirty="0" smtClean="0">
              <a:effectLst/>
            </a:endParaRPr>
          </a:p>
          <a:p>
            <a:r>
              <a:rPr lang="ru-RU" sz="2400" dirty="0" smtClean="0">
                <a:effectLst/>
              </a:rPr>
              <a:t>«</a:t>
            </a:r>
            <a:r>
              <a:rPr lang="ru-RU" sz="2400" b="1" i="1" dirty="0" smtClean="0">
                <a:effectLst/>
              </a:rPr>
              <a:t>Стратегия </a:t>
            </a:r>
            <a:r>
              <a:rPr lang="ru-RU" sz="2400" b="1" i="1" dirty="0">
                <a:effectLst/>
              </a:rPr>
              <a:t>пространственного развития </a:t>
            </a:r>
            <a:r>
              <a:rPr lang="ru-RU" sz="2400" b="1" i="1" dirty="0" smtClean="0">
                <a:effectLst/>
              </a:rPr>
              <a:t>РФ на период </a:t>
            </a:r>
            <a:r>
              <a:rPr lang="ru-RU" sz="2400" b="1" i="1" dirty="0">
                <a:effectLst/>
              </a:rPr>
              <a:t>до </a:t>
            </a:r>
            <a:r>
              <a:rPr lang="ru-RU" sz="2400" b="1" i="1" dirty="0" smtClean="0">
                <a:effectLst/>
              </a:rPr>
              <a:t>2025 </a:t>
            </a:r>
            <a:r>
              <a:rPr lang="ru-RU" sz="2400" b="1" i="1" dirty="0">
                <a:effectLst/>
              </a:rPr>
              <a:t>года</a:t>
            </a:r>
            <a:r>
              <a:rPr lang="ru-RU" sz="2400" b="1" i="1" dirty="0" smtClean="0">
                <a:effectLst/>
              </a:rPr>
              <a:t>» </a:t>
            </a:r>
            <a:r>
              <a:rPr lang="ru-RU" sz="2400" b="1" dirty="0" smtClean="0">
                <a:effectLst/>
              </a:rPr>
              <a:t>Утверждена Распоряжением Правительства РФ  от 13.02.2019 г.</a:t>
            </a:r>
          </a:p>
          <a:p>
            <a:pPr algn="just"/>
            <a:r>
              <a:rPr lang="ru-RU" sz="2400" b="1" dirty="0" smtClean="0">
                <a:effectLst/>
              </a:rPr>
              <a:t>Концепция Федеральной целевой программы </a:t>
            </a:r>
            <a:r>
              <a:rPr lang="ru-RU" sz="2400" b="1" dirty="0">
                <a:effectLst/>
              </a:rPr>
              <a:t>(ФЦП</a:t>
            </a:r>
            <a:r>
              <a:rPr lang="ru-RU" sz="2400" b="1" dirty="0" smtClean="0">
                <a:effectLst/>
              </a:rPr>
              <a:t>) </a:t>
            </a:r>
            <a:r>
              <a:rPr lang="ru-RU" sz="2400" b="1" i="1" dirty="0" smtClean="0">
                <a:effectLst/>
              </a:rPr>
              <a:t>«Развитие внутреннего и въездного туризма в РФ  (2019-2025 гг.)</a:t>
            </a:r>
            <a:r>
              <a:rPr lang="ru-RU" sz="2400" dirty="0" smtClean="0">
                <a:effectLst/>
              </a:rPr>
              <a:t> »</a:t>
            </a:r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230719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«Развитие </a:t>
            </a:r>
            <a:r>
              <a:rPr lang="ru-RU" dirty="0">
                <a:effectLst/>
              </a:rPr>
              <a:t>внутреннего и въездного туризма в РФ (2019-2025 годы)»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732449"/>
            <a:ext cx="10353762" cy="5125551"/>
          </a:xfrm>
        </p:spPr>
        <p:txBody>
          <a:bodyPr>
            <a:normAutofit fontScale="77500" lnSpcReduction="20000"/>
          </a:bodyPr>
          <a:lstStyle/>
          <a:p>
            <a:pPr marL="36900" indent="0" algn="ctr">
              <a:buNone/>
            </a:pPr>
            <a:r>
              <a:rPr lang="ru-RU" dirty="0" smtClean="0">
                <a:effectLst/>
              </a:rPr>
              <a:t>Концепция  ФЦП утверждена распоряжением </a:t>
            </a:r>
            <a:r>
              <a:rPr lang="ru-RU" dirty="0">
                <a:effectLst/>
              </a:rPr>
              <a:t>П</a:t>
            </a:r>
            <a:r>
              <a:rPr lang="ru-RU" dirty="0" smtClean="0">
                <a:effectLst/>
              </a:rPr>
              <a:t>равительства </a:t>
            </a:r>
            <a:r>
              <a:rPr lang="ru-RU" dirty="0">
                <a:effectLst/>
              </a:rPr>
              <a:t>РФ от 5 мая 2018 №872-</a:t>
            </a:r>
            <a:r>
              <a:rPr lang="en-US" dirty="0">
                <a:effectLst/>
              </a:rPr>
              <a:t>p</a:t>
            </a:r>
            <a:r>
              <a:rPr lang="ru-RU" dirty="0">
                <a:effectLst/>
              </a:rPr>
              <a:t> </a:t>
            </a:r>
            <a:endParaRPr lang="ru-RU" dirty="0" smtClean="0">
              <a:effectLst/>
            </a:endParaRPr>
          </a:p>
          <a:p>
            <a:pPr marL="36900" indent="0" algn="ctr">
              <a:buNone/>
            </a:pPr>
            <a:r>
              <a:rPr lang="ru-RU" b="1" dirty="0" smtClean="0">
                <a:effectLst/>
              </a:rPr>
              <a:t>ЕЕ ЦЕЛИ:</a:t>
            </a:r>
          </a:p>
          <a:p>
            <a:pPr lvl="0"/>
            <a:r>
              <a:rPr lang="ru-RU" b="1" dirty="0">
                <a:effectLst/>
              </a:rPr>
              <a:t>Комплексное развитие инфраструктуры туристских кластеров и </a:t>
            </a:r>
            <a:r>
              <a:rPr lang="ru-RU" b="1" dirty="0" smtClean="0">
                <a:effectLst/>
              </a:rPr>
              <a:t>приоритетных </a:t>
            </a:r>
            <a:r>
              <a:rPr lang="ru-RU" b="1" dirty="0">
                <a:effectLst/>
              </a:rPr>
              <a:t>видов туризма: культурно-познавательного, событийного, экологического, делового, круизного, паломнического, горнолыжного, санаторно-курортного и оздоровительного.</a:t>
            </a:r>
          </a:p>
          <a:p>
            <a:pPr lvl="0"/>
            <a:r>
              <a:rPr lang="ru-RU" b="1" dirty="0">
                <a:effectLst/>
              </a:rPr>
              <a:t>Совершенствование и развитие </a:t>
            </a:r>
            <a:r>
              <a:rPr lang="ru-RU" b="1" dirty="0" smtClean="0">
                <a:effectLst/>
              </a:rPr>
              <a:t>системы </a:t>
            </a:r>
            <a:r>
              <a:rPr lang="ru-RU" b="1" dirty="0">
                <a:effectLst/>
              </a:rPr>
              <a:t>повышения квалификации специалистов туризма, </a:t>
            </a:r>
            <a:r>
              <a:rPr lang="ru-RU" b="1" dirty="0" smtClean="0">
                <a:effectLst/>
              </a:rPr>
              <a:t>отвечающей </a:t>
            </a:r>
            <a:r>
              <a:rPr lang="ru-RU" b="1" dirty="0">
                <a:effectLst/>
              </a:rPr>
              <a:t>современным требованиям отрасли, формирование кадрового потенциала, используя его с целью повышения </a:t>
            </a:r>
            <a:r>
              <a:rPr lang="ru-RU" b="1" dirty="0" smtClean="0">
                <a:effectLst/>
              </a:rPr>
              <a:t>качества </a:t>
            </a:r>
            <a:r>
              <a:rPr lang="ru-RU" b="1" dirty="0">
                <a:effectLst/>
              </a:rPr>
              <a:t>туристских </a:t>
            </a:r>
            <a:r>
              <a:rPr lang="ru-RU" b="1" dirty="0" smtClean="0">
                <a:effectLst/>
              </a:rPr>
              <a:t>услуг</a:t>
            </a:r>
            <a:r>
              <a:rPr lang="ru-RU" b="1" dirty="0">
                <a:effectLst/>
              </a:rPr>
              <a:t>.</a:t>
            </a:r>
          </a:p>
          <a:p>
            <a:pPr lvl="0"/>
            <a:r>
              <a:rPr lang="ru-RU" b="1" dirty="0">
                <a:effectLst/>
              </a:rPr>
              <a:t>Улучшение </a:t>
            </a:r>
            <a:r>
              <a:rPr lang="ru-RU" b="1" dirty="0" smtClean="0">
                <a:effectLst/>
              </a:rPr>
              <a:t>информированности </a:t>
            </a:r>
            <a:r>
              <a:rPr lang="ru-RU" b="1" dirty="0">
                <a:effectLst/>
              </a:rPr>
              <a:t>о туристском продукте РФ на мировом и внутреннем туристских рынках с целью более активного его продвижения.</a:t>
            </a:r>
          </a:p>
          <a:p>
            <a:pPr lvl="0"/>
            <a:r>
              <a:rPr lang="ru-RU" b="1" dirty="0">
                <a:effectLst/>
              </a:rPr>
              <a:t>Повышение активности предпринимательских и общественных инициатив через механизм субсидирования и </a:t>
            </a:r>
            <a:r>
              <a:rPr lang="ru-RU" b="1" dirty="0" err="1">
                <a:effectLst/>
              </a:rPr>
              <a:t>грантовой</a:t>
            </a:r>
            <a:r>
              <a:rPr lang="ru-RU" b="1" dirty="0">
                <a:effectLst/>
              </a:rPr>
              <a:t> поддержки.</a:t>
            </a:r>
          </a:p>
          <a:p>
            <a:pPr lvl="0"/>
            <a:r>
              <a:rPr lang="ru-RU" b="1" dirty="0">
                <a:effectLst/>
              </a:rPr>
              <a:t>Разработка, создание, внедрение и развитие информационно-коммуникационной инфраструктуры и всей системы управления туристской </a:t>
            </a:r>
            <a:r>
              <a:rPr lang="ru-RU" b="1" dirty="0" smtClean="0">
                <a:effectLst/>
              </a:rPr>
              <a:t>отраслью. </a:t>
            </a:r>
            <a:endParaRPr lang="ru-RU" b="1" dirty="0">
              <a:effectLst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29616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Актуализация </a:t>
            </a:r>
            <a:r>
              <a:rPr lang="ru-RU" dirty="0">
                <a:effectLst/>
              </a:rPr>
              <a:t>и развитие автоматизированной информационной </a:t>
            </a:r>
            <a:r>
              <a:rPr lang="ru-RU" dirty="0" smtClean="0">
                <a:effectLst/>
              </a:rPr>
              <a:t>системы: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732449"/>
            <a:ext cx="10353762" cy="512555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i="1" dirty="0">
                <a:effectLst/>
              </a:rPr>
              <a:t>Необходимость модернизации государственной информационной системы «Электронная путевка»;</a:t>
            </a:r>
            <a:endParaRPr lang="ru-RU" b="1" dirty="0">
              <a:effectLst/>
            </a:endParaRPr>
          </a:p>
          <a:p>
            <a:pPr lvl="0"/>
            <a:r>
              <a:rPr lang="ru-RU" b="1" i="1" dirty="0">
                <a:effectLst/>
              </a:rPr>
              <a:t>Необходимость создания информационной системы, которая </a:t>
            </a:r>
            <a:r>
              <a:rPr lang="ru-RU" b="1" i="1" dirty="0" smtClean="0">
                <a:effectLst/>
              </a:rPr>
              <a:t>обеспечивала </a:t>
            </a:r>
            <a:r>
              <a:rPr lang="ru-RU" b="1" i="1" dirty="0">
                <a:effectLst/>
              </a:rPr>
              <a:t>бы на взаимной основе безвизовые групповые туристские поездки; </a:t>
            </a:r>
            <a:endParaRPr lang="ru-RU" b="1" dirty="0">
              <a:effectLst/>
            </a:endParaRPr>
          </a:p>
          <a:p>
            <a:pPr lvl="0"/>
            <a:r>
              <a:rPr lang="ru-RU" b="1" i="1" dirty="0">
                <a:effectLst/>
              </a:rPr>
              <a:t>Необходимость создания общероссийской информационной базы данных туристских </a:t>
            </a:r>
            <a:r>
              <a:rPr lang="ru-RU" b="1" i="1" dirty="0" smtClean="0">
                <a:effectLst/>
              </a:rPr>
              <a:t>агентств</a:t>
            </a:r>
            <a:r>
              <a:rPr lang="ru-RU" b="1" i="1" dirty="0">
                <a:effectLst/>
              </a:rPr>
              <a:t>; </a:t>
            </a:r>
            <a:endParaRPr lang="ru-RU" b="1" dirty="0">
              <a:effectLst/>
            </a:endParaRPr>
          </a:p>
          <a:p>
            <a:pPr lvl="0"/>
            <a:r>
              <a:rPr lang="ru-RU" b="1" i="1" dirty="0">
                <a:effectLst/>
              </a:rPr>
              <a:t>Необходимость создания информационной базы данных разрешений, </a:t>
            </a:r>
            <a:r>
              <a:rPr lang="ru-RU" b="1" i="1" dirty="0" smtClean="0">
                <a:effectLst/>
              </a:rPr>
              <a:t> необходимых для осуществлении </a:t>
            </a:r>
            <a:r>
              <a:rPr lang="ru-RU" b="1" i="1" dirty="0">
                <a:effectLst/>
              </a:rPr>
              <a:t>туристкой </a:t>
            </a:r>
            <a:r>
              <a:rPr lang="ru-RU" b="1" i="1" dirty="0" smtClean="0">
                <a:effectLst/>
              </a:rPr>
              <a:t>деятельности, </a:t>
            </a:r>
            <a:r>
              <a:rPr lang="ru-RU" b="1" i="1" dirty="0">
                <a:effectLst/>
              </a:rPr>
              <a:t>связанной с использованием иностранных туристских судов; </a:t>
            </a:r>
            <a:endParaRPr lang="ru-RU" b="1" dirty="0">
              <a:effectLst/>
            </a:endParaRPr>
          </a:p>
          <a:p>
            <a:r>
              <a:rPr lang="ru-RU" b="1" i="1" dirty="0">
                <a:effectLst/>
              </a:rPr>
              <a:t>Необходимость создания информационной базы данных </a:t>
            </a:r>
            <a:r>
              <a:rPr lang="ru-RU" b="1" i="1" dirty="0" smtClean="0">
                <a:effectLst/>
              </a:rPr>
              <a:t>аттестованных </a:t>
            </a:r>
            <a:r>
              <a:rPr lang="ru-RU" b="1" i="1" dirty="0">
                <a:effectLst/>
              </a:rPr>
              <a:t>гидов-переводчиков, инструкторов, проводников и др.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82738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Электронная путёвка: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732449"/>
            <a:ext cx="7884517" cy="4058751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effectLst/>
              </a:rPr>
              <a:t>Повышает </a:t>
            </a:r>
            <a:r>
              <a:rPr lang="ru-RU" b="1" dirty="0">
                <a:effectLst/>
              </a:rPr>
              <a:t>прозрачность и безопасность туристского </a:t>
            </a:r>
            <a:r>
              <a:rPr lang="ru-RU" b="1" dirty="0" smtClean="0">
                <a:effectLst/>
              </a:rPr>
              <a:t>рынка</a:t>
            </a:r>
          </a:p>
          <a:p>
            <a:endParaRPr lang="ru-RU" b="1" dirty="0" smtClean="0">
              <a:effectLst/>
            </a:endParaRPr>
          </a:p>
          <a:p>
            <a:r>
              <a:rPr lang="ru-RU" b="1" dirty="0" smtClean="0">
                <a:effectLst/>
              </a:rPr>
              <a:t>Контролирует </a:t>
            </a:r>
            <a:r>
              <a:rPr lang="ru-RU" b="1" dirty="0">
                <a:effectLst/>
              </a:rPr>
              <a:t>выполнение </a:t>
            </a:r>
            <a:r>
              <a:rPr lang="ru-RU" b="1" dirty="0" smtClean="0">
                <a:effectLst/>
              </a:rPr>
              <a:t>туроператорами  их обязательств перед </a:t>
            </a:r>
            <a:r>
              <a:rPr lang="ru-RU" b="1" dirty="0">
                <a:effectLst/>
              </a:rPr>
              <a:t>туристами, помогает </a:t>
            </a:r>
            <a:r>
              <a:rPr lang="ru-RU" b="1" dirty="0" smtClean="0">
                <a:effectLst/>
              </a:rPr>
              <a:t> </a:t>
            </a:r>
            <a:r>
              <a:rPr lang="ru-RU" b="1" dirty="0">
                <a:effectLst/>
              </a:rPr>
              <a:t>избежать недобросовестных </a:t>
            </a:r>
            <a:r>
              <a:rPr lang="ru-RU" b="1" dirty="0" smtClean="0">
                <a:effectLst/>
              </a:rPr>
              <a:t>компаний</a:t>
            </a:r>
          </a:p>
          <a:p>
            <a:endParaRPr lang="ru-RU" b="1" dirty="0" smtClean="0">
              <a:effectLst/>
            </a:endParaRPr>
          </a:p>
          <a:p>
            <a:r>
              <a:rPr lang="ru-RU" b="1" dirty="0" smtClean="0">
                <a:effectLst/>
              </a:rPr>
              <a:t>Даёт </a:t>
            </a:r>
            <a:r>
              <a:rPr lang="ru-RU" b="1" dirty="0">
                <a:effectLst/>
              </a:rPr>
              <a:t>уверенность туристам при покупке туров, уменьшает количество «серых схем» работы в отрасли и связанных с ними рисков для потребителя.</a:t>
            </a:r>
            <a:endParaRPr lang="ru-RU" b="1" dirty="0"/>
          </a:p>
        </p:txBody>
      </p:sp>
      <p:pic>
        <p:nvPicPr>
          <p:cNvPr id="2050" name="Picture 2" descr="http://tipme.uz/wp-content/uploads/2018/02/yollanma_ru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00"/>
          <a:stretch/>
        </p:blipFill>
        <p:spPr bwMode="auto">
          <a:xfrm>
            <a:off x="7939961" y="1580050"/>
            <a:ext cx="4798448" cy="321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8170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ww.crimeabusiness.ru/wp-content/uploads/2018/11/s-af79132a8018efe38178d52f55bdc7ed9646ca9a.jpg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119" y="1732449"/>
            <a:ext cx="8923110" cy="430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4304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565</TotalTime>
  <Words>333</Words>
  <Application>Microsoft Office PowerPoint</Application>
  <PresentationFormat>Широкоэкранный</PresentationFormat>
  <Paragraphs>41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Трансформация туристcкой отрасли в условиях развития цифровой экономики</vt:lpstr>
      <vt:lpstr> Национальные цели и  стратегические задачи развития Российской Федерации </vt:lpstr>
      <vt:lpstr>«Развитие внутреннего и въездного туризма в РФ (2019-2025 годы)»</vt:lpstr>
      <vt:lpstr>Актуализация и развитие автоматизированной информационной системы:</vt:lpstr>
      <vt:lpstr>Электронная путёвка:</vt:lpstr>
      <vt:lpstr>Спасибо за 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Трансформация туристкой отрасли в условиях развития цифровой экономики</dc:title>
  <dc:creator>Kate N</dc:creator>
  <cp:lastModifiedBy>Romanova Natalia Vladimirovna</cp:lastModifiedBy>
  <cp:revision>20</cp:revision>
  <dcterms:created xsi:type="dcterms:W3CDTF">2019-04-09T11:31:20Z</dcterms:created>
  <dcterms:modified xsi:type="dcterms:W3CDTF">2019-04-16T08:34:08Z</dcterms:modified>
</cp:coreProperties>
</file>