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85" r:id="rId4"/>
    <p:sldMasterId id="2147483698" r:id="rId5"/>
  </p:sldMasterIdLst>
  <p:notesMasterIdLst>
    <p:notesMasterId r:id="rId32"/>
  </p:notesMasterIdLst>
  <p:handoutMasterIdLst>
    <p:handoutMasterId r:id="rId33"/>
  </p:handoutMasterIdLst>
  <p:sldIdLst>
    <p:sldId id="408" r:id="rId6"/>
    <p:sldId id="494" r:id="rId7"/>
    <p:sldId id="490" r:id="rId8"/>
    <p:sldId id="457" r:id="rId9"/>
    <p:sldId id="458" r:id="rId10"/>
    <p:sldId id="485" r:id="rId11"/>
    <p:sldId id="470" r:id="rId12"/>
    <p:sldId id="459" r:id="rId13"/>
    <p:sldId id="468" r:id="rId14"/>
    <p:sldId id="475" r:id="rId15"/>
    <p:sldId id="484" r:id="rId16"/>
    <p:sldId id="483" r:id="rId17"/>
    <p:sldId id="500" r:id="rId18"/>
    <p:sldId id="502" r:id="rId19"/>
    <p:sldId id="503" r:id="rId20"/>
    <p:sldId id="441" r:id="rId21"/>
    <p:sldId id="486" r:id="rId22"/>
    <p:sldId id="498" r:id="rId23"/>
    <p:sldId id="464" r:id="rId24"/>
    <p:sldId id="465" r:id="rId25"/>
    <p:sldId id="467" r:id="rId26"/>
    <p:sldId id="487" r:id="rId27"/>
    <p:sldId id="489" r:id="rId28"/>
    <p:sldId id="491" r:id="rId29"/>
    <p:sldId id="492" r:id="rId30"/>
    <p:sldId id="493" r:id="rId31"/>
  </p:sldIdLst>
  <p:sldSz cx="9144000" cy="6858000" type="screen4x3"/>
  <p:notesSz cx="67691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9F96FB-C956-4512-8627-7C96467E415B}">
          <p14:sldIdLst>
            <p14:sldId id="408"/>
            <p14:sldId id="494"/>
            <p14:sldId id="490"/>
            <p14:sldId id="457"/>
            <p14:sldId id="458"/>
            <p14:sldId id="485"/>
            <p14:sldId id="470"/>
            <p14:sldId id="459"/>
            <p14:sldId id="468"/>
            <p14:sldId id="475"/>
            <p14:sldId id="484"/>
            <p14:sldId id="483"/>
            <p14:sldId id="500"/>
            <p14:sldId id="502"/>
            <p14:sldId id="503"/>
            <p14:sldId id="441"/>
            <p14:sldId id="486"/>
            <p14:sldId id="498"/>
            <p14:sldId id="464"/>
            <p14:sldId id="465"/>
            <p14:sldId id="467"/>
            <p14:sldId id="487"/>
            <p14:sldId id="489"/>
            <p14:sldId id="491"/>
            <p14:sldId id="492"/>
            <p14:sldId id="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9">
          <p15:clr>
            <a:srgbClr val="A4A3A4"/>
          </p15:clr>
        </p15:guide>
        <p15:guide id="2" orient="horz" pos="4184">
          <p15:clr>
            <a:srgbClr val="A4A3A4"/>
          </p15:clr>
        </p15:guide>
        <p15:guide id="3" orient="horz" pos="3761">
          <p15:clr>
            <a:srgbClr val="A4A3A4"/>
          </p15:clr>
        </p15:guide>
        <p15:guide id="4" pos="3552">
          <p15:clr>
            <a:srgbClr val="A4A3A4"/>
          </p15:clr>
        </p15:guide>
        <p15:guide id="5" pos="4967">
          <p15:clr>
            <a:srgbClr val="A4A3A4"/>
          </p15:clr>
        </p15:guide>
        <p15:guide id="6" pos="466">
          <p15:clr>
            <a:srgbClr val="A4A3A4"/>
          </p15:clr>
        </p15:guide>
        <p15:guide id="7" pos="30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Царькова Ольга Алексеевна" initials="ЦОА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8DBC"/>
    <a:srgbClr val="9DBEE7"/>
    <a:srgbClr val="D4E1F0"/>
    <a:srgbClr val="3A4B8C"/>
    <a:srgbClr val="99CCFF"/>
    <a:srgbClr val="B0DD7F"/>
    <a:srgbClr val="FFA829"/>
    <a:srgbClr val="FF4F4F"/>
    <a:srgbClr val="FF9900"/>
    <a:srgbClr val="FC1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14" autoAdjust="0"/>
    <p:restoredTop sz="97467" autoAdjust="0"/>
  </p:normalViewPr>
  <p:slideViewPr>
    <p:cSldViewPr snapToGrid="0" showGuides="1">
      <p:cViewPr varScale="1">
        <p:scale>
          <a:sx n="86" d="100"/>
          <a:sy n="86" d="100"/>
        </p:scale>
        <p:origin x="1776" y="78"/>
      </p:cViewPr>
      <p:guideLst>
        <p:guide orient="horz" pos="2889"/>
        <p:guide orient="horz" pos="4184"/>
        <p:guide orient="horz" pos="3761"/>
        <p:guide pos="3552"/>
        <p:guide pos="4967"/>
        <p:guide pos="466"/>
        <p:guide pos="30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558"/>
    </p:cViewPr>
  </p:sorterViewPr>
  <p:notesViewPr>
    <p:cSldViewPr snapToGrid="0" showGuides="1">
      <p:cViewPr varScale="1">
        <p:scale>
          <a:sx n="81" d="100"/>
          <a:sy n="81" d="100"/>
        </p:scale>
        <p:origin x="-3972" y="-102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rolov\Desktop\&#1057;&#1090;&#1088;&#1072;&#1093;&#1086;&#1074;&#1072;&#1085;&#1080;&#1077;\&#1055;&#1088;&#1077;&#1079;&#1077;&#1085;&#1090;&#1072;&#1094;&#1080;&#1080;,%20&#1088;&#1099;&#1085;&#1086;&#1082;,%201%20&#1089;&#1077;&#1085;&#1090;&#1103;&#1073;&#1088;&#1103;\&#1054;&#1073;&#1079;&#1086;&#1088;%20&#1088;&#1099;&#1085;&#1082;&#1072;\&#1056;&#1099;&#1085;&#1086;&#1082;%202%20&#1082;&#1074;%202017\&#1057;&#1083;&#1072;&#1081;&#1076;&#1099;%202%20-%2017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rolov\Desktop\&#1057;&#1090;&#1088;&#1072;&#1093;&#1086;&#1074;&#1072;&#1085;&#1080;&#1077;\&#1055;&#1088;&#1077;&#1079;&#1077;&#1085;&#1090;&#1072;&#1094;&#1080;&#1080;,%20&#1088;&#1099;&#1085;&#1086;&#1082;,%201%20&#1089;&#1077;&#1085;&#1090;&#1103;&#1073;&#1088;&#1103;\&#1054;&#1073;&#1079;&#1086;&#1088;%20&#1088;&#1099;&#1085;&#1082;&#1072;\&#1056;&#1099;&#1085;&#1086;&#1082;%202%20&#1082;&#1074;%202017\&#1057;&#1083;&#1072;&#1081;&#1076;&#1099;%202%20-%2017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rolov\Desktop\&#1057;&#1090;&#1088;&#1072;&#1093;&#1086;&#1074;&#1072;&#1085;&#1080;&#1077;\&#1055;&#1088;&#1077;&#1079;&#1077;&#1085;&#1090;&#1072;&#1094;&#1080;&#1080;,%20&#1088;&#1099;&#1085;&#1086;&#1082;,%201%20&#1089;&#1077;&#1085;&#1090;&#1103;&#1073;&#1088;&#1103;\&#1054;&#1073;&#1079;&#1086;&#1088;%20&#1088;&#1099;&#1085;&#1082;&#1072;\&#1056;&#1099;&#1085;&#1086;&#1082;%202%20&#1082;&#1074;%202017\&#1042;&#1080;&#1076;&#1099;_2&#1082;&#1074;2017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37570611341641"/>
          <c:y val="2.8070172618501036E-2"/>
          <c:w val="0.8302718556540728"/>
          <c:h val="0.9438596547629979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A4B8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0420-4AB8-B501-43B1A8E7A81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0420-4AB8-B501-43B1A8E7A81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0420-4AB8-B501-43B1A8E7A81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0420-4AB8-B501-43B1A8E7A810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0420-4AB8-B501-43B1A8E7A81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0420-4AB8-B501-43B1A8E7A810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0420-4AB8-B501-43B1A8E7A810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0420-4AB8-B501-43B1A8E7A810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0420-4AB8-B501-43B1A8E7A810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0420-4AB8-B501-43B1A8E7A810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5-0420-4AB8-B501-43B1A8E7A810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7-0420-4AB8-B501-43B1A8E7A810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9-0420-4AB8-B501-43B1A8E7A810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B-0420-4AB8-B501-43B1A8E7A810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D-0420-4AB8-B501-43B1A8E7A810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F-0420-4AB8-B501-43B1A8E7A810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21-0420-4AB8-B501-43B1A8E7A810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23-0420-4AB8-B501-43B1A8E7A810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25-0420-4AB8-B501-43B1A8E7A810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27-0420-4AB8-B501-43B1A8E7A810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29-0420-4AB8-B501-43B1A8E7A810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2B-0420-4AB8-B501-43B1A8E7A8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900" b="0" i="0" u="none" strike="noStrike" kern="1200" baseline="0">
                    <a:solidFill>
                      <a:srgbClr val="002060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4'!$I$11:$I$32</c:f>
              <c:strCache>
                <c:ptCount val="22"/>
                <c:pt idx="12">
                  <c:v>Предпр. риски</c:v>
                </c:pt>
                <c:pt idx="13">
                  <c:v>Авиакаско</c:v>
                </c:pt>
                <c:pt idx="14">
                  <c:v>Финриски</c:v>
                </c:pt>
                <c:pt idx="15">
                  <c:v>ИМФЛ</c:v>
                </c:pt>
                <c:pt idx="16">
                  <c:v>Договор</c:v>
                </c:pt>
                <c:pt idx="17">
                  <c:v>НС</c:v>
                </c:pt>
                <c:pt idx="18">
                  <c:v>ДМС</c:v>
                </c:pt>
                <c:pt idx="19">
                  <c:v>ОГЛС</c:v>
                </c:pt>
                <c:pt idx="20">
                  <c:v>ЖИЗНЬ</c:v>
                </c:pt>
                <c:pt idx="21">
                  <c:v>ИТОГО</c:v>
                </c:pt>
              </c:strCache>
            </c:strRef>
          </c:cat>
          <c:val>
            <c:numRef>
              <c:f>'Слайд 4'!$J$11:$J$32</c:f>
              <c:numCache>
                <c:formatCode>0.0</c:formatCode>
                <c:ptCount val="22"/>
                <c:pt idx="0">
                  <c:v>-8.4159849999999992</c:v>
                </c:pt>
                <c:pt idx="1">
                  <c:v>-5.4086350000000003</c:v>
                </c:pt>
                <c:pt idx="2">
                  <c:v>-4.5626490000000004</c:v>
                </c:pt>
                <c:pt idx="3">
                  <c:v>-2.7965770000000001</c:v>
                </c:pt>
                <c:pt idx="4">
                  <c:v>-1.0020469999999999</c:v>
                </c:pt>
                <c:pt idx="5">
                  <c:v>-0.70469899999999996</c:v>
                </c:pt>
                <c:pt idx="6">
                  <c:v>-0.66626399999999997</c:v>
                </c:pt>
                <c:pt idx="7">
                  <c:v>-0.55877100000000002</c:v>
                </c:pt>
                <c:pt idx="8">
                  <c:v>-0.45250800000000002</c:v>
                </c:pt>
                <c:pt idx="9">
                  <c:v>-0.44195200000000001</c:v>
                </c:pt>
                <c:pt idx="10">
                  <c:v>-0.40677200000000002</c:v>
                </c:pt>
                <c:pt idx="11">
                  <c:v>-9.5623E-2</c:v>
                </c:pt>
                <c:pt idx="12">
                  <c:v>0.42085299999999998</c:v>
                </c:pt>
                <c:pt idx="13">
                  <c:v>0.95464300000000002</c:v>
                </c:pt>
                <c:pt idx="14">
                  <c:v>2.462364</c:v>
                </c:pt>
                <c:pt idx="15">
                  <c:v>3.2632279999999998</c:v>
                </c:pt>
                <c:pt idx="16">
                  <c:v>3.5407549999999999</c:v>
                </c:pt>
                <c:pt idx="17">
                  <c:v>4.1172110000000002</c:v>
                </c:pt>
                <c:pt idx="18">
                  <c:v>6.8512899999999997</c:v>
                </c:pt>
                <c:pt idx="19">
                  <c:v>7.866479</c:v>
                </c:pt>
                <c:pt idx="20">
                  <c:v>52.385024000000001</c:v>
                </c:pt>
                <c:pt idx="21">
                  <c:v>56.260753999999999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0420-4AB8-B501-43B1A8E7A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5696896"/>
        <c:axId val="175571712"/>
      </c:barChart>
      <c:catAx>
        <c:axId val="175696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900" b="0" i="0" u="none" strike="noStrike" kern="1200" baseline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pPr>
            <a:endParaRPr lang="ru-RU"/>
          </a:p>
        </c:txPr>
        <c:crossAx val="175571712"/>
        <c:crosses val="autoZero"/>
        <c:auto val="1"/>
        <c:lblAlgn val="ctr"/>
        <c:lblOffset val="100"/>
        <c:noMultiLvlLbl val="0"/>
      </c:catAx>
      <c:valAx>
        <c:axId val="17557171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756968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FC1921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8A3-46AB-A1CD-1EECD0755C40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8A3-46AB-A1CD-1EECD0755C40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8A3-46AB-A1CD-1EECD0755C40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8A3-46AB-A1CD-1EECD0755C40}"/>
              </c:ext>
            </c:extLst>
          </c:dPt>
          <c:dPt>
            <c:idx val="4"/>
            <c:bubble3D val="0"/>
            <c:spPr>
              <a:solidFill>
                <a:srgbClr val="99CCFF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98A3-46AB-A1CD-1EECD0755C40}"/>
              </c:ext>
            </c:extLst>
          </c:dPt>
          <c:dPt>
            <c:idx val="5"/>
            <c:bubble3D val="0"/>
            <c:spPr>
              <a:solidFill>
                <a:srgbClr val="768DBC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98A3-46AB-A1CD-1EECD0755C40}"/>
              </c:ext>
            </c:extLst>
          </c:dPt>
          <c:dPt>
            <c:idx val="6"/>
            <c:bubble3D val="0"/>
            <c:spPr>
              <a:solidFill>
                <a:srgbClr val="333399">
                  <a:lumMod val="60000"/>
                  <a:lumOff val="40000"/>
                </a:srgbClr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98A3-46AB-A1CD-1EECD0755C40}"/>
              </c:ext>
            </c:extLst>
          </c:dPt>
          <c:dPt>
            <c:idx val="7"/>
            <c:bubble3D val="0"/>
            <c:spPr>
              <a:pattFill prst="ltUpDiag">
                <a:fgClr>
                  <a:srgbClr val="3A4B8C"/>
                </a:fgClr>
                <a:bgClr>
                  <a:srgbClr val="FFFFFF"/>
                </a:bgClr>
              </a:patt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8A3-46AB-A1CD-1EECD0755C40}"/>
              </c:ext>
            </c:extLst>
          </c:dPt>
          <c:dLbls>
            <c:dLbl>
              <c:idx val="0"/>
              <c:layout>
                <c:manualLayout>
                  <c:x val="-5.2625735646678218E-2"/>
                  <c:y val="1.81687636272316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A3-46AB-A1CD-1EECD0755C40}"/>
                </c:ext>
              </c:extLst>
            </c:dLbl>
            <c:dLbl>
              <c:idx val="2"/>
              <c:layout>
                <c:manualLayout>
                  <c:x val="-1.3514712448748958E-2"/>
                  <c:y val="3.306868595365865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A3-46AB-A1CD-1EECD0755C40}"/>
                </c:ext>
              </c:extLst>
            </c:dLbl>
            <c:dLbl>
              <c:idx val="3"/>
              <c:layout>
                <c:manualLayout>
                  <c:x val="-4.736282271127162E-3"/>
                  <c:y val="1.60091145024429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A3-46AB-A1CD-1EECD0755C40}"/>
                </c:ext>
              </c:extLst>
            </c:dLbl>
            <c:dLbl>
              <c:idx val="4"/>
              <c:layout>
                <c:manualLayout>
                  <c:x val="-1.1489153953596384E-2"/>
                  <c:y val="-2.62252789640913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A3-46AB-A1CD-1EECD0755C40}"/>
                </c:ext>
              </c:extLst>
            </c:dLbl>
            <c:dLbl>
              <c:idx val="5"/>
              <c:layout>
                <c:manualLayout>
                  <c:x val="-1.1545877348506115E-3"/>
                  <c:y val="-1.52670174966970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A3-46AB-A1CD-1EECD0755C40}"/>
                </c:ext>
              </c:extLst>
            </c:dLbl>
            <c:dLbl>
              <c:idx val="6"/>
              <c:layout>
                <c:manualLayout>
                  <c:x val="4.2811618696612739E-3"/>
                  <c:y val="-4.431874101793419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A3-46AB-A1CD-1EECD0755C40}"/>
                </c:ext>
              </c:extLst>
            </c:dLbl>
            <c:dLbl>
              <c:idx val="7"/>
              <c:layout>
                <c:manualLayout>
                  <c:x val="2.8735005267518682E-2"/>
                  <c:y val="1.94793875120623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A3-46AB-A1CD-1EECD0755C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900" b="1" i="0" u="none" strike="noStrike" kern="1200" baseline="0">
                    <a:solidFill>
                      <a:srgbClr val="002060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'Слайд 4'!$G$56:$G$63</c:f>
              <c:strCache>
                <c:ptCount val="8"/>
                <c:pt idx="0">
                  <c:v>Остальные</c:v>
                </c:pt>
                <c:pt idx="1">
                  <c:v>ИМФЛ</c:v>
                </c:pt>
                <c:pt idx="2">
                  <c:v>ИМЮЛ</c:v>
                </c:pt>
                <c:pt idx="3">
                  <c:v>НС</c:v>
                </c:pt>
                <c:pt idx="4">
                  <c:v>Каско</c:v>
                </c:pt>
                <c:pt idx="5">
                  <c:v>ДМС</c:v>
                </c:pt>
                <c:pt idx="6">
                  <c:v>ОСАГО</c:v>
                </c:pt>
                <c:pt idx="7">
                  <c:v>ЖИЗНЬ</c:v>
                </c:pt>
              </c:strCache>
            </c:strRef>
          </c:cat>
          <c:val>
            <c:numRef>
              <c:f>'Слайд 4'!$H$56:$H$63</c:f>
              <c:numCache>
                <c:formatCode>#,##0;\(#,##0\);\-</c:formatCode>
                <c:ptCount val="8"/>
                <c:pt idx="0">
                  <c:v>86365637</c:v>
                </c:pt>
                <c:pt idx="1">
                  <c:v>25397171</c:v>
                </c:pt>
                <c:pt idx="2">
                  <c:v>52351977</c:v>
                </c:pt>
                <c:pt idx="3">
                  <c:v>55057369</c:v>
                </c:pt>
                <c:pt idx="4">
                  <c:v>77730511</c:v>
                </c:pt>
                <c:pt idx="5">
                  <c:v>98075609</c:v>
                </c:pt>
                <c:pt idx="6">
                  <c:v>109191873</c:v>
                </c:pt>
                <c:pt idx="7">
                  <c:v>141230791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8A3-46AB-A1CD-1EECD0755C4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6546399277129486E-2"/>
          <c:y val="0.42507321635124162"/>
          <c:w val="0.92690720144574101"/>
          <c:h val="0.2848984815297911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3A4B8C"/>
              </a:solidFill>
            </a:ln>
          </c:spPr>
          <c:marker>
            <c:symbol val="circle"/>
            <c:size val="7"/>
            <c:spPr>
              <a:solidFill>
                <a:srgbClr val="3A4B8C"/>
              </a:solidFill>
            </c:spPr>
          </c:marker>
          <c:dLbls>
            <c:dLbl>
              <c:idx val="0"/>
              <c:layout>
                <c:manualLayout>
                  <c:x val="-4.9835999014267503E-2"/>
                  <c:y val="-0.16252799448723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1D-4401-AEBF-91A253E34EFC}"/>
                </c:ext>
              </c:extLst>
            </c:dLbl>
            <c:dLbl>
              <c:idx val="1"/>
              <c:layout>
                <c:manualLayout>
                  <c:x val="-5.3158398948551983E-2"/>
                  <c:y val="-0.17503014790933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1D-4401-AEBF-91A253E34EFC}"/>
                </c:ext>
              </c:extLst>
            </c:dLbl>
            <c:dLbl>
              <c:idx val="2"/>
              <c:layout>
                <c:manualLayout>
                  <c:x val="-5.3158398948551983E-2"/>
                  <c:y val="-0.16252799448723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1D-4401-AEBF-91A253E34EFC}"/>
                </c:ext>
              </c:extLst>
            </c:dLbl>
            <c:dLbl>
              <c:idx val="3"/>
              <c:layout>
                <c:manualLayout>
                  <c:x val="-5.9803198817120984E-2"/>
                  <c:y val="-0.16252799448723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1D-4401-AEBF-91A253E34EFC}"/>
                </c:ext>
              </c:extLst>
            </c:dLbl>
            <c:dLbl>
              <c:idx val="4"/>
              <c:layout>
                <c:manualLayout>
                  <c:x val="-5.9803198817120984E-2"/>
                  <c:y val="-0.18753230133143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1D-4401-AEBF-91A253E34E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ИМФЛ!$F$30:$J$30</c:f>
              <c:strCache>
                <c:ptCount val="5"/>
                <c:pt idx="0">
                  <c:v>2кв.2013</c:v>
                </c:pt>
                <c:pt idx="1">
                  <c:v>2кв.2014</c:v>
                </c:pt>
                <c:pt idx="2">
                  <c:v>2кв.2015</c:v>
                </c:pt>
                <c:pt idx="3">
                  <c:v>2кв.2016</c:v>
                </c:pt>
                <c:pt idx="4">
                  <c:v>2кв.2017</c:v>
                </c:pt>
              </c:strCache>
            </c:strRef>
          </c:cat>
          <c:val>
            <c:numRef>
              <c:f>ИМФЛ!$F$31:$J$31</c:f>
              <c:numCache>
                <c:formatCode>#,##0.0</c:formatCode>
                <c:ptCount val="5"/>
                <c:pt idx="0">
                  <c:v>5.0999999999999996</c:v>
                </c:pt>
                <c:pt idx="1">
                  <c:v>8.3000000000000007</c:v>
                </c:pt>
                <c:pt idx="2">
                  <c:v>9.6999999999999993</c:v>
                </c:pt>
                <c:pt idx="3">
                  <c:v>11.8</c:v>
                </c:pt>
                <c:pt idx="4">
                  <c:v>16.100000000000001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D1D-4401-AEBF-91A253E34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154496"/>
        <c:axId val="178201344"/>
      </c:lineChart>
      <c:catAx>
        <c:axId val="17815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 sz="900" b="0" i="0" u="none" strike="noStrike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201344"/>
        <c:crosses val="autoZero"/>
        <c:auto val="1"/>
        <c:lblAlgn val="ctr"/>
        <c:lblOffset val="100"/>
        <c:noMultiLvlLbl val="0"/>
      </c:catAx>
      <c:valAx>
        <c:axId val="1782013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781544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>
                <a:effectLst/>
              </a:rPr>
              <a:t>Динамика сборов за 1-е полугодие, </a:t>
            </a:r>
            <a:endParaRPr lang="ru-RU">
              <a:effectLst/>
            </a:endParaRPr>
          </a:p>
          <a:p>
            <a:pPr>
              <a:defRPr/>
            </a:pPr>
            <a:r>
              <a:rPr lang="ru-RU" sz="1800">
                <a:effectLst/>
              </a:rPr>
              <a:t>млрд. руб.</a:t>
            </a:r>
            <a:endParaRPr lang="ru-RU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ИФЛ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Лист1!$B$1:$D$1</c:f>
              <c:strCache>
                <c:ptCount val="3"/>
                <c:pt idx="0">
                  <c:v>1 пг. 2015</c:v>
                </c:pt>
                <c:pt idx="1">
                  <c:v>1 пг. 2016</c:v>
                </c:pt>
                <c:pt idx="2">
                  <c:v>1 пг. 2017</c:v>
                </c:pt>
              </c:strCache>
            </c:strRef>
          </c:cat>
          <c:val>
            <c:numRef>
              <c:f>Лист1!$B$2:$D$2</c:f>
              <c:numCache>
                <c:formatCode>#,##0</c:formatCode>
                <c:ptCount val="3"/>
                <c:pt idx="0">
                  <c:v>19398</c:v>
                </c:pt>
                <c:pt idx="1">
                  <c:v>22134</c:v>
                </c:pt>
                <c:pt idx="2">
                  <c:v>25397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EF-47DD-A9CB-814E475C277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ИЮЛ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poly"/>
            <c:order val="2"/>
            <c:dispRSqr val="0"/>
            <c:dispEq val="0"/>
          </c:trendline>
          <c:cat>
            <c:strRef>
              <c:f>Лист1!$B$1:$D$1</c:f>
              <c:strCache>
                <c:ptCount val="3"/>
                <c:pt idx="0">
                  <c:v>1 пг. 2015</c:v>
                </c:pt>
                <c:pt idx="1">
                  <c:v>1 пг. 2016</c:v>
                </c:pt>
                <c:pt idx="2">
                  <c:v>1 пг. 2017</c:v>
                </c:pt>
              </c:strCache>
            </c:strRef>
          </c:cat>
          <c:val>
            <c:numRef>
              <c:f>Лист1!$B$3:$D$3</c:f>
              <c:numCache>
                <c:formatCode>#,##0</c:formatCode>
                <c:ptCount val="3"/>
                <c:pt idx="0">
                  <c:v>53706</c:v>
                </c:pt>
                <c:pt idx="1">
                  <c:v>60768</c:v>
                </c:pt>
                <c:pt idx="2">
                  <c:v>52352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EF-47DD-A9CB-814E475C2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4"/>
        <c:axId val="178215936"/>
        <c:axId val="178221824"/>
      </c:barChart>
      <c:catAx>
        <c:axId val="178215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8221824"/>
        <c:crosses val="autoZero"/>
        <c:auto val="1"/>
        <c:lblAlgn val="ctr"/>
        <c:lblOffset val="100"/>
        <c:noMultiLvlLbl val="0"/>
      </c:catAx>
      <c:valAx>
        <c:axId val="17822182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178215936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spPr>
    <a:ln>
      <a:solidFill>
        <a:srgbClr val="99CCFF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F3E86-68FC-4899-A8AD-02BCAAE949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F6E68-1AB8-4BF1-9B84-EB2F0C95A792}">
      <dgm:prSet phldrT="[Текст]" custT="1"/>
      <dgm:spPr>
        <a:solidFill>
          <a:srgbClr val="3A4B8C"/>
        </a:solidFill>
      </dgm:spPr>
      <dgm:t>
        <a:bodyPr/>
        <a:lstStyle/>
        <a:p>
          <a:r>
            <a:rPr lang="ru-RU" altLang="ru-RU" sz="1200" b="1" dirty="0">
              <a:solidFill>
                <a:schemeClr val="bg1"/>
              </a:solidFill>
              <a:latin typeface="Arial" pitchFamily="34" charset="0"/>
            </a:rPr>
            <a:t>«Поименованные риски»</a:t>
          </a:r>
          <a:endParaRPr lang="ru-RU" sz="1200" b="1" dirty="0">
            <a:solidFill>
              <a:schemeClr val="bg1"/>
            </a:solidFill>
          </a:endParaRPr>
        </a:p>
      </dgm:t>
    </dgm:pt>
    <dgm:pt modelId="{3283042C-487B-4D95-8C5C-A08C8484A38D}" type="parTrans" cxnId="{0179FEC8-BA02-4CB3-B86A-60E79C19412A}">
      <dgm:prSet/>
      <dgm:spPr/>
      <dgm:t>
        <a:bodyPr/>
        <a:lstStyle/>
        <a:p>
          <a:endParaRPr lang="ru-RU"/>
        </a:p>
      </dgm:t>
    </dgm:pt>
    <dgm:pt modelId="{CB4A5232-1E12-4531-AAA2-9F2062B0E272}" type="sibTrans" cxnId="{0179FEC8-BA02-4CB3-B86A-60E79C19412A}">
      <dgm:prSet/>
      <dgm:spPr/>
      <dgm:t>
        <a:bodyPr/>
        <a:lstStyle/>
        <a:p>
          <a:endParaRPr lang="ru-RU"/>
        </a:p>
      </dgm:t>
    </dgm:pt>
    <dgm:pt modelId="{7B3C182B-29A3-42C6-8DDF-EFDF973419EE}">
      <dgm:prSet phldrT="[Текст]" custT="1"/>
      <dgm:spPr>
        <a:solidFill>
          <a:srgbClr val="3A4B8C"/>
        </a:solidFill>
      </dgm:spPr>
      <dgm:t>
        <a:bodyPr/>
        <a:lstStyle/>
        <a:p>
          <a:r>
            <a:rPr lang="ru-RU" altLang="ru-RU" sz="1200" b="1" dirty="0">
              <a:solidFill>
                <a:schemeClr val="bg1"/>
              </a:solidFill>
              <a:latin typeface="Arial" pitchFamily="34" charset="0"/>
            </a:rPr>
            <a:t>«Все риски»</a:t>
          </a:r>
          <a:endParaRPr lang="ru-RU" sz="1200" b="1" dirty="0">
            <a:solidFill>
              <a:schemeClr val="bg1"/>
            </a:solidFill>
          </a:endParaRPr>
        </a:p>
      </dgm:t>
    </dgm:pt>
    <dgm:pt modelId="{48AADF8A-CAEA-4934-9517-AFD622291D1F}" type="parTrans" cxnId="{A213D17B-02D5-4E95-9540-A6FAB91B3CE3}">
      <dgm:prSet/>
      <dgm:spPr/>
      <dgm:t>
        <a:bodyPr/>
        <a:lstStyle/>
        <a:p>
          <a:endParaRPr lang="ru-RU"/>
        </a:p>
      </dgm:t>
    </dgm:pt>
    <dgm:pt modelId="{EB4D671A-D6A4-4B8C-B587-FDD25B0D09C2}" type="sibTrans" cxnId="{A213D17B-02D5-4E95-9540-A6FAB91B3CE3}">
      <dgm:prSet/>
      <dgm:spPr/>
      <dgm:t>
        <a:bodyPr/>
        <a:lstStyle/>
        <a:p>
          <a:endParaRPr lang="ru-RU"/>
        </a:p>
      </dgm:t>
    </dgm:pt>
    <dgm:pt modelId="{0E5A98BC-024A-4620-99B7-0A6B4E2745F6}">
      <dgm:prSet phldrT="[Текст]" custT="1"/>
      <dgm:spPr>
        <a:solidFill>
          <a:srgbClr val="99CCFF"/>
        </a:solidFill>
      </dgm:spPr>
      <dgm:t>
        <a:bodyPr/>
        <a:lstStyle/>
        <a:p>
          <a:pPr algn="just"/>
          <a:r>
            <a:rPr lang="ru-RU" altLang="ru-RU" sz="1050" dirty="0">
              <a:solidFill>
                <a:srgbClr val="0A2973"/>
              </a:solidFill>
              <a:latin typeface="Arial" pitchFamily="34" charset="0"/>
            </a:rPr>
            <a:t>- пожар, удар молнии, взрыв, падение пилотируемого летательного аппарата;</a:t>
          </a:r>
        </a:p>
        <a:p>
          <a:pPr algn="just"/>
          <a:r>
            <a:rPr lang="ru-RU" altLang="ru-RU" sz="1050" dirty="0">
              <a:solidFill>
                <a:srgbClr val="0A2973"/>
              </a:solidFill>
              <a:latin typeface="Arial" pitchFamily="34" charset="0"/>
            </a:rPr>
            <a:t>- буря, град, прочие стихийные бедствия;</a:t>
          </a:r>
        </a:p>
        <a:p>
          <a:pPr algn="just"/>
          <a:r>
            <a:rPr lang="ru-RU" altLang="ru-RU" sz="1050" dirty="0">
              <a:solidFill>
                <a:srgbClr val="0A2973"/>
              </a:solidFill>
              <a:latin typeface="Arial" pitchFamily="34" charset="0"/>
            </a:rPr>
            <a:t>- повреждение водой из систем водоснабжения, отопления, канализации, </a:t>
          </a:r>
          <a:r>
            <a:rPr lang="ru-RU" altLang="ru-RU" sz="1050" dirty="0" err="1">
              <a:solidFill>
                <a:srgbClr val="0A2973"/>
              </a:solidFill>
              <a:latin typeface="Arial" pitchFamily="34" charset="0"/>
            </a:rPr>
            <a:t>спринклерных</a:t>
          </a:r>
          <a:r>
            <a:rPr lang="ru-RU" altLang="ru-RU" sz="1050" dirty="0">
              <a:solidFill>
                <a:srgbClr val="0A2973"/>
              </a:solidFill>
              <a:latin typeface="Arial" pitchFamily="34" charset="0"/>
            </a:rPr>
            <a:t>, </a:t>
          </a:r>
          <a:r>
            <a:rPr lang="ru-RU" altLang="ru-RU" sz="1050" dirty="0" err="1">
              <a:solidFill>
                <a:srgbClr val="0A2973"/>
              </a:solidFill>
              <a:latin typeface="Arial" pitchFamily="34" charset="0"/>
            </a:rPr>
            <a:t>дренчерных</a:t>
          </a:r>
          <a:r>
            <a:rPr lang="ru-RU" altLang="ru-RU" sz="1050" dirty="0">
              <a:solidFill>
                <a:srgbClr val="0A2973"/>
              </a:solidFill>
              <a:latin typeface="Arial" pitchFamily="34" charset="0"/>
            </a:rPr>
            <a:t> и аналогичных систем;</a:t>
          </a:r>
        </a:p>
        <a:p>
          <a:pPr algn="just"/>
          <a:r>
            <a:rPr lang="ru-RU" altLang="ru-RU" sz="1050" dirty="0">
              <a:solidFill>
                <a:srgbClr val="0A2973"/>
              </a:solidFill>
              <a:latin typeface="Arial" pitchFamily="34" charset="0"/>
            </a:rPr>
            <a:t>- кража с незаконным проникновением, грабеж, разбой, повреждение застрахованного имущества в результате преднамеренных действий третьих лиц;</a:t>
          </a:r>
        </a:p>
        <a:p>
          <a:pPr algn="just"/>
          <a:r>
            <a:rPr lang="ru-RU" altLang="ru-RU" sz="1050" dirty="0">
              <a:solidFill>
                <a:srgbClr val="0A2973"/>
              </a:solidFill>
              <a:latin typeface="Arial" pitchFamily="34" charset="0"/>
            </a:rPr>
            <a:t>- наезд транспортных средств, воздействие дыма и звукового удара;</a:t>
          </a:r>
        </a:p>
        <a:p>
          <a:pPr algn="just"/>
          <a:r>
            <a:rPr lang="ru-RU" altLang="ru-RU" sz="1050" dirty="0">
              <a:solidFill>
                <a:srgbClr val="0A2973"/>
              </a:solidFill>
              <a:latin typeface="Arial" pitchFamily="34" charset="0"/>
            </a:rPr>
            <a:t>- бой оконных стекол, зеркал и витрин;</a:t>
          </a:r>
        </a:p>
        <a:p>
          <a:pPr algn="just"/>
          <a:r>
            <a:rPr lang="ru-RU" altLang="ru-RU" sz="1050" dirty="0">
              <a:solidFill>
                <a:srgbClr val="0A2973"/>
              </a:solidFill>
              <a:latin typeface="Arial" pitchFamily="34" charset="0"/>
            </a:rPr>
            <a:t>- террористический акт, диверсия.</a:t>
          </a:r>
          <a:endParaRPr lang="ru-RU" sz="1050" dirty="0"/>
        </a:p>
      </dgm:t>
    </dgm:pt>
    <dgm:pt modelId="{DFD0BD74-4E97-40D9-B6E0-CDC087BE1E4D}" type="parTrans" cxnId="{1C3A1832-E7A4-4152-8D3B-863B65B0B02A}">
      <dgm:prSet/>
      <dgm:spPr/>
      <dgm:t>
        <a:bodyPr/>
        <a:lstStyle/>
        <a:p>
          <a:endParaRPr lang="ru-RU"/>
        </a:p>
      </dgm:t>
    </dgm:pt>
    <dgm:pt modelId="{2053B47E-9140-4A00-B9D6-F721660AA9AC}" type="sibTrans" cxnId="{1C3A1832-E7A4-4152-8D3B-863B65B0B02A}">
      <dgm:prSet/>
      <dgm:spPr/>
      <dgm:t>
        <a:bodyPr/>
        <a:lstStyle/>
        <a:p>
          <a:endParaRPr lang="ru-RU"/>
        </a:p>
      </dgm:t>
    </dgm:pt>
    <dgm:pt modelId="{854BFC33-00A1-40B6-BA46-8E077D15E252}">
      <dgm:prSet phldrT="[Текст]" custT="1"/>
      <dgm:spPr>
        <a:solidFill>
          <a:srgbClr val="9DBEE7"/>
        </a:solidFill>
      </dgm:spPr>
      <dgm:t>
        <a:bodyPr/>
        <a:lstStyle/>
        <a:p>
          <a:r>
            <a:rPr lang="ru-RU" altLang="ru-RU" sz="1200" dirty="0">
              <a:solidFill>
                <a:srgbClr val="0A2973"/>
              </a:solidFill>
              <a:latin typeface="Arial" pitchFamily="34" charset="0"/>
            </a:rPr>
            <a:t>Конкретные риски в договоре не указываются (только исключения)</a:t>
          </a:r>
          <a:endParaRPr lang="ru-RU" sz="1200" dirty="0">
            <a:solidFill>
              <a:srgbClr val="0A2973"/>
            </a:solidFill>
            <a:latin typeface="Arial" pitchFamily="34" charset="0"/>
          </a:endParaRPr>
        </a:p>
      </dgm:t>
    </dgm:pt>
    <dgm:pt modelId="{04445955-A0CE-4C4B-9A9D-B97C3167F144}" type="parTrans" cxnId="{707329D4-F351-4A4B-9620-6416B1C7F49B}">
      <dgm:prSet/>
      <dgm:spPr/>
      <dgm:t>
        <a:bodyPr/>
        <a:lstStyle/>
        <a:p>
          <a:endParaRPr lang="ru-RU"/>
        </a:p>
      </dgm:t>
    </dgm:pt>
    <dgm:pt modelId="{FD707EAE-F81E-4304-9FB1-87A31B70439C}" type="sibTrans" cxnId="{707329D4-F351-4A4B-9620-6416B1C7F49B}">
      <dgm:prSet/>
      <dgm:spPr/>
      <dgm:t>
        <a:bodyPr/>
        <a:lstStyle/>
        <a:p>
          <a:endParaRPr lang="ru-RU"/>
        </a:p>
      </dgm:t>
    </dgm:pt>
    <dgm:pt modelId="{B3FC3E55-11CF-454B-993A-4903D1E580F8}" type="pres">
      <dgm:prSet presAssocID="{98BF3E86-68FC-4899-A8AD-02BCAAE949D3}" presName="diagram" presStyleCnt="0">
        <dgm:presLayoutVars>
          <dgm:dir/>
          <dgm:resizeHandles val="exact"/>
        </dgm:presLayoutVars>
      </dgm:prSet>
      <dgm:spPr/>
    </dgm:pt>
    <dgm:pt modelId="{21AE1820-1FAA-4458-A14C-4547A116DD80}" type="pres">
      <dgm:prSet presAssocID="{6EBF6E68-1AB8-4BF1-9B84-EB2F0C95A792}" presName="node" presStyleLbl="node1" presStyleIdx="0" presStyleCnt="4" custScaleY="13810" custLinFactNeighborX="-26" custLinFactNeighborY="-31311">
        <dgm:presLayoutVars>
          <dgm:bulletEnabled val="1"/>
        </dgm:presLayoutVars>
      </dgm:prSet>
      <dgm:spPr/>
    </dgm:pt>
    <dgm:pt modelId="{04A9B4C0-019A-456D-A865-F48EF18E5E77}" type="pres">
      <dgm:prSet presAssocID="{CB4A5232-1E12-4531-AAA2-9F2062B0E272}" presName="sibTrans" presStyleCnt="0"/>
      <dgm:spPr/>
    </dgm:pt>
    <dgm:pt modelId="{54E354E2-491D-478F-8A36-0FE00ADD07C3}" type="pres">
      <dgm:prSet presAssocID="{7B3C182B-29A3-42C6-8DDF-EFDF973419EE}" presName="node" presStyleLbl="node1" presStyleIdx="1" presStyleCnt="4" custScaleY="13809" custLinFactNeighborX="-641" custLinFactNeighborY="-31415">
        <dgm:presLayoutVars>
          <dgm:bulletEnabled val="1"/>
        </dgm:presLayoutVars>
      </dgm:prSet>
      <dgm:spPr/>
    </dgm:pt>
    <dgm:pt modelId="{936E265C-A7E9-4AEA-AA70-7AD1A1C2E04D}" type="pres">
      <dgm:prSet presAssocID="{EB4D671A-D6A4-4B8C-B587-FDD25B0D09C2}" presName="sibTrans" presStyleCnt="0"/>
      <dgm:spPr/>
    </dgm:pt>
    <dgm:pt modelId="{FB38F71B-2FED-4EE0-8CBF-CB70E05EFC3F}" type="pres">
      <dgm:prSet presAssocID="{0E5A98BC-024A-4620-99B7-0A6B4E2745F6}" presName="node" presStyleLbl="node1" presStyleIdx="2" presStyleCnt="4" custScaleY="83989" custLinFactNeighborX="-26" custLinFactNeighborY="-47921">
        <dgm:presLayoutVars>
          <dgm:bulletEnabled val="1"/>
        </dgm:presLayoutVars>
      </dgm:prSet>
      <dgm:spPr/>
    </dgm:pt>
    <dgm:pt modelId="{E129C2C4-2E14-436B-9218-58F640BC5D8E}" type="pres">
      <dgm:prSet presAssocID="{2053B47E-9140-4A00-B9D6-F721660AA9AC}" presName="sibTrans" presStyleCnt="0"/>
      <dgm:spPr/>
    </dgm:pt>
    <dgm:pt modelId="{E74C2835-2143-4B42-AB1D-EEB2FA9EE40D}" type="pres">
      <dgm:prSet presAssocID="{854BFC33-00A1-40B6-BA46-8E077D15E252}" presName="node" presStyleLbl="node1" presStyleIdx="3" presStyleCnt="4" custScaleY="85414" custLinFactNeighborX="-855" custLinFactNeighborY="-47482">
        <dgm:presLayoutVars>
          <dgm:bulletEnabled val="1"/>
        </dgm:presLayoutVars>
      </dgm:prSet>
      <dgm:spPr/>
    </dgm:pt>
  </dgm:ptLst>
  <dgm:cxnLst>
    <dgm:cxn modelId="{1C3A1832-E7A4-4152-8D3B-863B65B0B02A}" srcId="{98BF3E86-68FC-4899-A8AD-02BCAAE949D3}" destId="{0E5A98BC-024A-4620-99B7-0A6B4E2745F6}" srcOrd="2" destOrd="0" parTransId="{DFD0BD74-4E97-40D9-B6E0-CDC087BE1E4D}" sibTransId="{2053B47E-9140-4A00-B9D6-F721660AA9AC}"/>
    <dgm:cxn modelId="{49537861-F2CA-4C4B-AE8E-8A9848E7F9D3}" type="presOf" srcId="{98BF3E86-68FC-4899-A8AD-02BCAAE949D3}" destId="{B3FC3E55-11CF-454B-993A-4903D1E580F8}" srcOrd="0" destOrd="0" presId="urn:microsoft.com/office/officeart/2005/8/layout/default"/>
    <dgm:cxn modelId="{A213D17B-02D5-4E95-9540-A6FAB91B3CE3}" srcId="{98BF3E86-68FC-4899-A8AD-02BCAAE949D3}" destId="{7B3C182B-29A3-42C6-8DDF-EFDF973419EE}" srcOrd="1" destOrd="0" parTransId="{48AADF8A-CAEA-4934-9517-AFD622291D1F}" sibTransId="{EB4D671A-D6A4-4B8C-B587-FDD25B0D09C2}"/>
    <dgm:cxn modelId="{EA23B2BC-11AD-4B8D-A191-275D932B7D59}" type="presOf" srcId="{0E5A98BC-024A-4620-99B7-0A6B4E2745F6}" destId="{FB38F71B-2FED-4EE0-8CBF-CB70E05EFC3F}" srcOrd="0" destOrd="0" presId="urn:microsoft.com/office/officeart/2005/8/layout/default"/>
    <dgm:cxn modelId="{0179FEC8-BA02-4CB3-B86A-60E79C19412A}" srcId="{98BF3E86-68FC-4899-A8AD-02BCAAE949D3}" destId="{6EBF6E68-1AB8-4BF1-9B84-EB2F0C95A792}" srcOrd="0" destOrd="0" parTransId="{3283042C-487B-4D95-8C5C-A08C8484A38D}" sibTransId="{CB4A5232-1E12-4531-AAA2-9F2062B0E272}"/>
    <dgm:cxn modelId="{707329D4-F351-4A4B-9620-6416B1C7F49B}" srcId="{98BF3E86-68FC-4899-A8AD-02BCAAE949D3}" destId="{854BFC33-00A1-40B6-BA46-8E077D15E252}" srcOrd="3" destOrd="0" parTransId="{04445955-A0CE-4C4B-9A9D-B97C3167F144}" sibTransId="{FD707EAE-F81E-4304-9FB1-87A31B70439C}"/>
    <dgm:cxn modelId="{41F7EBF5-4E37-42AA-863C-05E62A3492FC}" type="presOf" srcId="{6EBF6E68-1AB8-4BF1-9B84-EB2F0C95A792}" destId="{21AE1820-1FAA-4458-A14C-4547A116DD80}" srcOrd="0" destOrd="0" presId="urn:microsoft.com/office/officeart/2005/8/layout/default"/>
    <dgm:cxn modelId="{3ADE41F9-0D02-4161-A091-CFE4567BAD52}" type="presOf" srcId="{854BFC33-00A1-40B6-BA46-8E077D15E252}" destId="{E74C2835-2143-4B42-AB1D-EEB2FA9EE40D}" srcOrd="0" destOrd="0" presId="urn:microsoft.com/office/officeart/2005/8/layout/default"/>
    <dgm:cxn modelId="{7946D5FC-3529-431D-B063-F517AB07EB00}" type="presOf" srcId="{7B3C182B-29A3-42C6-8DDF-EFDF973419EE}" destId="{54E354E2-491D-478F-8A36-0FE00ADD07C3}" srcOrd="0" destOrd="0" presId="urn:microsoft.com/office/officeart/2005/8/layout/default"/>
    <dgm:cxn modelId="{E8BEC665-A385-4D76-8752-A27697B2E4F1}" type="presParOf" srcId="{B3FC3E55-11CF-454B-993A-4903D1E580F8}" destId="{21AE1820-1FAA-4458-A14C-4547A116DD80}" srcOrd="0" destOrd="0" presId="urn:microsoft.com/office/officeart/2005/8/layout/default"/>
    <dgm:cxn modelId="{EAD6F9AB-74D3-47EC-A90C-DDEC1B181603}" type="presParOf" srcId="{B3FC3E55-11CF-454B-993A-4903D1E580F8}" destId="{04A9B4C0-019A-456D-A865-F48EF18E5E77}" srcOrd="1" destOrd="0" presId="urn:microsoft.com/office/officeart/2005/8/layout/default"/>
    <dgm:cxn modelId="{AD4EC11C-3BEB-4EBA-969A-5DAB3338F844}" type="presParOf" srcId="{B3FC3E55-11CF-454B-993A-4903D1E580F8}" destId="{54E354E2-491D-478F-8A36-0FE00ADD07C3}" srcOrd="2" destOrd="0" presId="urn:microsoft.com/office/officeart/2005/8/layout/default"/>
    <dgm:cxn modelId="{E49AD5E9-53CD-47B2-B5DB-97827B54DF28}" type="presParOf" srcId="{B3FC3E55-11CF-454B-993A-4903D1E580F8}" destId="{936E265C-A7E9-4AEA-AA70-7AD1A1C2E04D}" srcOrd="3" destOrd="0" presId="urn:microsoft.com/office/officeart/2005/8/layout/default"/>
    <dgm:cxn modelId="{3BFC5FDD-86B3-4DB7-899E-C453E7E12F32}" type="presParOf" srcId="{B3FC3E55-11CF-454B-993A-4903D1E580F8}" destId="{FB38F71B-2FED-4EE0-8CBF-CB70E05EFC3F}" srcOrd="4" destOrd="0" presId="urn:microsoft.com/office/officeart/2005/8/layout/default"/>
    <dgm:cxn modelId="{23749C12-174C-41F3-AA7C-2167068979C3}" type="presParOf" srcId="{B3FC3E55-11CF-454B-993A-4903D1E580F8}" destId="{E129C2C4-2E14-436B-9218-58F640BC5D8E}" srcOrd="5" destOrd="0" presId="urn:microsoft.com/office/officeart/2005/8/layout/default"/>
    <dgm:cxn modelId="{B9006007-E90B-41D0-A11A-B179FDFFC7D1}" type="presParOf" srcId="{B3FC3E55-11CF-454B-993A-4903D1E580F8}" destId="{E74C2835-2143-4B42-AB1D-EEB2FA9EE4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1E20D0-3D12-4225-B78E-3A4734D80A4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2A0AF9C-6786-445C-A94C-60897982E87C}">
      <dgm:prSet phldrT="[Текст]"/>
      <dgm:spPr>
        <a:solidFill>
          <a:srgbClr val="3A4B8C"/>
        </a:solidFill>
      </dgm:spPr>
      <dgm:t>
        <a:bodyPr/>
        <a:lstStyle/>
        <a:p>
          <a:r>
            <a:rPr lang="ru-RU" dirty="0"/>
            <a:t>Страхователь</a:t>
          </a:r>
        </a:p>
      </dgm:t>
    </dgm:pt>
    <dgm:pt modelId="{F019618B-8AA2-4F57-BB24-CB64F707AAD3}" type="parTrans" cxnId="{EE9268B8-322C-4873-B88F-DF2DB4D1B2DA}">
      <dgm:prSet/>
      <dgm:spPr/>
      <dgm:t>
        <a:bodyPr/>
        <a:lstStyle/>
        <a:p>
          <a:endParaRPr lang="ru-RU"/>
        </a:p>
      </dgm:t>
    </dgm:pt>
    <dgm:pt modelId="{3622BBA4-0954-487F-AE7F-79412BCBF837}" type="sibTrans" cxnId="{EE9268B8-322C-4873-B88F-DF2DB4D1B2DA}">
      <dgm:prSet/>
      <dgm:spPr/>
      <dgm:t>
        <a:bodyPr/>
        <a:lstStyle/>
        <a:p>
          <a:endParaRPr lang="ru-RU"/>
        </a:p>
      </dgm:t>
    </dgm:pt>
    <dgm:pt modelId="{FA09B346-BDF6-4AFD-989E-E2EFD89840B2}">
      <dgm:prSet phldrT="[Текст]"/>
      <dgm:spPr>
        <a:solidFill>
          <a:srgbClr val="3A4B8C"/>
        </a:solidFill>
      </dgm:spPr>
      <dgm:t>
        <a:bodyPr/>
        <a:lstStyle/>
        <a:p>
          <a:r>
            <a:rPr lang="ru-RU" dirty="0"/>
            <a:t>Страховщик</a:t>
          </a:r>
        </a:p>
      </dgm:t>
    </dgm:pt>
    <dgm:pt modelId="{87BA00FF-C8BD-406A-B41B-B6C53626E409}" type="parTrans" cxnId="{CB29E4CC-CA35-473C-9218-656737158EBC}">
      <dgm:prSet/>
      <dgm:spPr/>
      <dgm:t>
        <a:bodyPr/>
        <a:lstStyle/>
        <a:p>
          <a:endParaRPr lang="ru-RU"/>
        </a:p>
      </dgm:t>
    </dgm:pt>
    <dgm:pt modelId="{F263601B-67B6-424D-8FD2-3E1CACABCF35}" type="sibTrans" cxnId="{CB29E4CC-CA35-473C-9218-656737158EBC}">
      <dgm:prSet/>
      <dgm:spPr/>
      <dgm:t>
        <a:bodyPr/>
        <a:lstStyle/>
        <a:p>
          <a:endParaRPr lang="ru-RU"/>
        </a:p>
      </dgm:t>
    </dgm:pt>
    <dgm:pt modelId="{2CDC574D-9EC2-4CC2-A5A5-41851D105444}">
      <dgm:prSet phldrT="[Текст]"/>
      <dgm:spPr>
        <a:solidFill>
          <a:srgbClr val="3A4B8C"/>
        </a:solidFill>
      </dgm:spPr>
      <dgm:t>
        <a:bodyPr/>
        <a:lstStyle/>
        <a:p>
          <a:r>
            <a:rPr lang="ru-RU" dirty="0"/>
            <a:t>Перестраховщик</a:t>
          </a:r>
        </a:p>
      </dgm:t>
    </dgm:pt>
    <dgm:pt modelId="{A2C56E35-BD2B-449D-B4F6-E330B38CAC40}" type="parTrans" cxnId="{9091D7BF-5ECB-4579-A366-2EA6B2FB6E24}">
      <dgm:prSet/>
      <dgm:spPr/>
      <dgm:t>
        <a:bodyPr/>
        <a:lstStyle/>
        <a:p>
          <a:endParaRPr lang="ru-RU"/>
        </a:p>
      </dgm:t>
    </dgm:pt>
    <dgm:pt modelId="{68F19E4B-7E71-470E-88DE-0761C633BD18}" type="sibTrans" cxnId="{9091D7BF-5ECB-4579-A366-2EA6B2FB6E24}">
      <dgm:prSet/>
      <dgm:spPr/>
      <dgm:t>
        <a:bodyPr/>
        <a:lstStyle/>
        <a:p>
          <a:endParaRPr lang="ru-RU"/>
        </a:p>
      </dgm:t>
    </dgm:pt>
    <dgm:pt modelId="{5978210F-AB7C-4CCE-A051-06FAF8AAA192}" type="pres">
      <dgm:prSet presAssocID="{F91E20D0-3D12-4225-B78E-3A4734D80A47}" presName="CompostProcess" presStyleCnt="0">
        <dgm:presLayoutVars>
          <dgm:dir/>
          <dgm:resizeHandles val="exact"/>
        </dgm:presLayoutVars>
      </dgm:prSet>
      <dgm:spPr/>
    </dgm:pt>
    <dgm:pt modelId="{3E090855-1DFA-4503-9128-C961EC44DA17}" type="pres">
      <dgm:prSet presAssocID="{F91E20D0-3D12-4225-B78E-3A4734D80A47}" presName="arrow" presStyleLbl="bgShp" presStyleIdx="0" presStyleCnt="1"/>
      <dgm:spPr>
        <a:solidFill>
          <a:srgbClr val="9DBEE7"/>
        </a:solidFill>
      </dgm:spPr>
    </dgm:pt>
    <dgm:pt modelId="{51BE7360-0791-435D-B5CD-BA175DB76CCA}" type="pres">
      <dgm:prSet presAssocID="{F91E20D0-3D12-4225-B78E-3A4734D80A47}" presName="linearProcess" presStyleCnt="0"/>
      <dgm:spPr/>
    </dgm:pt>
    <dgm:pt modelId="{85C68574-6B8D-4412-98D4-799807E69D9D}" type="pres">
      <dgm:prSet presAssocID="{02A0AF9C-6786-445C-A94C-60897982E87C}" presName="textNode" presStyleLbl="node1" presStyleIdx="0" presStyleCnt="3">
        <dgm:presLayoutVars>
          <dgm:bulletEnabled val="1"/>
        </dgm:presLayoutVars>
      </dgm:prSet>
      <dgm:spPr/>
    </dgm:pt>
    <dgm:pt modelId="{E08D631C-4DC9-40FB-8AFA-61F1CDD91B55}" type="pres">
      <dgm:prSet presAssocID="{3622BBA4-0954-487F-AE7F-79412BCBF837}" presName="sibTrans" presStyleCnt="0"/>
      <dgm:spPr/>
    </dgm:pt>
    <dgm:pt modelId="{C39F8CDC-07C7-4D9F-8826-53A541C24691}" type="pres">
      <dgm:prSet presAssocID="{FA09B346-BDF6-4AFD-989E-E2EFD89840B2}" presName="textNode" presStyleLbl="node1" presStyleIdx="1" presStyleCnt="3">
        <dgm:presLayoutVars>
          <dgm:bulletEnabled val="1"/>
        </dgm:presLayoutVars>
      </dgm:prSet>
      <dgm:spPr/>
    </dgm:pt>
    <dgm:pt modelId="{F4D9C4AD-7271-4EE2-9FBA-A92687903944}" type="pres">
      <dgm:prSet presAssocID="{F263601B-67B6-424D-8FD2-3E1CACABCF35}" presName="sibTrans" presStyleCnt="0"/>
      <dgm:spPr/>
    </dgm:pt>
    <dgm:pt modelId="{82DD2D62-6355-48BC-A536-1E11FB05E4EA}" type="pres">
      <dgm:prSet presAssocID="{2CDC574D-9EC2-4CC2-A5A5-41851D10544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943AE01-531F-4B70-B3B0-5B7C514F0E23}" type="presOf" srcId="{F91E20D0-3D12-4225-B78E-3A4734D80A47}" destId="{5978210F-AB7C-4CCE-A051-06FAF8AAA192}" srcOrd="0" destOrd="0" presId="urn:microsoft.com/office/officeart/2005/8/layout/hProcess9"/>
    <dgm:cxn modelId="{E89F2612-B212-41BE-A792-37738178287E}" type="presOf" srcId="{02A0AF9C-6786-445C-A94C-60897982E87C}" destId="{85C68574-6B8D-4412-98D4-799807E69D9D}" srcOrd="0" destOrd="0" presId="urn:microsoft.com/office/officeart/2005/8/layout/hProcess9"/>
    <dgm:cxn modelId="{C345C2B1-B99A-43F7-957D-036EBE0B9B7D}" type="presOf" srcId="{FA09B346-BDF6-4AFD-989E-E2EFD89840B2}" destId="{C39F8CDC-07C7-4D9F-8826-53A541C24691}" srcOrd="0" destOrd="0" presId="urn:microsoft.com/office/officeart/2005/8/layout/hProcess9"/>
    <dgm:cxn modelId="{EE9268B8-322C-4873-B88F-DF2DB4D1B2DA}" srcId="{F91E20D0-3D12-4225-B78E-3A4734D80A47}" destId="{02A0AF9C-6786-445C-A94C-60897982E87C}" srcOrd="0" destOrd="0" parTransId="{F019618B-8AA2-4F57-BB24-CB64F707AAD3}" sibTransId="{3622BBA4-0954-487F-AE7F-79412BCBF837}"/>
    <dgm:cxn modelId="{9091D7BF-5ECB-4579-A366-2EA6B2FB6E24}" srcId="{F91E20D0-3D12-4225-B78E-3A4734D80A47}" destId="{2CDC574D-9EC2-4CC2-A5A5-41851D105444}" srcOrd="2" destOrd="0" parTransId="{A2C56E35-BD2B-449D-B4F6-E330B38CAC40}" sibTransId="{68F19E4B-7E71-470E-88DE-0761C633BD18}"/>
    <dgm:cxn modelId="{CB29E4CC-CA35-473C-9218-656737158EBC}" srcId="{F91E20D0-3D12-4225-B78E-3A4734D80A47}" destId="{FA09B346-BDF6-4AFD-989E-E2EFD89840B2}" srcOrd="1" destOrd="0" parTransId="{87BA00FF-C8BD-406A-B41B-B6C53626E409}" sibTransId="{F263601B-67B6-424D-8FD2-3E1CACABCF35}"/>
    <dgm:cxn modelId="{D858CDE9-7735-49DA-8E8C-A41A45E38C9C}" type="presOf" srcId="{2CDC574D-9EC2-4CC2-A5A5-41851D105444}" destId="{82DD2D62-6355-48BC-A536-1E11FB05E4EA}" srcOrd="0" destOrd="0" presId="urn:microsoft.com/office/officeart/2005/8/layout/hProcess9"/>
    <dgm:cxn modelId="{D369306B-3C10-4C4A-9242-5FAF2B24691C}" type="presParOf" srcId="{5978210F-AB7C-4CCE-A051-06FAF8AAA192}" destId="{3E090855-1DFA-4503-9128-C961EC44DA17}" srcOrd="0" destOrd="0" presId="urn:microsoft.com/office/officeart/2005/8/layout/hProcess9"/>
    <dgm:cxn modelId="{2668F5CD-DB5B-47E3-A1CF-58561CE3EE1E}" type="presParOf" srcId="{5978210F-AB7C-4CCE-A051-06FAF8AAA192}" destId="{51BE7360-0791-435D-B5CD-BA175DB76CCA}" srcOrd="1" destOrd="0" presId="urn:microsoft.com/office/officeart/2005/8/layout/hProcess9"/>
    <dgm:cxn modelId="{C77B4B0E-62B4-4EB0-B4D9-940BBE032B29}" type="presParOf" srcId="{51BE7360-0791-435D-B5CD-BA175DB76CCA}" destId="{85C68574-6B8D-4412-98D4-799807E69D9D}" srcOrd="0" destOrd="0" presId="urn:microsoft.com/office/officeart/2005/8/layout/hProcess9"/>
    <dgm:cxn modelId="{E38FA6DC-9C2E-467D-8704-DE7B0599254D}" type="presParOf" srcId="{51BE7360-0791-435D-B5CD-BA175DB76CCA}" destId="{E08D631C-4DC9-40FB-8AFA-61F1CDD91B55}" srcOrd="1" destOrd="0" presId="urn:microsoft.com/office/officeart/2005/8/layout/hProcess9"/>
    <dgm:cxn modelId="{CD8D5B0F-1AC4-4E3D-88E2-FA49A261CDB5}" type="presParOf" srcId="{51BE7360-0791-435D-B5CD-BA175DB76CCA}" destId="{C39F8CDC-07C7-4D9F-8826-53A541C24691}" srcOrd="2" destOrd="0" presId="urn:microsoft.com/office/officeart/2005/8/layout/hProcess9"/>
    <dgm:cxn modelId="{42E7EA91-5B43-42C0-B7B4-98AC74BFE6F0}" type="presParOf" srcId="{51BE7360-0791-435D-B5CD-BA175DB76CCA}" destId="{F4D9C4AD-7271-4EE2-9FBA-A92687903944}" srcOrd="3" destOrd="0" presId="urn:microsoft.com/office/officeart/2005/8/layout/hProcess9"/>
    <dgm:cxn modelId="{F2CE35D4-7C9B-4458-A2AB-ED76B50CA4EC}" type="presParOf" srcId="{51BE7360-0791-435D-B5CD-BA175DB76CCA}" destId="{82DD2D62-6355-48BC-A536-1E11FB05E4E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E1820-1FAA-4458-A14C-4547A116DD80}">
      <dsp:nvSpPr>
        <dsp:cNvPr id="0" name=""/>
        <dsp:cNvSpPr/>
      </dsp:nvSpPr>
      <dsp:spPr>
        <a:xfrm>
          <a:off x="0" y="327723"/>
          <a:ext cx="4248926" cy="352066"/>
        </a:xfrm>
        <a:prstGeom prst="rect">
          <a:avLst/>
        </a:prstGeom>
        <a:solidFill>
          <a:srgbClr val="3A4B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200" b="1" kern="1200" dirty="0">
              <a:solidFill>
                <a:schemeClr val="bg1"/>
              </a:solidFill>
              <a:latin typeface="Arial" pitchFamily="34" charset="0"/>
            </a:rPr>
            <a:t>«Поименованные риски»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0" y="327723"/>
        <a:ext cx="4248926" cy="352066"/>
      </dsp:txXfrm>
    </dsp:sp>
    <dsp:sp modelId="{54E354E2-491D-478F-8A36-0FE00ADD07C3}">
      <dsp:nvSpPr>
        <dsp:cNvPr id="0" name=""/>
        <dsp:cNvSpPr/>
      </dsp:nvSpPr>
      <dsp:spPr>
        <a:xfrm>
          <a:off x="4647673" y="325084"/>
          <a:ext cx="4248926" cy="352040"/>
        </a:xfrm>
        <a:prstGeom prst="rect">
          <a:avLst/>
        </a:prstGeom>
        <a:solidFill>
          <a:srgbClr val="3A4B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200" b="1" kern="1200" dirty="0">
              <a:solidFill>
                <a:schemeClr val="bg1"/>
              </a:solidFill>
              <a:latin typeface="Arial" pitchFamily="34" charset="0"/>
            </a:rPr>
            <a:t>«Все риски»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4647673" y="325084"/>
        <a:ext cx="4248926" cy="352040"/>
      </dsp:txXfrm>
    </dsp:sp>
    <dsp:sp modelId="{FB38F71B-2FED-4EE0-8CBF-CB70E05EFC3F}">
      <dsp:nvSpPr>
        <dsp:cNvPr id="0" name=""/>
        <dsp:cNvSpPr/>
      </dsp:nvSpPr>
      <dsp:spPr>
        <a:xfrm>
          <a:off x="0" y="699398"/>
          <a:ext cx="4248926" cy="2141178"/>
        </a:xfrm>
        <a:prstGeom prst="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050" kern="1200" dirty="0">
              <a:solidFill>
                <a:srgbClr val="0A2973"/>
              </a:solidFill>
              <a:latin typeface="Arial" pitchFamily="34" charset="0"/>
            </a:rPr>
            <a:t>- пожар, удар молнии, взрыв, падение пилотируемого летательного аппарата;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050" kern="1200" dirty="0">
              <a:solidFill>
                <a:srgbClr val="0A2973"/>
              </a:solidFill>
              <a:latin typeface="Arial" pitchFamily="34" charset="0"/>
            </a:rPr>
            <a:t>- буря, град, прочие стихийные бедствия;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050" kern="1200" dirty="0">
              <a:solidFill>
                <a:srgbClr val="0A2973"/>
              </a:solidFill>
              <a:latin typeface="Arial" pitchFamily="34" charset="0"/>
            </a:rPr>
            <a:t>- повреждение водой из систем водоснабжения, отопления, канализации, </a:t>
          </a:r>
          <a:r>
            <a:rPr lang="ru-RU" altLang="ru-RU" sz="1050" kern="1200" dirty="0" err="1">
              <a:solidFill>
                <a:srgbClr val="0A2973"/>
              </a:solidFill>
              <a:latin typeface="Arial" pitchFamily="34" charset="0"/>
            </a:rPr>
            <a:t>спринклерных</a:t>
          </a:r>
          <a:r>
            <a:rPr lang="ru-RU" altLang="ru-RU" sz="1050" kern="1200" dirty="0">
              <a:solidFill>
                <a:srgbClr val="0A2973"/>
              </a:solidFill>
              <a:latin typeface="Arial" pitchFamily="34" charset="0"/>
            </a:rPr>
            <a:t>, </a:t>
          </a:r>
          <a:r>
            <a:rPr lang="ru-RU" altLang="ru-RU" sz="1050" kern="1200" dirty="0" err="1">
              <a:solidFill>
                <a:srgbClr val="0A2973"/>
              </a:solidFill>
              <a:latin typeface="Arial" pitchFamily="34" charset="0"/>
            </a:rPr>
            <a:t>дренчерных</a:t>
          </a:r>
          <a:r>
            <a:rPr lang="ru-RU" altLang="ru-RU" sz="1050" kern="1200" dirty="0">
              <a:solidFill>
                <a:srgbClr val="0A2973"/>
              </a:solidFill>
              <a:latin typeface="Arial" pitchFamily="34" charset="0"/>
            </a:rPr>
            <a:t> и аналогичных систем;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050" kern="1200" dirty="0">
              <a:solidFill>
                <a:srgbClr val="0A2973"/>
              </a:solidFill>
              <a:latin typeface="Arial" pitchFamily="34" charset="0"/>
            </a:rPr>
            <a:t>- кража с незаконным проникновением, грабеж, разбой, повреждение застрахованного имущества в результате преднамеренных действий третьих лиц;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050" kern="1200" dirty="0">
              <a:solidFill>
                <a:srgbClr val="0A2973"/>
              </a:solidFill>
              <a:latin typeface="Arial" pitchFamily="34" charset="0"/>
            </a:rPr>
            <a:t>- наезд транспортных средств, воздействие дыма и звукового удара;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050" kern="1200" dirty="0">
              <a:solidFill>
                <a:srgbClr val="0A2973"/>
              </a:solidFill>
              <a:latin typeface="Arial" pitchFamily="34" charset="0"/>
            </a:rPr>
            <a:t>- бой оконных стекол, зеркал и витрин;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050" kern="1200" dirty="0">
              <a:solidFill>
                <a:srgbClr val="0A2973"/>
              </a:solidFill>
              <a:latin typeface="Arial" pitchFamily="34" charset="0"/>
            </a:rPr>
            <a:t>- террористический акт, диверсия.</a:t>
          </a:r>
          <a:endParaRPr lang="ru-RU" sz="1050" kern="1200" dirty="0"/>
        </a:p>
      </dsp:txBody>
      <dsp:txXfrm>
        <a:off x="0" y="699398"/>
        <a:ext cx="4248926" cy="2141178"/>
      </dsp:txXfrm>
    </dsp:sp>
    <dsp:sp modelId="{E74C2835-2143-4B42-AB1D-EEB2FA9EE40D}">
      <dsp:nvSpPr>
        <dsp:cNvPr id="0" name=""/>
        <dsp:cNvSpPr/>
      </dsp:nvSpPr>
      <dsp:spPr>
        <a:xfrm>
          <a:off x="4638580" y="692425"/>
          <a:ext cx="4248926" cy="2177506"/>
        </a:xfrm>
        <a:prstGeom prst="rect">
          <a:avLst/>
        </a:prstGeom>
        <a:solidFill>
          <a:srgbClr val="9DBEE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200" kern="1200" dirty="0">
              <a:solidFill>
                <a:srgbClr val="0A2973"/>
              </a:solidFill>
              <a:latin typeface="Arial" pitchFamily="34" charset="0"/>
            </a:rPr>
            <a:t>Конкретные риски в договоре не указываются (только исключения)</a:t>
          </a:r>
          <a:endParaRPr lang="ru-RU" sz="1200" kern="1200" dirty="0">
            <a:solidFill>
              <a:srgbClr val="0A2973"/>
            </a:solidFill>
            <a:latin typeface="Arial" pitchFamily="34" charset="0"/>
          </a:endParaRPr>
        </a:p>
      </dsp:txBody>
      <dsp:txXfrm>
        <a:off x="4638580" y="692425"/>
        <a:ext cx="4248926" cy="2177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90855-1DFA-4503-9128-C961EC44DA17}">
      <dsp:nvSpPr>
        <dsp:cNvPr id="0" name=""/>
        <dsp:cNvSpPr/>
      </dsp:nvSpPr>
      <dsp:spPr>
        <a:xfrm>
          <a:off x="229812" y="0"/>
          <a:ext cx="2604536" cy="2235433"/>
        </a:xfrm>
        <a:prstGeom prst="rightArrow">
          <a:avLst/>
        </a:prstGeom>
        <a:solidFill>
          <a:srgbClr val="9DBEE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68574-6B8D-4412-98D4-799807E69D9D}">
      <dsp:nvSpPr>
        <dsp:cNvPr id="0" name=""/>
        <dsp:cNvSpPr/>
      </dsp:nvSpPr>
      <dsp:spPr>
        <a:xfrm>
          <a:off x="3291" y="670629"/>
          <a:ext cx="986276" cy="894173"/>
        </a:xfrm>
        <a:prstGeom prst="roundRect">
          <a:avLst/>
        </a:prstGeom>
        <a:solidFill>
          <a:srgbClr val="3A4B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Страхователь</a:t>
          </a:r>
        </a:p>
      </dsp:txBody>
      <dsp:txXfrm>
        <a:off x="46941" y="714279"/>
        <a:ext cx="898976" cy="806873"/>
      </dsp:txXfrm>
    </dsp:sp>
    <dsp:sp modelId="{C39F8CDC-07C7-4D9F-8826-53A541C24691}">
      <dsp:nvSpPr>
        <dsp:cNvPr id="0" name=""/>
        <dsp:cNvSpPr/>
      </dsp:nvSpPr>
      <dsp:spPr>
        <a:xfrm>
          <a:off x="1038942" y="670629"/>
          <a:ext cx="986276" cy="894173"/>
        </a:xfrm>
        <a:prstGeom prst="roundRect">
          <a:avLst/>
        </a:prstGeom>
        <a:solidFill>
          <a:srgbClr val="3A4B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Страховщик</a:t>
          </a:r>
        </a:p>
      </dsp:txBody>
      <dsp:txXfrm>
        <a:off x="1082592" y="714279"/>
        <a:ext cx="898976" cy="806873"/>
      </dsp:txXfrm>
    </dsp:sp>
    <dsp:sp modelId="{82DD2D62-6355-48BC-A536-1E11FB05E4EA}">
      <dsp:nvSpPr>
        <dsp:cNvPr id="0" name=""/>
        <dsp:cNvSpPr/>
      </dsp:nvSpPr>
      <dsp:spPr>
        <a:xfrm>
          <a:off x="2074592" y="670629"/>
          <a:ext cx="986276" cy="894173"/>
        </a:xfrm>
        <a:prstGeom prst="roundRect">
          <a:avLst/>
        </a:prstGeom>
        <a:solidFill>
          <a:srgbClr val="3A4B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Перестраховщик</a:t>
          </a:r>
        </a:p>
      </dsp:txBody>
      <dsp:txXfrm>
        <a:off x="2118242" y="714279"/>
        <a:ext cx="898976" cy="806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5" tIns="45578" rIns="91155" bIns="4557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4258" y="1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5" tIns="45578" rIns="91155" bIns="45578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981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5" tIns="45578" rIns="91155" bIns="45578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4258" y="9408981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5" tIns="45578" rIns="91155" bIns="45578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0A4113DC-8BE2-4E9A-9491-7944AC23E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11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7T08:07:09.263"/>
    </inkml:context>
    <inkml:brush xml:id="br0">
      <inkml:brushProperty name="width" value="0.21167" units="cm"/>
      <inkml:brushProperty name="height" value="0.21167" units="cm"/>
      <inkml:brushProperty name="color" value="#92D050"/>
      <inkml:brushProperty name="fitToCurve" value="1"/>
    </inkml:brush>
  </inkml:definitions>
  <inkml:trace contextRef="#ctx0" brushRef="#br0">-1 216 148 0,'1'1'80'0,"-2"-3"-76"16,1 2 4-16,0 0-8 0,0 0 0 15,0 0 0-15,0 0 0 16,1 0-4-16,0 1 4 16,0 0 4-16,0 0 0 15,1 1-8-15,0 1 4 16,0-1 20-16,3 2 0 16,-1-1-16-16,0-1 4 15,1 1 0-15,-2 0 0 16,2 1-8-16,0-1 0 15,0 1-4-15,0-1 0 16,-1 1 8-16,0-1 0 0,0 0-4 16,0 0 4-16,0 0-4 15,-1-1 0-15,0 0 4 16,0 0 0-16,-1-1 0 16,1 0 4-16,-1-1-4 15,0 0 0-15,-1 0-4 16,0 0 4-16,1-2 0 15,-1 1 0-15,0 0-4 16,1-2 4 0,3-1-8-1,0 0 4-15,1-1 8 16,2-1 0-16,-1-1-4 16,3-2 0-16,3-1-4 15,0-1 0-15,2-1 0 16,1 0 0-16,0-1-4 15,2 0 4-15,0 0 4 0,1-1 0 16,1 1-4-16,1 0 0 16,-2 0-4-16,1 0 4 15,-1 2 0-15,-1 0 0 16,-2 0 0-16,0 3 0 16,-1-2-4-16,0 2 4 15,-4 2 0-15,-1 0 0 16,-1 2-24-16,-2 0 4 15,-2 0-92-15,0 3 4 16,-3 4 60-16,-1-1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7T08:07:15.207"/>
    </inkml:context>
    <inkml:brush xml:id="br0">
      <inkml:brushProperty name="width" value="0.21167" units="cm"/>
      <inkml:brushProperty name="height" value="0.21167" units="cm"/>
      <inkml:brushProperty name="color" value="#92D050"/>
      <inkml:brushProperty name="fitToCurve" value="1"/>
    </inkml:brush>
  </inkml:definitions>
  <inkml:trace contextRef="#ctx0" brushRef="#br0">0 194 148 0,'0'1'80'0,"0"-3"-76"16,0 2 4-16,0 0-8 0,0 0 0 15,0 0 0-15,0 0 0 16,0 0-4-16,1 1 4 16,0 0 4-16,0 0 0 15,1 1-8-15,-1 0 4 16,1 0 20-16,2 1 0 16,0 0-16-16,-1-1 4 15,2 1 0-15,-2 0 0 16,1 0-8-16,1 0 0 15,-1 1-4-15,0-2 0 16,0 2 8-16,-1-2 0 0,1 1-4 16,0 0 4-16,-1-1-4 15,0 0 0-15,-1 0 4 16,1 0 0-16,-1-1 0 16,0-1 4-16,0 0-4 15,0 0 0-15,-2 0-4 16,1 0 4-16,1-1 0 15,-1 0 0-15,0 0-4 16,1-2 4 0,2 0-8-1,1-1 4-15,0 0 8 16,2-2 0-16,-1 0-4 16,3-3 0-16,2 1-4 15,1-2 0-15,1-1 0 16,1 0 0-16,0 0-4 15,2-1 4-15,0 1 4 0,0-2 0 16,2 1-4-16,0 1 0 16,0-1-4-16,-1 1 4 15,-1 1 0-15,0 0 0 16,-1 1 0-16,-1 1 0 16,-1 0-4-16,0 0 4 15,-3 2 0-15,-2 2 0 16,1-1-24-16,-4 2 4 15,0 0-92-15,-1 2 4 16,-1 3 60-16,-3 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5" tIns="45578" rIns="91155" bIns="4557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4258" y="1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5" tIns="45578" rIns="91155" bIns="45578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4258" y="9408981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5" tIns="45578" rIns="91155" bIns="45578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49BA1E7A-00F8-4D6E-8CFE-F0C874EB6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метки 1"/>
          <p:cNvSpPr>
            <a:spLocks noGrp="1"/>
          </p:cNvSpPr>
          <p:nvPr>
            <p:ph type="body" sz="quarter" idx="3"/>
          </p:nvPr>
        </p:nvSpPr>
        <p:spPr>
          <a:xfrm>
            <a:off x="676594" y="4705074"/>
            <a:ext cx="5415912" cy="4457937"/>
          </a:xfrm>
          <a:prstGeom prst="rect">
            <a:avLst/>
          </a:prstGeom>
        </p:spPr>
        <p:txBody>
          <a:bodyPr vert="horz" lIns="91155" tIns="45578" rIns="91155" bIns="455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Образ слайда 2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5" tIns="45578" rIns="91155" bIns="45578" rtlCol="0" anchor="ctr"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>
          <a:xfrm>
            <a:off x="1" y="9408564"/>
            <a:ext cx="2934015" cy="495854"/>
          </a:xfrm>
          <a:prstGeom prst="rect">
            <a:avLst/>
          </a:prstGeom>
        </p:spPr>
        <p:txBody>
          <a:bodyPr vert="horz" lIns="91155" tIns="45578" rIns="91155" bIns="455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9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9516" indent="-2844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7718" indent="-2275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2804" indent="-2275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891" indent="-2275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2977" indent="-2275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064" indent="-2275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3150" indent="-2275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8236" indent="-2275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92A024-C818-4F1B-A244-26074A6C1FDF}" type="slidenum">
              <a:rPr lang="ru-RU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48238" cy="3713163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982" y="4705350"/>
            <a:ext cx="4967141" cy="44577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207" tIns="44101" rIns="88207" bIns="44101"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A1E7A-00F8-4D6E-8CFE-F0C874EB6C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6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A1E7A-00F8-4D6E-8CFE-F0C874EB6C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6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A1E7A-00F8-4D6E-8CFE-F0C874EB6C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6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A1E7A-00F8-4D6E-8CFE-F0C874EB6C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6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A1E7A-00F8-4D6E-8CFE-F0C874EB6C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6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A1E7A-00F8-4D6E-8CFE-F0C874EB6C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6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A1E7A-00F8-4D6E-8CFE-F0C874EB6C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6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C236-7A91-034B-9C18-49B3B996CE4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81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C236-7A91-034B-9C18-49B3B996CE4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81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870" indent="-285719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2876" indent="-228575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026" indent="-228575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176" indent="-228575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326" indent="-228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477" indent="-228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8627" indent="-228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5778" indent="-228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076D14-FBA6-4DF6-8D1E-C3013ACA725A}" type="slidenum">
              <a:rPr lang="ru-RU" altLang="ru-RU" sz="1200"/>
              <a:pPr eaLnBrk="1" hangingPunct="1"/>
              <a:t>19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A1E7A-00F8-4D6E-8CFE-F0C874EB6C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6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870" indent="-285719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2876" indent="-228575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026" indent="-228575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176" indent="-228575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326" indent="-228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477" indent="-228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8627" indent="-228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5778" indent="-228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076D14-FBA6-4DF6-8D1E-C3013ACA725A}" type="slidenum">
              <a:rPr lang="ru-RU" altLang="ru-RU" sz="1200"/>
              <a:pPr eaLnBrk="1" hangingPunct="1"/>
              <a:t>20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870" indent="-285719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2876" indent="-228575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026" indent="-228575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176" indent="-228575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326" indent="-228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477" indent="-228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8627" indent="-228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5778" indent="-228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076D14-FBA6-4DF6-8D1E-C3013ACA725A}" type="slidenum">
              <a:rPr lang="ru-RU" altLang="ru-RU" sz="1200"/>
              <a:pPr eaLnBrk="1" hangingPunct="1"/>
              <a:t>21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A1E7A-00F8-4D6E-8CFE-F0C874EB6C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6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A1E7A-00F8-4D6E-8CFE-F0C874EB6C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6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A1E7A-00F8-4D6E-8CFE-F0C874EB6C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6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A1E7A-00F8-4D6E-8CFE-F0C874EB6C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6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A1E7A-00F8-4D6E-8CFE-F0C874EB6C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A1E7A-00F8-4D6E-8CFE-F0C874EB6C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A1E7A-00F8-4D6E-8CFE-F0C874EB6C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A1E7A-00F8-4D6E-8CFE-F0C874EB6C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6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A1E7A-00F8-4D6E-8CFE-F0C874EB6C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DB00C-1F9F-44A4-B28F-85752D6D0CDE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31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A1E7A-00F8-4D6E-8CFE-F0C874EB6C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6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A1E7A-00F8-4D6E-8CFE-F0C874EB6C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BC04E-49BB-4482-99B6-85F97DB07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4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B9D27-1AE3-4912-B253-368E03788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5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24500" y="1371600"/>
            <a:ext cx="1714500" cy="4754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1371600"/>
            <a:ext cx="4991100" cy="47545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3FF70-D706-4B5C-B765-8347A254F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2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0343E-2724-45FF-B3AC-289C7480D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0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992F-77BC-495E-9452-044AF621F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73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860B0-4587-400B-BD50-21438E749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372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9413" y="1905000"/>
            <a:ext cx="32575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9363" y="1905000"/>
            <a:ext cx="3259137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A8054-A6D5-46DA-B501-2172A0B2B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84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35D99-2C87-4FCB-80D7-AA74EF929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67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3ED0-F0FF-4231-B17A-0822394F1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71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32240" y="6597352"/>
            <a:ext cx="2133600" cy="288032"/>
          </a:xfr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943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3C7DD-BBE2-41AA-9FF0-25CD21863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9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8EF9C-C932-4A2A-B4BF-5898F1E92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20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AB22F-622A-4A87-8156-59576A77A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89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BC1F0-BEE8-4A61-818B-574746FFD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834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685800"/>
            <a:ext cx="2095500" cy="54403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9413" y="685800"/>
            <a:ext cx="6135687" cy="54403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E293E-150A-43C1-A19D-0EC7344F8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217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27D2-CDE1-4812-B833-DAF66860D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23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12299-30D7-4E74-9211-141A1B7E4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46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EF018-4263-4BD5-B37C-EAC0D18FB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48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9413" y="1905000"/>
            <a:ext cx="32575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9363" y="1905000"/>
            <a:ext cx="3259137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50B0-D61F-4BA2-8B20-44BCECF21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2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86BEF-CF46-42EE-B124-53ED6D8BA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71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03B3B-919D-48F7-998F-160853510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94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29990-A76E-4D9D-B955-4268EE74D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9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D730D-6AC9-4EFC-B6C2-CD7FDAB72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70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53B76-B310-4A7E-B093-5D4018CD1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130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AB5D2-EE01-43D3-8450-BFAD135A6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77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07B6-2D33-476B-88B7-4E074625C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45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685800"/>
            <a:ext cx="2095500" cy="54403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9413" y="685800"/>
            <a:ext cx="6135687" cy="54403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A2BC9-F3AD-4055-9696-B7F65845D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14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965325" y="576263"/>
            <a:ext cx="184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400">
              <a:solidFill>
                <a:srgbClr val="000000"/>
              </a:solidFill>
              <a:latin typeface="MetaNormalLFC" pitchFamily="56" charset="-52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7078663" y="6415088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>
                <a:solidFill>
                  <a:srgbClr val="808080"/>
                </a:solidFill>
                <a:latin typeface="MetaNormalLFC" pitchFamily="56" charset="-52"/>
              </a:rPr>
              <a:t>Presentation Name</a:t>
            </a:r>
          </a:p>
          <a:p>
            <a:pPr eaLnBrk="0" hangingPunct="0">
              <a:defRPr/>
            </a:pPr>
            <a:r>
              <a:rPr lang="en-US" sz="1800">
                <a:solidFill>
                  <a:srgbClr val="808080"/>
                </a:solidFill>
                <a:latin typeface="MetaNormalLFC" pitchFamily="56" charset="-52"/>
              </a:rPr>
              <a:t>Date</a:t>
            </a:r>
            <a:endParaRPr lang="en-US" sz="800">
              <a:solidFill>
                <a:srgbClr val="808080"/>
              </a:solidFill>
              <a:latin typeface="MetaNormalLFC" pitchFamily="56" charset="-52"/>
            </a:endParaRPr>
          </a:p>
          <a:p>
            <a:pPr eaLnBrk="0" hangingPunct="0">
              <a:defRPr/>
            </a:pPr>
            <a:endParaRPr lang="en-US" sz="8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etaNormalLFC" pitchFamily="56" charset="-52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73063" y="64150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>
                <a:solidFill>
                  <a:srgbClr val="808080"/>
                </a:solidFill>
                <a:latin typeface="MetaNormalLFC" pitchFamily="56" charset="-52"/>
              </a:rPr>
              <a:t>Page </a:t>
            </a:r>
            <a:fld id="{B0C70266-DACF-4FBD-9A57-CD2BF2045105}" type="slidenum">
              <a:rPr lang="en-US" sz="1800">
                <a:solidFill>
                  <a:srgbClr val="808080"/>
                </a:solidFill>
                <a:latin typeface="MetaNormalLFC" pitchFamily="56" charset="-52"/>
              </a:rPr>
              <a:pPr eaLnBrk="0" hangingPunct="0">
                <a:defRPr/>
              </a:pPr>
              <a:t>‹#›</a:t>
            </a:fld>
            <a:endParaRPr lang="en-US" sz="800">
              <a:solidFill>
                <a:srgbClr val="808080"/>
              </a:solidFill>
              <a:latin typeface="MetaNormalLFC" pitchFamily="56" charset="-52"/>
            </a:endParaRPr>
          </a:p>
          <a:p>
            <a:pPr eaLnBrk="0" hangingPunct="0">
              <a:defRPr/>
            </a:pPr>
            <a:endParaRPr lang="en-US" sz="8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etaNormalLFC" pitchFamily="5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3723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51531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4257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827213"/>
            <a:ext cx="32385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1900" y="1827213"/>
            <a:ext cx="32385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018943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5708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7739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3429000"/>
            <a:ext cx="3257550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90950" y="3429000"/>
            <a:ext cx="3257550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0FB60-CEEC-487B-9763-528044303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80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707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9749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16996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4992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53050" y="711200"/>
            <a:ext cx="1657350" cy="5292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711200"/>
            <a:ext cx="4819650" cy="5292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8245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F483065-863A-4913-908D-FC28F389982D}" type="slidenum">
              <a:rPr lang="ru-RU" sz="18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379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0343E-2724-45FF-B3AC-289C7480DCC3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23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992F-77BC-495E-9452-044AF621F455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36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860B0-4587-400B-BD50-21438E749B76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782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9413" y="1905000"/>
            <a:ext cx="32575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9363" y="1905000"/>
            <a:ext cx="3259137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A8054-A6D5-46DA-B501-2172A0B2BE47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ABE9-F999-4232-86DD-C757665B0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813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35D99-2C87-4FCB-80D7-AA74EF9295B1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281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3ED0-F0FF-4231-B17A-0822394F1A1C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02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32240" y="6597352"/>
            <a:ext cx="2133600" cy="2880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99224-5B5E-4EC7-8D0E-679343A3BABB}" type="slidenum">
              <a:rPr lang="ru-RU" smtClean="0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551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3C7DD-BBE2-41AA-9FF0-25CD21863F88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36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AB22F-622A-4A87-8156-59576A77A7CB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429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BC1F0-BEE8-4A61-818B-574746FFDBCB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66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685800"/>
            <a:ext cx="2095500" cy="54403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9413" y="685800"/>
            <a:ext cx="6135687" cy="54403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2390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E293E-150A-43C1-A19D-0EC7344F8E62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5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7C468-A014-4038-B401-CAD9D6343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7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5DBB-0F4B-4484-BFA4-24C13E15C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0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130D-E17F-4277-90CE-961C63C3D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2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36D1F-AD64-4672-9085-6DDBF16BC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0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D4E1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371600"/>
            <a:ext cx="685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429000"/>
            <a:ext cx="6667500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5988">
              <a:defRPr sz="11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6675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5988">
              <a:defRPr sz="11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8222493-0840-4DD2-B9EB-B3F92751D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1408113"/>
            <a:ext cx="17970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defTabSz="915988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A2973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A2973"/>
          </a:solidFill>
          <a:latin typeface="Arial" charset="0"/>
        </a:defRPr>
      </a:lvl2pPr>
      <a:lvl3pPr algn="l" defTabSz="915988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A2973"/>
          </a:solidFill>
          <a:latin typeface="Arial" charset="0"/>
        </a:defRPr>
      </a:lvl3pPr>
      <a:lvl4pPr algn="l" defTabSz="915988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A2973"/>
          </a:solidFill>
          <a:latin typeface="Arial" charset="0"/>
        </a:defRPr>
      </a:lvl4pPr>
      <a:lvl5pPr algn="l" defTabSz="915988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A2973"/>
          </a:solidFill>
          <a:latin typeface="Arial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4400" i="1">
          <a:solidFill>
            <a:srgbClr val="0A2973"/>
          </a:solidFill>
          <a:latin typeface="Arial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4400" i="1">
          <a:solidFill>
            <a:srgbClr val="0A2973"/>
          </a:solidFill>
          <a:latin typeface="Arial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4400" i="1">
          <a:solidFill>
            <a:srgbClr val="0A2973"/>
          </a:solidFill>
          <a:latin typeface="Arial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4400" i="1">
          <a:solidFill>
            <a:srgbClr val="0A2973"/>
          </a:solidFill>
          <a:latin typeface="Arial" charset="0"/>
        </a:defRPr>
      </a:lvl9pPr>
    </p:titleStyle>
    <p:bodyStyle>
      <a:lvl1pPr marL="342900" indent="-342900" algn="l" defTabSz="915988" rtl="0" eaLnBrk="0" fontAlgn="base" hangingPunct="0">
        <a:spcBef>
          <a:spcPct val="20000"/>
        </a:spcBef>
        <a:spcAft>
          <a:spcPct val="0"/>
        </a:spcAft>
        <a:defRPr sz="2500">
          <a:solidFill>
            <a:srgbClr val="0A2973"/>
          </a:solidFill>
          <a:latin typeface="+mn-lt"/>
          <a:ea typeface="+mn-ea"/>
          <a:cs typeface="+mn-cs"/>
        </a:defRPr>
      </a:lvl1pPr>
      <a:lvl2pPr marL="190500" indent="266700" algn="l" defTabSz="915988" rtl="0" eaLnBrk="0" fontAlgn="base" hangingPunct="0">
        <a:spcBef>
          <a:spcPct val="0"/>
        </a:spcBef>
        <a:spcAft>
          <a:spcPct val="0"/>
        </a:spcAft>
        <a:defRPr sz="1900">
          <a:solidFill>
            <a:srgbClr val="0A2973"/>
          </a:solidFill>
          <a:latin typeface="+mn-lt"/>
        </a:defRPr>
      </a:lvl2pPr>
      <a:lvl3pPr marL="5357813" indent="-227013" algn="l" defTabSz="915988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5776913" indent="-230188" algn="l" defTabSz="9159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6197600" indent="-230188" algn="l" defTabSz="9159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6654800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7112000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7569200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8026400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760413"/>
          </a:xfrm>
          <a:prstGeom prst="rect">
            <a:avLst/>
          </a:prstGeom>
          <a:solidFill>
            <a:srgbClr val="D4E1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685800"/>
            <a:ext cx="8383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905000"/>
            <a:ext cx="6669087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240" y="6525344"/>
            <a:ext cx="213360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5988">
              <a:defRPr sz="11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8C1FCA2D-5ED5-4FCC-84F4-7FB9A2570F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239000" y="1905000"/>
            <a:ext cx="1524000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484188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968375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450975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1935163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392363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9563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6763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3963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ru-RU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5988" rtl="0" eaLnBrk="0" fontAlgn="base" hangingPunct="0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2pPr>
      <a:lvl3pPr algn="l" defTabSz="915988" rtl="0" eaLnBrk="0" fontAlgn="base" hangingPunct="0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3pPr>
      <a:lvl4pPr algn="l" defTabSz="915988" rtl="0" eaLnBrk="0" fontAlgn="base" hangingPunct="0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4pPr>
      <a:lvl5pPr algn="l" defTabSz="915988" rtl="0" eaLnBrk="0" fontAlgn="base" hangingPunct="0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9pPr>
    </p:titleStyle>
    <p:bodyStyle>
      <a:lvl1pPr marL="342900" indent="-342900" algn="l" defTabSz="915988" rtl="0" eaLnBrk="0" fontAlgn="base" hangingPunct="0">
        <a:spcBef>
          <a:spcPct val="0"/>
        </a:spcBef>
        <a:spcAft>
          <a:spcPct val="0"/>
        </a:spcAft>
        <a:defRPr sz="1900">
          <a:solidFill>
            <a:srgbClr val="0A2973"/>
          </a:solidFill>
          <a:latin typeface="+mn-lt"/>
          <a:ea typeface="+mn-ea"/>
          <a:cs typeface="+mn-cs"/>
        </a:defRPr>
      </a:lvl1pPr>
      <a:lvl2pPr marL="190500" indent="266700" algn="l" defTabSz="915988" rtl="0" eaLnBrk="0" fontAlgn="base" hangingPunct="0">
        <a:spcBef>
          <a:spcPct val="0"/>
        </a:spcBef>
        <a:spcAft>
          <a:spcPct val="0"/>
        </a:spcAft>
        <a:defRPr sz="1900">
          <a:solidFill>
            <a:srgbClr val="0A2973"/>
          </a:solidFill>
          <a:latin typeface="+mn-lt"/>
        </a:defRPr>
      </a:lvl2pPr>
      <a:lvl3pPr marL="5357813" indent="-227013" algn="l" defTabSz="915988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5775325" indent="-230188" algn="l" defTabSz="9159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6197600" indent="-230188" algn="l" defTabSz="9159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6654800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7112000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7569200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8026400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7604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685800"/>
            <a:ext cx="83835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905000"/>
            <a:ext cx="6669087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9413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02BFBEE3-CC67-43F8-BF3A-A81CA9FE5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239000" y="1905000"/>
            <a:ext cx="1524000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ru-RU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5988" rtl="0" eaLnBrk="0" fontAlgn="base" hangingPunct="0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2pPr>
      <a:lvl3pPr algn="l" defTabSz="915988" rtl="0" eaLnBrk="0" fontAlgn="base" hangingPunct="0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3pPr>
      <a:lvl4pPr algn="l" defTabSz="915988" rtl="0" eaLnBrk="0" fontAlgn="base" hangingPunct="0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4pPr>
      <a:lvl5pPr algn="l" defTabSz="915988" rtl="0" eaLnBrk="0" fontAlgn="base" hangingPunct="0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9pPr>
    </p:titleStyle>
    <p:bodyStyle>
      <a:lvl1pPr marL="342900" indent="-342900" algn="l" defTabSz="915988" rtl="0" eaLnBrk="0" fontAlgn="base" hangingPunct="0">
        <a:spcBef>
          <a:spcPct val="0"/>
        </a:spcBef>
        <a:spcAft>
          <a:spcPct val="0"/>
        </a:spcAft>
        <a:buChar char="•"/>
        <a:defRPr sz="1900">
          <a:solidFill>
            <a:srgbClr val="0A2973"/>
          </a:solidFill>
          <a:latin typeface="+mn-lt"/>
          <a:ea typeface="+mn-ea"/>
          <a:cs typeface="+mn-cs"/>
        </a:defRPr>
      </a:lvl1pPr>
      <a:lvl2pPr marL="190500" indent="266700" algn="l" defTabSz="915988" rtl="0" eaLnBrk="0" fontAlgn="base" hangingPunct="0">
        <a:spcBef>
          <a:spcPct val="0"/>
        </a:spcBef>
        <a:spcAft>
          <a:spcPct val="0"/>
        </a:spcAft>
        <a:buChar char="–"/>
        <a:defRPr sz="1900">
          <a:solidFill>
            <a:srgbClr val="0A2973"/>
          </a:solidFill>
          <a:latin typeface="+mn-lt"/>
        </a:defRPr>
      </a:lvl2pPr>
      <a:lvl3pPr marL="5357813" indent="-227013" algn="l" defTabSz="915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5775325" indent="-230188" algn="l" defTabSz="9159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6197600" indent="-230188" algn="l" defTabSz="9159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6654800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7112000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7569200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8026400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7213"/>
            <a:ext cx="66294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11200"/>
            <a:ext cx="65420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373063" y="6415088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800">
                <a:solidFill>
                  <a:srgbClr val="808080"/>
                </a:solidFill>
              </a:rPr>
              <a:t>Слайд</a:t>
            </a:r>
            <a:r>
              <a:rPr lang="en-US" sz="1800">
                <a:solidFill>
                  <a:srgbClr val="808080"/>
                </a:solidFill>
              </a:rPr>
              <a:t> </a:t>
            </a:r>
            <a:fld id="{240360EA-654F-4B53-8FD6-A938997EFBFF}" type="slidenum">
              <a:rPr lang="en-US" sz="1800">
                <a:solidFill>
                  <a:srgbClr val="808080"/>
                </a:solidFill>
              </a:rPr>
              <a:pPr eaLnBrk="0" hangingPunct="0">
                <a:defRPr/>
              </a:pPr>
              <a:t>‹#›</a:t>
            </a:fld>
            <a:endParaRPr lang="en-US" sz="1800">
              <a:solidFill>
                <a:srgbClr val="808080"/>
              </a:solidFill>
            </a:endParaRPr>
          </a:p>
          <a:p>
            <a:pPr eaLnBrk="0" hangingPunct="0">
              <a:defRPr/>
            </a:pPr>
            <a:endParaRPr lang="en-US" sz="18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3" name="Rectangle 39"/>
          <p:cNvSpPr>
            <a:spLocks noChangeArrowheads="1"/>
          </p:cNvSpPr>
          <p:nvPr/>
        </p:nvSpPr>
        <p:spPr bwMode="auto">
          <a:xfrm>
            <a:off x="0" y="0"/>
            <a:ext cx="9144000" cy="771525"/>
          </a:xfrm>
          <a:prstGeom prst="rect">
            <a:avLst/>
          </a:prstGeom>
          <a:solidFill>
            <a:srgbClr val="D4E1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altLang="ru-RU" sz="2400" b="1">
              <a:solidFill>
                <a:srgbClr val="000000"/>
              </a:solidFill>
              <a:latin typeface="MetaNormalLFC" pitchFamily="2" charset="0"/>
            </a:endParaRPr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7070725" y="6415088"/>
            <a:ext cx="1600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</a:t>
            </a:r>
            <a:r>
              <a:rPr lang="ru-RU" sz="180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ВТБ</a:t>
            </a:r>
            <a:r>
              <a:rPr lang="en-US" sz="180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2006</a:t>
            </a:r>
            <a:endParaRPr lang="en-US" sz="18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7604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8" tIns="45608" rIns="91218" bIns="4560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7239000" y="1905000"/>
            <a:ext cx="1524000" cy="41925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0A297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0A297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0A297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0A297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0A297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A297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A297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A297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A297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A2973"/>
          </a:solidFill>
          <a:latin typeface="+mn-lt"/>
          <a:ea typeface="+mn-ea"/>
          <a:cs typeface="+mn-cs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Font typeface="Times" pitchFamily="56" charset="0"/>
        <a:buChar char="•"/>
        <a:defRPr>
          <a:solidFill>
            <a:srgbClr val="0A2973"/>
          </a:solidFill>
          <a:latin typeface="+mn-lt"/>
        </a:defRPr>
      </a:lvl2pPr>
      <a:lvl3pPr marL="7429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A2973"/>
          </a:solidFill>
          <a:latin typeface="+mn-lt"/>
        </a:defRPr>
      </a:lvl3pPr>
      <a:lvl4pPr marL="1085850" indent="-228600" algn="l" rtl="0" eaLnBrk="0" fontAlgn="base" hangingPunct="0">
        <a:spcBef>
          <a:spcPct val="20000"/>
        </a:spcBef>
        <a:spcAft>
          <a:spcPct val="0"/>
        </a:spcAft>
        <a:buFont typeface="Times" pitchFamily="56" charset="0"/>
        <a:buChar char="•"/>
        <a:defRPr>
          <a:solidFill>
            <a:srgbClr val="0A2973"/>
          </a:solidFill>
          <a:latin typeface="+mn-lt"/>
        </a:defRPr>
      </a:lvl4pPr>
      <a:lvl5pPr marL="14287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A2973"/>
          </a:solidFill>
          <a:latin typeface="+mn-lt"/>
        </a:defRPr>
      </a:lvl5pPr>
      <a:lvl6pPr marL="18859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A2973"/>
          </a:solidFill>
          <a:latin typeface="+mn-lt"/>
        </a:defRPr>
      </a:lvl6pPr>
      <a:lvl7pPr marL="23431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A2973"/>
          </a:solidFill>
          <a:latin typeface="+mn-lt"/>
        </a:defRPr>
      </a:lvl7pPr>
      <a:lvl8pPr marL="28003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A2973"/>
          </a:solidFill>
          <a:latin typeface="+mn-lt"/>
        </a:defRPr>
      </a:lvl8pPr>
      <a:lvl9pPr marL="32575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A297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760413"/>
          </a:xfrm>
          <a:prstGeom prst="rect">
            <a:avLst/>
          </a:prstGeom>
          <a:solidFill>
            <a:srgbClr val="D4E1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685800"/>
            <a:ext cx="8383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905000"/>
            <a:ext cx="6669087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240" y="6525344"/>
            <a:ext cx="213360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5988">
              <a:defRPr sz="11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8C1FCA2D-5ED5-4FCC-84F4-7FB9A2570FF5}" type="slidenum">
              <a:rPr lang="ru-RU" smtClean="0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 userDrawn="1"/>
        </p:nvSpPr>
        <p:spPr bwMode="auto">
          <a:xfrm>
            <a:off x="7239000" y="1905000"/>
            <a:ext cx="1524000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484188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968375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450975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1935163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392363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9563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6763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3963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915988" rtl="0" eaLnBrk="0" fontAlgn="base" hangingPunct="0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2pPr>
      <a:lvl3pPr algn="l" defTabSz="915988" rtl="0" eaLnBrk="0" fontAlgn="base" hangingPunct="0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3pPr>
      <a:lvl4pPr algn="l" defTabSz="915988" rtl="0" eaLnBrk="0" fontAlgn="base" hangingPunct="0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4pPr>
      <a:lvl5pPr algn="l" defTabSz="915988" rtl="0" eaLnBrk="0" fontAlgn="base" hangingPunct="0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2500" i="1">
          <a:solidFill>
            <a:srgbClr val="0A2973"/>
          </a:solidFill>
          <a:latin typeface="Arial" charset="0"/>
        </a:defRPr>
      </a:lvl9pPr>
    </p:titleStyle>
    <p:bodyStyle>
      <a:lvl1pPr marL="342900" indent="-342900" algn="l" defTabSz="915988" rtl="0" eaLnBrk="0" fontAlgn="base" hangingPunct="0">
        <a:spcBef>
          <a:spcPct val="0"/>
        </a:spcBef>
        <a:spcAft>
          <a:spcPct val="0"/>
        </a:spcAft>
        <a:defRPr sz="1900">
          <a:solidFill>
            <a:srgbClr val="0A2973"/>
          </a:solidFill>
          <a:latin typeface="+mn-lt"/>
          <a:ea typeface="+mn-ea"/>
          <a:cs typeface="+mn-cs"/>
        </a:defRPr>
      </a:lvl1pPr>
      <a:lvl2pPr marL="190500" indent="266700" algn="l" defTabSz="915988" rtl="0" eaLnBrk="0" fontAlgn="base" hangingPunct="0">
        <a:spcBef>
          <a:spcPct val="0"/>
        </a:spcBef>
        <a:spcAft>
          <a:spcPct val="0"/>
        </a:spcAft>
        <a:defRPr sz="1900">
          <a:solidFill>
            <a:srgbClr val="0A2973"/>
          </a:solidFill>
          <a:latin typeface="+mn-lt"/>
        </a:defRPr>
      </a:lvl2pPr>
      <a:lvl3pPr marL="5357813" indent="-227013" algn="l" defTabSz="915988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5775325" indent="-230188" algn="l" defTabSz="9159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6197600" indent="-230188" algn="l" defTabSz="9159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6654800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7112000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7569200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8026400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" Target="slide20.xml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5.jpeg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5" Type="http://schemas.openxmlformats.org/officeDocument/2006/relationships/customXml" Target="../ink/ink1.xml"/><Relationship Id="rId10" Type="http://schemas.openxmlformats.org/officeDocument/2006/relationships/image" Target="../media/image38.png"/><Relationship Id="rId4" Type="http://schemas.openxmlformats.org/officeDocument/2006/relationships/image" Target="../media/image36.wmf"/><Relationship Id="rId9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VTB Tower05 L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</a:endParaRPr>
          </a:p>
        </p:txBody>
      </p:sp>
      <p:pic>
        <p:nvPicPr>
          <p:cNvPr id="27655" name="Picture 10" descr="S:\Информация\Реклама и PR\Логотип\VTB_ins_logo_20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947738"/>
            <a:ext cx="24511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6840538" y="6416993"/>
            <a:ext cx="1800225" cy="360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defTabSz="865188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0A2973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865188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A2973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865188" rtl="0" eaLnBrk="0" fontAlgn="base" hangingPunct="0">
              <a:spcBef>
                <a:spcPct val="2000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865188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865188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865188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865188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000" dirty="0">
                <a:solidFill>
                  <a:srgbClr val="808080"/>
                </a:solidFill>
              </a:rPr>
              <a:t>ВТБ Страхование</a:t>
            </a:r>
          </a:p>
        </p:txBody>
      </p:sp>
      <p:pic>
        <p:nvPicPr>
          <p:cNvPr id="7" name="Picture 2" descr="first p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90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16928" y="2000324"/>
            <a:ext cx="9037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1900">
                <a:solidFill>
                  <a:srgbClr val="0A2973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1900">
                <a:solidFill>
                  <a:srgbClr val="0A297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Страхование имущества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7775" y="6320175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Москва, 2017 г.</a:t>
            </a:r>
          </a:p>
        </p:txBody>
      </p:sp>
    </p:spTree>
    <p:extLst>
      <p:ext uri="{BB962C8B-B14F-4D97-AF65-F5344CB8AC3E}">
        <p14:creationId xmlns:p14="http://schemas.microsoft.com/office/powerpoint/2010/main" val="258588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07963" y="-52291"/>
            <a:ext cx="8383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i="0" kern="0" dirty="0"/>
              <a:t>Варианты указания рисков по договору страхованию имущества</a:t>
            </a:r>
          </a:p>
          <a:p>
            <a:pPr eaLnBrk="1" hangingPunct="1">
              <a:defRPr/>
            </a:pPr>
            <a:endParaRPr lang="ru-RU" sz="2800" kern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963" y="704612"/>
            <a:ext cx="8707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tabLst>
                <a:tab pos="266700" algn="l"/>
              </a:tabLst>
            </a:pPr>
            <a:r>
              <a:rPr lang="ru-RU" altLang="ru-RU" sz="1600" dirty="0">
                <a:solidFill>
                  <a:srgbClr val="0A2973"/>
                </a:solidFill>
                <a:latin typeface="Arial" pitchFamily="34" charset="0"/>
              </a:rPr>
              <a:t>С учетом исключений договором покрывается ущерб от следующих событий: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57618991"/>
              </p:ext>
            </p:extLst>
          </p:nvPr>
        </p:nvGraphicFramePr>
        <p:xfrm>
          <a:off x="104775" y="738366"/>
          <a:ext cx="8924925" cy="5206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3642750"/>
            <a:ext cx="4229100" cy="2862824"/>
          </a:xfrm>
          <a:prstGeom prst="rect">
            <a:avLst/>
          </a:prstGeom>
        </p:spPr>
      </p:pic>
      <p:pic>
        <p:nvPicPr>
          <p:cNvPr id="1026" name="Picture 2" descr="http://blog.allrisks.com/hubfs/AllRisks-Apr2017/Image/AllRisks_PMS_Primary_Logo-350x115.png?t=15065195828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03" y="4413224"/>
            <a:ext cx="4023097" cy="13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20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07963" y="85725"/>
            <a:ext cx="8383587" cy="68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i="0" kern="0" dirty="0"/>
              <a:t>Исключения</a:t>
            </a:r>
          </a:p>
          <a:p>
            <a:pPr eaLnBrk="1" hangingPunct="1">
              <a:defRPr/>
            </a:pPr>
            <a:endParaRPr lang="ru-RU" sz="2800" kern="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042" y="848896"/>
            <a:ext cx="2288795" cy="1857265"/>
          </a:xfrm>
          <a:prstGeom prst="roundRect">
            <a:avLst/>
          </a:prstGeom>
          <a:solidFill>
            <a:srgbClr val="D4E1F0"/>
          </a:solidFill>
          <a:ln>
            <a:solidFill>
              <a:srgbClr val="3A4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5" y="976838"/>
            <a:ext cx="1574727" cy="108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241" y="2156057"/>
            <a:ext cx="2099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A4B8C"/>
                </a:solidFill>
              </a:rPr>
              <a:t>Военные действия </a:t>
            </a:r>
          </a:p>
          <a:p>
            <a:r>
              <a:rPr lang="ru-RU" dirty="0">
                <a:solidFill>
                  <a:srgbClr val="3A4B8C"/>
                </a:solidFill>
              </a:rPr>
              <a:t>Массовые беспорядки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438607" y="853236"/>
            <a:ext cx="2288795" cy="1857265"/>
            <a:chOff x="3124712" y="852792"/>
            <a:chExt cx="2288795" cy="185726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124712" y="852792"/>
              <a:ext cx="2288795" cy="1857265"/>
            </a:xfrm>
            <a:prstGeom prst="roundRect">
              <a:avLst/>
            </a:prstGeom>
            <a:solidFill>
              <a:srgbClr val="D4E1F0"/>
            </a:solidFill>
            <a:ln>
              <a:solidFill>
                <a:srgbClr val="3A4B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44104" y="2063724"/>
              <a:ext cx="2193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3A4B8C"/>
                  </a:solidFill>
                </a:rPr>
                <a:t>Воздействие ядерной энергии</a:t>
              </a:r>
            </a:p>
            <a:p>
              <a:r>
                <a:rPr lang="ru-RU" dirty="0">
                  <a:solidFill>
                    <a:srgbClr val="3A4B8C"/>
                  </a:solidFill>
                </a:rPr>
                <a:t>Радиоактивное загрязнение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535" y="904024"/>
              <a:ext cx="1529432" cy="10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6549907" y="848896"/>
            <a:ext cx="2441732" cy="1857265"/>
            <a:chOff x="5965345" y="880733"/>
            <a:chExt cx="2441732" cy="1857265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965345" y="880733"/>
              <a:ext cx="2288795" cy="1857265"/>
            </a:xfrm>
            <a:prstGeom prst="roundRect">
              <a:avLst/>
            </a:prstGeom>
            <a:solidFill>
              <a:srgbClr val="D4E1F0"/>
            </a:solidFill>
            <a:ln>
              <a:solidFill>
                <a:srgbClr val="3A4B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785" y="974883"/>
              <a:ext cx="1530735" cy="10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979854" y="2063725"/>
              <a:ext cx="24272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3A4B8C"/>
                  </a:solidFill>
                </a:rPr>
                <a:t>Умышленное невыполнение требований (инструкций) по хранению, эксплуатации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04042" y="3007819"/>
            <a:ext cx="2288795" cy="1857265"/>
          </a:xfrm>
          <a:prstGeom prst="roundRect">
            <a:avLst/>
          </a:prstGeom>
          <a:solidFill>
            <a:srgbClr val="D4E1F0"/>
          </a:solidFill>
          <a:ln>
            <a:solidFill>
              <a:srgbClr val="3A4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4" y="3130114"/>
            <a:ext cx="1574727" cy="99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07963" y="4058676"/>
            <a:ext cx="2043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A4B8C"/>
                </a:solidFill>
              </a:rPr>
              <a:t>Коррозия, гниение, естественный износ, </a:t>
            </a:r>
          </a:p>
          <a:p>
            <a:r>
              <a:rPr lang="ru-RU" dirty="0">
                <a:solidFill>
                  <a:srgbClr val="3A4B8C"/>
                </a:solidFill>
              </a:rPr>
              <a:t>влияние других экстремальных факторов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412705" y="3007818"/>
            <a:ext cx="2353298" cy="1857265"/>
            <a:chOff x="3060209" y="2878711"/>
            <a:chExt cx="2353298" cy="1857265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085371" y="2878711"/>
              <a:ext cx="2288795" cy="1857265"/>
            </a:xfrm>
            <a:prstGeom prst="roundRect">
              <a:avLst/>
            </a:prstGeom>
            <a:solidFill>
              <a:srgbClr val="D4E1F0"/>
            </a:solidFill>
            <a:ln>
              <a:solidFill>
                <a:srgbClr val="3A4B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60209" y="4049798"/>
              <a:ext cx="2353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3A4B8C"/>
                  </a:solidFill>
                </a:rPr>
                <a:t>Бесследное исчезновение / недостача, выявленное в ходе инвентаризации</a:t>
              </a: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284" y="2951896"/>
              <a:ext cx="1529432" cy="10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6551716" y="3007819"/>
            <a:ext cx="2333630" cy="1857265"/>
            <a:chOff x="5970154" y="2917429"/>
            <a:chExt cx="2333630" cy="1857265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5970154" y="2917429"/>
              <a:ext cx="2288795" cy="1857265"/>
            </a:xfrm>
            <a:prstGeom prst="roundRect">
              <a:avLst/>
            </a:prstGeom>
            <a:solidFill>
              <a:srgbClr val="D4E1F0"/>
            </a:solidFill>
            <a:ln>
              <a:solidFill>
                <a:srgbClr val="3A4B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09881" y="4160470"/>
              <a:ext cx="2193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3A4B8C"/>
                  </a:solidFill>
                </a:rPr>
                <a:t>Загрязнение вредными веществами</a:t>
              </a: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085" y="2977338"/>
              <a:ext cx="1530736" cy="10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Скругленный прямоугольник 31"/>
          <p:cNvSpPr/>
          <p:nvPr/>
        </p:nvSpPr>
        <p:spPr>
          <a:xfrm>
            <a:off x="104042" y="5109663"/>
            <a:ext cx="8734660" cy="1395391"/>
          </a:xfrm>
          <a:prstGeom prst="roundRect">
            <a:avLst/>
          </a:prstGeom>
          <a:solidFill>
            <a:srgbClr val="3A4B8C"/>
          </a:solidFill>
          <a:ln>
            <a:solidFill>
              <a:srgbClr val="3A4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200"/>
              </a:spcBef>
              <a:tabLst>
                <a:tab pos="266700" algn="l"/>
              </a:tabLst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7192" y="5283408"/>
            <a:ext cx="581532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tabLst>
                <a:tab pos="266700" algn="l"/>
              </a:tabLst>
            </a:pPr>
            <a:r>
              <a:rPr lang="ru-RU" altLang="ru-RU" dirty="0">
                <a:solidFill>
                  <a:schemeClr val="bg1"/>
                </a:solidFill>
                <a:latin typeface="Arial" pitchFamily="34" charset="0"/>
              </a:rPr>
              <a:t>В большинстве случаев не возмещаются следующие убытки:</a:t>
            </a:r>
          </a:p>
          <a:p>
            <a:pPr algn="just">
              <a:spcBef>
                <a:spcPts val="300"/>
              </a:spcBef>
              <a:tabLst>
                <a:tab pos="266700" algn="l"/>
              </a:tabLst>
            </a:pPr>
            <a:r>
              <a:rPr lang="ru-RU" altLang="ru-RU" dirty="0">
                <a:solidFill>
                  <a:schemeClr val="bg1"/>
                </a:solidFill>
                <a:latin typeface="Arial" pitchFamily="34" charset="0"/>
              </a:rPr>
              <a:t>- косвенные убытки любого характера (например, потеря или </a:t>
            </a:r>
            <a:r>
              <a:rPr lang="ru-RU" altLang="ru-RU" dirty="0" err="1">
                <a:solidFill>
                  <a:schemeClr val="bg1"/>
                </a:solidFill>
                <a:latin typeface="Arial" pitchFamily="34" charset="0"/>
              </a:rPr>
              <a:t>недополучение</a:t>
            </a:r>
            <a:r>
              <a:rPr lang="ru-RU" altLang="ru-RU" dirty="0">
                <a:solidFill>
                  <a:schemeClr val="bg1"/>
                </a:solidFill>
                <a:latin typeface="Arial" pitchFamily="34" charset="0"/>
              </a:rPr>
              <a:t> прибыли, снижение котировок акций и т.п.);</a:t>
            </a:r>
          </a:p>
          <a:p>
            <a:pPr algn="just">
              <a:spcBef>
                <a:spcPts val="300"/>
              </a:spcBef>
              <a:tabLst>
                <a:tab pos="266700" algn="l"/>
              </a:tabLst>
            </a:pPr>
            <a:r>
              <a:rPr lang="ru-RU" altLang="ru-RU" dirty="0">
                <a:solidFill>
                  <a:schemeClr val="bg1"/>
                </a:solidFill>
                <a:latin typeface="Arial" pitchFamily="34" charset="0"/>
              </a:rPr>
              <a:t>- ущерб деловой репутации (для ЮЛ);</a:t>
            </a:r>
          </a:p>
          <a:p>
            <a:pPr algn="just">
              <a:spcBef>
                <a:spcPts val="300"/>
              </a:spcBef>
              <a:tabLst>
                <a:tab pos="266700" algn="l"/>
              </a:tabLst>
            </a:pPr>
            <a:r>
              <a:rPr lang="ru-RU" altLang="ru-RU" dirty="0">
                <a:solidFill>
                  <a:schemeClr val="bg1"/>
                </a:solidFill>
                <a:latin typeface="Arial" pitchFamily="34" charset="0"/>
              </a:rPr>
              <a:t>- штрафные санкции в денежной форме.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2" y="5175453"/>
            <a:ext cx="2372084" cy="128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>
            <a:stCxn id="8" idx="3"/>
            <a:endCxn id="17" idx="1"/>
          </p:cNvCxnSpPr>
          <p:nvPr/>
        </p:nvCxnSpPr>
        <p:spPr>
          <a:xfrm>
            <a:off x="2392837" y="1777529"/>
            <a:ext cx="1045770" cy="4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4" idx="3"/>
            <a:endCxn id="26" idx="1"/>
          </p:cNvCxnSpPr>
          <p:nvPr/>
        </p:nvCxnSpPr>
        <p:spPr>
          <a:xfrm flipV="1">
            <a:off x="2392837" y="3936451"/>
            <a:ext cx="104503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7" idx="3"/>
            <a:endCxn id="21" idx="1"/>
          </p:cNvCxnSpPr>
          <p:nvPr/>
        </p:nvCxnSpPr>
        <p:spPr>
          <a:xfrm flipV="1">
            <a:off x="5727402" y="1777529"/>
            <a:ext cx="822505" cy="4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29" idx="1"/>
            <a:endCxn id="26" idx="3"/>
          </p:cNvCxnSpPr>
          <p:nvPr/>
        </p:nvCxnSpPr>
        <p:spPr>
          <a:xfrm flipH="1" flipV="1">
            <a:off x="5726662" y="3936451"/>
            <a:ext cx="82505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9" idx="0"/>
            <a:endCxn id="21" idx="2"/>
          </p:cNvCxnSpPr>
          <p:nvPr/>
        </p:nvCxnSpPr>
        <p:spPr>
          <a:xfrm flipH="1" flipV="1">
            <a:off x="7694305" y="2706161"/>
            <a:ext cx="1809" cy="301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6" idx="0"/>
            <a:endCxn id="17" idx="2"/>
          </p:cNvCxnSpPr>
          <p:nvPr/>
        </p:nvCxnSpPr>
        <p:spPr>
          <a:xfrm flipV="1">
            <a:off x="4582265" y="2710501"/>
            <a:ext cx="740" cy="2973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4" idx="0"/>
            <a:endCxn id="8" idx="2"/>
          </p:cNvCxnSpPr>
          <p:nvPr/>
        </p:nvCxnSpPr>
        <p:spPr>
          <a:xfrm flipV="1">
            <a:off x="1248440" y="2706161"/>
            <a:ext cx="0" cy="301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47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29396" y="789137"/>
            <a:ext cx="8790317" cy="719293"/>
          </a:xfrm>
          <a:prstGeom prst="roundRect">
            <a:avLst/>
          </a:prstGeom>
          <a:gradFill>
            <a:gsLst>
              <a:gs pos="0">
                <a:srgbClr val="9DBEE7"/>
              </a:gs>
              <a:gs pos="5000">
                <a:srgbClr val="85C2FF"/>
              </a:gs>
              <a:gs pos="0">
                <a:srgbClr val="99CCFF"/>
              </a:gs>
              <a:gs pos="100000">
                <a:srgbClr val="3A4B8C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07963" y="128855"/>
            <a:ext cx="8383587" cy="61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i="0" kern="0" dirty="0"/>
              <a:t>Страхование имущества - страховой случай</a:t>
            </a:r>
            <a:endParaRPr lang="ru-RU" sz="2800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2425" y="962498"/>
            <a:ext cx="8420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tabLst>
                <a:tab pos="266700" algn="l"/>
              </a:tabLst>
            </a:pPr>
            <a:r>
              <a:rPr lang="ru-RU" altLang="ru-RU" sz="1600" b="1" dirty="0">
                <a:solidFill>
                  <a:schemeClr val="bg1"/>
                </a:solidFill>
                <a:latin typeface="Arial" pitchFamily="34" charset="0"/>
              </a:rPr>
              <a:t>Для приведенных выше условий по рискам и исключениям: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9450" y="2741445"/>
            <a:ext cx="1180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rgbClr val="0A2973"/>
                </a:solidFill>
                <a:latin typeface="Arial" pitchFamily="34" charset="0"/>
              </a:rPr>
              <a:t>падение дерева в погожий день на застрахованное имущество.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373985"/>
              </p:ext>
            </p:extLst>
          </p:nvPr>
        </p:nvGraphicFramePr>
        <p:xfrm>
          <a:off x="173457" y="1558805"/>
          <a:ext cx="8746256" cy="4988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542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Пример события, имеющего признаки страхового случая</a:t>
                      </a:r>
                    </a:p>
                  </a:txBody>
                  <a:tcPr>
                    <a:solidFill>
                      <a:srgbClr val="3A4B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altLang="ru-RU" sz="1600" dirty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  <a:p>
                      <a:pPr algn="ctr"/>
                      <a:r>
                        <a:rPr lang="ru-RU" altLang="ru-RU" sz="1400" dirty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«поименованные риски»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B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altLang="ru-RU" sz="1600" dirty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  <a:p>
                      <a:pPr algn="ctr"/>
                      <a:r>
                        <a:rPr lang="ru-RU" altLang="ru-RU" sz="1400" dirty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«все риски»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dirty="0">
                        <a:solidFill>
                          <a:srgbClr val="0A2973"/>
                        </a:solidFill>
                        <a:latin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dirty="0">
                          <a:solidFill>
                            <a:srgbClr val="0A2973"/>
                          </a:solidFill>
                          <a:latin typeface="Arial" pitchFamily="34" charset="0"/>
                        </a:rPr>
                        <a:t>Падение дерева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dirty="0">
                          <a:solidFill>
                            <a:srgbClr val="0A2973"/>
                          </a:solidFill>
                          <a:latin typeface="Arial" pitchFamily="34" charset="0"/>
                        </a:rPr>
                        <a:t>в погожий день на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dirty="0">
                          <a:solidFill>
                            <a:srgbClr val="0A2973"/>
                          </a:solidFill>
                          <a:latin typeface="Arial" pitchFamily="34" charset="0"/>
                        </a:rPr>
                        <a:t>застрахованное здание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1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0A2973"/>
                        </a:solidFill>
                        <a:latin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A2973"/>
                          </a:solidFill>
                          <a:latin typeface="Arial" pitchFamily="34" charset="0"/>
                        </a:rPr>
                        <a:t>Падение метеорита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A2973"/>
                          </a:solidFill>
                          <a:latin typeface="Arial" pitchFamily="34" charset="0"/>
                        </a:rPr>
                        <a:t>на Челябинский цинковый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A2973"/>
                          </a:solidFill>
                          <a:latin typeface="Arial" pitchFamily="34" charset="0"/>
                        </a:rPr>
                        <a:t>завод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84" y="3502461"/>
            <a:ext cx="2372261" cy="128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96" y="5036871"/>
            <a:ext cx="2381249" cy="133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beremennost-srazu.ru/dowdiwapup/img3032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7109" y="3869008"/>
            <a:ext cx="818404" cy="55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beremennost-srazu.ru/dowdiwapup/img3032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7109" y="5425318"/>
            <a:ext cx="818404" cy="55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asterlika-estetik.ru/images/green%20tic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99" y="3644925"/>
            <a:ext cx="1068926" cy="10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asterlika-estetik.ru/images/green%20tic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99" y="5201235"/>
            <a:ext cx="1068926" cy="10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32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29396" y="789137"/>
            <a:ext cx="8790317" cy="719293"/>
          </a:xfrm>
          <a:prstGeom prst="roundRect">
            <a:avLst/>
          </a:prstGeom>
          <a:gradFill>
            <a:gsLst>
              <a:gs pos="0">
                <a:srgbClr val="9DBEE7"/>
              </a:gs>
              <a:gs pos="5000">
                <a:srgbClr val="85C2FF"/>
              </a:gs>
              <a:gs pos="0">
                <a:srgbClr val="99CCFF"/>
              </a:gs>
              <a:gs pos="100000">
                <a:srgbClr val="3A4B8C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07963" y="128855"/>
            <a:ext cx="8383587" cy="61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i="0" kern="0" dirty="0"/>
              <a:t>Страхование имущества - страховой случай</a:t>
            </a:r>
            <a:endParaRPr lang="ru-RU" sz="2800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2425" y="962498"/>
            <a:ext cx="8420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tabLst>
                <a:tab pos="266700" algn="l"/>
              </a:tabLst>
            </a:pPr>
            <a:r>
              <a:rPr lang="ru-RU" altLang="ru-RU" sz="1600" b="1" dirty="0">
                <a:solidFill>
                  <a:schemeClr val="bg1"/>
                </a:solidFill>
                <a:latin typeface="Arial" pitchFamily="34" charset="0"/>
              </a:rPr>
              <a:t>Для приведенных выше условий по рискам и исключениям: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9450" y="2741445"/>
            <a:ext cx="1180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rgbClr val="0A2973"/>
                </a:solidFill>
                <a:latin typeface="Arial" pitchFamily="34" charset="0"/>
              </a:rPr>
              <a:t>падение дерева в погожий день на застрахованное имущество.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963415"/>
              </p:ext>
            </p:extLst>
          </p:nvPr>
        </p:nvGraphicFramePr>
        <p:xfrm>
          <a:off x="173457" y="1558805"/>
          <a:ext cx="8746256" cy="4988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542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Пример события, имеющего признаки страхового случая</a:t>
                      </a:r>
                    </a:p>
                  </a:txBody>
                  <a:tcPr>
                    <a:solidFill>
                      <a:srgbClr val="3A4B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altLang="ru-RU" sz="1600" dirty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  <a:p>
                      <a:pPr algn="ctr"/>
                      <a:r>
                        <a:rPr lang="ru-RU" altLang="ru-RU" sz="1400" dirty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«поименованные риски»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B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altLang="ru-RU" sz="1600" dirty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  <a:p>
                      <a:pPr algn="ctr"/>
                      <a:r>
                        <a:rPr lang="ru-RU" altLang="ru-RU" sz="1400" dirty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«все риски»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dirty="0">
                        <a:solidFill>
                          <a:srgbClr val="0A2973"/>
                        </a:solidFill>
                        <a:latin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dirty="0">
                        <a:solidFill>
                          <a:srgbClr val="0A2973"/>
                        </a:solidFill>
                        <a:latin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dirty="0">
                          <a:solidFill>
                            <a:srgbClr val="0A2973"/>
                          </a:solidFill>
                          <a:latin typeface="Arial" pitchFamily="34" charset="0"/>
                        </a:rPr>
                        <a:t>Наводнение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1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0A2973"/>
                        </a:solidFill>
                        <a:latin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A2973"/>
                          </a:solidFill>
                          <a:latin typeface="Arial" pitchFamily="34" charset="0"/>
                        </a:rPr>
                        <a:t>Стихийное бедствие (сход</a:t>
                      </a:r>
                      <a:r>
                        <a:rPr lang="ru-RU" sz="1800" baseline="0" dirty="0">
                          <a:solidFill>
                            <a:srgbClr val="0A2973"/>
                          </a:solidFill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rgbClr val="0A2973"/>
                          </a:solidFill>
                          <a:latin typeface="Arial" pitchFamily="34" charset="0"/>
                        </a:rPr>
                        <a:t>селевого потока</a:t>
                      </a:r>
                      <a:r>
                        <a:rPr lang="ru-RU" sz="1800" dirty="0">
                          <a:solidFill>
                            <a:srgbClr val="0A2973"/>
                          </a:solidFill>
                          <a:latin typeface="Arial" pitchFamily="34" charset="0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6" name="Picture 4" descr="http://masterlika-estetik.ru/images/green%20ti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99" y="3644925"/>
            <a:ext cx="1068926" cy="10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asterlika-estetik.ru/images/green%20ti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99" y="5201235"/>
            <a:ext cx="1068926" cy="10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masterlika-estetik.ru/images/green%20ti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73" y="3797325"/>
            <a:ext cx="1068926" cy="10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masterlika-estetik.ru/images/green%20ti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73" y="5353635"/>
            <a:ext cx="1068926" cy="10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81" y="3421574"/>
            <a:ext cx="2667345" cy="14097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5105399"/>
            <a:ext cx="2638776" cy="1438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75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00102" y="140621"/>
            <a:ext cx="8316475" cy="53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0" kern="0" dirty="0"/>
              <a:t>Перестрахование (1/2)</a:t>
            </a:r>
            <a:endParaRPr lang="ru-RU" sz="280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200102" y="906780"/>
            <a:ext cx="877611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>
                <a:solidFill>
                  <a:srgbClr val="3A4B8C"/>
                </a:solidFill>
              </a:rPr>
              <a:t>Перестрахование</a:t>
            </a:r>
            <a:r>
              <a:rPr lang="ru-RU" sz="1400" dirty="0">
                <a:solidFill>
                  <a:srgbClr val="3A4B8C"/>
                </a:solidFill>
              </a:rPr>
              <a:t> – один из способов максимизации финансовой устойчивости страховой организации, выраженный во взаимодействии участников перестраховочного риска с целью сбалансированного распределения рисков страховщика, принятых по договорам страхования, заключённым непосредственно со страхователями, и извлечения прибыли из этого процесса перестраховщиками.</a:t>
            </a:r>
          </a:p>
          <a:p>
            <a:pPr algn="just">
              <a:spcBef>
                <a:spcPts val="600"/>
              </a:spcBef>
            </a:pPr>
            <a:r>
              <a:rPr lang="ru-RU" sz="1400" dirty="0">
                <a:solidFill>
                  <a:srgbClr val="3A4B8C"/>
                </a:solidFill>
              </a:rPr>
              <a:t>Под перестраховщиками принято понимать компании, специализированные на заключении договоров перестрахования – в широком смысле, а также страховые компании, выполняющие роли перестраховщиков – в узком смысле.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97328784"/>
              </p:ext>
            </p:extLst>
          </p:nvPr>
        </p:nvGraphicFramePr>
        <p:xfrm>
          <a:off x="132991" y="3558405"/>
          <a:ext cx="3064161" cy="223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39486" y="3078761"/>
            <a:ext cx="5469622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3A4B8C"/>
                </a:solidFill>
              </a:rPr>
              <a:t>Виды договоров перестрахования по форме заключения:</a:t>
            </a:r>
          </a:p>
          <a:p>
            <a:pPr algn="just">
              <a:spcBef>
                <a:spcPts val="600"/>
              </a:spcBef>
            </a:pPr>
            <a:r>
              <a:rPr lang="ru-RU" sz="1400" dirty="0">
                <a:solidFill>
                  <a:srgbClr val="3A4B8C"/>
                </a:solidFill>
              </a:rPr>
              <a:t>Договор </a:t>
            </a:r>
            <a:r>
              <a:rPr lang="ru-RU" sz="1400" b="1" dirty="0">
                <a:solidFill>
                  <a:srgbClr val="3A4B8C"/>
                </a:solidFill>
              </a:rPr>
              <a:t>облигаторного</a:t>
            </a:r>
            <a:r>
              <a:rPr lang="ru-RU" sz="1400" dirty="0">
                <a:solidFill>
                  <a:srgbClr val="3A4B8C"/>
                </a:solidFill>
              </a:rPr>
              <a:t> перестрахования. Заключаются в отношении некой массы однородных рисков за заранее определённую плату с заранее определёнными параметрами рисков. Как правило – заключается сроком на один год. Наиболее подходящий вид страхования для такого договора – страхование имущества.</a:t>
            </a:r>
          </a:p>
          <a:p>
            <a:pPr algn="just"/>
            <a:endParaRPr lang="ru-RU" sz="1400" dirty="0">
              <a:solidFill>
                <a:srgbClr val="3A4B8C"/>
              </a:solidFill>
            </a:endParaRPr>
          </a:p>
          <a:p>
            <a:pPr algn="just"/>
            <a:r>
              <a:rPr lang="ru-RU" sz="1400" dirty="0">
                <a:solidFill>
                  <a:srgbClr val="3A4B8C"/>
                </a:solidFill>
              </a:rPr>
              <a:t>Договор </a:t>
            </a:r>
            <a:r>
              <a:rPr lang="ru-RU" sz="1400" b="1" dirty="0">
                <a:solidFill>
                  <a:srgbClr val="3A4B8C"/>
                </a:solidFill>
              </a:rPr>
              <a:t>факультативного</a:t>
            </a:r>
            <a:r>
              <a:rPr lang="ru-RU" sz="1400" dirty="0">
                <a:solidFill>
                  <a:srgbClr val="3A4B8C"/>
                </a:solidFill>
              </a:rPr>
              <a:t> перестрахования. Заключается в отношении одного риска при соответствии такого риска заранее определённым параметрам, установленным страховщиком – качественная характеристика риска, размер ответственности, превышающий величину, которую страховщик готов оставить на собственном удержании.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990" y="3214456"/>
            <a:ext cx="3239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A4B8C"/>
                </a:solidFill>
              </a:rPr>
              <a:t>Процесс передачи риска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114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00102" y="140621"/>
            <a:ext cx="8383587" cy="53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ru-RU"/>
            </a:defPPr>
            <a:lvl1pPr defTabSz="915988" eaLnBrk="1" hangingPunct="1">
              <a:defRPr sz="2800" i="0" kern="0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defTabSz="915988" eaLnBrk="0" hangingPunct="0">
              <a:defRPr sz="2500" i="1">
                <a:solidFill>
                  <a:srgbClr val="0A2973"/>
                </a:solidFill>
              </a:defRPr>
            </a:lvl2pPr>
            <a:lvl3pPr defTabSz="915988" eaLnBrk="0" hangingPunct="0">
              <a:defRPr sz="2500" i="1">
                <a:solidFill>
                  <a:srgbClr val="0A2973"/>
                </a:solidFill>
              </a:defRPr>
            </a:lvl3pPr>
            <a:lvl4pPr defTabSz="915988" eaLnBrk="0" hangingPunct="0">
              <a:defRPr sz="2500" i="1">
                <a:solidFill>
                  <a:srgbClr val="0A2973"/>
                </a:solidFill>
              </a:defRPr>
            </a:lvl4pPr>
            <a:lvl5pPr defTabSz="915988" eaLnBrk="0" hangingPunct="0">
              <a:defRPr sz="2500" i="1">
                <a:solidFill>
                  <a:srgbClr val="0A2973"/>
                </a:solidFill>
              </a:defRPr>
            </a:lvl5pPr>
            <a:lvl6pPr marL="457200" defTabSz="915988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</a:defRPr>
            </a:lvl6pPr>
            <a:lvl7pPr marL="914400" defTabSz="915988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</a:defRPr>
            </a:lvl7pPr>
            <a:lvl8pPr marL="1371600" defTabSz="915988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</a:defRPr>
            </a:lvl8pPr>
            <a:lvl9pPr marL="1828800" defTabSz="915988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</a:defRPr>
            </a:lvl9pPr>
          </a:lstStyle>
          <a:p>
            <a:r>
              <a:rPr lang="ru-RU" dirty="0"/>
              <a:t>Перестрахование (2/2)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331834"/>
              </p:ext>
            </p:extLst>
          </p:nvPr>
        </p:nvGraphicFramePr>
        <p:xfrm>
          <a:off x="103518" y="859156"/>
          <a:ext cx="8900196" cy="559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5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0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u="none" dirty="0">
                          <a:solidFill>
                            <a:schemeClr val="bg1"/>
                          </a:solidFill>
                        </a:rPr>
                        <a:t>Виды договоров перестрахования по характеристике принятых на себя обязательств</a:t>
                      </a:r>
                      <a:endParaRPr lang="ru-RU" sz="140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B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383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3A4B8C"/>
                          </a:solidFill>
                        </a:rPr>
                        <a:t>Договор </a:t>
                      </a:r>
                      <a:r>
                        <a:rPr lang="ru-RU" sz="1400" b="1" dirty="0">
                          <a:solidFill>
                            <a:srgbClr val="3A4B8C"/>
                          </a:solidFill>
                        </a:rPr>
                        <a:t>пропорционального</a:t>
                      </a:r>
                      <a:r>
                        <a:rPr lang="ru-RU" sz="1400" dirty="0">
                          <a:solidFill>
                            <a:srgbClr val="3A4B8C"/>
                          </a:solidFill>
                        </a:rPr>
                        <a:t> страхования. Предполагает распределение премии и ответственности по договору страхования между сторонами договора в соответствии с определёнными договором перестрахования долями.</a:t>
                      </a:r>
                    </a:p>
                  </a:txBody>
                  <a:tcPr>
                    <a:solidFill>
                      <a:srgbClr val="9DBE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400" b="0" i="0" kern="1200" dirty="0">
                          <a:solidFill>
                            <a:srgbClr val="3A4B8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Договор </a:t>
                      </a:r>
                      <a:r>
                        <a:rPr lang="ru-RU" sz="1400" b="1" i="0" kern="1200" dirty="0">
                          <a:solidFill>
                            <a:srgbClr val="3A4B8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непропорционального</a:t>
                      </a:r>
                      <a:r>
                        <a:rPr lang="ru-RU" sz="1400" b="0" i="0" kern="1200" dirty="0">
                          <a:solidFill>
                            <a:srgbClr val="3A4B8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перестрахования.</a:t>
                      </a:r>
                    </a:p>
                    <a:p>
                      <a:pPr algn="just"/>
                      <a:r>
                        <a:rPr lang="ru-RU" sz="1400" b="0" i="0" kern="1200" dirty="0">
                          <a:solidFill>
                            <a:srgbClr val="3A4B8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Момент вступления в действие перестраховочной защиты определяется исключительно ве­личиной убытка.</a:t>
                      </a:r>
                    </a:p>
                    <a:p>
                      <a:pPr algn="just"/>
                      <a:endParaRPr lang="ru-RU" sz="1400" dirty="0">
                        <a:solidFill>
                          <a:srgbClr val="3A4B8C"/>
                        </a:solidFill>
                      </a:endParaRPr>
                    </a:p>
                  </a:txBody>
                  <a:tcPr>
                    <a:solidFill>
                      <a:srgbClr val="9DBE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2868"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rgbClr val="3A4B8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Договор </a:t>
                      </a:r>
                      <a:r>
                        <a:rPr lang="ru-RU" sz="1400" b="1" i="0" kern="1200" dirty="0">
                          <a:solidFill>
                            <a:srgbClr val="3A4B8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квотного</a:t>
                      </a:r>
                      <a:r>
                        <a:rPr lang="ru-RU" sz="1400" b="0" i="0" kern="1200" dirty="0">
                          <a:solidFill>
                            <a:srgbClr val="3A4B8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перестрахования.</a:t>
                      </a:r>
                    </a:p>
                    <a:p>
                      <a:r>
                        <a:rPr lang="ru-RU" sz="1400" b="0" i="0" kern="1200" dirty="0">
                          <a:solidFill>
                            <a:srgbClr val="3A4B8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Установление</a:t>
                      </a:r>
                      <a:r>
                        <a:rPr lang="ru-RU" sz="1400" b="0" i="0" kern="1200" baseline="0" dirty="0">
                          <a:solidFill>
                            <a:srgbClr val="3A4B8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kern="1200" baseline="0" dirty="0">
                          <a:solidFill>
                            <a:srgbClr val="3A4B8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единой пропорции</a:t>
                      </a:r>
                      <a:r>
                        <a:rPr lang="ru-RU" sz="1400" b="0" i="0" kern="1200" baseline="0" dirty="0">
                          <a:solidFill>
                            <a:srgbClr val="3A4B8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отношении всей массы передаваемых в перестрахование рисков.</a:t>
                      </a:r>
                      <a:br>
                        <a:rPr lang="ru-RU" sz="1400" dirty="0">
                          <a:solidFill>
                            <a:srgbClr val="3A4B8C"/>
                          </a:solidFill>
                        </a:rPr>
                      </a:br>
                      <a:endParaRPr lang="ru-RU" sz="1400" dirty="0">
                        <a:solidFill>
                          <a:srgbClr val="3A4B8C"/>
                        </a:solidFill>
                      </a:endParaRPr>
                    </a:p>
                  </a:txBody>
                  <a:tcPr>
                    <a:solidFill>
                      <a:srgbClr val="D4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rgbClr val="3A4B8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Договор </a:t>
                      </a:r>
                      <a:r>
                        <a:rPr lang="ru-RU" sz="1400" b="1" i="0" kern="1200" dirty="0" err="1">
                          <a:solidFill>
                            <a:srgbClr val="3A4B8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эксцедентного</a:t>
                      </a:r>
                      <a:r>
                        <a:rPr lang="ru-RU" sz="1400" b="0" i="0" kern="1200" dirty="0">
                          <a:solidFill>
                            <a:srgbClr val="3A4B8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перестрахования. Предполагает</a:t>
                      </a:r>
                      <a:r>
                        <a:rPr lang="ru-RU" sz="1400" b="0" i="0" kern="1200" baseline="0" dirty="0">
                          <a:solidFill>
                            <a:srgbClr val="3A4B8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kern="1200" baseline="0" dirty="0">
                          <a:solidFill>
                            <a:srgbClr val="3A4B8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пропорции только в отношении рисков, попадающих в перестрахование </a:t>
                      </a:r>
                      <a:r>
                        <a:rPr lang="ru-RU" sz="1400" b="0" i="0" kern="1200" baseline="0" dirty="0">
                          <a:solidFill>
                            <a:srgbClr val="3A4B8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причине превышения заранее определённой величины собственного удержания Страховщика.</a:t>
                      </a:r>
                      <a:endParaRPr lang="ru-RU" sz="1400" dirty="0">
                        <a:solidFill>
                          <a:srgbClr val="3A4B8C"/>
                        </a:solidFill>
                      </a:endParaRPr>
                    </a:p>
                  </a:txBody>
                  <a:tcPr>
                    <a:solidFill>
                      <a:srgbClr val="D4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3A4B8C"/>
                          </a:solidFill>
                        </a:rPr>
                        <a:t>Договор</a:t>
                      </a:r>
                      <a:r>
                        <a:rPr lang="ru-RU" sz="1400" baseline="0" dirty="0">
                          <a:solidFill>
                            <a:srgbClr val="3A4B8C"/>
                          </a:solidFill>
                        </a:rPr>
                        <a:t> перестрахования на основании </a:t>
                      </a:r>
                      <a:r>
                        <a:rPr lang="ru-RU" sz="1400" b="1" baseline="0" dirty="0" err="1">
                          <a:solidFill>
                            <a:srgbClr val="3A4B8C"/>
                          </a:solidFill>
                        </a:rPr>
                        <a:t>эксцедента</a:t>
                      </a:r>
                      <a:r>
                        <a:rPr lang="ru-RU" sz="1400" b="1" baseline="0" dirty="0">
                          <a:solidFill>
                            <a:srgbClr val="3A4B8C"/>
                          </a:solidFill>
                        </a:rPr>
                        <a:t> убытка</a:t>
                      </a:r>
                      <a:r>
                        <a:rPr lang="ru-RU" sz="1400" baseline="0" dirty="0">
                          <a:solidFill>
                            <a:srgbClr val="3A4B8C"/>
                          </a:solidFill>
                        </a:rPr>
                        <a:t>.</a:t>
                      </a:r>
                    </a:p>
                    <a:p>
                      <a:r>
                        <a:rPr lang="ru-RU" sz="1400" dirty="0">
                          <a:solidFill>
                            <a:srgbClr val="3A4B8C"/>
                          </a:solidFill>
                        </a:rPr>
                        <a:t>Страховщик несёт обязательства по возмещению</a:t>
                      </a:r>
                      <a:r>
                        <a:rPr lang="ru-RU" sz="1400" baseline="0" dirty="0">
                          <a:solidFill>
                            <a:srgbClr val="3A4B8C"/>
                          </a:solidFill>
                        </a:rPr>
                        <a:t> вреда только в пределах заранее определённой величины –  «приоритета», выраженного в </a:t>
                      </a:r>
                      <a:r>
                        <a:rPr lang="ru-RU" sz="1400" b="1" baseline="0" dirty="0">
                          <a:solidFill>
                            <a:srgbClr val="3A4B8C"/>
                          </a:solidFill>
                        </a:rPr>
                        <a:t>натуральной величине</a:t>
                      </a:r>
                      <a:r>
                        <a:rPr lang="ru-RU" sz="1400" baseline="0" dirty="0">
                          <a:solidFill>
                            <a:srgbClr val="3A4B8C"/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rgbClr val="3A4B8C"/>
                        </a:solidFill>
                      </a:endParaRPr>
                    </a:p>
                  </a:txBody>
                  <a:tcPr>
                    <a:solidFill>
                      <a:srgbClr val="D4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3A4B8C"/>
                          </a:solidFill>
                        </a:rPr>
                        <a:t>Договор перестрахования на основании </a:t>
                      </a:r>
                      <a:r>
                        <a:rPr lang="ru-RU" sz="1400" b="1" dirty="0" err="1">
                          <a:solidFill>
                            <a:srgbClr val="3A4B8C"/>
                          </a:solidFill>
                        </a:rPr>
                        <a:t>эксцедента</a:t>
                      </a:r>
                      <a:r>
                        <a:rPr lang="ru-RU" sz="1400" b="1" dirty="0">
                          <a:solidFill>
                            <a:srgbClr val="3A4B8C"/>
                          </a:solidFill>
                        </a:rPr>
                        <a:t> убыточности</a:t>
                      </a:r>
                      <a:r>
                        <a:rPr lang="ru-RU" sz="1400" dirty="0">
                          <a:solidFill>
                            <a:srgbClr val="3A4B8C"/>
                          </a:solidFill>
                        </a:rPr>
                        <a:t>.</a:t>
                      </a:r>
                    </a:p>
                    <a:p>
                      <a:r>
                        <a:rPr lang="ru-RU" sz="1400" dirty="0">
                          <a:solidFill>
                            <a:srgbClr val="3A4B8C"/>
                          </a:solidFill>
                        </a:rPr>
                        <a:t>Страховщик несёт обязательства по возмещению</a:t>
                      </a:r>
                      <a:r>
                        <a:rPr lang="ru-RU" sz="1400" baseline="0" dirty="0">
                          <a:solidFill>
                            <a:srgbClr val="3A4B8C"/>
                          </a:solidFill>
                        </a:rPr>
                        <a:t> вреда только в пределах заранее определённой величины –  «приоритета», выраженного в </a:t>
                      </a:r>
                      <a:r>
                        <a:rPr lang="ru-RU" sz="1400" b="1" baseline="0" dirty="0">
                          <a:solidFill>
                            <a:srgbClr val="3A4B8C"/>
                          </a:solidFill>
                        </a:rPr>
                        <a:t>процентном отношении </a:t>
                      </a:r>
                      <a:r>
                        <a:rPr lang="ru-RU" sz="1400" baseline="0" dirty="0">
                          <a:solidFill>
                            <a:srgbClr val="3A4B8C"/>
                          </a:solidFill>
                        </a:rPr>
                        <a:t>страховой премии к страховой сумме.</a:t>
                      </a:r>
                      <a:endParaRPr lang="ru-RU" sz="1400" dirty="0">
                        <a:solidFill>
                          <a:srgbClr val="3A4B8C"/>
                        </a:solidFill>
                      </a:endParaRPr>
                    </a:p>
                  </a:txBody>
                  <a:tcPr>
                    <a:solidFill>
                      <a:srgbClr val="D4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24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00102" y="190920"/>
            <a:ext cx="8383587" cy="59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0" kern="0" dirty="0"/>
              <a:t>Востребованные страховые продукты на рынке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422" y="904101"/>
            <a:ext cx="4353778" cy="27699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A4B8C"/>
                </a:solidFill>
              </a:rPr>
              <a:t>Для физических лиц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7802" y="904101"/>
            <a:ext cx="4224473" cy="27699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Для юридических лиц</a:t>
            </a:r>
          </a:p>
        </p:txBody>
      </p:sp>
      <p:sp>
        <p:nvSpPr>
          <p:cNvPr id="11" name="Кольцо 10"/>
          <p:cNvSpPr/>
          <p:nvPr/>
        </p:nvSpPr>
        <p:spPr>
          <a:xfrm rot="21254038">
            <a:off x="827567" y="2269669"/>
            <a:ext cx="3033485" cy="2902858"/>
          </a:xfrm>
          <a:prstGeom prst="donut">
            <a:avLst>
              <a:gd name="adj" fmla="val 490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 rot="21254038">
            <a:off x="5253295" y="2269669"/>
            <a:ext cx="3033485" cy="2902858"/>
          </a:xfrm>
          <a:prstGeom prst="donut">
            <a:avLst>
              <a:gd name="adj" fmla="val 4905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344309" y="2413000"/>
            <a:ext cx="2" cy="261620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967154" y="3721098"/>
            <a:ext cx="2769577" cy="2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/>
          <p:cNvSpPr/>
          <p:nvPr/>
        </p:nvSpPr>
        <p:spPr>
          <a:xfrm>
            <a:off x="1278789" y="3200394"/>
            <a:ext cx="1015513" cy="4308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" b="1" dirty="0">
                <a:solidFill>
                  <a:schemeClr val="tx1"/>
                </a:solidFill>
              </a:rPr>
              <a:t>Имущество</a:t>
            </a: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2404694" y="3810986"/>
            <a:ext cx="1214806" cy="4308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" b="1" dirty="0">
                <a:solidFill>
                  <a:schemeClr val="tx1"/>
                </a:solidFill>
              </a:rPr>
              <a:t>Автострахование</a:t>
            </a: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04694" y="3200394"/>
            <a:ext cx="1015513" cy="4308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" b="1" dirty="0">
                <a:solidFill>
                  <a:schemeClr val="tx1"/>
                </a:solidFill>
              </a:rPr>
              <a:t>Здоровье</a:t>
            </a: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1278789" y="3798286"/>
            <a:ext cx="1015513" cy="4308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" b="1" dirty="0">
                <a:solidFill>
                  <a:schemeClr val="tx1"/>
                </a:solidFill>
              </a:rPr>
              <a:t>Путешествия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7422" y="1695448"/>
            <a:ext cx="1599589" cy="12668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3A4B8C"/>
                </a:solidFill>
              </a:rPr>
              <a:t>Коробочные продукты по страхованию имущества и ответственности</a:t>
            </a:r>
            <a:endParaRPr lang="ru-RU" sz="800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3A4B8C"/>
                </a:solidFill>
              </a:rPr>
              <a:t>Страхование портативной электронной техники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3A4B8C"/>
                </a:solidFill>
              </a:rPr>
              <a:t>Комплексное ипотечное страхование</a:t>
            </a:r>
          </a:p>
          <a:p>
            <a:pPr algn="just"/>
            <a:endParaRPr lang="ru-RU" sz="8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21611" y="4462462"/>
            <a:ext cx="1599589" cy="12668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3A4B8C"/>
                </a:solidFill>
              </a:rPr>
              <a:t>КАСКО</a:t>
            </a:r>
            <a:endParaRPr lang="ru-RU" sz="8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3A4B8C"/>
                </a:solidFill>
              </a:rPr>
              <a:t>ОСАГО</a:t>
            </a:r>
          </a:p>
          <a:p>
            <a:pPr algn="ctr"/>
            <a:endParaRPr lang="ru-RU" sz="8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12450" y="1695447"/>
            <a:ext cx="1599589" cy="12668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3A4B8C"/>
                </a:solidFill>
              </a:rPr>
              <a:t>Страхование на случай обнаружения заболеваний, требующих дорогостоящего лечения</a:t>
            </a:r>
            <a:endParaRPr lang="ru-RU" sz="800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3A4B8C"/>
                </a:solidFill>
              </a:rPr>
              <a:t>Страхование от несчастного случая</a:t>
            </a:r>
          </a:p>
          <a:p>
            <a:pPr algn="just"/>
            <a:endParaRPr lang="ru-RU" sz="8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7359" y="4462462"/>
            <a:ext cx="1599589" cy="12668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3A4B8C"/>
                </a:solidFill>
              </a:rPr>
              <a:t>Страхование выезжающих за рубеж</a:t>
            </a:r>
            <a:endParaRPr lang="ru-RU" sz="8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3A4B8C"/>
                </a:solidFill>
              </a:rPr>
              <a:t>Страхование багажа</a:t>
            </a:r>
          </a:p>
          <a:p>
            <a:pPr algn="ctr"/>
            <a:endParaRPr lang="ru-RU" sz="8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5385248" y="3721100"/>
            <a:ext cx="2769577" cy="2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762015" y="2413000"/>
            <a:ext cx="2" cy="2616200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процесс 27"/>
          <p:cNvSpPr/>
          <p:nvPr/>
        </p:nvSpPr>
        <p:spPr>
          <a:xfrm>
            <a:off x="5634889" y="3200394"/>
            <a:ext cx="1015513" cy="4308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" b="1" dirty="0">
                <a:solidFill>
                  <a:schemeClr val="tx1"/>
                </a:solidFill>
              </a:rPr>
              <a:t>Имущество</a:t>
            </a: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6879585" y="3200394"/>
            <a:ext cx="1012737" cy="4308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" b="1" dirty="0">
                <a:solidFill>
                  <a:schemeClr val="tx1"/>
                </a:solidFill>
              </a:rPr>
              <a:t>Отраслевые продукты</a:t>
            </a: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5584112" y="3798286"/>
            <a:ext cx="1117064" cy="4308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" b="1" dirty="0">
                <a:solidFill>
                  <a:schemeClr val="tx1"/>
                </a:solidFill>
              </a:rPr>
              <a:t>Страхование ответственности</a:t>
            </a:r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6802537" y="3798286"/>
            <a:ext cx="1199652" cy="4308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" b="1" dirty="0" err="1">
                <a:solidFill>
                  <a:schemeClr val="tx1"/>
                </a:solidFill>
              </a:rPr>
              <a:t>Банкострахование</a:t>
            </a:r>
            <a:endParaRPr lang="ru-RU" sz="800" b="1" dirty="0">
              <a:solidFill>
                <a:schemeClr val="tx1"/>
              </a:solidFill>
            </a:endParaRPr>
          </a:p>
          <a:p>
            <a:pPr lvl="0" algn="ctr"/>
            <a:r>
              <a:rPr lang="ru-RU" sz="800" b="1" dirty="0">
                <a:solidFill>
                  <a:schemeClr val="tx1"/>
                </a:solidFill>
              </a:rPr>
              <a:t>(ВВВ)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57801" y="1695446"/>
            <a:ext cx="1599589" cy="12668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3A4B8C"/>
                </a:solidFill>
              </a:rPr>
              <a:t>Страхование залогового имущества</a:t>
            </a:r>
            <a:endParaRPr lang="ru-RU" sz="7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3A4B8C"/>
                </a:solidFill>
              </a:rPr>
              <a:t>Комплексное страхование имущества промышленных предприятий</a:t>
            </a:r>
          </a:p>
          <a:p>
            <a:pPr algn="ctr"/>
            <a:endParaRPr lang="ru-RU" sz="8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282685" y="4462461"/>
            <a:ext cx="1599589" cy="12668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3A4B8C"/>
                </a:solidFill>
              </a:rPr>
              <a:t>Комплексное страхование имущественных интересов банков, связанных с риском уничтожения, пропажи, повреждения его имущества, убытков в виде потери дохода в результате подделок и других противоправных изменений документов, противоправных действий персонала</a:t>
            </a:r>
            <a:endParaRPr lang="ru-RU" sz="8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657802" y="4462460"/>
            <a:ext cx="1599589" cy="12668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3A4B8C"/>
                </a:solidFill>
              </a:rPr>
              <a:t>Обязательное страхование ответственности владельца опасного объекта</a:t>
            </a:r>
            <a:endParaRPr lang="ru-RU" sz="700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3A4B8C"/>
                </a:solidFill>
              </a:rPr>
              <a:t>Обязательное страхование ответственности перевозчика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3A4B8C"/>
                </a:solidFill>
              </a:rPr>
              <a:t>Страхование ответственности при эксплуатации нежилого помещения</a:t>
            </a:r>
          </a:p>
          <a:p>
            <a:pPr algn="just"/>
            <a:endParaRPr lang="ru-RU" sz="8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282686" y="1695440"/>
            <a:ext cx="1599589" cy="12668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700" dirty="0">
                <a:solidFill>
                  <a:srgbClr val="3A4B8C"/>
                </a:solidFill>
              </a:rPr>
              <a:t>Страхование: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3A4B8C"/>
                </a:solidFill>
              </a:rPr>
              <a:t>Строительно-монтажных рисков</a:t>
            </a:r>
            <a:endParaRPr lang="ru-RU" sz="7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3A4B8C"/>
                </a:solidFill>
              </a:rPr>
              <a:t>Грузов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3A4B8C"/>
                </a:solidFill>
              </a:rPr>
              <a:t>Авиационных рисков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3A4B8C"/>
                </a:solidFill>
              </a:rPr>
              <a:t>Средств автомобильного, водного и ж/д транспорта</a:t>
            </a:r>
          </a:p>
          <a:p>
            <a:pPr algn="ctr"/>
            <a:endParaRPr lang="ru-RU" sz="8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587240" y="904101"/>
            <a:ext cx="0" cy="5496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010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роцесс 4"/>
          <p:cNvSpPr/>
          <p:nvPr/>
        </p:nvSpPr>
        <p:spPr>
          <a:xfrm>
            <a:off x="138020" y="780755"/>
            <a:ext cx="8919713" cy="5663177"/>
          </a:xfrm>
          <a:prstGeom prst="flowChartProcess">
            <a:avLst/>
          </a:prstGeom>
          <a:gradFill>
            <a:gsLst>
              <a:gs pos="17000">
                <a:srgbClr val="768DBC"/>
              </a:gs>
              <a:gs pos="66000">
                <a:srgbClr val="99CCFF"/>
              </a:gs>
              <a:gs pos="86000">
                <a:srgbClr val="D4E1F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200102" y="228599"/>
            <a:ext cx="83835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0" kern="0" dirty="0"/>
              <a:t>Страховой рынок (1/2)</a:t>
            </a:r>
            <a:endParaRPr lang="ru-RU" sz="2800" kern="0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334278" y="985810"/>
            <a:ext cx="8554251" cy="5178152"/>
            <a:chOff x="1424755" y="1912906"/>
            <a:chExt cx="6930119" cy="3931947"/>
          </a:xfrm>
        </p:grpSpPr>
        <p:sp>
          <p:nvSpPr>
            <p:cNvPr id="35" name="TextBox 34">
              <a:hlinkClick r:id="rId3" action="ppaction://hlinksldjump"/>
            </p:cNvPr>
            <p:cNvSpPr txBox="1"/>
            <p:nvPr/>
          </p:nvSpPr>
          <p:spPr>
            <a:xfrm>
              <a:off x="5589112" y="5260078"/>
              <a:ext cx="1346449" cy="58477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 err="1"/>
                <a:t>Непроизводствен-ная</a:t>
              </a:r>
              <a:r>
                <a:rPr lang="ru-RU" sz="1200" dirty="0"/>
                <a:t> инфраструктура</a:t>
              </a:r>
            </a:p>
          </p:txBody>
        </p:sp>
        <p:sp>
          <p:nvSpPr>
            <p:cNvPr id="37" name="TextBox 36">
              <a:hlinkClick r:id="rId3" action="ppaction://hlinksldjump"/>
            </p:cNvPr>
            <p:cNvSpPr txBox="1"/>
            <p:nvPr/>
          </p:nvSpPr>
          <p:spPr>
            <a:xfrm>
              <a:off x="5589112" y="4596653"/>
              <a:ext cx="1346449" cy="58477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Промышленные предприятия</a:t>
              </a:r>
            </a:p>
          </p:txBody>
        </p:sp>
        <p:sp>
          <p:nvSpPr>
            <p:cNvPr id="38" name="TextBox 37">
              <a:hlinkClick r:id="rId3" action="ppaction://hlinksldjump"/>
            </p:cNvPr>
            <p:cNvSpPr txBox="1"/>
            <p:nvPr/>
          </p:nvSpPr>
          <p:spPr>
            <a:xfrm>
              <a:off x="4150709" y="4589679"/>
              <a:ext cx="1346449" cy="58477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ГО (общая)</a:t>
              </a:r>
            </a:p>
          </p:txBody>
        </p:sp>
        <p:sp>
          <p:nvSpPr>
            <p:cNvPr id="39" name="TextBox 38">
              <a:hlinkClick r:id="rId3" action="ppaction://hlinksldjump"/>
            </p:cNvPr>
            <p:cNvSpPr txBox="1"/>
            <p:nvPr/>
          </p:nvSpPr>
          <p:spPr>
            <a:xfrm>
              <a:off x="2731396" y="5260078"/>
              <a:ext cx="1346449" cy="58477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СМР</a:t>
              </a:r>
            </a:p>
          </p:txBody>
        </p:sp>
        <p:sp>
          <p:nvSpPr>
            <p:cNvPr id="40" name="TextBox 39">
              <a:hlinkClick r:id="rId3" action="ppaction://hlinksldjump"/>
            </p:cNvPr>
            <p:cNvSpPr txBox="1"/>
            <p:nvPr/>
          </p:nvSpPr>
          <p:spPr>
            <a:xfrm>
              <a:off x="2741519" y="4589679"/>
              <a:ext cx="1346449" cy="58477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Суда в постройке</a:t>
              </a:r>
            </a:p>
          </p:txBody>
        </p:sp>
        <p:sp>
          <p:nvSpPr>
            <p:cNvPr id="42" name="TextBox 41">
              <a:hlinkClick r:id="rId3" action="ppaction://hlinksldjump"/>
            </p:cNvPr>
            <p:cNvSpPr txBox="1"/>
            <p:nvPr/>
          </p:nvSpPr>
          <p:spPr>
            <a:xfrm>
              <a:off x="4169799" y="5260078"/>
              <a:ext cx="1346449" cy="58477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Грузы</a:t>
              </a:r>
            </a:p>
          </p:txBody>
        </p:sp>
        <p:sp>
          <p:nvSpPr>
            <p:cNvPr id="43" name="TextBox 42">
              <a:hlinkClick r:id="rId3" action="ppaction://hlinksldjump"/>
            </p:cNvPr>
            <p:cNvSpPr txBox="1"/>
            <p:nvPr/>
          </p:nvSpPr>
          <p:spPr>
            <a:xfrm>
              <a:off x="4150709" y="3278607"/>
              <a:ext cx="1346449" cy="584775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Животные</a:t>
              </a:r>
            </a:p>
          </p:txBody>
        </p:sp>
        <p:sp>
          <p:nvSpPr>
            <p:cNvPr id="44" name="TextBox 43">
              <a:hlinkClick r:id="rId4" action="ppaction://hlinksldjump"/>
            </p:cNvPr>
            <p:cNvSpPr txBox="1"/>
            <p:nvPr/>
          </p:nvSpPr>
          <p:spPr>
            <a:xfrm>
              <a:off x="7008425" y="4589679"/>
              <a:ext cx="1346449" cy="58477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ГО (спец.) – нотариусы/аудиторы</a:t>
              </a:r>
            </a:p>
          </p:txBody>
        </p:sp>
        <p:sp>
          <p:nvSpPr>
            <p:cNvPr id="45" name="TextBox 44">
              <a:hlinkClick r:id="rId4" action="ppaction://hlinksldjump"/>
            </p:cNvPr>
            <p:cNvSpPr txBox="1"/>
            <p:nvPr/>
          </p:nvSpPr>
          <p:spPr>
            <a:xfrm>
              <a:off x="4150709" y="1912906"/>
              <a:ext cx="1346449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ГО (специальная) – дольщики</a:t>
              </a:r>
            </a:p>
          </p:txBody>
        </p:sp>
        <p:sp>
          <p:nvSpPr>
            <p:cNvPr id="46" name="TextBox 45">
              <a:hlinkClick r:id="rId4" action="ppaction://hlinksldjump"/>
            </p:cNvPr>
            <p:cNvSpPr txBox="1"/>
            <p:nvPr/>
          </p:nvSpPr>
          <p:spPr>
            <a:xfrm>
              <a:off x="7008425" y="1912906"/>
              <a:ext cx="1346449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ГО (специальная) – туроператоры</a:t>
              </a:r>
            </a:p>
          </p:txBody>
        </p:sp>
        <p:sp>
          <p:nvSpPr>
            <p:cNvPr id="47" name="TextBox 46">
              <a:hlinkClick r:id="rId3" action="ppaction://hlinksldjump"/>
            </p:cNvPr>
            <p:cNvSpPr txBox="1"/>
            <p:nvPr/>
          </p:nvSpPr>
          <p:spPr>
            <a:xfrm>
              <a:off x="5589112" y="2579478"/>
              <a:ext cx="1346449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Воздушные суда</a:t>
              </a:r>
            </a:p>
            <a:p>
              <a:r>
                <a:rPr lang="ru-RU" sz="1200" dirty="0"/>
                <a:t>(самолеты, вертолеты)</a:t>
              </a:r>
            </a:p>
          </p:txBody>
        </p:sp>
        <p:sp>
          <p:nvSpPr>
            <p:cNvPr id="48" name="TextBox 47">
              <a:hlinkClick r:id="rId3" action="ppaction://hlinksldjump"/>
            </p:cNvPr>
            <p:cNvSpPr txBox="1"/>
            <p:nvPr/>
          </p:nvSpPr>
          <p:spPr>
            <a:xfrm>
              <a:off x="1424755" y="2579478"/>
              <a:ext cx="1243189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600">
                  <a:solidFill>
                    <a:schemeClr val="accent3">
                      <a:lumMod val="50000"/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>
                  <a:solidFill>
                    <a:schemeClr val="tx1">
                      <a:alpha val="91000"/>
                    </a:schemeClr>
                  </a:solidFill>
                </a:rPr>
                <a:t>Космические риски</a:t>
              </a:r>
            </a:p>
          </p:txBody>
        </p:sp>
        <p:sp>
          <p:nvSpPr>
            <p:cNvPr id="49" name="TextBox 48">
              <a:hlinkClick r:id="rId3" action="ppaction://hlinksldjump"/>
            </p:cNvPr>
            <p:cNvSpPr txBox="1"/>
            <p:nvPr/>
          </p:nvSpPr>
          <p:spPr>
            <a:xfrm>
              <a:off x="2741519" y="3278607"/>
              <a:ext cx="1346449" cy="584775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Речные и морские суда</a:t>
              </a:r>
            </a:p>
          </p:txBody>
        </p:sp>
        <p:sp>
          <p:nvSpPr>
            <p:cNvPr id="50" name="TextBox 49">
              <a:hlinkClick r:id="rId3" action="ppaction://hlinksldjump"/>
            </p:cNvPr>
            <p:cNvSpPr txBox="1"/>
            <p:nvPr/>
          </p:nvSpPr>
          <p:spPr>
            <a:xfrm>
              <a:off x="3538686" y="3904064"/>
              <a:ext cx="1224045" cy="584775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Ответственность судовладельца</a:t>
              </a:r>
            </a:p>
          </p:txBody>
        </p:sp>
        <p:sp>
          <p:nvSpPr>
            <p:cNvPr id="51" name="TextBox 50">
              <a:hlinkClick r:id="rId4" action="ppaction://hlinksldjump"/>
            </p:cNvPr>
            <p:cNvSpPr txBox="1"/>
            <p:nvPr/>
          </p:nvSpPr>
          <p:spPr>
            <a:xfrm>
              <a:off x="2741519" y="2579478"/>
              <a:ext cx="1346449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«Моторные» риски</a:t>
              </a:r>
            </a:p>
            <a:p>
              <a:r>
                <a:rPr lang="ru-RU" sz="1200" dirty="0"/>
                <a:t>(не спецтехника)</a:t>
              </a:r>
            </a:p>
          </p:txBody>
        </p:sp>
        <p:sp>
          <p:nvSpPr>
            <p:cNvPr id="52" name="TextBox 51">
              <a:hlinkClick r:id="rId3" action="ppaction://hlinksldjump"/>
            </p:cNvPr>
            <p:cNvSpPr txBox="1"/>
            <p:nvPr/>
          </p:nvSpPr>
          <p:spPr>
            <a:xfrm>
              <a:off x="4823933" y="3904064"/>
              <a:ext cx="1224045" cy="584775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Логистические терминалы, складские комплексы</a:t>
              </a:r>
            </a:p>
          </p:txBody>
        </p:sp>
        <p:sp>
          <p:nvSpPr>
            <p:cNvPr id="53" name="TextBox 52">
              <a:hlinkClick r:id="rId3" action="ppaction://hlinksldjump"/>
            </p:cNvPr>
            <p:cNvSpPr txBox="1"/>
            <p:nvPr/>
          </p:nvSpPr>
          <p:spPr>
            <a:xfrm>
              <a:off x="7008425" y="3278607"/>
              <a:ext cx="1346449" cy="584775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Товарные запасы (без недвижимости)</a:t>
              </a:r>
            </a:p>
          </p:txBody>
        </p:sp>
        <p:sp>
          <p:nvSpPr>
            <p:cNvPr id="54" name="TextBox 53">
              <a:hlinkClick r:id="rId3" action="ppaction://hlinksldjump"/>
            </p:cNvPr>
            <p:cNvSpPr txBox="1"/>
            <p:nvPr/>
          </p:nvSpPr>
          <p:spPr>
            <a:xfrm>
              <a:off x="5589112" y="3278607"/>
              <a:ext cx="1346449" cy="584775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НС (коллективные программы)</a:t>
              </a:r>
            </a:p>
          </p:txBody>
        </p:sp>
        <p:sp>
          <p:nvSpPr>
            <p:cNvPr id="55" name="TextBox 54">
              <a:hlinkClick r:id="rId4" action="ppaction://hlinksldjump"/>
            </p:cNvPr>
            <p:cNvSpPr txBox="1"/>
            <p:nvPr/>
          </p:nvSpPr>
          <p:spPr>
            <a:xfrm>
              <a:off x="2741519" y="1912906"/>
              <a:ext cx="1346449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Предприниматель-</a:t>
              </a:r>
              <a:r>
                <a:rPr lang="ru-RU" sz="1200" dirty="0" err="1"/>
                <a:t>ские</a:t>
              </a:r>
              <a:r>
                <a:rPr lang="ru-RU" sz="1200" dirty="0"/>
                <a:t> риски</a:t>
              </a:r>
            </a:p>
          </p:txBody>
        </p:sp>
        <p:sp>
          <p:nvSpPr>
            <p:cNvPr id="56" name="TextBox 55">
              <a:hlinkClick r:id="rId4" action="ppaction://hlinksldjump"/>
            </p:cNvPr>
            <p:cNvSpPr txBox="1"/>
            <p:nvPr/>
          </p:nvSpPr>
          <p:spPr>
            <a:xfrm>
              <a:off x="5589112" y="1912906"/>
              <a:ext cx="1346449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Дебиторская задолженность</a:t>
              </a:r>
            </a:p>
          </p:txBody>
        </p:sp>
        <p:sp>
          <p:nvSpPr>
            <p:cNvPr id="57" name="TextBox 56">
              <a:hlinkClick r:id="rId4" action="ppaction://hlinksldjump"/>
            </p:cNvPr>
            <p:cNvSpPr txBox="1"/>
            <p:nvPr/>
          </p:nvSpPr>
          <p:spPr>
            <a:xfrm>
              <a:off x="4150709" y="2579478"/>
              <a:ext cx="1346449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Спецтехника (строительная, с/х)</a:t>
              </a:r>
            </a:p>
          </p:txBody>
        </p:sp>
        <p:sp>
          <p:nvSpPr>
            <p:cNvPr id="58" name="TextBox 57">
              <a:hlinkClick r:id="rId3" action="ppaction://hlinksldjump"/>
            </p:cNvPr>
            <p:cNvSpPr txBox="1"/>
            <p:nvPr/>
          </p:nvSpPr>
          <p:spPr>
            <a:xfrm>
              <a:off x="7008425" y="2579478"/>
              <a:ext cx="1346449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38100">
                <a:schemeClr val="accent1">
                  <a:alpha val="40000"/>
                </a:schemeClr>
              </a:glow>
            </a:effectLst>
            <a:scene3d>
              <a:camera prst="perspectiveFront"/>
              <a:lightRig rig="balanced" dir="t"/>
            </a:scene3d>
            <a:sp3d contourW="12700" prstMaterial="matte">
              <a:bevelT/>
              <a:contourClr>
                <a:schemeClr val="bg2">
                  <a:lumMod val="90000"/>
                </a:schemeClr>
              </a:contourClr>
            </a:sp3d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 algn="ctr">
                <a:defRPr sz="1400">
                  <a:solidFill>
                    <a:schemeClr val="tx1">
                      <a:alpha val="91000"/>
                    </a:schemeClr>
                  </a:solidFill>
                  <a:latin typeface="+mj-lt"/>
                </a:defRPr>
              </a:lvl1pPr>
            </a:lstStyle>
            <a:p>
              <a:r>
                <a:rPr lang="ru-RU" sz="1200" dirty="0"/>
                <a:t>Урожаи</a:t>
              </a:r>
            </a:p>
          </p:txBody>
        </p:sp>
      </p:grp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327562" y="994603"/>
            <a:ext cx="1535217" cy="77011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  <a:scene3d>
            <a:camera prst="perspectiveFront"/>
            <a:lightRig rig="balanced" dir="t"/>
          </a:scene3d>
          <a:sp3d contourW="12700" prstMaterial="matte">
            <a:bevelT/>
            <a:contourClr>
              <a:schemeClr val="bg2">
                <a:lumMod val="90000"/>
              </a:schemeClr>
            </a:contourClr>
          </a:sp3d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ctr">
              <a:defRPr sz="1600">
                <a:solidFill>
                  <a:schemeClr val="accent3">
                    <a:lumMod val="50000"/>
                    <a:alpha val="91000"/>
                  </a:schemeClr>
                </a:solidFill>
                <a:latin typeface="+mj-lt"/>
              </a:defRPr>
            </a:lvl1pPr>
          </a:lstStyle>
          <a:p>
            <a:r>
              <a:rPr lang="ru-RU" b="1" dirty="0">
                <a:solidFill>
                  <a:schemeClr val="tx1">
                    <a:alpha val="91000"/>
                  </a:schemeClr>
                </a:solidFill>
              </a:rPr>
              <a:t>Высокий риск</a:t>
            </a:r>
          </a:p>
        </p:txBody>
      </p:sp>
      <p:sp>
        <p:nvSpPr>
          <p:cNvPr id="30" name="TextBox 29">
            <a:hlinkClick r:id="rId3" action="ppaction://hlinksldjump"/>
          </p:cNvPr>
          <p:cNvSpPr txBox="1"/>
          <p:nvPr/>
        </p:nvSpPr>
        <p:spPr>
          <a:xfrm>
            <a:off x="327562" y="2774665"/>
            <a:ext cx="1535217" cy="770116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  <a:scene3d>
            <a:camera prst="perspectiveFront"/>
            <a:lightRig rig="balanced" dir="t"/>
          </a:scene3d>
          <a:sp3d contourW="12700" prstMaterial="matte">
            <a:bevelT/>
            <a:contourClr>
              <a:schemeClr val="bg2">
                <a:lumMod val="90000"/>
              </a:schemeClr>
            </a:contourClr>
          </a:sp3d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tx1">
                    <a:alpha val="91000"/>
                  </a:schemeClr>
                </a:solidFill>
                <a:latin typeface="+mj-lt"/>
              </a:defRPr>
            </a:lvl1pPr>
          </a:lstStyle>
          <a:p>
            <a:r>
              <a:rPr lang="ru-RU" sz="1600" b="1" dirty="0"/>
              <a:t>Умеренный риск</a:t>
            </a:r>
          </a:p>
        </p:txBody>
      </p:sp>
      <p:sp>
        <p:nvSpPr>
          <p:cNvPr id="80" name="TextBox 79">
            <a:hlinkClick r:id="rId3" action="ppaction://hlinksldjump"/>
          </p:cNvPr>
          <p:cNvSpPr txBox="1"/>
          <p:nvPr/>
        </p:nvSpPr>
        <p:spPr>
          <a:xfrm>
            <a:off x="327562" y="4510969"/>
            <a:ext cx="1535217" cy="77011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  <a:scene3d>
            <a:camera prst="perspectiveFront"/>
            <a:lightRig rig="balanced" dir="t"/>
          </a:scene3d>
          <a:sp3d contourW="12700" prstMaterial="matte">
            <a:bevelT/>
            <a:contourClr>
              <a:schemeClr val="bg2">
                <a:lumMod val="90000"/>
              </a:schemeClr>
            </a:contourClr>
          </a:sp3d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tx1">
                    <a:alpha val="91000"/>
                  </a:schemeClr>
                </a:solidFill>
                <a:latin typeface="+mj-lt"/>
              </a:defRPr>
            </a:lvl1pPr>
          </a:lstStyle>
          <a:p>
            <a:r>
              <a:rPr lang="ru-RU" sz="1600" b="1" dirty="0"/>
              <a:t>Пониженный риск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7562" y="2709129"/>
            <a:ext cx="8560967" cy="0"/>
          </a:xfrm>
          <a:prstGeom prst="line">
            <a:avLst/>
          </a:prstGeom>
          <a:ln w="60325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17501" y="4438550"/>
            <a:ext cx="8560967" cy="0"/>
          </a:xfrm>
          <a:prstGeom prst="line">
            <a:avLst/>
          </a:prstGeom>
          <a:ln w="60325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732240" y="6597352"/>
            <a:ext cx="2133600" cy="288032"/>
          </a:xfrm>
        </p:spPr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03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200102" y="228599"/>
            <a:ext cx="83835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0" kern="0" dirty="0"/>
              <a:t>Страховой рынок (2/2)</a:t>
            </a:r>
            <a:endParaRPr lang="ru-RU" sz="2800" kern="0" dirty="0"/>
          </a:p>
        </p:txBody>
      </p:sp>
      <p:sp>
        <p:nvSpPr>
          <p:cNvPr id="41" name="TextBox 40">
            <a:hlinkClick r:id="rId3" action="ppaction://hlinksldjump"/>
          </p:cNvPr>
          <p:cNvSpPr txBox="1"/>
          <p:nvPr/>
        </p:nvSpPr>
        <p:spPr>
          <a:xfrm>
            <a:off x="200102" y="992082"/>
            <a:ext cx="1354378" cy="521609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  <a:scene3d>
            <a:camera prst="perspectiveFront"/>
            <a:lightRig rig="balanced" dir="t"/>
          </a:scene3d>
          <a:sp3d contourW="12700" prstMaterial="matte">
            <a:bevelT/>
            <a:contourClr>
              <a:schemeClr val="bg2">
                <a:lumMod val="90000"/>
              </a:schemeClr>
            </a:contourClr>
          </a:sp3d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tx1">
                    <a:alpha val="91000"/>
                  </a:schemeClr>
                </a:solidFill>
                <a:latin typeface="+mj-lt"/>
              </a:defRPr>
            </a:lvl1pPr>
          </a:lstStyle>
          <a:p>
            <a:r>
              <a:rPr lang="ru-RU" sz="1200" b="1" dirty="0"/>
              <a:t>Умеренный риск</a:t>
            </a: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203924" y="5839030"/>
            <a:ext cx="1350557" cy="52160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  <a:scene3d>
            <a:camera prst="perspectiveFront"/>
            <a:lightRig rig="balanced" dir="t"/>
          </a:scene3d>
          <a:sp3d contourW="12700" prstMaterial="matte">
            <a:bevelT/>
            <a:contourClr>
              <a:schemeClr val="bg2">
                <a:lumMod val="90000"/>
              </a:schemeClr>
            </a:contourClr>
          </a:sp3d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tx1">
                    <a:alpha val="91000"/>
                  </a:schemeClr>
                </a:solidFill>
                <a:latin typeface="+mj-lt"/>
              </a:defRPr>
            </a:lvl1pPr>
          </a:lstStyle>
          <a:p>
            <a:r>
              <a:rPr lang="ru-RU" sz="1200" b="1" dirty="0"/>
              <a:t>Пониженный риск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90" y="4963695"/>
            <a:ext cx="4159984" cy="157166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47" y="2587254"/>
            <a:ext cx="2507314" cy="1670126"/>
          </a:xfrm>
          <a:prstGeom prst="rect">
            <a:avLst/>
          </a:prstGeom>
        </p:spPr>
      </p:pic>
      <p:sp>
        <p:nvSpPr>
          <p:cNvPr id="27" name="Стрелка вправо 26"/>
          <p:cNvSpPr/>
          <p:nvPr/>
        </p:nvSpPr>
        <p:spPr>
          <a:xfrm>
            <a:off x="3234906" y="2895134"/>
            <a:ext cx="301924" cy="13637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3234906" y="5348370"/>
            <a:ext cx="152400" cy="8885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51" y="788113"/>
            <a:ext cx="2398104" cy="1269947"/>
          </a:xfrm>
          <a:prstGeom prst="rect">
            <a:avLst/>
          </a:prstGeom>
        </p:spPr>
      </p:pic>
      <p:sp>
        <p:nvSpPr>
          <p:cNvPr id="26" name="TextBox 25">
            <a:hlinkClick r:id="rId3" action="ppaction://hlinksldjump"/>
          </p:cNvPr>
          <p:cNvSpPr txBox="1"/>
          <p:nvPr/>
        </p:nvSpPr>
        <p:spPr>
          <a:xfrm>
            <a:off x="200103" y="1552574"/>
            <a:ext cx="1354378" cy="5781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  <a:scene3d>
            <a:camera prst="perspectiveFront"/>
            <a:lightRig rig="balanced" dir="t"/>
          </a:scene3d>
          <a:sp3d contourW="12700" prstMaterial="matte">
            <a:bevelT/>
            <a:contourClr>
              <a:schemeClr val="bg2">
                <a:lumMod val="90000"/>
              </a:schemeClr>
            </a:contourClr>
          </a:sp3d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ctr">
              <a:defRPr sz="1600">
                <a:solidFill>
                  <a:schemeClr val="accent3">
                    <a:lumMod val="50000"/>
                    <a:alpha val="91000"/>
                  </a:schemeClr>
                </a:solidFill>
                <a:latin typeface="+mj-lt"/>
              </a:defRPr>
            </a:lvl1pPr>
          </a:lstStyle>
          <a:p>
            <a:r>
              <a:rPr lang="ru-RU" sz="1200" b="1" dirty="0">
                <a:solidFill>
                  <a:schemeClr val="tx1">
                    <a:alpha val="91000"/>
                  </a:schemeClr>
                </a:solidFill>
              </a:rPr>
              <a:t>Высокий риск</a:t>
            </a: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1677168" y="1552574"/>
            <a:ext cx="1459223" cy="5781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  <a:scene3d>
            <a:camera prst="perspectiveFront"/>
            <a:lightRig rig="balanced" dir="t"/>
          </a:scene3d>
          <a:sp3d contourW="12700" prstMaterial="matte">
            <a:bevelT/>
            <a:contourClr>
              <a:schemeClr val="bg2">
                <a:lumMod val="90000"/>
              </a:schemeClr>
            </a:contourClr>
          </a:sp3d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ctr">
              <a:defRPr sz="1600">
                <a:solidFill>
                  <a:schemeClr val="accent3">
                    <a:lumMod val="50000"/>
                    <a:alpha val="91000"/>
                  </a:schemeClr>
                </a:solidFill>
                <a:latin typeface="+mj-lt"/>
              </a:defRPr>
            </a:lvl1pPr>
          </a:lstStyle>
          <a:p>
            <a:r>
              <a:rPr lang="ru-RU" sz="1200" dirty="0">
                <a:solidFill>
                  <a:schemeClr val="tx1">
                    <a:alpha val="91000"/>
                  </a:schemeClr>
                </a:solidFill>
              </a:rPr>
              <a:t>Урожай</a:t>
            </a:r>
          </a:p>
        </p:txBody>
      </p:sp>
      <p:sp>
        <p:nvSpPr>
          <p:cNvPr id="31" name="TextBox 30">
            <a:hlinkClick r:id="rId3" action="ppaction://hlinksldjump"/>
          </p:cNvPr>
          <p:cNvSpPr txBox="1"/>
          <p:nvPr/>
        </p:nvSpPr>
        <p:spPr>
          <a:xfrm>
            <a:off x="1677168" y="983096"/>
            <a:ext cx="1459224" cy="521609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  <a:scene3d>
            <a:camera prst="perspectiveFront"/>
            <a:lightRig rig="balanced" dir="t"/>
          </a:scene3d>
          <a:sp3d contourW="12700" prstMaterial="matte">
            <a:bevelT/>
            <a:contourClr>
              <a:schemeClr val="bg2">
                <a:lumMod val="90000"/>
              </a:schemeClr>
            </a:contourClr>
          </a:sp3d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tx1">
                    <a:alpha val="91000"/>
                  </a:schemeClr>
                </a:solidFill>
                <a:latin typeface="+mj-lt"/>
              </a:defRPr>
            </a:lvl1pPr>
          </a:lstStyle>
          <a:p>
            <a:r>
              <a:rPr lang="ru-RU" sz="1200" dirty="0"/>
              <a:t>Животные</a:t>
            </a:r>
          </a:p>
        </p:txBody>
      </p:sp>
      <p:sp>
        <p:nvSpPr>
          <p:cNvPr id="32" name="TextBox 31">
            <a:hlinkClick r:id="rId3" action="ppaction://hlinksldjump"/>
          </p:cNvPr>
          <p:cNvSpPr txBox="1"/>
          <p:nvPr/>
        </p:nvSpPr>
        <p:spPr>
          <a:xfrm>
            <a:off x="196282" y="2622057"/>
            <a:ext cx="1354378" cy="521609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  <a:scene3d>
            <a:camera prst="perspectiveFront"/>
            <a:lightRig rig="balanced" dir="t"/>
          </a:scene3d>
          <a:sp3d contourW="12700" prstMaterial="matte">
            <a:bevelT/>
            <a:contourClr>
              <a:schemeClr val="bg2">
                <a:lumMod val="90000"/>
              </a:schemeClr>
            </a:contourClr>
          </a:sp3d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tx1">
                    <a:alpha val="91000"/>
                  </a:schemeClr>
                </a:solidFill>
                <a:latin typeface="+mj-lt"/>
              </a:defRPr>
            </a:lvl1pPr>
          </a:lstStyle>
          <a:p>
            <a:r>
              <a:rPr lang="ru-RU" sz="1200" b="1" dirty="0"/>
              <a:t>Умеренный риск</a:t>
            </a:r>
          </a:p>
        </p:txBody>
      </p:sp>
      <p:sp>
        <p:nvSpPr>
          <p:cNvPr id="33" name="TextBox 32">
            <a:hlinkClick r:id="rId3" action="ppaction://hlinksldjump"/>
          </p:cNvPr>
          <p:cNvSpPr txBox="1"/>
          <p:nvPr/>
        </p:nvSpPr>
        <p:spPr>
          <a:xfrm>
            <a:off x="1677169" y="2634329"/>
            <a:ext cx="1459222" cy="521609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  <a:scene3d>
            <a:camera prst="perspectiveFront"/>
            <a:lightRig rig="balanced" dir="t"/>
          </a:scene3d>
          <a:sp3d contourW="12700" prstMaterial="matte">
            <a:bevelT/>
            <a:contourClr>
              <a:schemeClr val="bg2">
                <a:lumMod val="90000"/>
              </a:schemeClr>
            </a:contourClr>
          </a:sp3d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tx1">
                    <a:alpha val="91000"/>
                  </a:schemeClr>
                </a:solidFill>
                <a:latin typeface="+mj-lt"/>
              </a:defRPr>
            </a:lvl1pPr>
          </a:lstStyle>
          <a:p>
            <a:r>
              <a:rPr lang="ru-RU" sz="1200" dirty="0"/>
              <a:t>Товарные запасы</a:t>
            </a:r>
          </a:p>
        </p:txBody>
      </p:sp>
      <p:sp>
        <p:nvSpPr>
          <p:cNvPr id="34" name="TextBox 33">
            <a:hlinkClick r:id="rId3" action="ppaction://hlinksldjump"/>
          </p:cNvPr>
          <p:cNvSpPr txBox="1"/>
          <p:nvPr/>
        </p:nvSpPr>
        <p:spPr>
          <a:xfrm>
            <a:off x="196282" y="3551584"/>
            <a:ext cx="1354378" cy="5781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  <a:scene3d>
            <a:camera prst="perspectiveFront"/>
            <a:lightRig rig="balanced" dir="t"/>
          </a:scene3d>
          <a:sp3d contourW="12700" prstMaterial="matte">
            <a:bevelT/>
            <a:contourClr>
              <a:schemeClr val="bg2">
                <a:lumMod val="90000"/>
              </a:schemeClr>
            </a:contourClr>
          </a:sp3d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ctr">
              <a:defRPr sz="1600">
                <a:solidFill>
                  <a:schemeClr val="accent3">
                    <a:lumMod val="50000"/>
                    <a:alpha val="91000"/>
                  </a:schemeClr>
                </a:solidFill>
                <a:latin typeface="+mj-lt"/>
              </a:defRPr>
            </a:lvl1pPr>
          </a:lstStyle>
          <a:p>
            <a:r>
              <a:rPr lang="ru-RU" sz="1200" b="1" dirty="0">
                <a:solidFill>
                  <a:schemeClr val="tx1">
                    <a:alpha val="91000"/>
                  </a:schemeClr>
                </a:solidFill>
              </a:rPr>
              <a:t>Высокий риск</a:t>
            </a:r>
          </a:p>
        </p:txBody>
      </p:sp>
      <p:sp>
        <p:nvSpPr>
          <p:cNvPr id="35" name="TextBox 34">
            <a:hlinkClick r:id="rId3" action="ppaction://hlinksldjump"/>
          </p:cNvPr>
          <p:cNvSpPr txBox="1"/>
          <p:nvPr/>
        </p:nvSpPr>
        <p:spPr>
          <a:xfrm>
            <a:off x="1677166" y="3229637"/>
            <a:ext cx="1459223" cy="5781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  <a:scene3d>
            <a:camera prst="perspectiveFront"/>
            <a:lightRig rig="balanced" dir="t"/>
          </a:scene3d>
          <a:sp3d contourW="12700" prstMaterial="matte">
            <a:bevelT/>
            <a:contourClr>
              <a:schemeClr val="bg2">
                <a:lumMod val="90000"/>
              </a:schemeClr>
            </a:contourClr>
          </a:sp3d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ctr">
              <a:defRPr sz="1600">
                <a:solidFill>
                  <a:schemeClr val="accent3">
                    <a:lumMod val="50000"/>
                    <a:alpha val="91000"/>
                  </a:schemeClr>
                </a:solidFill>
                <a:latin typeface="+mj-lt"/>
              </a:defRPr>
            </a:lvl1pPr>
          </a:lstStyle>
          <a:p>
            <a:r>
              <a:rPr lang="ru-RU" sz="1200" dirty="0">
                <a:solidFill>
                  <a:schemeClr val="tx1">
                    <a:alpha val="91000"/>
                  </a:schemeClr>
                </a:solidFill>
              </a:rPr>
              <a:t>«Моторные» риски</a:t>
            </a:r>
          </a:p>
        </p:txBody>
      </p:sp>
      <p:sp>
        <p:nvSpPr>
          <p:cNvPr id="37" name="TextBox 36">
            <a:hlinkClick r:id="rId3" action="ppaction://hlinksldjump"/>
          </p:cNvPr>
          <p:cNvSpPr txBox="1"/>
          <p:nvPr/>
        </p:nvSpPr>
        <p:spPr>
          <a:xfrm>
            <a:off x="1677166" y="3969756"/>
            <a:ext cx="1459224" cy="5781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  <a:scene3d>
            <a:camera prst="perspectiveFront"/>
            <a:lightRig rig="balanced" dir="t"/>
          </a:scene3d>
          <a:sp3d contourW="12700" prstMaterial="matte">
            <a:bevelT/>
            <a:contourClr>
              <a:schemeClr val="bg2">
                <a:lumMod val="90000"/>
              </a:schemeClr>
            </a:contourClr>
          </a:sp3d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ctr">
              <a:defRPr sz="1600">
                <a:solidFill>
                  <a:schemeClr val="accent3">
                    <a:lumMod val="50000"/>
                    <a:alpha val="91000"/>
                  </a:schemeClr>
                </a:solidFill>
                <a:latin typeface="+mj-lt"/>
              </a:defRPr>
            </a:lvl1pPr>
          </a:lstStyle>
          <a:p>
            <a:r>
              <a:rPr lang="ru-RU" sz="1200" dirty="0">
                <a:solidFill>
                  <a:schemeClr val="tx1">
                    <a:alpha val="91000"/>
                  </a:schemeClr>
                </a:solidFill>
              </a:rPr>
              <a:t>Воздушные суда</a:t>
            </a:r>
          </a:p>
        </p:txBody>
      </p:sp>
      <p:sp>
        <p:nvSpPr>
          <p:cNvPr id="38" name="TextBox 37">
            <a:hlinkClick r:id="rId3" action="ppaction://hlinksldjump"/>
          </p:cNvPr>
          <p:cNvSpPr txBox="1"/>
          <p:nvPr/>
        </p:nvSpPr>
        <p:spPr>
          <a:xfrm>
            <a:off x="196282" y="5227917"/>
            <a:ext cx="1354378" cy="521609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  <a:scene3d>
            <a:camera prst="perspectiveFront"/>
            <a:lightRig rig="balanced" dir="t"/>
          </a:scene3d>
          <a:sp3d contourW="12700" prstMaterial="matte">
            <a:bevelT/>
            <a:contourClr>
              <a:schemeClr val="bg2">
                <a:lumMod val="90000"/>
              </a:schemeClr>
            </a:contourClr>
          </a:sp3d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tx1">
                    <a:alpha val="91000"/>
                  </a:schemeClr>
                </a:solidFill>
                <a:latin typeface="+mj-lt"/>
              </a:defRPr>
            </a:lvl1pPr>
          </a:lstStyle>
          <a:p>
            <a:r>
              <a:rPr lang="ru-RU" sz="1200" b="1" dirty="0"/>
              <a:t>Умеренный риск</a:t>
            </a:r>
          </a:p>
        </p:txBody>
      </p:sp>
      <p:sp>
        <p:nvSpPr>
          <p:cNvPr id="39" name="TextBox 38">
            <a:hlinkClick r:id="rId3" action="ppaction://hlinksldjump"/>
          </p:cNvPr>
          <p:cNvSpPr txBox="1"/>
          <p:nvPr/>
        </p:nvSpPr>
        <p:spPr>
          <a:xfrm>
            <a:off x="1677168" y="5227916"/>
            <a:ext cx="1459222" cy="521609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  <a:scene3d>
            <a:camera prst="perspectiveFront"/>
            <a:lightRig rig="balanced" dir="t"/>
          </a:scene3d>
          <a:sp3d contourW="12700" prstMaterial="matte">
            <a:bevelT/>
            <a:contourClr>
              <a:schemeClr val="bg2">
                <a:lumMod val="90000"/>
              </a:schemeClr>
            </a:contourClr>
          </a:sp3d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tx1">
                    <a:alpha val="91000"/>
                  </a:schemeClr>
                </a:solidFill>
                <a:latin typeface="+mj-lt"/>
              </a:defRPr>
            </a:lvl1pPr>
          </a:lstStyle>
          <a:p>
            <a:r>
              <a:rPr lang="ru-RU" sz="1200" dirty="0"/>
              <a:t>Морские, речные суда</a:t>
            </a:r>
          </a:p>
        </p:txBody>
      </p:sp>
      <p:sp>
        <p:nvSpPr>
          <p:cNvPr id="40" name="TextBox 39">
            <a:hlinkClick r:id="rId3" action="ppaction://hlinksldjump"/>
          </p:cNvPr>
          <p:cNvSpPr txBox="1"/>
          <p:nvPr/>
        </p:nvSpPr>
        <p:spPr>
          <a:xfrm>
            <a:off x="1677167" y="5846741"/>
            <a:ext cx="1459225" cy="50618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  <a:scene3d>
            <a:camera prst="perspectiveFront"/>
            <a:lightRig rig="balanced" dir="t"/>
          </a:scene3d>
          <a:sp3d contourW="12700" prstMaterial="matte">
            <a:bevelT/>
            <a:contourClr>
              <a:schemeClr val="bg2">
                <a:lumMod val="90000"/>
              </a:schemeClr>
            </a:contourClr>
          </a:sp3d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tx1">
                    <a:alpha val="91000"/>
                  </a:schemeClr>
                </a:solidFill>
                <a:latin typeface="+mj-lt"/>
              </a:defRPr>
            </a:lvl1pPr>
          </a:lstStyle>
          <a:p>
            <a:r>
              <a:rPr lang="ru-RU" sz="1200" dirty="0"/>
              <a:t>Грузы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96" y="3043970"/>
            <a:ext cx="2622755" cy="1593393"/>
          </a:xfrm>
          <a:prstGeom prst="rect">
            <a:avLst/>
          </a:prstGeom>
        </p:spPr>
      </p:pic>
      <p:pic>
        <p:nvPicPr>
          <p:cNvPr id="1026" name="Picture 2" descr="https://oboi.ws/filters/toaster_25_6706_oboi_ovcy_na_pastbishhe_1920x12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38" y="992082"/>
            <a:ext cx="2097438" cy="131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трелка вправо 41"/>
          <p:cNvSpPr/>
          <p:nvPr/>
        </p:nvSpPr>
        <p:spPr>
          <a:xfrm>
            <a:off x="3220529" y="1108313"/>
            <a:ext cx="152400" cy="8885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732240" y="6597352"/>
            <a:ext cx="2133600" cy="288032"/>
          </a:xfrm>
        </p:spPr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2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5561" y="-59752"/>
            <a:ext cx="8715298" cy="63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0" dirty="0"/>
              <a:t>Коробочные продукты имущественного страхования </a:t>
            </a:r>
          </a:p>
          <a:p>
            <a:pPr eaLnBrk="1" hangingPunct="1">
              <a:defRPr/>
            </a:pPr>
            <a:r>
              <a:rPr lang="ru-RU" sz="2800" i="0" dirty="0"/>
              <a:t>физических лиц (1/3)</a:t>
            </a:r>
            <a:endParaRPr lang="ru-RU" sz="2800" i="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211374" y="727120"/>
            <a:ext cx="8719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Привет, сосед! </a:t>
            </a:r>
            <a:r>
              <a:rPr lang="ru-RU" b="1" dirty="0">
                <a:solidFill>
                  <a:srgbClr val="002060"/>
                </a:solidFill>
              </a:rPr>
              <a:t>(страхование имущества и гражданской ответственности):</a:t>
            </a:r>
          </a:p>
        </p:txBody>
      </p:sp>
      <p:grpSp>
        <p:nvGrpSpPr>
          <p:cNvPr id="2048" name="Группа 2047"/>
          <p:cNvGrpSpPr/>
          <p:nvPr/>
        </p:nvGrpSpPr>
        <p:grpSpPr>
          <a:xfrm>
            <a:off x="215561" y="998762"/>
            <a:ext cx="8715298" cy="4928756"/>
            <a:chOff x="215561" y="1324814"/>
            <a:chExt cx="8715298" cy="359551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15561" y="1324814"/>
              <a:ext cx="8715298" cy="1921727"/>
            </a:xfrm>
            <a:prstGeom prst="roundRect">
              <a:avLst/>
            </a:prstGeom>
            <a:gradFill>
              <a:gsLst>
                <a:gs pos="0">
                  <a:srgbClr val="5C93D6"/>
                </a:gs>
                <a:gs pos="63000">
                  <a:srgbClr val="9DBEE7"/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solidFill>
                <a:srgbClr val="3A4B8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2">
                <a:tabLst>
                  <a:tab pos="357188" algn="l"/>
                </a:tabLst>
              </a:pPr>
              <a:r>
                <a:rPr lang="ru-RU" dirty="0"/>
                <a:t>		</a:t>
              </a:r>
            </a:p>
          </p:txBody>
        </p:sp>
        <p:sp>
          <p:nvSpPr>
            <p:cNvPr id="19" name="Пятиугольник 18"/>
            <p:cNvSpPr/>
            <p:nvPr/>
          </p:nvSpPr>
          <p:spPr>
            <a:xfrm>
              <a:off x="1806058" y="1497503"/>
              <a:ext cx="4132034" cy="1268645"/>
            </a:xfrm>
            <a:prstGeom prst="homePlate">
              <a:avLst/>
            </a:prstGeom>
            <a:solidFill>
              <a:srgbClr val="D4E1F0"/>
            </a:solidFill>
            <a:ln>
              <a:solidFill>
                <a:srgbClr val="5C93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b="1" dirty="0">
                  <a:solidFill>
                    <a:srgbClr val="002060"/>
                  </a:solidFill>
                </a:rPr>
                <a:t>в части страхования имущества </a:t>
              </a:r>
              <a:r>
                <a:rPr lang="ru-RU" dirty="0">
                  <a:solidFill>
                    <a:srgbClr val="002060"/>
                  </a:solidFill>
                </a:rPr>
                <a:t>– </a:t>
              </a:r>
            </a:p>
            <a:p>
              <a:pPr marL="176213" indent="-176213"/>
              <a:r>
                <a:rPr lang="ru-RU" dirty="0">
                  <a:solidFill>
                    <a:srgbClr val="002060"/>
                  </a:solidFill>
                </a:rPr>
                <a:t>    факт причинения ущерба застрахованному  имуществу;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dirty="0">
                <a:solidFill>
                  <a:srgbClr val="00206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b="1" dirty="0">
                  <a:solidFill>
                    <a:srgbClr val="002060"/>
                  </a:solidFill>
                </a:rPr>
                <a:t>в части страхования ответственности</a:t>
              </a:r>
              <a:r>
                <a:rPr lang="ru-RU" dirty="0">
                  <a:solidFill>
                    <a:srgbClr val="002060"/>
                  </a:solidFill>
                </a:rPr>
                <a:t> – факт причинения вреда третьим лицам, установленный в соответствии с законодательством РФ и вызвавший обязанность возместить вред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06058" y="2820715"/>
              <a:ext cx="3903376" cy="336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</a:rPr>
                <a:t>Срок страхования  - 1 год, </a:t>
              </a:r>
            </a:p>
            <a:p>
              <a:r>
                <a:rPr lang="ru-RU" b="1" dirty="0">
                  <a:solidFill>
                    <a:srgbClr val="002060"/>
                  </a:solidFill>
                </a:rPr>
                <a:t>вступление в силу на 11 день после заключения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22383" y="1485863"/>
              <a:ext cx="3105726" cy="1672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>
                <a:tabLst>
                  <a:tab pos="357188" algn="l"/>
                </a:tabLst>
              </a:pPr>
              <a:r>
                <a:rPr lang="ru-RU" sz="1100" b="1" dirty="0">
                  <a:solidFill>
                    <a:srgbClr val="002060"/>
                  </a:solidFill>
                </a:rPr>
                <a:t>На страхование принимаются:</a:t>
              </a:r>
            </a:p>
            <a:p>
              <a:pPr marL="0" lvl="2">
                <a:tabLst>
                  <a:tab pos="357188" algn="l"/>
                </a:tabLst>
              </a:pPr>
              <a:r>
                <a:rPr lang="ru-RU" sz="1100" dirty="0">
                  <a:solidFill>
                    <a:srgbClr val="002060"/>
                  </a:solidFill>
                </a:rPr>
                <a:t>   - Квартиры (Комнаты)</a:t>
              </a:r>
            </a:p>
            <a:p>
              <a:pPr marL="0" lvl="2">
                <a:tabLst>
                  <a:tab pos="357188" algn="l"/>
                </a:tabLst>
              </a:pPr>
              <a:r>
                <a:rPr lang="ru-RU" sz="1100" dirty="0">
                  <a:solidFill>
                    <a:srgbClr val="002060"/>
                  </a:solidFill>
                </a:rPr>
                <a:t>   - Основное строение (жилой дом, коттедж</a:t>
              </a:r>
            </a:p>
            <a:p>
              <a:r>
                <a:rPr lang="ru-RU" sz="1100" b="1" dirty="0">
                  <a:solidFill>
                    <a:srgbClr val="002060"/>
                  </a:solidFill>
                </a:rPr>
                <a:t>По условиям продукта застраховано:</a:t>
              </a:r>
            </a:p>
            <a:p>
              <a:r>
                <a:rPr lang="ru-RU" sz="1100" dirty="0">
                  <a:solidFill>
                    <a:srgbClr val="002060"/>
                  </a:solidFill>
                </a:rPr>
                <a:t>   - инженерные сети и оборудование;</a:t>
              </a:r>
            </a:p>
            <a:p>
              <a:r>
                <a:rPr lang="ru-RU" sz="1100" dirty="0">
                  <a:solidFill>
                    <a:srgbClr val="002060"/>
                  </a:solidFill>
                </a:rPr>
                <a:t>   - внутренняя отделка</a:t>
              </a:r>
            </a:p>
            <a:p>
              <a:r>
                <a:rPr lang="ru-RU" sz="1100" dirty="0">
                  <a:solidFill>
                    <a:srgbClr val="002060"/>
                  </a:solidFill>
                </a:rPr>
                <a:t>   - движимое имущество</a:t>
              </a:r>
            </a:p>
            <a:p>
              <a:r>
                <a:rPr lang="ru-RU" sz="1100" b="1" dirty="0">
                  <a:solidFill>
                    <a:srgbClr val="002060"/>
                  </a:solidFill>
                </a:rPr>
                <a:t>Особенности:</a:t>
              </a:r>
            </a:p>
            <a:p>
              <a:r>
                <a:rPr lang="ru-RU" sz="1100" b="1" dirty="0">
                  <a:solidFill>
                    <a:srgbClr val="002060"/>
                  </a:solidFill>
                </a:rPr>
                <a:t>  - </a:t>
              </a:r>
              <a:r>
                <a:rPr lang="ru-RU" sz="1100" dirty="0">
                  <a:solidFill>
                    <a:srgbClr val="002060"/>
                  </a:solidFill>
                </a:rPr>
                <a:t>страхование без осмотра </a:t>
              </a:r>
            </a:p>
            <a:p>
              <a:r>
                <a:rPr lang="ru-RU" sz="1100" dirty="0">
                  <a:solidFill>
                    <a:srgbClr val="002060"/>
                  </a:solidFill>
                </a:rPr>
                <a:t>  - небольшие страховые суммы</a:t>
              </a:r>
            </a:p>
            <a:p>
              <a:r>
                <a:rPr lang="ru-RU" sz="1100" dirty="0">
                  <a:solidFill>
                    <a:srgbClr val="002060"/>
                  </a:solidFill>
                </a:rPr>
                <a:t>  - подлимиты выплат</a:t>
              </a:r>
            </a:p>
            <a:p>
              <a:r>
                <a:rPr lang="ru-RU" sz="1100" dirty="0">
                  <a:solidFill>
                    <a:srgbClr val="002060"/>
                  </a:solidFill>
                </a:rPr>
                <a:t>  - мультивыбор</a:t>
              </a:r>
              <a:endParaRPr lang="ru-RU" sz="1100" dirty="0"/>
            </a:p>
            <a:p>
              <a:endParaRPr lang="ru-RU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862185" y="4643327"/>
              <a:ext cx="240501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dirty="0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2915" r="19237" b="15201"/>
          <a:stretch/>
        </p:blipFill>
        <p:spPr>
          <a:xfrm>
            <a:off x="403899" y="1235485"/>
            <a:ext cx="1255568" cy="1836402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8207829" y="2939313"/>
            <a:ext cx="626746" cy="537261"/>
            <a:chOff x="1575412" y="3413204"/>
            <a:chExt cx="1053444" cy="899833"/>
          </a:xfrm>
        </p:grpSpPr>
        <p:pic>
          <p:nvPicPr>
            <p:cNvPr id="1026" name="Picture 2" descr="C:\Program Files\Microsoft Office\MEDIA\CAGCAT10\j0205462.wm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412" y="3477289"/>
              <a:ext cx="1053444" cy="835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1" name="Рукописный ввод 128"/>
                <p14:cNvContentPartPr/>
                <p14:nvPr/>
              </p14:nvContentPartPr>
              <p14:xfrm>
                <a:off x="2209958" y="3413204"/>
                <a:ext cx="297631" cy="166666"/>
              </p14:xfrm>
            </p:contentPart>
          </mc:Choice>
          <mc:Fallback xmlns="">
            <p:pic>
              <p:nvPicPr>
                <p:cNvPr id="41" name="Рукописный ввод 12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71242" y="3369726"/>
                  <a:ext cx="375063" cy="2584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" name="Группа 4"/>
          <p:cNvGrpSpPr/>
          <p:nvPr/>
        </p:nvGrpSpPr>
        <p:grpSpPr>
          <a:xfrm>
            <a:off x="8207829" y="1040801"/>
            <a:ext cx="613813" cy="479933"/>
            <a:chOff x="5459944" y="3413204"/>
            <a:chExt cx="1172210" cy="899833"/>
          </a:xfrm>
        </p:grpSpPr>
        <p:pic>
          <p:nvPicPr>
            <p:cNvPr id="1027" name="Picture 3" descr="C:\Program Files\Microsoft Office\MEDIA\CAGCAT10\j0185604.wmf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944" y="3495450"/>
              <a:ext cx="1023394" cy="81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2" name="Рукописный ввод 128"/>
                <p14:cNvContentPartPr/>
                <p14:nvPr/>
              </p14:nvContentPartPr>
              <p14:xfrm>
                <a:off x="6334523" y="3413204"/>
                <a:ext cx="297631" cy="166666"/>
              </p14:xfrm>
            </p:contentPart>
          </mc:Choice>
          <mc:Fallback xmlns="">
            <p:pic>
              <p:nvPicPr>
                <p:cNvPr id="42" name="Рукописный ввод 128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90531" y="3363946"/>
                  <a:ext cx="386302" cy="2699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Группа 25"/>
          <p:cNvGrpSpPr/>
          <p:nvPr/>
        </p:nvGrpSpPr>
        <p:grpSpPr>
          <a:xfrm>
            <a:off x="211374" y="3633080"/>
            <a:ext cx="8715299" cy="2843535"/>
            <a:chOff x="215561" y="754743"/>
            <a:chExt cx="8715299" cy="2843535"/>
          </a:xfrm>
        </p:grpSpPr>
        <p:sp>
          <p:nvSpPr>
            <p:cNvPr id="27" name="TextBox 26"/>
            <p:cNvSpPr txBox="1"/>
            <p:nvPr/>
          </p:nvSpPr>
          <p:spPr>
            <a:xfrm>
              <a:off x="215561" y="754743"/>
              <a:ext cx="5103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002060"/>
                  </a:solidFill>
                </a:rPr>
                <a:t>Жить не тужить </a:t>
              </a:r>
              <a:r>
                <a:rPr lang="ru-RU" b="1" dirty="0">
                  <a:solidFill>
                    <a:srgbClr val="002060"/>
                  </a:solidFill>
                </a:rPr>
                <a:t>(страхование от потери работы):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15561" y="1062520"/>
              <a:ext cx="8715298" cy="2514941"/>
            </a:xfrm>
            <a:prstGeom prst="roundRect">
              <a:avLst/>
            </a:prstGeom>
            <a:gradFill>
              <a:gsLst>
                <a:gs pos="0">
                  <a:srgbClr val="5C93D6"/>
                </a:gs>
                <a:gs pos="63000">
                  <a:srgbClr val="9DBEE7"/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solidFill>
                <a:srgbClr val="3A4B8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2">
                <a:tabLst>
                  <a:tab pos="357188" algn="l"/>
                </a:tabLst>
              </a:pPr>
              <a:r>
                <a:rPr lang="ru-RU" dirty="0"/>
                <a:t>		</a:t>
              </a:r>
            </a:p>
          </p:txBody>
        </p:sp>
        <p:sp>
          <p:nvSpPr>
            <p:cNvPr id="29" name="Пятиугольник 28"/>
            <p:cNvSpPr/>
            <p:nvPr/>
          </p:nvSpPr>
          <p:spPr>
            <a:xfrm>
              <a:off x="1806058" y="1199962"/>
              <a:ext cx="3916325" cy="1033870"/>
            </a:xfrm>
            <a:prstGeom prst="homePlate">
              <a:avLst/>
            </a:prstGeom>
            <a:solidFill>
              <a:srgbClr val="D4E1F0"/>
            </a:solidFill>
            <a:ln>
              <a:solidFill>
                <a:srgbClr val="5C93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Возникновение у Страхователя убытков в результате прекращения в период действия договора страхования Контракта между Страхователем и Работодателем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06058" y="2258696"/>
              <a:ext cx="39580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</a:rPr>
                <a:t>Срок страхования  - 1 год, с периодом ожидания </a:t>
              </a:r>
            </a:p>
            <a:p>
              <a:r>
                <a:rPr lang="ru-RU" dirty="0">
                  <a:solidFill>
                    <a:srgbClr val="002060"/>
                  </a:solidFill>
                </a:rPr>
                <a:t>(период времени, в течение которого событие </a:t>
              </a:r>
            </a:p>
            <a:p>
              <a:r>
                <a:rPr lang="ru-RU" dirty="0">
                  <a:solidFill>
                    <a:srgbClr val="002060"/>
                  </a:solidFill>
                </a:rPr>
                <a:t>не признается страховым случаем) - 2 месяца с </a:t>
              </a:r>
            </a:p>
            <a:p>
              <a:r>
                <a:rPr lang="ru-RU" dirty="0">
                  <a:solidFill>
                    <a:srgbClr val="002060"/>
                  </a:solidFill>
                </a:rPr>
                <a:t>даты вступления договора в силу</a:t>
              </a:r>
              <a:r>
                <a:rPr lang="ru-RU" b="1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64066" y="1084472"/>
              <a:ext cx="316679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b="1" dirty="0">
                  <a:solidFill>
                    <a:srgbClr val="002060"/>
                  </a:solidFill>
                </a:rPr>
                <a:t>Период ожидания</a:t>
              </a:r>
              <a:r>
                <a:rPr lang="ru-RU" dirty="0">
                  <a:solidFill>
                    <a:srgbClr val="002060"/>
                  </a:solidFill>
                </a:rPr>
                <a:t> необходим, т.к. после уведомления о прекращении Контракта Работодатель выплачивает Работнику 2 оклада, таким образом, убытков Работник в этот период не несет;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002060"/>
                  </a:solidFill>
                </a:rPr>
                <a:t>Прекращение Контракта </a:t>
              </a:r>
              <a:r>
                <a:rPr lang="ru-RU" b="1" dirty="0">
                  <a:solidFill>
                    <a:srgbClr val="002060"/>
                  </a:solidFill>
                </a:rPr>
                <a:t>по соглашению сторон не является страховым случаем</a:t>
              </a:r>
              <a:r>
                <a:rPr lang="ru-RU" dirty="0">
                  <a:solidFill>
                    <a:srgbClr val="002060"/>
                  </a:solidFill>
                </a:rPr>
                <a:t>, т.к. при этом отсутствует вероятность наступления события.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3899" y="3105835"/>
              <a:ext cx="82032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b="1" dirty="0">
                  <a:solidFill>
                    <a:srgbClr val="002060"/>
                  </a:solidFill>
                </a:rPr>
                <a:t>Страхование имущественных интересов Страхователя, связанных с неполучением ожидаемых доходов</a:t>
              </a: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04" y="1199963"/>
              <a:ext cx="1216149" cy="1669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85992F-77BC-495E-9452-044AF621F45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5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07962" y="158872"/>
            <a:ext cx="8383587" cy="52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i="0" kern="0" dirty="0"/>
              <a:t>Риски страховой компании</a:t>
            </a:r>
          </a:p>
          <a:p>
            <a:pPr eaLnBrk="1" hangingPunct="1">
              <a:defRPr/>
            </a:pPr>
            <a:endParaRPr lang="ru-RU" sz="2800" kern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780" y="905774"/>
            <a:ext cx="8785860" cy="414068"/>
          </a:xfrm>
          <a:prstGeom prst="rect">
            <a:avLst/>
          </a:prstGeom>
          <a:solidFill>
            <a:srgbClr val="5C93D6"/>
          </a:solidFill>
          <a:ln>
            <a:solidFill>
              <a:srgbClr val="3A4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ECF1F8"/>
                </a:solidFill>
              </a:rPr>
              <a:t>Страховой компании присущи следующие виды рисков: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29811"/>
              </p:ext>
            </p:extLst>
          </p:nvPr>
        </p:nvGraphicFramePr>
        <p:xfrm>
          <a:off x="144780" y="1346009"/>
          <a:ext cx="8785860" cy="5201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2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77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Риск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Определение риска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8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Страховой риск (риск андерайтинга)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Страховой риск - это превышение страховых выплат балансовой стоимости страховых резервов по причине неадекватного ценообразования и формирования предположений.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8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Кредитный риск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Риск возникновения убытков (потерь) вследствие неисполнения, несвоевременного или неполного исполнения контрагентом финансовых обязательств перед страховой компанией в соответствие с условиями договора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8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Валютный риск (часть рыночного риска)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Риск убытка по открытым страховщиком позициям в иностранных валютах и драгоценных металлах (их неблагоприятное изменение вследствие колебаний валютного курса)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8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Процентный риск (часть рыночного риска)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Риск возникновения финансовых потерь вследствие изменения процентных ставок по ценным бумагам и производным финансовым инструментам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8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Фондовый риск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Риск возникновения финансовых потерь вследствие изменения текущей (справедливой) стоимости на долевые ценные бумаги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5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Риск ликвидности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Риск наступления потерь (убытков), связанных с неспособностью финансировать свою деятельность, то есть обеспечивать рост активов и выполнять обязательства по мере наступления сроков их исполнения без понесения убытков в размере, угрожающем финансовой устойчивости страховщика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5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Операционный риск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Риск возникновения убытков в результате ненадежности внутренних процедур управления страховой компанией, недобросовестности работников, отказа информационных систем либо вследствие влияния на деятельность страховщика внешних событий.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5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Риск концентрации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Риск, возникающий в связи с подверженностью страховой организации крупным рискам, реализация которых может привести к значительным убыткам, способным создать угрозу для платежеспособности страховщика и ее способности продолжать свою деятельность.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57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Комплаенс- риск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Риск применения юридических санкций или санкций регулирующих органов, существенного финансового убытка или потери репутации в результате несоблюдения ими законов, инструкций, правил, стандартов саморегулируемых организаций или кодексов поведения и этических норм ведения бизнеса, касающихся профессиональной деятельности на финансовых рынках, неправомерного использования инсайдерской информации и манипулирования рынком, противодействию легализации (отмыванию) доходов, полученных преступным путем, и финансированию терроризма, профилактики коррупционных правонарушений.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22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Страновой риск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Риск вероятных убытков в результате неисполнения иностранными контрагентами (юридическими, физическими лицами) обязательств из-за экономических, политических, социальных изменений, а также вследствие того, что валюта денежного обязательства может быть недоступна контрагенту из-за особенностей национального законодательства (независимо от финансового положения самого контрагента).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8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Правовой риск (может рассматриваться как часть операционного риска)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Риск потерь, связанных с правовыми ошибками, допускаемыми при осуществлении деятельности, а также из-за несовершенства правовой системы.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8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Репутационный риск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Риск экономических потерь вследствие формирования в обществе негативного представления о финансовой устойчивости, качестве оказываемых им услуг или характере деятельности страховщика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8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Стратегический риск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Риск экономических потерь, обусловленных ошибками, допущенными при принятии решений, определяющих стратегию деятельности и развития страховой компании.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6" marR="5276" marT="52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57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nsultcapital.ru/wp-content/uploads/2016/06/Moshenniki-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5" y="5772247"/>
            <a:ext cx="1409854" cy="101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.depositphotos.com/1020070/2247/v/950/depositphotos_22479693-Thief-steals-credit-card-and-mon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22" y="5749519"/>
            <a:ext cx="1556731" cy="106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5561" y="-68378"/>
            <a:ext cx="8715298" cy="63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0" dirty="0"/>
              <a:t>Коробочные продукты имущественного страхования </a:t>
            </a:r>
          </a:p>
          <a:p>
            <a:pPr eaLnBrk="1" hangingPunct="1">
              <a:defRPr/>
            </a:pPr>
            <a:r>
              <a:rPr lang="ru-RU" sz="2800" i="0" dirty="0"/>
              <a:t>физических лиц (2/3)</a:t>
            </a:r>
            <a:endParaRPr lang="ru-RU" sz="2800" i="0" kern="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4587" y="1138958"/>
            <a:ext cx="8715298" cy="4610561"/>
          </a:xfrm>
          <a:prstGeom prst="roundRect">
            <a:avLst/>
          </a:prstGeom>
          <a:gradFill>
            <a:gsLst>
              <a:gs pos="0">
                <a:srgbClr val="5C93D6"/>
              </a:gs>
              <a:gs pos="63000">
                <a:srgbClr val="9DBEE7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3A4B8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tabLst>
                <a:tab pos="357188" algn="l"/>
              </a:tabLst>
            </a:pPr>
            <a:endParaRPr lang="ru-RU" dirty="0"/>
          </a:p>
          <a:p>
            <a:pPr marL="0" lvl="2">
              <a:tabLst>
                <a:tab pos="357188" algn="l"/>
              </a:tabLst>
            </a:pPr>
            <a:endParaRPr lang="ru-RU" dirty="0"/>
          </a:p>
          <a:p>
            <a:pPr marL="0" lvl="2">
              <a:tabLst>
                <a:tab pos="357188" algn="l"/>
              </a:tabLst>
            </a:pPr>
            <a:endParaRPr lang="ru-RU" dirty="0"/>
          </a:p>
          <a:p>
            <a:pPr marL="0" lvl="2">
              <a:tabLst>
                <a:tab pos="357188" algn="l"/>
              </a:tabLst>
            </a:pPr>
            <a:endParaRPr lang="ru-RU" dirty="0"/>
          </a:p>
          <a:p>
            <a:pPr marL="0" lvl="2">
              <a:tabLst>
                <a:tab pos="357188" algn="l"/>
              </a:tabLst>
            </a:pPr>
            <a:endParaRPr lang="ru-RU" dirty="0"/>
          </a:p>
          <a:p>
            <a:pPr marL="0" lvl="2">
              <a:tabLst>
                <a:tab pos="357188" algn="l"/>
              </a:tabLst>
            </a:pPr>
            <a:endParaRPr lang="ru-RU" dirty="0"/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Данный продукт направлен на защиту интересов Клиента-физического лица от мошеннических действий с незаконно полученными данными о их банковских картах.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Наиболее распространенными способами мошенничества являются: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фишинг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незаконное снятие денежных средств с Карточного счета, осуществляемое при помощи получения злоумышленником данных о Карте без физического ее использования (получение конфиденциальных данных пользователя, паролей, PIN-кодов и/или данных записанных на карте (номер карты, срок действия, имя владельца, CVV/CVC коды) путем обмана Держателя карты в ходе телефонного разговора или путем направления </a:t>
            </a:r>
            <a:r>
              <a:rPr lang="en-US" dirty="0">
                <a:solidFill>
                  <a:srgbClr val="002060"/>
                </a:solidFill>
              </a:rPr>
              <a:t>SMS</a:t>
            </a:r>
            <a:r>
              <a:rPr lang="ru-RU" dirty="0">
                <a:solidFill>
                  <a:srgbClr val="002060"/>
                </a:solidFill>
              </a:rPr>
              <a:t>-сообщений / обмена сообщениями через сеть Интернет) для последующего использования таких данных для незаконных списаний денежных средств;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b="1" dirty="0" err="1">
                <a:solidFill>
                  <a:srgbClr val="002060"/>
                </a:solidFill>
              </a:rPr>
              <a:t>скимминг</a:t>
            </a:r>
            <a:r>
              <a:rPr lang="ru-RU" dirty="0">
                <a:solidFill>
                  <a:srgbClr val="002060"/>
                </a:solidFill>
              </a:rPr>
              <a:t> – незаконное снятие денежных средств с Карточного счета, осуществляемое при помощи копирования и дальнейшего злоумышленного использования идентификационных данных, нанесенных (эмбоссированных, напечатанных) на поверхность карты и/или на ее магнитную полосу и/или чип.</a:t>
            </a:r>
          </a:p>
          <a:p>
            <a:pPr marL="0" lvl="2">
              <a:tabLst>
                <a:tab pos="357188" algn="l"/>
              </a:tabLst>
            </a:pP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44587" y="698985"/>
            <a:ext cx="79180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Защитник ваших карт </a:t>
            </a:r>
            <a:r>
              <a:rPr lang="ru-RU" b="1" dirty="0">
                <a:solidFill>
                  <a:srgbClr val="002060"/>
                </a:solidFill>
              </a:rPr>
              <a:t>(</a:t>
            </a:r>
            <a:r>
              <a:rPr lang="ru-RU" altLang="ru-RU" b="1" dirty="0">
                <a:solidFill>
                  <a:srgbClr val="002060"/>
                </a:solidFill>
              </a:rPr>
              <a:t>возмещение денежных средств в случае неправомерного использования 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банковской карты клиента</a:t>
            </a:r>
            <a:r>
              <a:rPr lang="ru-RU" b="1" dirty="0">
                <a:solidFill>
                  <a:srgbClr val="002060"/>
                </a:solidFill>
              </a:rPr>
              <a:t>):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91211" y="1490528"/>
            <a:ext cx="24050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1701496" y="1191428"/>
            <a:ext cx="6827888" cy="1569660"/>
            <a:chOff x="1772470" y="4572605"/>
            <a:chExt cx="6827888" cy="1569660"/>
          </a:xfrm>
        </p:grpSpPr>
        <p:sp>
          <p:nvSpPr>
            <p:cNvPr id="34" name="Пятиугольник 33"/>
            <p:cNvSpPr/>
            <p:nvPr/>
          </p:nvSpPr>
          <p:spPr>
            <a:xfrm>
              <a:off x="1823311" y="4616148"/>
              <a:ext cx="3916324" cy="1139312"/>
            </a:xfrm>
            <a:prstGeom prst="homePlate">
              <a:avLst/>
            </a:prstGeom>
            <a:solidFill>
              <a:srgbClr val="D4E1F0"/>
            </a:solidFill>
            <a:ln>
              <a:solidFill>
                <a:srgbClr val="5C93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>
                  <a:solidFill>
                    <a:srgbClr val="002060"/>
                  </a:solidFill>
                </a:rPr>
                <a:t>непредвиденные расходы в результате несанкционированного списания средств </a:t>
              </a:r>
            </a:p>
            <a:p>
              <a:r>
                <a:rPr lang="ru-RU" dirty="0">
                  <a:solidFill>
                    <a:srgbClr val="002060"/>
                  </a:solidFill>
                </a:rPr>
                <a:t>с Карты:</a:t>
              </a:r>
            </a:p>
            <a:p>
              <a:r>
                <a:rPr lang="ru-RU" dirty="0">
                  <a:solidFill>
                    <a:srgbClr val="002060"/>
                  </a:solidFill>
                </a:rPr>
                <a:t>- в результате мошенничества;</a:t>
              </a:r>
            </a:p>
            <a:p>
              <a:r>
                <a:rPr lang="ru-RU" dirty="0">
                  <a:solidFill>
                    <a:srgbClr val="002060"/>
                  </a:solidFill>
                </a:rPr>
                <a:t>- утраты Карты;</a:t>
              </a:r>
            </a:p>
            <a:p>
              <a:r>
                <a:rPr lang="ru-RU" dirty="0">
                  <a:solidFill>
                    <a:srgbClr val="002060"/>
                  </a:solidFill>
                </a:rPr>
                <a:t>- под угрозой насилия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72470" y="5797074"/>
              <a:ext cx="31910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</a:rPr>
                <a:t>Срок страхования  - 1 год или 1 месяц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39635" y="4572605"/>
              <a:ext cx="28607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002060"/>
                  </a:solidFill>
                </a:rPr>
                <a:t>Застрахованы </a:t>
              </a:r>
              <a:r>
                <a:rPr lang="ru-RU" b="1" dirty="0">
                  <a:solidFill>
                    <a:srgbClr val="002060"/>
                  </a:solidFill>
                </a:rPr>
                <a:t>все банковские карты </a:t>
              </a:r>
              <a:r>
                <a:rPr lang="ru-RU" dirty="0">
                  <a:solidFill>
                    <a:srgbClr val="002060"/>
                  </a:solidFill>
                </a:rPr>
                <a:t>принадлежащие Страхователю;</a:t>
              </a:r>
            </a:p>
            <a:p>
              <a:endParaRPr lang="ru-RU" dirty="0">
                <a:solidFill>
                  <a:srgbClr val="00206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002060"/>
                  </a:solidFill>
                </a:rPr>
                <a:t>Страхование ограничивается </a:t>
              </a:r>
              <a:r>
                <a:rPr lang="ru-RU" b="1" dirty="0">
                  <a:solidFill>
                    <a:srgbClr val="002060"/>
                  </a:solidFill>
                </a:rPr>
                <a:t>первыми тремя картами, </a:t>
              </a:r>
              <a:r>
                <a:rPr lang="ru-RU" dirty="0">
                  <a:solidFill>
                    <a:srgbClr val="002060"/>
                  </a:solidFill>
                </a:rPr>
                <a:t>по которым заявлены страховые случаи.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4"/>
          <a:stretch>
            <a:fillRect/>
          </a:stretch>
        </p:blipFill>
        <p:spPr bwMode="auto">
          <a:xfrm>
            <a:off x="589109" y="1234970"/>
            <a:ext cx="1112387" cy="14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85992F-77BC-495E-9452-044AF621F45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588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5561" y="-61914"/>
            <a:ext cx="8715298" cy="63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0" dirty="0"/>
              <a:t>Коробочные продукты имущественного страхования </a:t>
            </a:r>
          </a:p>
          <a:p>
            <a:pPr eaLnBrk="1" hangingPunct="1">
              <a:defRPr/>
            </a:pPr>
            <a:r>
              <a:rPr lang="ru-RU" sz="2800" i="0" dirty="0"/>
              <a:t>физических лиц (3/3)</a:t>
            </a:r>
            <a:endParaRPr lang="ru-RU" sz="2800" i="0" kern="0" dirty="0"/>
          </a:p>
          <a:p>
            <a:pPr eaLnBrk="1" hangingPunct="1">
              <a:defRPr/>
            </a:pPr>
            <a:endParaRPr lang="ru-RU" sz="28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213341" y="898457"/>
            <a:ext cx="8571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Преимущество для Техники // Защита+ </a:t>
            </a:r>
            <a:r>
              <a:rPr lang="ru-RU" b="1" dirty="0">
                <a:solidFill>
                  <a:srgbClr val="002060"/>
                </a:solidFill>
              </a:rPr>
              <a:t>(страхование портативной техники):</a:t>
            </a:r>
          </a:p>
        </p:txBody>
      </p:sp>
      <p:grpSp>
        <p:nvGrpSpPr>
          <p:cNvPr id="2048" name="Группа 2047"/>
          <p:cNvGrpSpPr/>
          <p:nvPr/>
        </p:nvGrpSpPr>
        <p:grpSpPr>
          <a:xfrm>
            <a:off x="215561" y="1206500"/>
            <a:ext cx="8786272" cy="5245100"/>
            <a:chOff x="215561" y="1206500"/>
            <a:chExt cx="8786272" cy="52451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15561" y="1206500"/>
              <a:ext cx="8715298" cy="2342622"/>
            </a:xfrm>
            <a:prstGeom prst="roundRect">
              <a:avLst/>
            </a:prstGeom>
            <a:gradFill>
              <a:gsLst>
                <a:gs pos="0">
                  <a:srgbClr val="5C93D6"/>
                </a:gs>
                <a:gs pos="41000">
                  <a:srgbClr val="9DBEE7"/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solidFill>
                <a:srgbClr val="3A4B8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2">
                <a:tabLst>
                  <a:tab pos="357188" algn="l"/>
                </a:tabLst>
              </a:pPr>
              <a:r>
                <a:rPr lang="ru-RU" dirty="0"/>
                <a:t>		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39" y="1437057"/>
              <a:ext cx="1172011" cy="167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Пятиугольник 18"/>
            <p:cNvSpPr/>
            <p:nvPr/>
          </p:nvSpPr>
          <p:spPr>
            <a:xfrm>
              <a:off x="3372374" y="1437059"/>
              <a:ext cx="2543360" cy="1033870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5C93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Поломка </a:t>
              </a:r>
            </a:p>
            <a:p>
              <a:pPr algn="ctr"/>
              <a:r>
                <a:rPr lang="ru-RU" dirty="0">
                  <a:solidFill>
                    <a:srgbClr val="002060"/>
                  </a:solidFill>
                </a:rPr>
                <a:t>застрахованного </a:t>
              </a:r>
            </a:p>
            <a:p>
              <a:pPr algn="ctr"/>
              <a:r>
                <a:rPr lang="ru-RU" dirty="0">
                  <a:solidFill>
                    <a:srgbClr val="002060"/>
                  </a:solidFill>
                </a:rPr>
                <a:t>имущества в</a:t>
              </a:r>
            </a:p>
            <a:p>
              <a:pPr algn="ctr"/>
              <a:r>
                <a:rPr lang="ru-RU" dirty="0">
                  <a:solidFill>
                    <a:srgbClr val="002060"/>
                  </a:solidFill>
                </a:rPr>
                <a:t>     постгарантийный период</a:t>
              </a:r>
            </a:p>
          </p:txBody>
        </p:sp>
        <p:sp>
          <p:nvSpPr>
            <p:cNvPr id="2" name="Пятиугольник 1"/>
            <p:cNvSpPr/>
            <p:nvPr/>
          </p:nvSpPr>
          <p:spPr>
            <a:xfrm>
              <a:off x="1811080" y="1437056"/>
              <a:ext cx="2084528" cy="1033873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5C93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Воздействие электротока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62185" y="2591697"/>
              <a:ext cx="22665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</a:rPr>
                <a:t>Срок страхования  - 1 год 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3899" y="3176248"/>
              <a:ext cx="838325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00" b="1" dirty="0">
                  <a:solidFill>
                    <a:srgbClr val="002060"/>
                  </a:solidFill>
                </a:rPr>
                <a:t>Страхование имущества с определением страховой суммы в размере действительной стоимости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15561" y="4178300"/>
              <a:ext cx="8715298" cy="2273300"/>
            </a:xfrm>
            <a:prstGeom prst="roundRect">
              <a:avLst/>
            </a:prstGeom>
            <a:gradFill>
              <a:gsLst>
                <a:gs pos="0">
                  <a:srgbClr val="5C93D6"/>
                </a:gs>
                <a:gs pos="41000">
                  <a:srgbClr val="9DBEE7"/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solidFill>
                <a:srgbClr val="3A4B8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2">
                <a:tabLst>
                  <a:tab pos="357188" algn="l"/>
                </a:tabLst>
              </a:pPr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3051" y="3496036"/>
              <a:ext cx="82351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400" b="1" dirty="0"/>
            </a:p>
            <a:p>
              <a:r>
                <a:rPr lang="ru-RU" sz="1400" b="1" dirty="0">
                  <a:solidFill>
                    <a:srgbClr val="002060"/>
                  </a:solidFill>
                </a:rPr>
                <a:t>Потеряшки</a:t>
              </a:r>
              <a:r>
                <a:rPr lang="ru-RU" b="1" dirty="0">
                  <a:solidFill>
                    <a:srgbClr val="002060"/>
                  </a:solidFill>
                </a:rPr>
                <a:t> (страхование портативной техники, а также непредвиденных расходов на восстановление </a:t>
              </a:r>
            </a:p>
            <a:p>
              <a:r>
                <a:rPr lang="ru-RU" b="1" dirty="0">
                  <a:solidFill>
                    <a:srgbClr val="002060"/>
                  </a:solidFill>
                </a:rPr>
                <a:t>утраченных документов и ключей):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862185" y="4643327"/>
              <a:ext cx="240501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dirty="0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377445" y="4276035"/>
              <a:ext cx="8624388" cy="2046713"/>
              <a:chOff x="377445" y="4504413"/>
              <a:chExt cx="8624388" cy="2046713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639" y="4572603"/>
                <a:ext cx="1172011" cy="1593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Пятиугольник 32"/>
              <p:cNvSpPr/>
              <p:nvPr/>
            </p:nvSpPr>
            <p:spPr>
              <a:xfrm>
                <a:off x="1811080" y="4572605"/>
                <a:ext cx="4104653" cy="1035248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rgbClr val="5C93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dirty="0">
                    <a:solidFill>
                      <a:srgbClr val="002060"/>
                    </a:solidFill>
                  </a:rPr>
                  <a:t>Непредвиденные расходы на замену официальных документов;</a:t>
                </a:r>
              </a:p>
              <a:p>
                <a:endParaRPr lang="ru-RU" dirty="0">
                  <a:solidFill>
                    <a:srgbClr val="00206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dirty="0">
                    <a:solidFill>
                      <a:srgbClr val="002060"/>
                    </a:solidFill>
                  </a:rPr>
                  <a:t>Затраты для приобретения устройства, аналогичного утраченному.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06058" y="5797074"/>
                <a:ext cx="22233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2060"/>
                    </a:solidFill>
                  </a:rPr>
                  <a:t>Срок страхования  - 1 год 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915734" y="4504413"/>
                <a:ext cx="30860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ru-RU" dirty="0">
                    <a:solidFill>
                      <a:srgbClr val="002060"/>
                    </a:solidFill>
                  </a:rPr>
                  <a:t>Застраховано </a:t>
                </a:r>
                <a:r>
                  <a:rPr lang="ru-RU" b="1" dirty="0">
                    <a:solidFill>
                      <a:srgbClr val="002060"/>
                    </a:solidFill>
                  </a:rPr>
                  <a:t>неопределенное </a:t>
                </a:r>
                <a:r>
                  <a:rPr lang="ru-RU" dirty="0">
                    <a:solidFill>
                      <a:srgbClr val="002060"/>
                    </a:solidFill>
                  </a:rPr>
                  <a:t>устройство, подпадающее под определение согласно условиям договора;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endParaRPr lang="ru-RU" dirty="0">
                  <a:solidFill>
                    <a:srgbClr val="002060"/>
                  </a:solidFill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ru-RU" dirty="0">
                    <a:solidFill>
                      <a:srgbClr val="002060"/>
                    </a:solidFill>
                  </a:rPr>
                  <a:t>Страхование действует </a:t>
                </a:r>
                <a:r>
                  <a:rPr lang="ru-RU" b="1" dirty="0">
                    <a:solidFill>
                      <a:srgbClr val="002060"/>
                    </a:solidFill>
                  </a:rPr>
                  <a:t>до первого страхового случая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77445" y="6258738"/>
                <a:ext cx="840871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300" b="1" dirty="0">
                    <a:solidFill>
                      <a:srgbClr val="002060"/>
                    </a:solidFill>
                  </a:rPr>
                  <a:t>Страхование финансовых рисков в размере понесенных расходов, но не более страховой суммы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5862083" y="1339579"/>
            <a:ext cx="3086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Переходящий риск </a:t>
            </a:r>
            <a:r>
              <a:rPr lang="ru-RU" dirty="0">
                <a:solidFill>
                  <a:srgbClr val="002060"/>
                </a:solidFill>
              </a:rPr>
              <a:t>в течение срока действия договора, </a:t>
            </a:r>
            <a:r>
              <a:rPr lang="ru-RU" b="1" dirty="0">
                <a:solidFill>
                  <a:srgbClr val="002060"/>
                </a:solidFill>
              </a:rPr>
              <a:t>при этом оба риска одновременно не действуют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Застраховано </a:t>
            </a:r>
            <a:r>
              <a:rPr lang="ru-RU" b="1" dirty="0">
                <a:solidFill>
                  <a:srgbClr val="002060"/>
                </a:solidFill>
              </a:rPr>
              <a:t>только одно устройство, определенное </a:t>
            </a:r>
            <a:r>
              <a:rPr lang="ru-RU" dirty="0">
                <a:solidFill>
                  <a:srgbClr val="002060"/>
                </a:solidFill>
              </a:rPr>
              <a:t>в полисе 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443095" y="2212192"/>
            <a:ext cx="1546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ИМУЩЕСТВО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335978" y="5126559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ФИН. РИСК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85992F-77BC-495E-9452-044AF621F45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14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00102" y="140621"/>
            <a:ext cx="8383587" cy="53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0" kern="0" dirty="0"/>
              <a:t>Крупные убытки (1/2)</a:t>
            </a:r>
            <a:endParaRPr lang="ru-RU" sz="2800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21" y="791324"/>
            <a:ext cx="3597215" cy="3181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9984" y="789203"/>
            <a:ext cx="5267020" cy="3183745"/>
          </a:xfrm>
          <a:prstGeom prst="roundRect">
            <a:avLst>
              <a:gd name="adj" fmla="val 6126"/>
            </a:avLst>
          </a:prstGeom>
          <a:solidFill>
            <a:srgbClr val="3A4B8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b="1" dirty="0">
                <a:solidFill>
                  <a:schemeClr val="bg1"/>
                </a:solidFill>
              </a:rPr>
              <a:t>Объект страхования </a:t>
            </a:r>
            <a:r>
              <a:rPr lang="ru-RU" sz="1000" dirty="0">
                <a:solidFill>
                  <a:schemeClr val="bg1"/>
                </a:solidFill>
              </a:rPr>
              <a:t>- испытательный огневой стенд, принадлежащий Страхователю, расположенный на</a:t>
            </a:r>
          </a:p>
          <a:p>
            <a:pPr algn="just"/>
            <a:r>
              <a:rPr lang="ru-RU" sz="1000" dirty="0">
                <a:solidFill>
                  <a:schemeClr val="bg1"/>
                </a:solidFill>
              </a:rPr>
              <a:t>территории машиностроительного завода.</a:t>
            </a:r>
          </a:p>
          <a:p>
            <a:pPr algn="just"/>
            <a:r>
              <a:rPr lang="ru-RU" sz="1000" dirty="0">
                <a:solidFill>
                  <a:schemeClr val="bg1"/>
                </a:solidFill>
              </a:rPr>
              <a:t>В конце 2009 года при проведении огневых испытаний ракетного двигателя на испытательном огневом стенде произошло аварийное выключение двигателя. Выключение двигателя сопровождалось взрывом, в результате которого произошло разрушение материальной части двигателя, различных элементов, систем и оборудования стенда.</a:t>
            </a:r>
          </a:p>
          <a:p>
            <a:pPr lvl="0" algn="just"/>
            <a:r>
              <a:rPr lang="ru-RU" sz="1000" dirty="0">
                <a:solidFill>
                  <a:schemeClr val="bg1"/>
                </a:solidFill>
              </a:rPr>
              <a:t>Наиболее вероятной причиной аварии при проведении испытания стало аномальное взаимодействие в системе стенд-двигатель, выразившееся в разрушении элемента подвеса трубопровода «О» на входе в двигатель, произошедшее вследствие утяжеленных условий проведения испытания по программе СНП-6/09, что привело к разрушению корпуса насоса МДО и пожару.</a:t>
            </a:r>
          </a:p>
          <a:p>
            <a:pPr algn="just"/>
            <a:endParaRPr lang="ru-RU" sz="1000" dirty="0">
              <a:solidFill>
                <a:schemeClr val="bg1"/>
              </a:solidFill>
            </a:endParaRPr>
          </a:p>
          <a:p>
            <a:pPr algn="just"/>
            <a:r>
              <a:rPr lang="ru-RU" sz="1000" b="1" dirty="0">
                <a:solidFill>
                  <a:schemeClr val="bg1"/>
                </a:solidFill>
              </a:rPr>
              <a:t>Страховая сумма по договору</a:t>
            </a:r>
            <a:r>
              <a:rPr lang="ru-RU" sz="1000" dirty="0">
                <a:solidFill>
                  <a:schemeClr val="bg1"/>
                </a:solidFill>
              </a:rPr>
              <a:t> – 1 млрд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руб., условная франшиза – 500 тыс. руб.</a:t>
            </a:r>
          </a:p>
          <a:p>
            <a:pPr algn="just"/>
            <a:r>
              <a:rPr lang="ru-RU" sz="1000" b="1" dirty="0">
                <a:solidFill>
                  <a:schemeClr val="bg1"/>
                </a:solidFill>
              </a:rPr>
              <a:t>Срок страхования</a:t>
            </a:r>
            <a:r>
              <a:rPr lang="ru-RU" sz="1000" dirty="0">
                <a:solidFill>
                  <a:schemeClr val="bg1"/>
                </a:solidFill>
              </a:rPr>
              <a:t> – 10 дней (период испытаний на стенде)</a:t>
            </a:r>
          </a:p>
          <a:p>
            <a:pPr algn="just"/>
            <a:r>
              <a:rPr lang="ru-RU" sz="1000" b="1" dirty="0">
                <a:solidFill>
                  <a:schemeClr val="bg1"/>
                </a:solidFill>
              </a:rPr>
              <a:t>Риск размещен в перестрахование лидеру</a:t>
            </a:r>
            <a:r>
              <a:rPr lang="ru-RU" sz="1000" dirty="0">
                <a:solidFill>
                  <a:schemeClr val="bg1"/>
                </a:solidFill>
              </a:rPr>
              <a:t> (Икс-Ре) – 70,5% от страховой суммы</a:t>
            </a:r>
          </a:p>
          <a:p>
            <a:pPr algn="just"/>
            <a:r>
              <a:rPr lang="ru-RU" sz="1000" b="1" dirty="0">
                <a:solidFill>
                  <a:schemeClr val="bg1"/>
                </a:solidFill>
              </a:rPr>
              <a:t>Сумма убытка составила</a:t>
            </a:r>
            <a:r>
              <a:rPr lang="ru-RU" sz="1000" dirty="0">
                <a:solidFill>
                  <a:schemeClr val="bg1"/>
                </a:solidFill>
              </a:rPr>
              <a:t> 62 млн. руб.</a:t>
            </a:r>
          </a:p>
          <a:p>
            <a:pPr algn="just"/>
            <a:r>
              <a:rPr lang="ru-RU" sz="1000" dirty="0">
                <a:solidFill>
                  <a:schemeClr val="bg1"/>
                </a:solidFill>
              </a:rPr>
              <a:t>Несмотря на наличие всех оснований для выплаты перестраховочного возмещения, Икс-Ре отказывает в возмещении, ссылаясь на ряд формальных неточностей в договоре перестрахования.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60521" y="4054413"/>
            <a:ext cx="3597216" cy="2475781"/>
          </a:xfrm>
          <a:prstGeom prst="roundRect">
            <a:avLst>
              <a:gd name="adj" fmla="val 5453"/>
            </a:avLst>
          </a:prstGeom>
          <a:solidFill>
            <a:srgbClr val="D4E1F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b="1" dirty="0">
                <a:solidFill>
                  <a:schemeClr val="tx1"/>
                </a:solidFill>
              </a:rPr>
              <a:t>Объект страхования</a:t>
            </a:r>
            <a:r>
              <a:rPr lang="ru-RU" sz="1000" dirty="0">
                <a:solidFill>
                  <a:schemeClr val="tx1"/>
                </a:solidFill>
              </a:rPr>
              <a:t> – ТЦ «Синдика»: </a:t>
            </a:r>
          </a:p>
          <a:p>
            <a:pPr marL="285750" indent="-285750" algn="just">
              <a:buFontTx/>
              <a:buChar char="-"/>
            </a:pPr>
            <a:r>
              <a:rPr lang="ru-RU" sz="1000" dirty="0">
                <a:solidFill>
                  <a:schemeClr val="tx1"/>
                </a:solidFill>
              </a:rPr>
              <a:t>конструктивные элементы, </a:t>
            </a:r>
          </a:p>
          <a:p>
            <a:pPr marL="285750" indent="-285750" algn="just">
              <a:buFontTx/>
              <a:buChar char="-"/>
            </a:pPr>
            <a:r>
              <a:rPr lang="ru-RU" sz="1000" dirty="0">
                <a:solidFill>
                  <a:schemeClr val="tx1"/>
                </a:solidFill>
              </a:rPr>
              <a:t>внутренняя отделка,</a:t>
            </a:r>
          </a:p>
          <a:p>
            <a:pPr marL="285750" indent="-285750" algn="just">
              <a:buFontTx/>
              <a:buChar char="-"/>
            </a:pPr>
            <a:r>
              <a:rPr lang="ru-RU" sz="1000" dirty="0">
                <a:solidFill>
                  <a:schemeClr val="tx1"/>
                </a:solidFill>
              </a:rPr>
              <a:t>инженерное оборудование,</a:t>
            </a:r>
          </a:p>
          <a:p>
            <a:r>
              <a:rPr lang="ru-RU" sz="1000" dirty="0">
                <a:solidFill>
                  <a:schemeClr val="tx1"/>
                </a:solidFill>
              </a:rPr>
              <a:t>многофункционального торгово-выставочного комплекса (131 610,5 м</a:t>
            </a:r>
            <a:r>
              <a:rPr lang="ru-RU" sz="1000" baseline="30000" dirty="0">
                <a:solidFill>
                  <a:schemeClr val="tx1"/>
                </a:solidFill>
              </a:rPr>
              <a:t>2</a:t>
            </a:r>
            <a:r>
              <a:rPr lang="ru-RU" sz="1000" dirty="0">
                <a:solidFill>
                  <a:schemeClr val="tx1"/>
                </a:solidFill>
              </a:rPr>
              <a:t>).</a:t>
            </a:r>
          </a:p>
          <a:p>
            <a:pPr lvl="0" algn="just"/>
            <a:r>
              <a:rPr lang="ru-RU" sz="1000" b="1" dirty="0">
                <a:solidFill>
                  <a:schemeClr val="tx1"/>
                </a:solidFill>
              </a:rPr>
              <a:t>Страховая сумма</a:t>
            </a:r>
            <a:r>
              <a:rPr lang="ru-RU" sz="1000" dirty="0">
                <a:solidFill>
                  <a:schemeClr val="tx1"/>
                </a:solidFill>
              </a:rPr>
              <a:t> по договору страхования 4,2 млрд. руб.</a:t>
            </a:r>
          </a:p>
          <a:p>
            <a:pPr lvl="0" algn="just"/>
            <a:r>
              <a:rPr lang="ru-RU" sz="1000" b="1" dirty="0">
                <a:solidFill>
                  <a:schemeClr val="tx1"/>
                </a:solidFill>
              </a:rPr>
              <a:t>Размер убытка</a:t>
            </a:r>
            <a:r>
              <a:rPr lang="ru-RU" sz="1000" dirty="0">
                <a:solidFill>
                  <a:schemeClr val="tx1"/>
                </a:solidFill>
              </a:rPr>
              <a:t> – устанавливается, по предварительным данным пострадала практически вся надземная часть здания.</a:t>
            </a:r>
          </a:p>
          <a:p>
            <a:pPr lvl="0" algn="just"/>
            <a:r>
              <a:rPr lang="ru-RU" sz="1000" dirty="0">
                <a:solidFill>
                  <a:schemeClr val="tx1"/>
                </a:solidFill>
              </a:rPr>
              <a:t>Причина пожара – устанавливается, ведется следствие. </a:t>
            </a:r>
          </a:p>
          <a:p>
            <a:pPr lvl="0" algn="just"/>
            <a:r>
              <a:rPr lang="ru-RU" sz="1000" dirty="0">
                <a:solidFill>
                  <a:schemeClr val="tx1"/>
                </a:solidFill>
              </a:rPr>
              <a:t>Доля СК «ВТБ Страхование» в убытке около 200 млн. руб. Остальная часть риска (более 95%) перестрахована.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1" y="4054412"/>
            <a:ext cx="2845024" cy="21337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66" y="4397335"/>
            <a:ext cx="2881231" cy="213285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088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00102" y="146704"/>
            <a:ext cx="8383587" cy="48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0" kern="0" dirty="0"/>
              <a:t>Крупные убытки (2/2)</a:t>
            </a:r>
          </a:p>
        </p:txBody>
      </p:sp>
      <p:sp>
        <p:nvSpPr>
          <p:cNvPr id="4" name="AutoShape 2" descr="Картинки по запросу Прогресс М-27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Прогресс М-27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88" y="906606"/>
            <a:ext cx="3404575" cy="231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Циклограмма поле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0" y="3322636"/>
            <a:ext cx="5334000" cy="30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3420" y="906606"/>
            <a:ext cx="5304260" cy="2312844"/>
          </a:xfrm>
          <a:prstGeom prst="roundRect">
            <a:avLst>
              <a:gd name="adj" fmla="val 9288"/>
            </a:avLst>
          </a:prstGeom>
          <a:solidFill>
            <a:srgbClr val="768D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28.04.2016 - Полная гибель Ракеты-носителя "Союз-2.1а" ТГК "Прогресс М-27М" в результате аварийного запуска вследствие нештатного разделения третьей ступени ракеты-носителя "Союз-2.1а" и ТГК "Прогресс М-27М" на активном участке полета ракеты космического назначения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90387" y="3322636"/>
            <a:ext cx="3404575" cy="3086552"/>
          </a:xfrm>
          <a:prstGeom prst="roundRect">
            <a:avLst>
              <a:gd name="adj" fmla="val 6138"/>
            </a:avLst>
          </a:prstGeom>
          <a:solidFill>
            <a:srgbClr val="9DBE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Участие в квотном договоре перестрахования космических рисков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Страховая сумма - более 1,9 млрд. руб.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Доля в возмещении - 10%, т.е. более 190 млн. руб. </a:t>
            </a:r>
          </a:p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96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3825" y="914400"/>
            <a:ext cx="8848725" cy="5591175"/>
          </a:xfrm>
          <a:prstGeom prst="roundRect">
            <a:avLst>
              <a:gd name="adj" fmla="val 3890"/>
            </a:avLst>
          </a:prstGeom>
          <a:pattFill prst="pct50">
            <a:fgClr>
              <a:srgbClr val="D4E1F0"/>
            </a:fgClr>
            <a:bgClr>
              <a:schemeClr val="bg1"/>
            </a:bgClr>
          </a:pattFill>
          <a:ln>
            <a:solidFill>
              <a:srgbClr val="9DBE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00102" y="156118"/>
            <a:ext cx="8383587" cy="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0" kern="0" dirty="0"/>
              <a:t>Организационная структура СК. </a:t>
            </a:r>
            <a:r>
              <a:rPr lang="en-US" sz="2800" i="0" kern="0" dirty="0"/>
              <a:t>Front office</a:t>
            </a:r>
            <a:endParaRPr lang="ru-RU" sz="2800" kern="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82223" y="1353433"/>
            <a:ext cx="1809673" cy="565785"/>
          </a:xfrm>
          <a:prstGeom prst="roundRect">
            <a:avLst/>
          </a:prstGeom>
          <a:gradFill>
            <a:gsLst>
              <a:gs pos="100000">
                <a:srgbClr val="DFE5F4"/>
              </a:gs>
              <a:gs pos="100000">
                <a:srgbClr val="D4E1F0"/>
              </a:gs>
              <a:gs pos="0">
                <a:srgbClr val="5C93D6"/>
              </a:gs>
              <a:gs pos="64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A5CCF5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A4B8C"/>
                </a:solidFill>
              </a:rPr>
              <a:t>Департамент розничных продаж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82224" y="2696973"/>
            <a:ext cx="1809673" cy="657225"/>
          </a:xfrm>
          <a:prstGeom prst="roundRect">
            <a:avLst/>
          </a:prstGeom>
          <a:gradFill>
            <a:gsLst>
              <a:gs pos="100000">
                <a:srgbClr val="DFE5F4"/>
              </a:gs>
              <a:gs pos="100000">
                <a:srgbClr val="D4E1F0"/>
              </a:gs>
              <a:gs pos="0">
                <a:srgbClr val="5C93D6"/>
              </a:gs>
              <a:gs pos="64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A5CCF5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A4B8C"/>
                </a:solidFill>
              </a:rPr>
              <a:t>Департамент корпоративных продаж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82217" y="3956626"/>
            <a:ext cx="1809673" cy="685800"/>
          </a:xfrm>
          <a:prstGeom prst="roundRect">
            <a:avLst/>
          </a:prstGeom>
          <a:gradFill>
            <a:gsLst>
              <a:gs pos="100000">
                <a:srgbClr val="DFE5F4"/>
              </a:gs>
              <a:gs pos="100000">
                <a:srgbClr val="D4E1F0"/>
              </a:gs>
              <a:gs pos="0">
                <a:srgbClr val="5C93D6"/>
              </a:gs>
              <a:gs pos="64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A5CCF5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A4B8C"/>
                </a:solidFill>
              </a:rPr>
              <a:t>Департамент регионального развития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82219" y="5229201"/>
            <a:ext cx="1809673" cy="514350"/>
          </a:xfrm>
          <a:prstGeom prst="roundRect">
            <a:avLst/>
          </a:prstGeom>
          <a:gradFill>
            <a:gsLst>
              <a:gs pos="100000">
                <a:srgbClr val="DFE5F4"/>
              </a:gs>
              <a:gs pos="100000">
                <a:srgbClr val="D4E1F0"/>
              </a:gs>
              <a:gs pos="0">
                <a:srgbClr val="5C93D6"/>
              </a:gs>
              <a:gs pos="64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A5CCF5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A4B8C"/>
                </a:solidFill>
              </a:rPr>
              <a:t>Департамент личного страхования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7163" y="1128493"/>
            <a:ext cx="3897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A4B8C"/>
                </a:solidFill>
              </a:rPr>
              <a:t>Курирование и осуществление продаж страховых продуктов для </a:t>
            </a:r>
            <a:r>
              <a:rPr lang="ru-RU" b="1" dirty="0">
                <a:solidFill>
                  <a:srgbClr val="3A4B8C"/>
                </a:solidFill>
              </a:rPr>
              <a:t>физических</a:t>
            </a:r>
            <a:r>
              <a:rPr lang="ru-RU" dirty="0">
                <a:solidFill>
                  <a:srgbClr val="3A4B8C"/>
                </a:solidFill>
              </a:rPr>
              <a:t> лиц, взаимодействие с партнерами, методологическая и маркетинговая поддержка продаж.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47163" y="2425420"/>
            <a:ext cx="3903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A4B8C"/>
                </a:solidFill>
              </a:rPr>
              <a:t>Курирование и осуществление продаж страховых продуктов для </a:t>
            </a:r>
            <a:r>
              <a:rPr lang="ru-RU" b="1" dirty="0">
                <a:solidFill>
                  <a:srgbClr val="3A4B8C"/>
                </a:solidFill>
              </a:rPr>
              <a:t>юридических</a:t>
            </a:r>
            <a:r>
              <a:rPr lang="ru-RU" dirty="0">
                <a:solidFill>
                  <a:srgbClr val="3A4B8C"/>
                </a:solidFill>
              </a:rPr>
              <a:t> лиц, взаимодействие с партнерами, методологическая и маркетинговая поддержка продаж. Разделение по отраслям страхования – например, морское страхование, авиационные риски, строительные риски и т.п.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7290" y="4068693"/>
            <a:ext cx="385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A4B8C"/>
                </a:solidFill>
              </a:rPr>
              <a:t>Поддержка и развитие филиальной сети. Сюда же входят непосредственно сами филиалы.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7290" y="5070878"/>
            <a:ext cx="3863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A4B8C"/>
                </a:solidFill>
              </a:rPr>
              <a:t>Курирование и осуществление продаж страховых продуктов по личному страхованию – ДМС, страхованию от несчастного случая, страхованию выезжающих за рубеж. </a:t>
            </a:r>
          </a:p>
        </p:txBody>
      </p:sp>
      <p:cxnSp>
        <p:nvCxnSpPr>
          <p:cNvPr id="15" name="Соединительная линия уступом 14"/>
          <p:cNvCxnSpPr>
            <a:stCxn id="3" idx="2"/>
            <a:endCxn id="10" idx="1"/>
          </p:cNvCxnSpPr>
          <p:nvPr/>
        </p:nvCxnSpPr>
        <p:spPr>
          <a:xfrm rot="16200000" flipH="1">
            <a:off x="1134737" y="4038893"/>
            <a:ext cx="1417683" cy="1477282"/>
          </a:xfrm>
          <a:prstGeom prst="bentConnector2">
            <a:avLst/>
          </a:prstGeom>
          <a:ln w="22225">
            <a:solidFill>
              <a:srgbClr val="3A4B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3" idx="0"/>
            <a:endCxn id="7" idx="1"/>
          </p:cNvCxnSpPr>
          <p:nvPr/>
        </p:nvCxnSpPr>
        <p:spPr>
          <a:xfrm rot="5400000" flipH="1" flipV="1">
            <a:off x="1029323" y="1711941"/>
            <a:ext cx="1628515" cy="1477286"/>
          </a:xfrm>
          <a:prstGeom prst="bentConnector2">
            <a:avLst/>
          </a:prstGeom>
          <a:ln w="22225">
            <a:solidFill>
              <a:srgbClr val="3A4B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Соединительная линия уступом 1024"/>
          <p:cNvCxnSpPr>
            <a:endCxn id="8" idx="1"/>
          </p:cNvCxnSpPr>
          <p:nvPr/>
        </p:nvCxnSpPr>
        <p:spPr>
          <a:xfrm>
            <a:off x="1104944" y="3025585"/>
            <a:ext cx="1477280" cy="1"/>
          </a:xfrm>
          <a:prstGeom prst="bentConnector3">
            <a:avLst/>
          </a:prstGeom>
          <a:ln w="22225">
            <a:solidFill>
              <a:srgbClr val="3A4B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 стрелкой 1027"/>
          <p:cNvCxnSpPr>
            <a:endCxn id="9" idx="1"/>
          </p:cNvCxnSpPr>
          <p:nvPr/>
        </p:nvCxnSpPr>
        <p:spPr>
          <a:xfrm>
            <a:off x="1104938" y="4299526"/>
            <a:ext cx="1477279" cy="0"/>
          </a:xfrm>
          <a:prstGeom prst="straightConnector1">
            <a:avLst/>
          </a:prstGeom>
          <a:ln w="22225">
            <a:solidFill>
              <a:srgbClr val="3A4B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Стрелка влево 1028"/>
          <p:cNvSpPr/>
          <p:nvPr/>
        </p:nvSpPr>
        <p:spPr>
          <a:xfrm>
            <a:off x="4391890" y="1507738"/>
            <a:ext cx="555273" cy="25717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лево 38"/>
          <p:cNvSpPr/>
          <p:nvPr/>
        </p:nvSpPr>
        <p:spPr>
          <a:xfrm>
            <a:off x="4391897" y="2896997"/>
            <a:ext cx="595045" cy="25717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40" name="Стрелка влево 39"/>
          <p:cNvSpPr/>
          <p:nvPr/>
        </p:nvSpPr>
        <p:spPr>
          <a:xfrm>
            <a:off x="4391897" y="4170939"/>
            <a:ext cx="595046" cy="25717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41" name="Стрелка влево 40"/>
          <p:cNvSpPr/>
          <p:nvPr/>
        </p:nvSpPr>
        <p:spPr>
          <a:xfrm>
            <a:off x="4392244" y="5346602"/>
            <a:ext cx="595046" cy="25717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0100" y="3264841"/>
            <a:ext cx="1809673" cy="803852"/>
          </a:xfrm>
          <a:prstGeom prst="roundRect">
            <a:avLst/>
          </a:prstGeom>
          <a:gradFill>
            <a:gsLst>
              <a:gs pos="100000">
                <a:srgbClr val="DFE5F4"/>
              </a:gs>
              <a:gs pos="100000">
                <a:srgbClr val="D4E1F0"/>
              </a:gs>
              <a:gs pos="0">
                <a:srgbClr val="5C93D6"/>
              </a:gs>
              <a:gs pos="64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A5CCF5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A4B8C"/>
                </a:solidFill>
              </a:rPr>
              <a:t>Генеральный директор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136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23825" y="914400"/>
            <a:ext cx="8848725" cy="5591175"/>
          </a:xfrm>
          <a:prstGeom prst="roundRect">
            <a:avLst>
              <a:gd name="adj" fmla="val 3890"/>
            </a:avLst>
          </a:prstGeom>
          <a:pattFill prst="pct50">
            <a:fgClr>
              <a:srgbClr val="D4E1F0"/>
            </a:fgClr>
            <a:bgClr>
              <a:schemeClr val="bg1"/>
            </a:bgClr>
          </a:pattFill>
          <a:ln>
            <a:solidFill>
              <a:srgbClr val="9DBE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00102" y="140621"/>
            <a:ext cx="8383587" cy="53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0" kern="0" dirty="0"/>
              <a:t>Организационная структура СК. </a:t>
            </a:r>
            <a:r>
              <a:rPr lang="en-US" sz="2800" i="0" kern="0" dirty="0"/>
              <a:t>Middle office</a:t>
            </a:r>
            <a:endParaRPr lang="ru-RU" sz="2800" kern="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65350" y="1280679"/>
            <a:ext cx="1809673" cy="514350"/>
          </a:xfrm>
          <a:prstGeom prst="roundRect">
            <a:avLst/>
          </a:prstGeom>
          <a:gradFill>
            <a:gsLst>
              <a:gs pos="100000">
                <a:srgbClr val="DFE5F4"/>
              </a:gs>
              <a:gs pos="100000">
                <a:srgbClr val="D4E1F0"/>
              </a:gs>
              <a:gs pos="0">
                <a:srgbClr val="5C93D6"/>
              </a:gs>
              <a:gs pos="64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A5CCF5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A4B8C"/>
                </a:solidFill>
              </a:rPr>
              <a:t>Департамент маркетинга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65350" y="2495547"/>
            <a:ext cx="1809673" cy="657225"/>
          </a:xfrm>
          <a:prstGeom prst="roundRect">
            <a:avLst/>
          </a:prstGeom>
          <a:gradFill>
            <a:gsLst>
              <a:gs pos="100000">
                <a:srgbClr val="DFE5F4"/>
              </a:gs>
              <a:gs pos="100000">
                <a:srgbClr val="D4E1F0"/>
              </a:gs>
              <a:gs pos="0">
                <a:srgbClr val="5C93D6"/>
              </a:gs>
              <a:gs pos="64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A5CCF5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A4B8C"/>
                </a:solidFill>
              </a:rPr>
              <a:t>Департамент урегулирования убытков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65350" y="3956626"/>
            <a:ext cx="1809673" cy="685800"/>
          </a:xfrm>
          <a:prstGeom prst="roundRect">
            <a:avLst/>
          </a:prstGeom>
          <a:gradFill>
            <a:gsLst>
              <a:gs pos="100000">
                <a:srgbClr val="DFE5F4"/>
              </a:gs>
              <a:gs pos="100000">
                <a:srgbClr val="D4E1F0"/>
              </a:gs>
              <a:gs pos="0">
                <a:srgbClr val="5C93D6"/>
              </a:gs>
              <a:gs pos="64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A5CCF5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A4B8C"/>
                </a:solidFill>
              </a:rPr>
              <a:t>Департамент анализа рисков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65350" y="5403130"/>
            <a:ext cx="1809673" cy="593725"/>
          </a:xfrm>
          <a:prstGeom prst="roundRect">
            <a:avLst/>
          </a:prstGeom>
          <a:gradFill>
            <a:gsLst>
              <a:gs pos="100000">
                <a:srgbClr val="DFE5F4"/>
              </a:gs>
              <a:gs pos="100000">
                <a:srgbClr val="D4E1F0"/>
              </a:gs>
              <a:gs pos="0">
                <a:srgbClr val="5C93D6"/>
              </a:gs>
              <a:gs pos="64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A5CCF5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A4B8C"/>
                </a:solidFill>
              </a:rPr>
              <a:t>Департамент перестрахования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7289" y="1214688"/>
            <a:ext cx="381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A4B8C"/>
                </a:solidFill>
              </a:rPr>
              <a:t>Реклама, связи с общественностью,  выявление потребностей в новых страховых продуктах, аналитика продаж и контроль качества услуг.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7289" y="2316327"/>
            <a:ext cx="381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A4B8C"/>
                </a:solidFill>
              </a:rPr>
              <a:t>Деление по направлениям - корпоративные и розничные убытки,  рассмотрение претензий страхователей, принятие решений о признании события страховым случаем и о величине страховой выплаты.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87289" y="3607028"/>
            <a:ext cx="3817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A4B8C"/>
                </a:solidFill>
              </a:rPr>
              <a:t>Методологическая поддержка продаж – разработка страховых продуктов, инструкций, правил страхования, </a:t>
            </a:r>
          </a:p>
          <a:p>
            <a:pPr algn="just"/>
            <a:r>
              <a:rPr lang="ru-RU" dirty="0" err="1">
                <a:solidFill>
                  <a:srgbClr val="3A4B8C"/>
                </a:solidFill>
              </a:rPr>
              <a:t>Андеррайтинговая</a:t>
            </a:r>
            <a:r>
              <a:rPr lang="ru-RU" dirty="0">
                <a:solidFill>
                  <a:srgbClr val="3A4B8C"/>
                </a:solidFill>
              </a:rPr>
              <a:t> поддержка продаж – регулирование рисков, поступающих на страхование, согласование условий договоров, выходящих за рамки страховых продуктов.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7289" y="5305138"/>
            <a:ext cx="3817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A4B8C"/>
                </a:solidFill>
              </a:rPr>
              <a:t>Обеспечение перестраховочной защиты страховой деятельности, сопровождение договоров входящего и исходящего перестрахования.</a:t>
            </a:r>
          </a:p>
        </p:txBody>
      </p:sp>
      <p:sp>
        <p:nvSpPr>
          <p:cNvPr id="18" name="Стрелка влево 17"/>
          <p:cNvSpPr/>
          <p:nvPr/>
        </p:nvSpPr>
        <p:spPr>
          <a:xfrm>
            <a:off x="4488526" y="1409267"/>
            <a:ext cx="498763" cy="25717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4488526" y="2695572"/>
            <a:ext cx="498763" cy="25717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4488526" y="4170939"/>
            <a:ext cx="498763" cy="25717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4488526" y="5592050"/>
            <a:ext cx="498763" cy="25717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cxnSp>
        <p:nvCxnSpPr>
          <p:cNvPr id="23" name="Соединительная линия уступом 22"/>
          <p:cNvCxnSpPr>
            <a:endCxn id="10" idx="1"/>
          </p:cNvCxnSpPr>
          <p:nvPr/>
        </p:nvCxnSpPr>
        <p:spPr>
          <a:xfrm rot="16200000" flipH="1">
            <a:off x="921097" y="3955739"/>
            <a:ext cx="1928095" cy="1560412"/>
          </a:xfrm>
          <a:prstGeom prst="bentConnector2">
            <a:avLst/>
          </a:prstGeom>
          <a:ln w="22225">
            <a:solidFill>
              <a:srgbClr val="3A4B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endCxn id="7" idx="1"/>
          </p:cNvCxnSpPr>
          <p:nvPr/>
        </p:nvCxnSpPr>
        <p:spPr>
          <a:xfrm rot="5400000" flipH="1" flipV="1">
            <a:off x="824904" y="1817883"/>
            <a:ext cx="2120474" cy="1560417"/>
          </a:xfrm>
          <a:prstGeom prst="bentConnector2">
            <a:avLst/>
          </a:prstGeom>
          <a:ln w="22225">
            <a:solidFill>
              <a:srgbClr val="3A4B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104938" y="4299526"/>
            <a:ext cx="1560412" cy="0"/>
          </a:xfrm>
          <a:prstGeom prst="straightConnector1">
            <a:avLst/>
          </a:prstGeom>
          <a:ln w="22225">
            <a:solidFill>
              <a:srgbClr val="3A4B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200101" y="3152771"/>
            <a:ext cx="1809673" cy="874997"/>
          </a:xfrm>
          <a:prstGeom prst="roundRect">
            <a:avLst/>
          </a:prstGeom>
          <a:gradFill>
            <a:gsLst>
              <a:gs pos="100000">
                <a:srgbClr val="DFE5F4"/>
              </a:gs>
              <a:gs pos="100000">
                <a:srgbClr val="D4E1F0"/>
              </a:gs>
              <a:gs pos="0">
                <a:srgbClr val="5C93D6"/>
              </a:gs>
              <a:gs pos="64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A5CCF5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A4B8C"/>
                </a:solidFill>
              </a:rPr>
              <a:t>Генеральный директор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104939" y="2824159"/>
            <a:ext cx="1560412" cy="0"/>
          </a:xfrm>
          <a:prstGeom prst="straightConnector1">
            <a:avLst/>
          </a:prstGeom>
          <a:ln w="22225">
            <a:solidFill>
              <a:srgbClr val="3A4B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905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114300" y="800100"/>
            <a:ext cx="8743950" cy="5915025"/>
          </a:xfrm>
          <a:prstGeom prst="roundRect">
            <a:avLst>
              <a:gd name="adj" fmla="val 3890"/>
            </a:avLst>
          </a:prstGeom>
          <a:pattFill prst="pct50">
            <a:fgClr>
              <a:srgbClr val="D4E1F0"/>
            </a:fgClr>
            <a:bgClr>
              <a:schemeClr val="bg1"/>
            </a:bgClr>
          </a:pattFill>
          <a:ln>
            <a:solidFill>
              <a:srgbClr val="9DBE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00102" y="140621"/>
            <a:ext cx="8383587" cy="53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0" kern="0" dirty="0"/>
              <a:t>Организационная структура СК. </a:t>
            </a:r>
            <a:r>
              <a:rPr lang="en-US" sz="2800" i="0" kern="0" dirty="0"/>
              <a:t>Back office</a:t>
            </a:r>
            <a:endParaRPr lang="ru-RU" sz="2800" kern="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0102" y="3263472"/>
            <a:ext cx="1809673" cy="878411"/>
          </a:xfrm>
          <a:prstGeom prst="roundRect">
            <a:avLst/>
          </a:prstGeom>
          <a:gradFill>
            <a:gsLst>
              <a:gs pos="100000">
                <a:srgbClr val="DFE5F4"/>
              </a:gs>
              <a:gs pos="100000">
                <a:srgbClr val="D4E1F0"/>
              </a:gs>
              <a:gs pos="0">
                <a:srgbClr val="5C93D6"/>
              </a:gs>
              <a:gs pos="64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A5CCF5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A4B8C"/>
                </a:solidFill>
              </a:rPr>
              <a:t>Генеральный директор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82222" y="838200"/>
            <a:ext cx="1809673" cy="647700"/>
          </a:xfrm>
          <a:prstGeom prst="roundRect">
            <a:avLst/>
          </a:prstGeom>
          <a:gradFill>
            <a:gsLst>
              <a:gs pos="100000">
                <a:srgbClr val="DFE5F4"/>
              </a:gs>
              <a:gs pos="100000">
                <a:srgbClr val="D4E1F0"/>
              </a:gs>
              <a:gs pos="0">
                <a:srgbClr val="5C93D6"/>
              </a:gs>
              <a:gs pos="64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A5CCF5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A4B8C"/>
                </a:solidFill>
              </a:rPr>
              <a:t>Финансовый департамент, бухгалтерия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82221" y="1666874"/>
            <a:ext cx="1809673" cy="657225"/>
          </a:xfrm>
          <a:prstGeom prst="roundRect">
            <a:avLst/>
          </a:prstGeom>
          <a:gradFill>
            <a:gsLst>
              <a:gs pos="100000">
                <a:srgbClr val="DFE5F4"/>
              </a:gs>
              <a:gs pos="100000">
                <a:srgbClr val="D4E1F0"/>
              </a:gs>
              <a:gs pos="0">
                <a:srgbClr val="5C93D6"/>
              </a:gs>
              <a:gs pos="64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A5CCF5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A4B8C"/>
                </a:solidFill>
              </a:rPr>
              <a:t>Департамент информационных технологий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82222" y="2505075"/>
            <a:ext cx="1809673" cy="685800"/>
          </a:xfrm>
          <a:prstGeom prst="roundRect">
            <a:avLst/>
          </a:prstGeom>
          <a:gradFill>
            <a:gsLst>
              <a:gs pos="100000">
                <a:srgbClr val="DFE5F4"/>
              </a:gs>
              <a:gs pos="100000">
                <a:srgbClr val="D4E1F0"/>
              </a:gs>
              <a:gs pos="0">
                <a:srgbClr val="5C93D6"/>
              </a:gs>
              <a:gs pos="64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A5CCF5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A4B8C"/>
                </a:solidFill>
              </a:rPr>
              <a:t>Операционное управление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82222" y="3365233"/>
            <a:ext cx="1809673" cy="666750"/>
          </a:xfrm>
          <a:prstGeom prst="roundRect">
            <a:avLst/>
          </a:prstGeom>
          <a:gradFill>
            <a:gsLst>
              <a:gs pos="100000">
                <a:srgbClr val="DFE5F4"/>
              </a:gs>
              <a:gs pos="100000">
                <a:srgbClr val="D4E1F0"/>
              </a:gs>
              <a:gs pos="0">
                <a:srgbClr val="5C93D6"/>
              </a:gs>
              <a:gs pos="64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A5CCF5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A4B8C"/>
                </a:solidFill>
              </a:rPr>
              <a:t>Юридическое управление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82222" y="5162549"/>
            <a:ext cx="1809673" cy="666750"/>
          </a:xfrm>
          <a:prstGeom prst="roundRect">
            <a:avLst/>
          </a:prstGeom>
          <a:gradFill>
            <a:gsLst>
              <a:gs pos="100000">
                <a:srgbClr val="DFE5F4"/>
              </a:gs>
              <a:gs pos="100000">
                <a:srgbClr val="D4E1F0"/>
              </a:gs>
              <a:gs pos="0">
                <a:srgbClr val="5C93D6"/>
              </a:gs>
              <a:gs pos="64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A5CCF5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A4B8C"/>
                </a:solidFill>
              </a:rPr>
              <a:t>Департамент по работе с персоналом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82219" y="4206875"/>
            <a:ext cx="1809673" cy="806450"/>
          </a:xfrm>
          <a:prstGeom prst="roundRect">
            <a:avLst/>
          </a:prstGeom>
          <a:gradFill>
            <a:gsLst>
              <a:gs pos="100000">
                <a:srgbClr val="DFE5F4"/>
              </a:gs>
              <a:gs pos="100000">
                <a:srgbClr val="D4E1F0"/>
              </a:gs>
              <a:gs pos="0">
                <a:srgbClr val="5C93D6"/>
              </a:gs>
              <a:gs pos="64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A5CCF5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A4B8C"/>
                </a:solidFill>
              </a:rPr>
              <a:t>Управление экономической и информационной безопасности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82222" y="5966365"/>
            <a:ext cx="1809673" cy="615950"/>
          </a:xfrm>
          <a:prstGeom prst="roundRect">
            <a:avLst/>
          </a:prstGeom>
          <a:gradFill>
            <a:gsLst>
              <a:gs pos="100000">
                <a:srgbClr val="DFE5F4"/>
              </a:gs>
              <a:gs pos="100000">
                <a:srgbClr val="D4E1F0"/>
              </a:gs>
              <a:gs pos="0">
                <a:srgbClr val="5C93D6"/>
              </a:gs>
              <a:gs pos="64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A5CCF5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A4B8C"/>
                </a:solidFill>
              </a:rPr>
              <a:t>Департамент актуарных расчетов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01209" y="5951174"/>
            <a:ext cx="3978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A4B8C"/>
                </a:solidFill>
              </a:rPr>
              <a:t>Осуществление количественной оценки страховой деятельности – расчет страховых и инвестиционных резервов, страховых тарифов.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0726" y="838200"/>
            <a:ext cx="397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A4B8C"/>
                </a:solidFill>
              </a:rPr>
              <a:t>Бухгалтерский учет, экономическое управление СК, планирование, отчетность, анализ показателей экономической деятельности СК.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89264" y="1784660"/>
            <a:ext cx="400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A4B8C"/>
                </a:solidFill>
              </a:rPr>
              <a:t>Разработка, развитие и поддержка информационных систем, эксплуатация технического оборудования СК.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11762" y="2432476"/>
            <a:ext cx="3978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A4B8C"/>
                </a:solidFill>
              </a:rPr>
              <a:t>Хранение и учет документации по договорам страхования, учет  бланков строгой отчетности, ввод сведений по договорам страхования в информационно-учетную систему СК.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6906" y="3366816"/>
            <a:ext cx="397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A4B8C"/>
                </a:solidFill>
              </a:rPr>
              <a:t>Юридическая поддержка деятельности СК, участие в судебных разбирательствах, оценка соответствия документов нормативно-правовой базе.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0726" y="4194601"/>
            <a:ext cx="3978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A4B8C"/>
                </a:solidFill>
              </a:rPr>
              <a:t>Обеспечение всесторонней внутренней и внешней безопасности, расследование обстоятельств страховых событий, проверка благонадежности контрагентов.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01209" y="5265091"/>
            <a:ext cx="3978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A4B8C"/>
                </a:solidFill>
              </a:rPr>
              <a:t>Подбор, обучение и кадровое администрирование персонала.</a:t>
            </a:r>
          </a:p>
        </p:txBody>
      </p:sp>
      <p:sp>
        <p:nvSpPr>
          <p:cNvPr id="21" name="Стрелка влево 20"/>
          <p:cNvSpPr/>
          <p:nvPr/>
        </p:nvSpPr>
        <p:spPr>
          <a:xfrm>
            <a:off x="4418143" y="6145753"/>
            <a:ext cx="498763" cy="25717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3" name="Стрелка влево 22"/>
          <p:cNvSpPr/>
          <p:nvPr/>
        </p:nvSpPr>
        <p:spPr>
          <a:xfrm>
            <a:off x="4418143" y="5351956"/>
            <a:ext cx="498763" cy="25717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4" name="Стрелка влево 23"/>
          <p:cNvSpPr/>
          <p:nvPr/>
        </p:nvSpPr>
        <p:spPr>
          <a:xfrm>
            <a:off x="4418143" y="4481513"/>
            <a:ext cx="498763" cy="25717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5" name="Стрелка влево 24"/>
          <p:cNvSpPr/>
          <p:nvPr/>
        </p:nvSpPr>
        <p:spPr>
          <a:xfrm>
            <a:off x="4418143" y="3561395"/>
            <a:ext cx="498763" cy="25717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4412999" y="2719387"/>
            <a:ext cx="498763" cy="25717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4418143" y="1034147"/>
            <a:ext cx="498763" cy="25717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8" name="Стрелка влево 27"/>
          <p:cNvSpPr/>
          <p:nvPr/>
        </p:nvSpPr>
        <p:spPr>
          <a:xfrm>
            <a:off x="4402446" y="1866900"/>
            <a:ext cx="498763" cy="25717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cxnSp>
        <p:nvCxnSpPr>
          <p:cNvPr id="20" name="Соединительная линия уступом 19"/>
          <p:cNvCxnSpPr>
            <a:stCxn id="3" idx="0"/>
            <a:endCxn id="7" idx="1"/>
          </p:cNvCxnSpPr>
          <p:nvPr/>
        </p:nvCxnSpPr>
        <p:spPr>
          <a:xfrm rot="5400000" flipH="1" flipV="1">
            <a:off x="792869" y="1474120"/>
            <a:ext cx="2101422" cy="1477283"/>
          </a:xfrm>
          <a:prstGeom prst="bentConnector2">
            <a:avLst/>
          </a:prstGeom>
          <a:ln w="22225">
            <a:solidFill>
              <a:srgbClr val="3A4B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3" idx="2"/>
            <a:endCxn id="15" idx="1"/>
          </p:cNvCxnSpPr>
          <p:nvPr/>
        </p:nvCxnSpPr>
        <p:spPr>
          <a:xfrm rot="16200000" flipH="1">
            <a:off x="777352" y="4469469"/>
            <a:ext cx="2132457" cy="1477283"/>
          </a:xfrm>
          <a:prstGeom prst="bentConnector2">
            <a:avLst/>
          </a:prstGeom>
          <a:ln w="22225">
            <a:solidFill>
              <a:srgbClr val="3A4B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0" name="Прямая со стрелкой 5119"/>
          <p:cNvCxnSpPr>
            <a:endCxn id="8" idx="1"/>
          </p:cNvCxnSpPr>
          <p:nvPr/>
        </p:nvCxnSpPr>
        <p:spPr>
          <a:xfrm>
            <a:off x="1104938" y="1995486"/>
            <a:ext cx="1477283" cy="1"/>
          </a:xfrm>
          <a:prstGeom prst="straightConnector1">
            <a:avLst/>
          </a:prstGeom>
          <a:ln w="22225">
            <a:solidFill>
              <a:srgbClr val="3A4B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2" name="Прямая со стрелкой 5121"/>
          <p:cNvCxnSpPr>
            <a:endCxn id="9" idx="1"/>
          </p:cNvCxnSpPr>
          <p:nvPr/>
        </p:nvCxnSpPr>
        <p:spPr>
          <a:xfrm>
            <a:off x="1104939" y="2847975"/>
            <a:ext cx="1477283" cy="0"/>
          </a:xfrm>
          <a:prstGeom prst="straightConnector1">
            <a:avLst/>
          </a:prstGeom>
          <a:ln w="22225">
            <a:solidFill>
              <a:srgbClr val="3A4B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5" name="Прямая со стрелкой 5124"/>
          <p:cNvCxnSpPr>
            <a:stCxn id="3" idx="3"/>
            <a:endCxn id="10" idx="1"/>
          </p:cNvCxnSpPr>
          <p:nvPr/>
        </p:nvCxnSpPr>
        <p:spPr>
          <a:xfrm flipV="1">
            <a:off x="2009775" y="3698608"/>
            <a:ext cx="572447" cy="4070"/>
          </a:xfrm>
          <a:prstGeom prst="straightConnector1">
            <a:avLst/>
          </a:prstGeom>
          <a:ln w="22225">
            <a:solidFill>
              <a:srgbClr val="3A4B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Прямая со стрелкой 5129"/>
          <p:cNvCxnSpPr>
            <a:endCxn id="14" idx="1"/>
          </p:cNvCxnSpPr>
          <p:nvPr/>
        </p:nvCxnSpPr>
        <p:spPr>
          <a:xfrm>
            <a:off x="1104939" y="4610100"/>
            <a:ext cx="1477280" cy="0"/>
          </a:xfrm>
          <a:prstGeom prst="straightConnector1">
            <a:avLst/>
          </a:prstGeom>
          <a:ln w="22225">
            <a:solidFill>
              <a:srgbClr val="3A4B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5" name="Прямая со стрелкой 5134"/>
          <p:cNvCxnSpPr>
            <a:endCxn id="11" idx="1"/>
          </p:cNvCxnSpPr>
          <p:nvPr/>
        </p:nvCxnSpPr>
        <p:spPr>
          <a:xfrm>
            <a:off x="1104939" y="5495924"/>
            <a:ext cx="1477283" cy="0"/>
          </a:xfrm>
          <a:prstGeom prst="straightConnector1">
            <a:avLst/>
          </a:prstGeom>
          <a:ln w="22225">
            <a:solidFill>
              <a:srgbClr val="3A4B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2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193171" y="1045353"/>
            <a:ext cx="2621706" cy="5391781"/>
          </a:xfrm>
          <a:prstGeom prst="triangle">
            <a:avLst/>
          </a:prstGeom>
          <a:solidFill>
            <a:srgbClr val="9DBE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1488727" y="1207698"/>
            <a:ext cx="6671" cy="520826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00102" y="170272"/>
            <a:ext cx="8810548" cy="46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0" kern="0" dirty="0"/>
              <a:t>Организационная структура СК. Органы управления</a:t>
            </a:r>
            <a:endParaRPr lang="ru-RU" sz="2800" kern="0" dirty="0"/>
          </a:p>
        </p:txBody>
      </p:sp>
      <p:sp>
        <p:nvSpPr>
          <p:cNvPr id="16" name="TextBox 15"/>
          <p:cNvSpPr txBox="1"/>
          <p:nvPr/>
        </p:nvSpPr>
        <p:spPr>
          <a:xfrm>
            <a:off x="3847381" y="780284"/>
            <a:ext cx="5163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u="sng" dirty="0">
                <a:solidFill>
                  <a:srgbClr val="3A4B8C"/>
                </a:solidFill>
              </a:rPr>
              <a:t>Совет директоров</a:t>
            </a:r>
          </a:p>
          <a:p>
            <a:pPr algn="just"/>
            <a:r>
              <a:rPr lang="ru-RU" sz="1000" dirty="0">
                <a:solidFill>
                  <a:srgbClr val="3A4B8C"/>
                </a:solidFill>
              </a:rPr>
              <a:t>Коллегиальный исполнительный орган, общее  руководство деятельностью СК (утверждение и рассмотрение отчетов о ходе выполнения бизнес-плана, рассмотрение итогов деятельности, создание и ликвидация филиалов).  Решения по крупным сделкам в исключительных случаях. Регулирование внутреннего аудита.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7381" y="2536337"/>
            <a:ext cx="5163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>
                <a:solidFill>
                  <a:srgbClr val="3A4B8C"/>
                </a:solidFill>
              </a:rPr>
              <a:t>Правление</a:t>
            </a:r>
          </a:p>
          <a:p>
            <a:pPr algn="just"/>
            <a:r>
              <a:rPr lang="ru-RU" sz="1000" dirty="0">
                <a:solidFill>
                  <a:srgbClr val="3A4B8C"/>
                </a:solidFill>
              </a:rPr>
              <a:t>Коллегиальный исполнительный орган. Избирается советом директоров. Разработка стратегии, организация исполнения решений Совета директоров, подготовка бизнес-плана, утверждение организационной структуры, внутренних документов, регулирующих деятельность СК, рассмотрение итогов внутреннего аудита.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47381" y="3515910"/>
            <a:ext cx="51632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>
                <a:solidFill>
                  <a:srgbClr val="3A4B8C"/>
                </a:solidFill>
              </a:rPr>
              <a:t>Генеральный директор</a:t>
            </a:r>
          </a:p>
          <a:p>
            <a:pPr algn="just"/>
            <a:r>
              <a:rPr lang="ru-RU" sz="1000" dirty="0">
                <a:solidFill>
                  <a:srgbClr val="3A4B8C"/>
                </a:solidFill>
              </a:rPr>
              <a:t>Единоличный исполнительный орган. Избирается советом директоров. Руководство деятельностью СК в рамках предоставленных полномочий, издает приказы, утверждает штат СК, типовые формы документов, правила, приказы и т.д.,  дает обязательные к исполнению указания.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47381" y="1799028"/>
            <a:ext cx="5163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>
                <a:solidFill>
                  <a:srgbClr val="3A4B8C"/>
                </a:solidFill>
              </a:rPr>
              <a:t>Подразделение внутреннего аудита</a:t>
            </a:r>
          </a:p>
          <a:p>
            <a:pPr algn="just"/>
            <a:r>
              <a:rPr lang="ru-RU" sz="1000" dirty="0">
                <a:solidFill>
                  <a:srgbClr val="3A4B8C"/>
                </a:solidFill>
              </a:rPr>
              <a:t>Действует на основании Устава и положения об организации и осуществлении внутреннего аудита, утверждаемого Советом директоров.</a:t>
            </a:r>
          </a:p>
          <a:p>
            <a:pPr algn="just"/>
            <a:r>
              <a:rPr lang="ru-RU" sz="1000" dirty="0">
                <a:solidFill>
                  <a:srgbClr val="3A4B8C"/>
                </a:solidFill>
              </a:rPr>
              <a:t>Подотчетно Совету директоров, утверждающему руководителя Управления.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6978" y="1807360"/>
            <a:ext cx="1220750" cy="438062"/>
          </a:xfrm>
          <a:prstGeom prst="roundRect">
            <a:avLst/>
          </a:prstGeom>
          <a:solidFill>
            <a:srgbClr val="768D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Совет директоров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5941" y="2708516"/>
            <a:ext cx="1342825" cy="438062"/>
          </a:xfrm>
          <a:prstGeom prst="round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Правление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3703" y="3792126"/>
            <a:ext cx="1787301" cy="48186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Генеральный директор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8960" y="5018172"/>
            <a:ext cx="2616787" cy="43806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Руководитель департамента анализа рисков</a:t>
            </a:r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1587273" y="2192140"/>
            <a:ext cx="1832127" cy="580473"/>
          </a:xfrm>
          <a:prstGeom prst="leftArrowCallout">
            <a:avLst>
              <a:gd name="adj1" fmla="val 6824"/>
              <a:gd name="adj2" fmla="val 8339"/>
              <a:gd name="adj3" fmla="val 14397"/>
              <a:gd name="adj4" fmla="val 6497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Подразделение внутреннего аудита</a:t>
            </a:r>
          </a:p>
        </p:txBody>
      </p:sp>
      <p:sp>
        <p:nvSpPr>
          <p:cNvPr id="23" name="Выноска со стрелкой влево 22"/>
          <p:cNvSpPr/>
          <p:nvPr/>
        </p:nvSpPr>
        <p:spPr>
          <a:xfrm>
            <a:off x="1856097" y="4356287"/>
            <a:ext cx="1866187" cy="580473"/>
          </a:xfrm>
          <a:prstGeom prst="leftArrowCallout">
            <a:avLst>
              <a:gd name="adj1" fmla="val 6824"/>
              <a:gd name="adj2" fmla="val 8339"/>
              <a:gd name="adj3" fmla="val 14397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Комитет по управлению рисками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8120" y="5820322"/>
            <a:ext cx="2878466" cy="401832"/>
          </a:xfrm>
          <a:prstGeom prst="flowChartAlternateProcess">
            <a:avLst/>
          </a:prstGeom>
          <a:solidFill>
            <a:srgbClr val="3A4B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Департамент анализа рисков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7381" y="4359231"/>
            <a:ext cx="5180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>
                <a:solidFill>
                  <a:srgbClr val="3A4B8C"/>
                </a:solidFill>
              </a:rPr>
              <a:t>Комитет по управлению рисками</a:t>
            </a:r>
          </a:p>
          <a:p>
            <a:pPr algn="just"/>
            <a:r>
              <a:rPr lang="ru-RU" sz="1000" dirty="0">
                <a:solidFill>
                  <a:srgbClr val="3A4B8C"/>
                </a:solidFill>
              </a:rPr>
              <a:t>Коллегиальный рабочий орган, в функции которого входит принятие решений в области управления рисками.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51335" y="5018172"/>
            <a:ext cx="5180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>
                <a:solidFill>
                  <a:srgbClr val="3A4B8C"/>
                </a:solidFill>
              </a:rPr>
              <a:t>Руководитель департамента анализа рисков</a:t>
            </a:r>
          </a:p>
          <a:p>
            <a:pPr algn="just"/>
            <a:r>
              <a:rPr lang="ru-RU" sz="1000" dirty="0">
                <a:solidFill>
                  <a:srgbClr val="3A4B8C"/>
                </a:solidFill>
              </a:rPr>
              <a:t>Осуществляет общее руководство Департаментом анализа рисков, является локальным </a:t>
            </a:r>
            <a:r>
              <a:rPr lang="en-US" sz="1000" dirty="0">
                <a:solidFill>
                  <a:srgbClr val="3A4B8C"/>
                </a:solidFill>
              </a:rPr>
              <a:t>CRO (chief risk officer)</a:t>
            </a:r>
            <a:r>
              <a:rPr lang="ru-RU" sz="1000" dirty="0">
                <a:solidFill>
                  <a:srgbClr val="3A4B8C"/>
                </a:solidFill>
              </a:rPr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51335" y="5553675"/>
            <a:ext cx="51593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>
                <a:solidFill>
                  <a:srgbClr val="3A4B8C"/>
                </a:solidFill>
              </a:rPr>
              <a:t>Департамент анализа рисков</a:t>
            </a:r>
          </a:p>
          <a:p>
            <a:pPr algn="just"/>
            <a:r>
              <a:rPr lang="ru-RU" sz="1000" dirty="0">
                <a:solidFill>
                  <a:srgbClr val="3A4B8C"/>
                </a:solidFill>
              </a:rPr>
              <a:t>Осуществляет сбор информации, оценку, анализ причин возникновения и разработку мер по контролю уровня риска (в разрезе основных видов рисков). Осуществляет подготовку материалов для предоставления локальному </a:t>
            </a:r>
            <a:r>
              <a:rPr lang="en-US" sz="1000" dirty="0">
                <a:solidFill>
                  <a:srgbClr val="3A4B8C"/>
                </a:solidFill>
              </a:rPr>
              <a:t>CRO</a:t>
            </a:r>
            <a:r>
              <a:rPr lang="ru-RU" sz="1000" dirty="0">
                <a:solidFill>
                  <a:srgbClr val="3A4B8C"/>
                </a:solidFill>
              </a:rPr>
              <a:t> и на Комитет по управлению рисками.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64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102" y="2249433"/>
            <a:ext cx="8580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A4B8C"/>
                </a:solidFill>
              </a:rPr>
              <a:t>По договору имущественного страхования страховщик обязуется за обусловленную договором плату (страховую премию) при наступлении предусмотренного в договоре события (страхового случая) возместить другой стороне (страхователю) или иному лицу, в пользу которого заключен договор (выгодоприобретателю), причиненные вследствие этого события убытки в застрахованном имуществе либо убытки в связи с иными имущественными интересами страхователя в пределах определенной договором суммы (Статья 929 ГК РФ).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58" y="5000144"/>
            <a:ext cx="3343729" cy="161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9" y="5095395"/>
            <a:ext cx="3236135" cy="151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 rot="20381246">
            <a:off x="4401928" y="3983879"/>
            <a:ext cx="21674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Ответственность</a:t>
            </a:r>
          </a:p>
        </p:txBody>
      </p:sp>
      <p:sp>
        <p:nvSpPr>
          <p:cNvPr id="20" name="Прямоугольник 19"/>
          <p:cNvSpPr/>
          <p:nvPr/>
        </p:nvSpPr>
        <p:spPr>
          <a:xfrm rot="1128621">
            <a:off x="2619389" y="4021978"/>
            <a:ext cx="1803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Имущество</a:t>
            </a:r>
            <a:endParaRPr lang="ru-RU" sz="1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5400000">
            <a:off x="3916929" y="1903617"/>
            <a:ext cx="1082533" cy="3942626"/>
          </a:xfrm>
          <a:prstGeom prst="homePlate">
            <a:avLst>
              <a:gd name="adj" fmla="val 62905"/>
            </a:avLst>
          </a:prstGeom>
          <a:solidFill>
            <a:srgbClr val="9DBEE7"/>
          </a:solidFill>
          <a:ln>
            <a:solidFill>
              <a:srgbClr val="3A4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ru-RU" sz="1400" dirty="0">
                <a:solidFill>
                  <a:srgbClr val="3A4B8C"/>
                </a:solidFill>
              </a:rPr>
              <a:t>Первичное событие для запуска механизма страховой защиты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693968" y="927229"/>
            <a:ext cx="3537064" cy="369332"/>
          </a:xfrm>
          <a:prstGeom prst="rect">
            <a:avLst/>
          </a:prstGeom>
          <a:solidFill>
            <a:srgbClr val="9DBEE7"/>
          </a:solidFill>
          <a:ln w="158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800" dirty="0">
                <a:solidFill>
                  <a:srgbClr val="3A4B8C"/>
                </a:solidFill>
              </a:rPr>
              <a:t>Имущественное страхование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102" y="1567658"/>
            <a:ext cx="2172748" cy="523220"/>
          </a:xfrm>
          <a:prstGeom prst="rect">
            <a:avLst/>
          </a:prstGeom>
          <a:solidFill>
            <a:srgbClr val="D4E1F0"/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A4B8C"/>
                </a:solidFill>
              </a:rPr>
              <a:t>Страхование имущества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08166" y="1567657"/>
            <a:ext cx="2172748" cy="523220"/>
          </a:xfrm>
          <a:prstGeom prst="rect">
            <a:avLst/>
          </a:prstGeom>
          <a:solidFill>
            <a:srgbClr val="D4E1F0"/>
          </a:solidFill>
          <a:ln w="127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A4B8C"/>
                </a:solidFill>
              </a:rPr>
              <a:t>Страхование ответственности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00102" y="175736"/>
            <a:ext cx="8524798" cy="53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i="0" kern="0" dirty="0"/>
              <a:t> Виды имущественного страхования</a:t>
            </a:r>
            <a:endParaRPr lang="ru-RU" sz="2800" kern="0" dirty="0"/>
          </a:p>
        </p:txBody>
      </p:sp>
      <p:cxnSp>
        <p:nvCxnSpPr>
          <p:cNvPr id="7" name="Соединительная линия уступом 6"/>
          <p:cNvCxnSpPr>
            <a:stCxn id="15" idx="2"/>
            <a:endCxn id="21" idx="3"/>
          </p:cNvCxnSpPr>
          <p:nvPr/>
        </p:nvCxnSpPr>
        <p:spPr>
          <a:xfrm rot="5400000">
            <a:off x="3151322" y="518089"/>
            <a:ext cx="532707" cy="208965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15" idx="2"/>
            <a:endCxn id="28" idx="1"/>
          </p:cNvCxnSpPr>
          <p:nvPr/>
        </p:nvCxnSpPr>
        <p:spPr>
          <a:xfrm rot="16200000" flipH="1">
            <a:off x="5268980" y="490081"/>
            <a:ext cx="532706" cy="2145666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00102" y="4717934"/>
            <a:ext cx="3217573" cy="346033"/>
          </a:xfrm>
          <a:prstGeom prst="rect">
            <a:avLst/>
          </a:prstGeom>
          <a:solidFill>
            <a:srgbClr val="9DBEE7"/>
          </a:solidFill>
          <a:ln>
            <a:solidFill>
              <a:srgbClr val="768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3A4B8C"/>
                </a:solidFill>
              </a:rPr>
              <a:t>Факт причинения вреда </a:t>
            </a:r>
          </a:p>
          <a:p>
            <a:pPr lvl="0" algn="ctr"/>
            <a:r>
              <a:rPr lang="ru-RU" b="1" dirty="0">
                <a:solidFill>
                  <a:srgbClr val="3A4B8C"/>
                </a:solidFill>
              </a:rPr>
              <a:t>(наступления убытка)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98558" y="4717935"/>
            <a:ext cx="3282356" cy="346033"/>
          </a:xfrm>
          <a:prstGeom prst="rect">
            <a:avLst/>
          </a:prstGeom>
          <a:solidFill>
            <a:srgbClr val="9DBEE7"/>
          </a:solidFill>
          <a:ln>
            <a:solidFill>
              <a:srgbClr val="768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A4B8C"/>
                </a:solidFill>
              </a:rPr>
              <a:t>Факт установления ответственности  в том или ином событии</a:t>
            </a:r>
          </a:p>
        </p:txBody>
      </p:sp>
      <p:sp>
        <p:nvSpPr>
          <p:cNvPr id="24" name="Стрелка вправо с вырезом 23"/>
          <p:cNvSpPr/>
          <p:nvPr/>
        </p:nvSpPr>
        <p:spPr>
          <a:xfrm rot="3820685">
            <a:off x="5426065" y="4328163"/>
            <a:ext cx="390433" cy="308020"/>
          </a:xfrm>
          <a:prstGeom prst="notch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с вырезом 28"/>
          <p:cNvSpPr/>
          <p:nvPr/>
        </p:nvSpPr>
        <p:spPr>
          <a:xfrm rot="6742764">
            <a:off x="3109229" y="4337703"/>
            <a:ext cx="390433" cy="308020"/>
          </a:xfrm>
          <a:prstGeom prst="notched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22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200102" y="2877541"/>
            <a:ext cx="8715298" cy="3580409"/>
          </a:xfrm>
          <a:prstGeom prst="rect">
            <a:avLst/>
          </a:prstGeom>
          <a:pattFill prst="ltVert">
            <a:fgClr>
              <a:srgbClr val="D4E1F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00102" y="1837783"/>
            <a:ext cx="8715298" cy="992677"/>
          </a:xfrm>
          <a:prstGeom prst="rect">
            <a:avLst/>
          </a:prstGeom>
          <a:pattFill prst="ltUpDiag">
            <a:fgClr>
              <a:srgbClr val="3A4B8C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00102" y="797655"/>
            <a:ext cx="8715298" cy="993502"/>
          </a:xfrm>
          <a:prstGeom prst="rect">
            <a:avLst/>
          </a:prstGeom>
          <a:pattFill prst="ltDnDiag">
            <a:fgClr>
              <a:srgbClr val="9DBEE7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00102" y="200025"/>
            <a:ext cx="852479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i="0" kern="0" dirty="0"/>
              <a:t> Классификация имущественного страхования</a:t>
            </a:r>
            <a:endParaRPr lang="ru-RU" sz="2800" kern="0" dirty="0"/>
          </a:p>
        </p:txBody>
      </p:sp>
      <p:sp>
        <p:nvSpPr>
          <p:cNvPr id="2" name="7-конечная звезда 1"/>
          <p:cNvSpPr/>
          <p:nvPr/>
        </p:nvSpPr>
        <p:spPr>
          <a:xfrm>
            <a:off x="3409949" y="3852861"/>
            <a:ext cx="2124075" cy="1781175"/>
          </a:xfrm>
          <a:prstGeom prst="star7">
            <a:avLst/>
          </a:prstGeom>
          <a:solidFill>
            <a:srgbClr val="D4E1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rgbClr val="002060"/>
              </a:solidFill>
            </a:endParaRPr>
          </a:p>
          <a:p>
            <a:pPr lvl="0" algn="ctr"/>
            <a:r>
              <a:rPr lang="ru-RU" sz="1100" b="1" dirty="0">
                <a:solidFill>
                  <a:srgbClr val="002060"/>
                </a:solidFill>
              </a:rPr>
              <a:t>Объект договора по договору страхования имущества</a:t>
            </a:r>
          </a:p>
          <a:p>
            <a:pPr algn="ctr"/>
            <a:endParaRPr lang="ru-RU" b="1" dirty="0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314700" y="845738"/>
            <a:ext cx="2238375" cy="908847"/>
          </a:xfrm>
          <a:prstGeom prst="leftRightArrow">
            <a:avLst/>
          </a:prstGeom>
          <a:solidFill>
            <a:srgbClr val="9DBEE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ОПФ Страхователя</a:t>
            </a: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314700" y="1888724"/>
            <a:ext cx="2238375" cy="908847"/>
          </a:xfrm>
          <a:prstGeom prst="leftRightArrow">
            <a:avLst/>
          </a:prstGeom>
          <a:solidFill>
            <a:srgbClr val="768DB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Канал продаж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4850" y="988863"/>
            <a:ext cx="2133600" cy="622595"/>
          </a:xfrm>
          <a:prstGeom prst="rect">
            <a:avLst/>
          </a:prstGeom>
          <a:solidFill>
            <a:srgbClr val="9DBEE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3A4B8C"/>
                </a:solidFill>
              </a:rPr>
              <a:t>Юридическое лицо (ИЮЛ)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9800" y="2027089"/>
            <a:ext cx="2133600" cy="622595"/>
          </a:xfrm>
          <a:prstGeom prst="rect">
            <a:avLst/>
          </a:prstGeom>
          <a:solidFill>
            <a:srgbClr val="3A4B8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ECF1F8"/>
                </a:solidFill>
              </a:rPr>
              <a:t>Корпоративный канал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19800" y="988863"/>
            <a:ext cx="2133600" cy="622595"/>
          </a:xfrm>
          <a:prstGeom prst="rect">
            <a:avLst/>
          </a:prstGeom>
          <a:solidFill>
            <a:srgbClr val="9DBEE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3A4B8C"/>
                </a:solidFill>
              </a:rPr>
              <a:t>Физическое лицо (ИФЛ)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4850" y="2036614"/>
            <a:ext cx="2133600" cy="622595"/>
          </a:xfrm>
          <a:prstGeom prst="rect">
            <a:avLst/>
          </a:prstGeom>
          <a:solidFill>
            <a:srgbClr val="3A4B8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ECF1F8"/>
                </a:solidFill>
              </a:rPr>
              <a:t>Розничный канал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35857" y="3690054"/>
            <a:ext cx="1651977" cy="593550"/>
          </a:xfrm>
          <a:prstGeom prst="rect">
            <a:avLst/>
          </a:prstGeom>
          <a:solidFill>
            <a:srgbClr val="D4E1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3A4B8C"/>
                </a:solidFill>
              </a:rPr>
              <a:t>Средства транспорта </a:t>
            </a:r>
          </a:p>
          <a:p>
            <a:pPr algn="ctr"/>
            <a:r>
              <a:rPr lang="ru-RU" sz="900" dirty="0">
                <a:solidFill>
                  <a:srgbClr val="3A4B8C"/>
                </a:solidFill>
              </a:rPr>
              <a:t>(в том числе КАСКО)</a:t>
            </a:r>
            <a:endParaRPr lang="ru-RU" sz="9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70582" y="2995869"/>
            <a:ext cx="2202807" cy="671880"/>
          </a:xfrm>
          <a:prstGeom prst="rect">
            <a:avLst/>
          </a:prstGeom>
          <a:solidFill>
            <a:srgbClr val="D4E1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solidFill>
                  <a:srgbClr val="3A4B8C"/>
                </a:solidFill>
              </a:rPr>
              <a:t>Имущество от огня </a:t>
            </a:r>
          </a:p>
          <a:p>
            <a:pPr lvl="0" algn="ctr"/>
            <a:r>
              <a:rPr lang="ru-RU" sz="900" dirty="0">
                <a:solidFill>
                  <a:srgbClr val="3A4B8C"/>
                </a:solidFill>
              </a:rPr>
              <a:t>(как имущество предприятий и организаций, так и имущество граждан, включая коробочные продукты)</a:t>
            </a:r>
            <a:endParaRPr lang="ru-RU" sz="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97586" y="4831892"/>
            <a:ext cx="1663709" cy="652905"/>
          </a:xfrm>
          <a:prstGeom prst="rect">
            <a:avLst/>
          </a:prstGeom>
          <a:solidFill>
            <a:srgbClr val="D4E1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050" dirty="0">
                <a:solidFill>
                  <a:srgbClr val="3A4B8C"/>
                </a:solidFill>
              </a:rPr>
              <a:t>Сельскохозяйственные риски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050" dirty="0">
                <a:solidFill>
                  <a:srgbClr val="3A4B8C"/>
                </a:solidFill>
              </a:rPr>
              <a:t> </a:t>
            </a:r>
            <a:r>
              <a:rPr lang="ru-RU" sz="900" dirty="0">
                <a:solidFill>
                  <a:srgbClr val="3A4B8C"/>
                </a:solidFill>
              </a:rPr>
              <a:t>(в </a:t>
            </a:r>
            <a:r>
              <a:rPr lang="ru-RU" sz="900" dirty="0" err="1">
                <a:solidFill>
                  <a:srgbClr val="3A4B8C"/>
                </a:solidFill>
              </a:rPr>
              <a:t>т.ч</a:t>
            </a:r>
            <a:r>
              <a:rPr lang="ru-RU" sz="900" dirty="0">
                <a:solidFill>
                  <a:srgbClr val="3A4B8C"/>
                </a:solidFill>
              </a:rPr>
              <a:t>. урожай, крупный рогатый скот)</a:t>
            </a:r>
            <a:endParaRPr lang="ru-RU" sz="9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85996" y="3722505"/>
            <a:ext cx="1651978" cy="593550"/>
          </a:xfrm>
          <a:prstGeom prst="rect">
            <a:avLst/>
          </a:prstGeom>
          <a:solidFill>
            <a:srgbClr val="D4E1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3A4B8C"/>
                </a:solidFill>
              </a:rPr>
              <a:t>Морские суда</a:t>
            </a:r>
            <a:endParaRPr lang="ru-RU" sz="105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71239" y="5686419"/>
            <a:ext cx="1651978" cy="593550"/>
          </a:xfrm>
          <a:prstGeom prst="rect">
            <a:avLst/>
          </a:prstGeom>
          <a:solidFill>
            <a:srgbClr val="D4E1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3A4B8C"/>
                </a:solidFill>
              </a:rPr>
              <a:t>Перевозимые грузы</a:t>
            </a:r>
            <a:endParaRPr lang="ru-RU" sz="105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50972" y="5675397"/>
            <a:ext cx="1651978" cy="593550"/>
          </a:xfrm>
          <a:prstGeom prst="rect">
            <a:avLst/>
          </a:prstGeom>
          <a:solidFill>
            <a:srgbClr val="D4E1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3A4B8C"/>
                </a:solidFill>
              </a:rPr>
              <a:t>Воздушные суда</a:t>
            </a:r>
            <a:endParaRPr lang="ru-RU" sz="105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312535" y="4846981"/>
            <a:ext cx="1663708" cy="652905"/>
          </a:xfrm>
          <a:prstGeom prst="rect">
            <a:avLst/>
          </a:prstGeom>
          <a:solidFill>
            <a:srgbClr val="D4E1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050" dirty="0">
                <a:solidFill>
                  <a:srgbClr val="3A4B8C"/>
                </a:solidFill>
              </a:rPr>
              <a:t>Электронное оборудование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900" dirty="0">
                <a:solidFill>
                  <a:srgbClr val="3A4B8C"/>
                </a:solidFill>
              </a:rPr>
              <a:t>(в </a:t>
            </a:r>
            <a:r>
              <a:rPr lang="ru-RU" sz="900" dirty="0" err="1">
                <a:solidFill>
                  <a:srgbClr val="3A4B8C"/>
                </a:solidFill>
              </a:rPr>
              <a:t>т.ч</a:t>
            </a:r>
            <a:r>
              <a:rPr lang="ru-RU" sz="900" dirty="0">
                <a:solidFill>
                  <a:srgbClr val="3A4B8C"/>
                </a:solidFill>
              </a:rPr>
              <a:t>. смартфоны и прочая портативная техника)</a:t>
            </a:r>
          </a:p>
        </p:txBody>
      </p:sp>
      <p:cxnSp>
        <p:nvCxnSpPr>
          <p:cNvPr id="21" name="Прямая со стрелкой 20"/>
          <p:cNvCxnSpPr>
            <a:stCxn id="2" idx="0"/>
            <a:endCxn id="17" idx="1"/>
          </p:cNvCxnSpPr>
          <p:nvPr/>
        </p:nvCxnSpPr>
        <p:spPr>
          <a:xfrm flipV="1">
            <a:off x="5323675" y="4019280"/>
            <a:ext cx="762321" cy="1863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6"/>
            <a:endCxn id="15" idx="2"/>
          </p:cNvCxnSpPr>
          <p:nvPr/>
        </p:nvCxnSpPr>
        <p:spPr>
          <a:xfrm flipH="1" flipV="1">
            <a:off x="4471986" y="3667749"/>
            <a:ext cx="1" cy="185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5"/>
            <a:endCxn id="7" idx="3"/>
          </p:cNvCxnSpPr>
          <p:nvPr/>
        </p:nvCxnSpPr>
        <p:spPr>
          <a:xfrm flipH="1" flipV="1">
            <a:off x="2887834" y="3986829"/>
            <a:ext cx="732464" cy="2188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" idx="4"/>
            <a:endCxn id="16" idx="3"/>
          </p:cNvCxnSpPr>
          <p:nvPr/>
        </p:nvCxnSpPr>
        <p:spPr>
          <a:xfrm flipH="1">
            <a:off x="2661295" y="4998346"/>
            <a:ext cx="748648" cy="1599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" idx="3"/>
            <a:endCxn id="18" idx="3"/>
          </p:cNvCxnSpPr>
          <p:nvPr/>
        </p:nvCxnSpPr>
        <p:spPr>
          <a:xfrm flipH="1">
            <a:off x="3923217" y="5634045"/>
            <a:ext cx="76121" cy="3491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" idx="2"/>
            <a:endCxn id="19" idx="1"/>
          </p:cNvCxnSpPr>
          <p:nvPr/>
        </p:nvCxnSpPr>
        <p:spPr>
          <a:xfrm>
            <a:off x="4944635" y="5634045"/>
            <a:ext cx="106337" cy="3381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" idx="1"/>
            <a:endCxn id="20" idx="1"/>
          </p:cNvCxnSpPr>
          <p:nvPr/>
        </p:nvCxnSpPr>
        <p:spPr>
          <a:xfrm>
            <a:off x="5534030" y="4998346"/>
            <a:ext cx="778505" cy="175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80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74805"/>
              </p:ext>
            </p:extLst>
          </p:nvPr>
        </p:nvGraphicFramePr>
        <p:xfrm>
          <a:off x="116087" y="1362110"/>
          <a:ext cx="4283386" cy="497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5219" y="-45134"/>
            <a:ext cx="8383588" cy="839616"/>
          </a:xfrm>
        </p:spPr>
        <p:txBody>
          <a:bodyPr/>
          <a:lstStyle/>
          <a:p>
            <a:pPr eaLnBrk="1" hangingPunct="1"/>
            <a:r>
              <a:rPr lang="ru-RU" sz="2800" i="0" dirty="0"/>
              <a:t>Динамика сборов в разрезе видов страхования  по рынку в целом (2кв. 2017 г.)</a:t>
            </a: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185422" y="1030900"/>
            <a:ext cx="4214050" cy="297295"/>
          </a:xfrm>
          <a:prstGeom prst="rect">
            <a:avLst/>
          </a:prstGeom>
          <a:solidFill>
            <a:srgbClr val="3A4B8C"/>
          </a:solidFill>
          <a:ln>
            <a:noFill/>
          </a:ln>
        </p:spPr>
        <p:txBody>
          <a:bodyPr wrap="none" lIns="0" tIns="0" rIns="0" bIns="0" anchor="ctr"/>
          <a:lstStyle>
            <a:lvl1pPr defTabSz="966788">
              <a:defRPr sz="1200" b="1">
                <a:solidFill>
                  <a:schemeClr val="accent1"/>
                </a:solidFill>
                <a:latin typeface="Helvetica" pitchFamily="34" charset="0"/>
              </a:defRPr>
            </a:lvl1pPr>
            <a:lvl2pPr marL="742950" indent="-285750" defTabSz="966788">
              <a:defRPr sz="1200" b="1">
                <a:solidFill>
                  <a:schemeClr val="accent1"/>
                </a:solidFill>
                <a:latin typeface="Helvetica" pitchFamily="34" charset="0"/>
              </a:defRPr>
            </a:lvl2pPr>
            <a:lvl3pPr marL="1143000" indent="-228600" defTabSz="966788">
              <a:defRPr sz="1200" b="1">
                <a:solidFill>
                  <a:schemeClr val="accent1"/>
                </a:solidFill>
                <a:latin typeface="Helvetica" pitchFamily="34" charset="0"/>
              </a:defRPr>
            </a:lvl3pPr>
            <a:lvl4pPr marL="1600200" indent="-228600" defTabSz="966788">
              <a:defRPr sz="1200" b="1">
                <a:solidFill>
                  <a:schemeClr val="accent1"/>
                </a:solidFill>
                <a:latin typeface="Helvetica" pitchFamily="34" charset="0"/>
              </a:defRPr>
            </a:lvl4pPr>
            <a:lvl5pPr marL="2057400" indent="-228600" defTabSz="966788">
              <a:defRPr sz="1200" b="1">
                <a:solidFill>
                  <a:schemeClr val="accent1"/>
                </a:solidFill>
                <a:latin typeface="Helvetica" pitchFamily="34" charset="0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1"/>
                </a:solidFill>
                <a:latin typeface="Helvetica" pitchFamily="34" charset="0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1"/>
                </a:solidFill>
                <a:latin typeface="Helvetica" pitchFamily="34" charset="0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1"/>
                </a:solidFill>
                <a:latin typeface="Helvetica" pitchFamily="34" charset="0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ts val="1100"/>
              </a:spcBef>
              <a:buClr>
                <a:srgbClr val="ED1C24"/>
              </a:buClr>
            </a:pPr>
            <a:r>
              <a:rPr lang="ru-RU" altLang="ru-RU" sz="1100" dirty="0">
                <a:solidFill>
                  <a:srgbClr val="FFFFFF"/>
                </a:solidFill>
                <a:latin typeface="Arial"/>
              </a:rPr>
              <a:t> РЫНОК </a:t>
            </a:r>
            <a:r>
              <a:rPr lang="ru-RU" altLang="ru-RU" sz="1000" dirty="0">
                <a:solidFill>
                  <a:srgbClr val="FFFFFF"/>
                </a:solidFill>
                <a:latin typeface="Arial"/>
              </a:rPr>
              <a:t>(+56,3 млрд руб. или +9,5%) 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4761782" y="1030900"/>
            <a:ext cx="4203988" cy="297295"/>
          </a:xfrm>
          <a:prstGeom prst="rect">
            <a:avLst/>
          </a:prstGeom>
          <a:solidFill>
            <a:srgbClr val="3A4B8C"/>
          </a:solidFill>
          <a:ln>
            <a:noFill/>
          </a:ln>
        </p:spPr>
        <p:txBody>
          <a:bodyPr wrap="none" lIns="0" tIns="0" rIns="0" bIns="0" anchor="ctr"/>
          <a:lstStyle>
            <a:lvl1pPr defTabSz="966788">
              <a:defRPr sz="1200" b="1">
                <a:solidFill>
                  <a:schemeClr val="accent1"/>
                </a:solidFill>
                <a:latin typeface="Helvetica" pitchFamily="34" charset="0"/>
              </a:defRPr>
            </a:lvl1pPr>
            <a:lvl2pPr marL="742950" indent="-285750" defTabSz="966788">
              <a:defRPr sz="1200" b="1">
                <a:solidFill>
                  <a:schemeClr val="accent1"/>
                </a:solidFill>
                <a:latin typeface="Helvetica" pitchFamily="34" charset="0"/>
              </a:defRPr>
            </a:lvl2pPr>
            <a:lvl3pPr marL="1143000" indent="-228600" defTabSz="966788">
              <a:defRPr sz="1200" b="1">
                <a:solidFill>
                  <a:schemeClr val="accent1"/>
                </a:solidFill>
                <a:latin typeface="Helvetica" pitchFamily="34" charset="0"/>
              </a:defRPr>
            </a:lvl3pPr>
            <a:lvl4pPr marL="1600200" indent="-228600" defTabSz="966788">
              <a:defRPr sz="1200" b="1">
                <a:solidFill>
                  <a:schemeClr val="accent1"/>
                </a:solidFill>
                <a:latin typeface="Helvetica" pitchFamily="34" charset="0"/>
              </a:defRPr>
            </a:lvl4pPr>
            <a:lvl5pPr marL="2057400" indent="-228600" defTabSz="966788">
              <a:defRPr sz="1200" b="1">
                <a:solidFill>
                  <a:schemeClr val="accent1"/>
                </a:solidFill>
                <a:latin typeface="Helvetica" pitchFamily="34" charset="0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1"/>
                </a:solidFill>
                <a:latin typeface="Helvetica" pitchFamily="34" charset="0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1"/>
                </a:solidFill>
                <a:latin typeface="Helvetica" pitchFamily="34" charset="0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1"/>
                </a:solidFill>
                <a:latin typeface="Helvetica" pitchFamily="34" charset="0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ts val="1100"/>
              </a:spcBef>
              <a:buClr>
                <a:srgbClr val="ED1C24"/>
              </a:buClr>
            </a:pPr>
            <a:r>
              <a:rPr lang="ru-RU" altLang="ru-RU" sz="1100" dirty="0">
                <a:solidFill>
                  <a:srgbClr val="FFFFFF"/>
                </a:solidFill>
                <a:latin typeface="Arial"/>
              </a:rPr>
              <a:t> Структура рынка, %</a:t>
            </a:r>
            <a:endParaRPr lang="ru-RU" altLang="ru-RU" sz="1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Text Box 341"/>
          <p:cNvSpPr txBox="1">
            <a:spLocks noChangeArrowheads="1"/>
          </p:cNvSpPr>
          <p:nvPr/>
        </p:nvSpPr>
        <p:spPr bwMode="auto">
          <a:xfrm>
            <a:off x="4761781" y="4069820"/>
            <a:ext cx="4203989" cy="2215991"/>
          </a:xfrm>
          <a:prstGeom prst="rect">
            <a:avLst/>
          </a:prstGeom>
          <a:pattFill prst="pct5">
            <a:fgClr>
              <a:srgbClr val="9DBEE7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85725" indent="-85725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buFontTx/>
              <a:buChar char="•"/>
            </a:pPr>
            <a:r>
              <a:rPr lang="ru-RU" dirty="0">
                <a:solidFill>
                  <a:srgbClr val="3A4B8C"/>
                </a:solidFill>
              </a:rPr>
              <a:t>Основной прирост рынка в абсолютных показателях пришелся на страхование жизни;</a:t>
            </a:r>
          </a:p>
          <a:p>
            <a:pPr algn="just" eaLnBrk="1" hangingPunct="1">
              <a:spcBef>
                <a:spcPts val="1200"/>
              </a:spcBef>
              <a:buFontTx/>
              <a:buChar char="•"/>
            </a:pPr>
            <a:r>
              <a:rPr lang="ru-RU" dirty="0">
                <a:solidFill>
                  <a:srgbClr val="3A4B8C"/>
                </a:solidFill>
              </a:rPr>
              <a:t>Прирост по ОГЛС обусловлен более ранним заключением в 2017 году контракта с МВД;</a:t>
            </a:r>
          </a:p>
          <a:p>
            <a:pPr algn="just" eaLnBrk="1" hangingPunct="1">
              <a:spcBef>
                <a:spcPts val="1200"/>
              </a:spcBef>
              <a:buFontTx/>
              <a:buChar char="•"/>
            </a:pPr>
            <a:r>
              <a:rPr lang="ru-RU" dirty="0">
                <a:solidFill>
                  <a:srgbClr val="3A4B8C"/>
                </a:solidFill>
              </a:rPr>
              <a:t>Без учета страхования жизни и ОГЛС рынок демонстрирует падение сборов;</a:t>
            </a:r>
          </a:p>
          <a:p>
            <a:pPr algn="just" eaLnBrk="1" hangingPunct="1">
              <a:spcBef>
                <a:spcPts val="1200"/>
              </a:spcBef>
              <a:buFontTx/>
              <a:buChar char="•"/>
            </a:pPr>
            <a:r>
              <a:rPr lang="ru-RU" dirty="0">
                <a:solidFill>
                  <a:srgbClr val="3A4B8C"/>
                </a:solidFill>
              </a:rPr>
              <a:t>Несмотря на рост продаж новых автомобилей, рынок ОСАГО продемонстрировал снижение. (поддельные полисы, невозможность купить полис).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95847" y="5130856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</a:rPr>
              <a:t>Грузы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98503" y="4481582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</a:rPr>
              <a:t>ОПО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462" y="5763008"/>
            <a:ext cx="489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</a:rPr>
              <a:t>Каско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06129" y="3624827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</a:rPr>
              <a:t>ДСАГО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05367" y="4265174"/>
            <a:ext cx="692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</a:rPr>
              <a:t>Авиа отв.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99967" y="4691966"/>
            <a:ext cx="5934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</a:rPr>
              <a:t>ОСГОП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96294" y="4064105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</a:rPr>
              <a:t>Водная отв.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90776" y="4918035"/>
            <a:ext cx="9380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</a:rPr>
              <a:t>Водное каско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94091" y="5547416"/>
            <a:ext cx="5870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</a:rPr>
              <a:t>ОСАГО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90492" y="5965147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</a:rPr>
              <a:t>ИМЮЛ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7588" y="3845582"/>
            <a:ext cx="4587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</a:rPr>
              <a:t>Иная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09478" y="5331824"/>
            <a:ext cx="431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</a:rPr>
              <a:t>Агро</a:t>
            </a:r>
          </a:p>
        </p:txBody>
      </p:sp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788600"/>
              </p:ext>
            </p:extLst>
          </p:nvPr>
        </p:nvGraphicFramePr>
        <p:xfrm>
          <a:off x="4761782" y="1313935"/>
          <a:ext cx="4273525" cy="26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flipH="1">
            <a:off x="4537494" y="1030900"/>
            <a:ext cx="25880" cy="5576934"/>
          </a:xfrm>
          <a:prstGeom prst="line">
            <a:avLst/>
          </a:prstGeom>
          <a:ln w="44450" cmpd="dbl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30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процесс 22"/>
          <p:cNvSpPr/>
          <p:nvPr/>
        </p:nvSpPr>
        <p:spPr>
          <a:xfrm>
            <a:off x="94892" y="3719146"/>
            <a:ext cx="5365629" cy="2259623"/>
          </a:xfrm>
          <a:prstGeom prst="flowChartProcess">
            <a:avLst/>
          </a:prstGeom>
          <a:noFill/>
          <a:ln w="952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17109"/>
              </p:ext>
            </p:extLst>
          </p:nvPr>
        </p:nvGraphicFramePr>
        <p:xfrm>
          <a:off x="123645" y="5223189"/>
          <a:ext cx="5308122" cy="686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9569">
                <a:tc gridSpan="6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Средняя премия по 1 дог.,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B8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3A4B8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3A4B8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3A4B8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3A4B8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A4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 кв. 2016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B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 кв. 2016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B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 кв. 2016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B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 кв. 2016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B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 кв. 2017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B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 кв. 2017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9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94891" y="3842308"/>
            <a:ext cx="5365630" cy="1117409"/>
            <a:chOff x="3147886" y="5746621"/>
            <a:chExt cx="3822539" cy="1015825"/>
          </a:xfrm>
        </p:grpSpPr>
        <p:sp>
          <p:nvSpPr>
            <p:cNvPr id="9" name="Rectangle 6"/>
            <p:cNvSpPr/>
            <p:nvPr/>
          </p:nvSpPr>
          <p:spPr bwMode="auto">
            <a:xfrm>
              <a:off x="3147887" y="5874900"/>
              <a:ext cx="3822538" cy="88754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 defTabSz="966788">
                <a:lnSpc>
                  <a:spcPts val="2200"/>
                </a:lnSpc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357731" y="5746621"/>
              <a:ext cx="3283029" cy="282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sz="900" b="1" dirty="0">
                  <a:solidFill>
                    <a:srgbClr val="FFFFFF">
                      <a:lumMod val="65000"/>
                    </a:srgbClr>
                  </a:solidFill>
                </a:rPr>
                <a:t>Динамика заключенных договоров, всего, млн шт.</a:t>
              </a:r>
              <a:endParaRPr lang="ru-RU" sz="900" dirty="0">
                <a:solidFill>
                  <a:srgbClr val="FFFFFF">
                    <a:lumMod val="65000"/>
                  </a:srgbClr>
                </a:solidFill>
              </a:endParaRPr>
            </a:p>
          </p:txBody>
        </p:sp>
        <p:graphicFrame>
          <p:nvGraphicFramePr>
            <p:cNvPr id="15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3308162"/>
                </p:ext>
              </p:extLst>
            </p:nvPr>
          </p:nvGraphicFramePr>
          <p:xfrm>
            <a:off x="3147886" y="5746621"/>
            <a:ext cx="3822538" cy="10158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7963" y="142348"/>
            <a:ext cx="8383587" cy="53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i="0" kern="0" dirty="0"/>
              <a:t>Состояние рынка страхования имущества</a:t>
            </a:r>
            <a:endParaRPr lang="ru-RU" sz="2800" kern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-2148682" y="3454085"/>
            <a:ext cx="2133600" cy="288032"/>
          </a:xfrm>
        </p:spPr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7</a:t>
            </a:fld>
            <a:endParaRPr lang="ru-RU" dirty="0"/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295232"/>
              </p:ext>
            </p:extLst>
          </p:nvPr>
        </p:nvGraphicFramePr>
        <p:xfrm>
          <a:off x="116430" y="850020"/>
          <a:ext cx="5343594" cy="2782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5486897" y="852855"/>
            <a:ext cx="3516425" cy="2779346"/>
          </a:xfrm>
          <a:prstGeom prst="flowChartProcess">
            <a:avLst/>
          </a:prstGeom>
          <a:noFill/>
          <a:ln w="952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Как видно из графика прирост по ИФЛ в 1 </a:t>
            </a:r>
            <a:r>
              <a:rPr lang="ru-RU" dirty="0" err="1">
                <a:solidFill>
                  <a:schemeClr val="tx1"/>
                </a:solidFill>
              </a:rPr>
              <a:t>пг</a:t>
            </a:r>
            <a:r>
              <a:rPr lang="ru-RU" dirty="0">
                <a:solidFill>
                  <a:schemeClr val="tx1"/>
                </a:solidFill>
              </a:rPr>
              <a:t>. 2017 года по отношению к аналогичному периоду 2016 года составляет 14,7%.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 части ИЮЛ в аналогичные периоды видно сокращение объемов сборов на 13,8%. В качестве причин снижения можно выделить следующие факторы: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kern="0" dirty="0">
                <a:solidFill>
                  <a:schemeClr val="tx1"/>
                </a:solidFill>
              </a:rPr>
              <a:t>Снижение тарифов в результате демпинга;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kern="0" dirty="0">
                <a:solidFill>
                  <a:schemeClr val="tx1"/>
                </a:solidFill>
              </a:rPr>
              <a:t>Снижение количества инфраструктурных проектов;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kern="0" dirty="0">
                <a:solidFill>
                  <a:schemeClr val="tx1"/>
                </a:solidFill>
              </a:rPr>
              <a:t>Поддержка объемов за счет страхования залогового имущества и имущества крупных клиентов.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5486897" y="3719146"/>
            <a:ext cx="3516425" cy="2259623"/>
          </a:xfrm>
          <a:prstGeom prst="flowChartProcess">
            <a:avLst/>
          </a:prstGeom>
          <a:noFill/>
          <a:ln w="952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В таблицах приведена справочная информация в части страхования ИФЛ по динамике заключенных  договоров за последние 5 лет, а также средний размер премии из расчета на 1 договор. </a:t>
            </a: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 bwMode="auto">
          <a:xfrm>
            <a:off x="6732240" y="6597352"/>
            <a:ext cx="2133600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defTabSz="915988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D299224-5B5E-4EC7-8D0E-679343A3BAB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23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27053" y="3792410"/>
            <a:ext cx="5762686" cy="1308816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ECF1F8"/>
              </a:gs>
            </a:gsLst>
            <a:lin ang="5400000" scaled="0"/>
          </a:gradFill>
          <a:ln>
            <a:solidFill>
              <a:srgbClr val="3A4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08396" y="2376133"/>
            <a:ext cx="5762686" cy="126175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ECF1F8"/>
              </a:gs>
            </a:gsLst>
            <a:lin ang="5400000" scaled="0"/>
          </a:gradFill>
          <a:ln>
            <a:solidFill>
              <a:srgbClr val="3A4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7053" y="854527"/>
            <a:ext cx="5762686" cy="1307806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ECF1F8"/>
              </a:gs>
            </a:gsLst>
            <a:lin ang="5400000" scaled="0"/>
          </a:gradFill>
          <a:ln>
            <a:solidFill>
              <a:srgbClr val="3A4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00103" y="-53725"/>
            <a:ext cx="83835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0" kern="0" dirty="0"/>
              <a:t>Наиболее распространенные объекты страхования имущества юридических лиц</a:t>
            </a:r>
          </a:p>
        </p:txBody>
      </p:sp>
      <p:pic>
        <p:nvPicPr>
          <p:cNvPr id="1026" name="Picture 2" descr="https://im3-tub-ru.yandex.net/i?id=31fc6d4244ebc484fdfb0d007e6084ea&amp;n=33&amp;h=215&amp;w=3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43" y="854528"/>
            <a:ext cx="2225675" cy="127298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252" y="891568"/>
            <a:ext cx="4515532" cy="1269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400" b="1" dirty="0">
                <a:solidFill>
                  <a:schemeClr val="bg1"/>
                </a:solidFill>
              </a:rPr>
              <a:t>Недвижимость</a:t>
            </a:r>
          </a:p>
          <a:p>
            <a:pPr marL="447675" indent="-180975" fontAlgn="auto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dirty="0">
                <a:solidFill>
                  <a:srgbClr val="002060"/>
                </a:solidFill>
              </a:rPr>
              <a:t>Здания, сооружения / помещения/ земельные участки</a:t>
            </a:r>
          </a:p>
          <a:p>
            <a:pPr marL="447675" indent="-180975" fontAlgn="auto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dirty="0">
                <a:solidFill>
                  <a:srgbClr val="002060"/>
                </a:solidFill>
              </a:rPr>
              <a:t>Конструктивные элементы здания/помещения</a:t>
            </a:r>
          </a:p>
          <a:p>
            <a:pPr marL="447675" indent="-180975" fontAlgn="auto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dirty="0">
                <a:solidFill>
                  <a:srgbClr val="002060"/>
                </a:solidFill>
              </a:rPr>
              <a:t>Инженерные сети здания/помещения</a:t>
            </a:r>
          </a:p>
          <a:p>
            <a:pPr marL="447675" indent="-180975" fontAlgn="auto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dirty="0">
                <a:solidFill>
                  <a:srgbClr val="002060"/>
                </a:solidFill>
              </a:rPr>
              <a:t>Внутренняя отделка здания/помещения</a:t>
            </a:r>
          </a:p>
          <a:p>
            <a:pPr marL="447675" indent="-180975" fontAlgn="auto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dirty="0">
                <a:solidFill>
                  <a:srgbClr val="002060"/>
                </a:solidFill>
              </a:rPr>
              <a:t>Внешняя отделка здания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5549" y="2466415"/>
            <a:ext cx="2424190" cy="1084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</a:rPr>
              <a:t>Движимое имущество</a:t>
            </a:r>
          </a:p>
          <a:p>
            <a:pPr marL="447675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Компьютеры</a:t>
            </a:r>
          </a:p>
          <a:p>
            <a:pPr marL="447675" indent="-180975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Оргтехника</a:t>
            </a:r>
          </a:p>
          <a:p>
            <a:pPr marL="447675" indent="-180975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Мебель</a:t>
            </a:r>
          </a:p>
          <a:p>
            <a:pPr marL="447675" indent="-180975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 err="1">
                <a:solidFill>
                  <a:srgbClr val="002060"/>
                </a:solidFill>
              </a:rPr>
              <a:t>Хозинвентарь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s://im2-tub-ru.yandex.net/i?id=fd8c9f6e49cd6a278f2f901881142d54&amp;n=33&amp;h=215&amp;w=3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2" y="2376133"/>
            <a:ext cx="2247900" cy="126175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83045" y="3970817"/>
            <a:ext cx="3661195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</a:rPr>
              <a:t>Имущество на хранении / в обороте</a:t>
            </a:r>
          </a:p>
          <a:p>
            <a:pPr marL="447675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Товары в обороте</a:t>
            </a:r>
          </a:p>
          <a:p>
            <a:pPr marL="447675" indent="-180975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Готовая продукция</a:t>
            </a:r>
          </a:p>
          <a:p>
            <a:pPr marL="447675" indent="-180975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Сырье, материалы</a:t>
            </a:r>
          </a:p>
        </p:txBody>
      </p:sp>
      <p:pic>
        <p:nvPicPr>
          <p:cNvPr id="1032" name="Picture 8" descr="https://prv3.lori-images.net/racking-0008573179-previe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4"/>
          <a:stretch/>
        </p:blipFill>
        <p:spPr bwMode="auto">
          <a:xfrm>
            <a:off x="6345315" y="3792410"/>
            <a:ext cx="2194803" cy="128427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строительно-монтажные работ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3" y="5298984"/>
            <a:ext cx="2247900" cy="130881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108396" y="5281148"/>
            <a:ext cx="5762686" cy="1308816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ECF1F8"/>
              </a:gs>
            </a:gsLst>
            <a:lin ang="5400000" scaled="0"/>
          </a:gradFill>
          <a:ln>
            <a:solidFill>
              <a:srgbClr val="3A4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705148" y="5425051"/>
            <a:ext cx="476002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</a:rPr>
              <a:t>Строительно-монтажные риски</a:t>
            </a:r>
          </a:p>
          <a:p>
            <a:pPr marL="4476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Строительный объект</a:t>
            </a:r>
          </a:p>
          <a:p>
            <a:pPr marL="4476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Работы, сооружения, материалы</a:t>
            </a:r>
          </a:p>
          <a:p>
            <a:pPr marL="4476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Оборудование, находящееся на строительной площадке</a:t>
            </a:r>
          </a:p>
          <a:p>
            <a:pPr marL="4476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Спецтехника, используемая на строительной площадке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6061949" y="1296925"/>
            <a:ext cx="205130" cy="388189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ECF1F8"/>
              </a:gs>
            </a:gsLst>
            <a:lin ang="5400000" scaled="0"/>
          </a:gradFill>
          <a:ln>
            <a:solidFill>
              <a:srgbClr val="3A4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2811889" y="2814776"/>
            <a:ext cx="225643" cy="388189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ECF1F8"/>
              </a:gs>
            </a:gsLst>
            <a:lin ang="5400000" scaled="0"/>
          </a:gradFill>
          <a:ln>
            <a:solidFill>
              <a:srgbClr val="3A4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061949" y="4226845"/>
            <a:ext cx="205130" cy="388189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ECF1F8"/>
              </a:gs>
            </a:gsLst>
            <a:lin ang="5400000" scaled="0"/>
          </a:gradFill>
          <a:ln>
            <a:solidFill>
              <a:srgbClr val="3A4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2811888" y="5759297"/>
            <a:ext cx="225643" cy="388189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ECF1F8"/>
              </a:gs>
            </a:gsLst>
            <a:lin ang="5400000" scaled="0"/>
          </a:gradFill>
          <a:ln>
            <a:solidFill>
              <a:srgbClr val="3A4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66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00103" y="138573"/>
            <a:ext cx="83835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2pPr>
            <a:lvl3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3pPr>
            <a:lvl4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4pPr>
            <a:lvl5pPr algn="l" defTabSz="915988" rtl="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5pPr>
            <a:lvl6pPr marL="4572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6pPr>
            <a:lvl7pPr marL="9144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7pPr>
            <a:lvl8pPr marL="13716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8pPr>
            <a:lvl9pPr marL="1828800" algn="l" defTabSz="915988" rtl="0" fontAlgn="base">
              <a:spcBef>
                <a:spcPct val="0"/>
              </a:spcBef>
              <a:spcAft>
                <a:spcPct val="0"/>
              </a:spcAft>
              <a:defRPr sz="2500" i="1">
                <a:solidFill>
                  <a:srgbClr val="0A297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0" kern="0" dirty="0"/>
              <a:t>Основные параметры договора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504" y="860384"/>
            <a:ext cx="6431196" cy="1107996"/>
          </a:xfrm>
          <a:prstGeom prst="rect">
            <a:avLst/>
          </a:prstGeom>
          <a:solidFill>
            <a:srgbClr val="9DBEE7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66700" indent="-266700"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100" b="1" dirty="0">
                <a:solidFill>
                  <a:srgbClr val="3A4B8C"/>
                </a:solidFill>
              </a:rPr>
              <a:t>Страховая сумма:</a:t>
            </a:r>
          </a:p>
          <a:p>
            <a:pPr algn="just">
              <a:tabLst>
                <a:tab pos="361950" algn="l"/>
              </a:tabLst>
            </a:pPr>
            <a:r>
              <a:rPr lang="ru-RU" sz="1100" dirty="0">
                <a:solidFill>
                  <a:srgbClr val="3A4B8C"/>
                </a:solidFill>
              </a:rPr>
              <a:t>– денежная сумма, в пределах которой Страховщик при наступлении страховых случаев в течение срока действия договора страхования обязуется выплатить страховое возмещение.</a:t>
            </a:r>
          </a:p>
          <a:p>
            <a:pPr algn="just">
              <a:tabLst>
                <a:tab pos="361950" algn="l"/>
              </a:tabLst>
            </a:pPr>
            <a:r>
              <a:rPr lang="ru-RU" sz="1100" dirty="0">
                <a:solidFill>
                  <a:srgbClr val="3A4B8C"/>
                </a:solidFill>
              </a:rPr>
              <a:t>– устанавливается по соглашению сторон в пределах:</a:t>
            </a:r>
          </a:p>
          <a:p>
            <a:pPr algn="just">
              <a:tabLst>
                <a:tab pos="361950" algn="l"/>
              </a:tabLst>
            </a:pPr>
            <a:r>
              <a:rPr lang="ru-RU" sz="1100" dirty="0">
                <a:solidFill>
                  <a:srgbClr val="3A4B8C"/>
                </a:solidFill>
              </a:rPr>
              <a:t>А) страховой (действительной) стоимости застрахованного имущества. </a:t>
            </a:r>
          </a:p>
          <a:p>
            <a:pPr algn="just"/>
            <a:r>
              <a:rPr lang="ru-RU" sz="1100" dirty="0">
                <a:solidFill>
                  <a:srgbClr val="3A4B8C"/>
                </a:solidFill>
              </a:rPr>
              <a:t>Б) новой восстановительной стоимости имущества (редко).</a:t>
            </a:r>
            <a:endParaRPr lang="ru-RU" sz="1400" b="1" dirty="0">
              <a:solidFill>
                <a:srgbClr val="3A4B8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504" y="2079536"/>
            <a:ext cx="6429297" cy="1277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66700" indent="-266700"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100" b="1" dirty="0">
                <a:solidFill>
                  <a:srgbClr val="002060"/>
                </a:solidFill>
              </a:rPr>
              <a:t>Лимиты страхового возмещения</a:t>
            </a:r>
          </a:p>
          <a:p>
            <a:pPr algn="just">
              <a:tabLst>
                <a:tab pos="361950" algn="l"/>
              </a:tabLst>
            </a:pPr>
            <a:r>
              <a:rPr lang="ru-RU" sz="1100" dirty="0">
                <a:solidFill>
                  <a:srgbClr val="3A4B8C"/>
                </a:solidFill>
              </a:rPr>
              <a:t>Могут быть установлены в договоре:</a:t>
            </a:r>
          </a:p>
          <a:p>
            <a:pPr marL="0" lvl="2" algn="just"/>
            <a:r>
              <a:rPr lang="ru-RU" sz="1100" dirty="0">
                <a:solidFill>
                  <a:srgbClr val="3A4B8C"/>
                </a:solidFill>
              </a:rPr>
              <a:t>– в отношении одного страхового случая;</a:t>
            </a:r>
          </a:p>
          <a:p>
            <a:pPr marL="0" lvl="2" algn="just"/>
            <a:r>
              <a:rPr lang="ru-RU" sz="1100" dirty="0">
                <a:solidFill>
                  <a:srgbClr val="3A4B8C"/>
                </a:solidFill>
              </a:rPr>
              <a:t>– в отношении одного вида группы объектов застрахованного имущества или по одному объекту застрахованного имущества и т.п.;</a:t>
            </a:r>
          </a:p>
          <a:p>
            <a:pPr marL="0" lvl="2" algn="just"/>
            <a:r>
              <a:rPr lang="ru-RU" sz="1100" dirty="0">
                <a:solidFill>
                  <a:srgbClr val="3A4B8C"/>
                </a:solidFill>
              </a:rPr>
              <a:t>– в отношении одной или нескольких категорий страховых рисков;</a:t>
            </a:r>
          </a:p>
          <a:p>
            <a:pPr marL="0" lvl="2" algn="just"/>
            <a:r>
              <a:rPr lang="ru-RU" sz="1100" dirty="0">
                <a:solidFill>
                  <a:srgbClr val="3A4B8C"/>
                </a:solidFill>
              </a:rPr>
              <a:t>– иным способом, прямо предусмотренным договором страхования.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505" y="3446355"/>
            <a:ext cx="6431196" cy="938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100" b="1" dirty="0">
                <a:solidFill>
                  <a:srgbClr val="002060"/>
                </a:solidFill>
              </a:rPr>
              <a:t>  Страховая премия:</a:t>
            </a:r>
          </a:p>
          <a:p>
            <a:pPr marL="0" lvl="1"/>
            <a:r>
              <a:rPr lang="ru-RU" sz="1100" dirty="0">
                <a:solidFill>
                  <a:srgbClr val="002060"/>
                </a:solidFill>
              </a:rPr>
              <a:t>плата за страхование, которую Страхователь обязан уплатить Страховщику, которая:</a:t>
            </a:r>
          </a:p>
          <a:p>
            <a:r>
              <a:rPr lang="ru-RU" sz="1100" dirty="0">
                <a:solidFill>
                  <a:srgbClr val="002060"/>
                </a:solidFill>
              </a:rPr>
              <a:t> - рассчитывается Страховщиком исходя из страховой суммы и страхового тарифа.</a:t>
            </a:r>
          </a:p>
          <a:p>
            <a:r>
              <a:rPr lang="ru-RU" sz="1100" dirty="0">
                <a:solidFill>
                  <a:srgbClr val="002060"/>
                </a:solidFill>
              </a:rPr>
              <a:t> - может уплачивается единовременно, т.е. одним платежом (страховым взносом), либо в рассрочку.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505" y="4460035"/>
            <a:ext cx="6431196" cy="2123658"/>
          </a:xfrm>
          <a:prstGeom prst="rect">
            <a:avLst/>
          </a:prstGeom>
          <a:solidFill>
            <a:srgbClr val="D4E1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66700" indent="-266700"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100" b="1" dirty="0">
                <a:solidFill>
                  <a:srgbClr val="002060"/>
                </a:solidFill>
              </a:rPr>
              <a:t>Франшиза:</a:t>
            </a:r>
          </a:p>
          <a:p>
            <a:pPr algn="just">
              <a:tabLst>
                <a:tab pos="361950" algn="l"/>
              </a:tabLst>
            </a:pPr>
            <a:r>
              <a:rPr lang="ru-RU" sz="1100" dirty="0">
                <a:solidFill>
                  <a:srgbClr val="002060"/>
                </a:solidFill>
              </a:rPr>
              <a:t>часть ущерба, исключаемая из суммы страхового возмещения в размерах и порядке, установленном договором страхования.</a:t>
            </a:r>
          </a:p>
          <a:p>
            <a:pPr>
              <a:tabLst>
                <a:tab pos="361950" algn="l"/>
              </a:tabLst>
            </a:pPr>
            <a:endParaRPr lang="ru-RU" sz="1100" b="1" dirty="0">
              <a:solidFill>
                <a:srgbClr val="002060"/>
              </a:solidFill>
            </a:endParaRPr>
          </a:p>
          <a:p>
            <a:pPr>
              <a:tabLst>
                <a:tab pos="361950" algn="l"/>
              </a:tabLst>
            </a:pPr>
            <a:r>
              <a:rPr lang="ru-RU" sz="1100" b="1" dirty="0">
                <a:solidFill>
                  <a:srgbClr val="002060"/>
                </a:solidFill>
              </a:rPr>
              <a:t>Наиболее распространенные виды франшизы:</a:t>
            </a:r>
          </a:p>
          <a:p>
            <a:pPr>
              <a:tabLst>
                <a:tab pos="361950" algn="l"/>
              </a:tabLst>
            </a:pPr>
            <a:endParaRPr lang="ru-RU" sz="1100" b="1" dirty="0">
              <a:solidFill>
                <a:srgbClr val="002060"/>
              </a:solidFill>
            </a:endParaRPr>
          </a:p>
          <a:p>
            <a:pPr>
              <a:tabLst>
                <a:tab pos="361950" algn="l"/>
              </a:tabLst>
            </a:pPr>
            <a:r>
              <a:rPr lang="ru-RU" sz="1100" b="1" dirty="0">
                <a:solidFill>
                  <a:srgbClr val="002060"/>
                </a:solidFill>
              </a:rPr>
              <a:t>Условная – </a:t>
            </a:r>
            <a:r>
              <a:rPr lang="ru-RU" sz="1100" dirty="0">
                <a:solidFill>
                  <a:srgbClr val="002060"/>
                </a:solidFill>
              </a:rPr>
              <a:t>исключается из возмещения при превышении убытком установленного значения условной франшизы</a:t>
            </a:r>
          </a:p>
          <a:p>
            <a:pPr>
              <a:tabLst>
                <a:tab pos="361950" algn="l"/>
              </a:tabLst>
            </a:pPr>
            <a:r>
              <a:rPr lang="ru-RU" sz="1100" b="1" dirty="0">
                <a:solidFill>
                  <a:srgbClr val="002060"/>
                </a:solidFill>
              </a:rPr>
              <a:t>Безусловная – </a:t>
            </a:r>
            <a:r>
              <a:rPr lang="ru-RU" sz="1100" dirty="0">
                <a:solidFill>
                  <a:srgbClr val="002060"/>
                </a:solidFill>
              </a:rPr>
              <a:t>исключается из возмещения при превышении убытком установленного значения условной франшизы</a:t>
            </a:r>
            <a:endParaRPr lang="ru-RU" sz="1100" b="1" dirty="0">
              <a:solidFill>
                <a:srgbClr val="002060"/>
              </a:solidFill>
            </a:endParaRPr>
          </a:p>
          <a:p>
            <a:pPr>
              <a:tabLst>
                <a:tab pos="361950" algn="l"/>
              </a:tabLst>
            </a:pPr>
            <a:r>
              <a:rPr lang="ru-RU" sz="1100" b="1" dirty="0">
                <a:solidFill>
                  <a:srgbClr val="002060"/>
                </a:solidFill>
              </a:rPr>
              <a:t>Динамическая – </a:t>
            </a:r>
            <a:r>
              <a:rPr lang="ru-RU" sz="1100" dirty="0">
                <a:solidFill>
                  <a:srgbClr val="002060"/>
                </a:solidFill>
              </a:rPr>
              <a:t>изменяется в оговоренном порядке при наступлении каждого убытка по договору</a:t>
            </a:r>
            <a:endParaRPr lang="ru-RU" sz="1100" b="1" dirty="0">
              <a:solidFill>
                <a:srgbClr val="00206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4798892"/>
            <a:ext cx="1810097" cy="140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lit30.at.ua/_si/0/564217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3490308"/>
            <a:ext cx="1810097" cy="89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hepointsmom.com/wp-content/uploads/2015/08/Unknow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165261"/>
            <a:ext cx="1896292" cy="110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onstant-group.ru/wp-content/uploads/2017/02/Strakhovaya-ne-platit-po-Osa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900304"/>
            <a:ext cx="1896292" cy="106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5504" y="2019981"/>
            <a:ext cx="8657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85504" y="3399411"/>
            <a:ext cx="8657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81053" y="4422616"/>
            <a:ext cx="8657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0D299224-5B5E-4EC7-8D0E-679343A3BABB}" type="slidenum">
              <a:rPr lang="ru-RU" smtClean="0"/>
              <a:pPr algn="r"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010559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ая страница">
  <a:themeElements>
    <a:clrScheme name="титульная страниц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итульная страниц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итульная страниц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ая страниц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ая страниц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ая страниц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ая страниц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ая страниц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ая страниц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ая страниц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ая страниц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ая страниц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ая страниц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ая страниц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нутренняя страница">
  <a:themeElements>
    <a:clrScheme name="внутренняя страниц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внутренняя страниц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нутренняя страниц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нутренняя страниц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нутренняя страниц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нутренняя страниц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нутренняя страниц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нутренняя страниц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нутренняя страниц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нутренняя страниц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нутренняя страниц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нутренняя страниц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нутренняя страниц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нутренняя страниц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внутренняя страница">
  <a:themeElements>
    <a:clrScheme name="1_внутренняя страниц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внутренняя страниц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внутренняя страниц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яя страниц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яя страниц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яя страниц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яя страниц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яя страниц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яя страниц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яя страниц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яя страниц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яя страниц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яя страниц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яя страниц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TB_Template_rus_">
  <a:themeElements>
    <a:clrScheme name="VTB_Template_rus_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TB_Template_rus_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B_Template_rus_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B_Template_rus_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B_Template_rus_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B_Template_rus_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B_Template_rus_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B_Template_rus_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B_Template_rus_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B_Template_rus_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B_Template_rus_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B_Template_rus_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B_Template_rus_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B_Template_rus_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внутренняя страница">
  <a:themeElements>
    <a:clrScheme name="внутренняя страниц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внутренняя страниц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нутренняя страниц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нутренняя страниц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нутренняя страниц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нутренняя страниц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нутренняя страниц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нутренняя страниц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нутренняя страниц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нутренняя страниц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нутренняя страниц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нутренняя страниц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нутренняя страниц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нутренняя страниц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40510</TotalTime>
  <Words>3687</Words>
  <Application>Microsoft Office PowerPoint</Application>
  <PresentationFormat>Экран (4:3)</PresentationFormat>
  <Paragraphs>547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Calibri</vt:lpstr>
      <vt:lpstr>MetaNormalLFC</vt:lpstr>
      <vt:lpstr>Times</vt:lpstr>
      <vt:lpstr>Times New Roman</vt:lpstr>
      <vt:lpstr>Wingdings</vt:lpstr>
      <vt:lpstr>титульная страница</vt:lpstr>
      <vt:lpstr>внутренняя страница</vt:lpstr>
      <vt:lpstr>1_внутренняя страница</vt:lpstr>
      <vt:lpstr>VTB_Template_rus_</vt:lpstr>
      <vt:lpstr>2_внутренняя страница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сборов в разрезе видов страхования  по рынку в целом (2кв. 2017 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VTBins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Дарья Крючкова</cp:lastModifiedBy>
  <cp:revision>2213</cp:revision>
  <cp:lastPrinted>2017-11-14T13:57:54Z</cp:lastPrinted>
  <dcterms:created xsi:type="dcterms:W3CDTF">2009-12-09T08:46:58Z</dcterms:created>
  <dcterms:modified xsi:type="dcterms:W3CDTF">2017-11-15T19:58:12Z</dcterms:modified>
</cp:coreProperties>
</file>