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xls" ContentType="application/vnd.ms-excel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25"/>
  </p:notesMasterIdLst>
  <p:sldIdLst>
    <p:sldId id="314" r:id="rId2"/>
    <p:sldId id="294" r:id="rId3"/>
    <p:sldId id="257" r:id="rId4"/>
    <p:sldId id="290" r:id="rId5"/>
    <p:sldId id="259" r:id="rId6"/>
    <p:sldId id="307" r:id="rId7"/>
    <p:sldId id="293" r:id="rId8"/>
    <p:sldId id="327" r:id="rId9"/>
    <p:sldId id="328" r:id="rId10"/>
    <p:sldId id="315" r:id="rId11"/>
    <p:sldId id="316" r:id="rId12"/>
    <p:sldId id="317" r:id="rId13"/>
    <p:sldId id="319" r:id="rId14"/>
    <p:sldId id="318" r:id="rId15"/>
    <p:sldId id="320" r:id="rId16"/>
    <p:sldId id="321" r:id="rId17"/>
    <p:sldId id="322" r:id="rId18"/>
    <p:sldId id="323" r:id="rId19"/>
    <p:sldId id="324" r:id="rId20"/>
    <p:sldId id="325" r:id="rId21"/>
    <p:sldId id="326" r:id="rId22"/>
    <p:sldId id="329" r:id="rId23"/>
    <p:sldId id="289" r:id="rId24"/>
  </p:sldIdLst>
  <p:sldSz cx="9144000" cy="6858000" type="screen4x3"/>
  <p:notesSz cx="9869488" cy="6735763"/>
  <p:defaultTextStyle>
    <a:defPPr>
      <a:defRPr lang="ru-RU"/>
    </a:defPPr>
    <a:lvl1pPr algn="l" defTabSz="984123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92062" indent="-108014" algn="l" defTabSz="984123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84123" indent="-216027" algn="l" defTabSz="984123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476185" indent="-324041" algn="l" defTabSz="984123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968246" indent="-432054" algn="l" defTabSz="984123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1920240" algn="l" defTabSz="76809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304288" algn="l" defTabSz="76809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2688336" algn="l" defTabSz="76809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072384" algn="l" defTabSz="76809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6D0A"/>
    <a:srgbClr val="FF3300"/>
    <a:srgbClr val="FF9933"/>
    <a:srgbClr val="D17F7D"/>
    <a:srgbClr val="5FB5CD"/>
    <a:srgbClr val="3D7FCF"/>
    <a:srgbClr val="C45B58"/>
    <a:srgbClr val="B94441"/>
    <a:srgbClr val="CC706E"/>
    <a:srgbClr val="748C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95" autoAdjust="0"/>
  </p:normalViewPr>
  <p:slideViewPr>
    <p:cSldViewPr>
      <p:cViewPr varScale="1">
        <p:scale>
          <a:sx n="110" d="100"/>
          <a:sy n="110" d="100"/>
        </p:scale>
        <p:origin x="164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image" Target="../media/image16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6725" cy="336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117211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1175" y="0"/>
            <a:ext cx="4276725" cy="336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117211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5D8DF7AA-EEA4-4DE9-A755-03751EE4657F}" type="datetimeFigureOut">
              <a:rPr lang="ru-RU"/>
              <a:pPr>
                <a:defRPr/>
              </a:pPr>
              <a:t>21.10.2018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51200" y="504825"/>
            <a:ext cx="3367088" cy="25257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7425" y="3198813"/>
            <a:ext cx="7894638" cy="3032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397625"/>
            <a:ext cx="4276725" cy="336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117211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1175" y="6397625"/>
            <a:ext cx="4276725" cy="336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117211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A058C674-29D0-4054-AABF-8D4BE2C626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3398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84123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92062" algn="l" defTabSz="984123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84123" algn="l" defTabSz="984123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76185" algn="l" defTabSz="984123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68246" algn="l" defTabSz="984123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461434" algn="l" defTabSz="98457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953719" algn="l" defTabSz="98457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446007" algn="l" defTabSz="98457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938292" algn="l" defTabSz="98457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251200" y="504825"/>
            <a:ext cx="3367088" cy="252571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171575" fontAlgn="base">
              <a:spcBef>
                <a:spcPct val="0"/>
              </a:spcBef>
              <a:spcAft>
                <a:spcPct val="0"/>
              </a:spcAft>
            </a:pPr>
            <a:fld id="{9D960435-C9A1-4A45-B4A1-6C584719DA72}" type="slidenum">
              <a:rPr lang="ru-RU">
                <a:cs typeface="Arial" charset="0"/>
              </a:rPr>
              <a:pPr defTabSz="1171575"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4094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251200" y="504825"/>
            <a:ext cx="3367088" cy="252571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86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171575" fontAlgn="base">
              <a:spcBef>
                <a:spcPct val="0"/>
              </a:spcBef>
              <a:spcAft>
                <a:spcPct val="0"/>
              </a:spcAft>
            </a:pPr>
            <a:fld id="{CE4DEA1C-741F-47ED-B486-D6C8344421FF}" type="slidenum">
              <a:rPr lang="ru-RU">
                <a:cs typeface="Arial" charset="0"/>
              </a:rPr>
              <a:pPr defTabSz="1171575"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5382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58C674-29D0-4054-AABF-8D4BE2C62681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2125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6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1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FAE912-30B0-4770-891D-C19A1DD78C9D}" type="datetime1">
              <a:rPr lang="ru-RU" smtClean="0"/>
              <a:pPr>
                <a:defRPr/>
              </a:pPr>
              <a:t>21.10.2018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16F667-CA14-4F1D-B455-16059900474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2" y="3132291"/>
            <a:ext cx="7175351" cy="1793167"/>
          </a:xfrm>
          <a:effectLst/>
        </p:spPr>
        <p:txBody>
          <a:bodyPr>
            <a:noAutofit/>
          </a:bodyPr>
          <a:lstStyle>
            <a:lvl1pPr marL="640039" indent="-457171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2D6B45-5023-4E4E-85B2-A2FB9DAB0769}" type="datetime1">
              <a:rPr lang="ru-RU" smtClean="0"/>
              <a:pPr>
                <a:defRPr/>
              </a:pPr>
              <a:t>21.10.2018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96F2D0-367D-452A-9479-F0EA626FF89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9" y="376518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4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75AEFCE-F180-480E-BDC2-AE37CE89399B}" type="datetime1">
              <a:rPr lang="ru-RU" smtClean="0"/>
              <a:pPr>
                <a:defRPr/>
              </a:pPr>
              <a:t>21.10.2018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1B7545-38D1-4ECB-A468-5A9FCA62E0F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C17B6D-B90E-4E87-9679-AF4CBD138C49}" type="datetime1">
              <a:rPr lang="ru-RU" smtClean="0"/>
              <a:pPr>
                <a:defRPr/>
              </a:pPr>
              <a:t>21.10.2018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28E29C-D866-4DAF-B687-2B51BBEA5D3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1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17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4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5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097990-ED95-4D07-BFEF-7A5805F0608B}" type="datetime1">
              <a:rPr lang="ru-RU" smtClean="0"/>
              <a:pPr>
                <a:defRPr/>
              </a:pPr>
              <a:t>21.10.2018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8130D6-E2B0-4CEF-A06F-79A46077AAC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B6FFE9-FD6F-4B74-BDCC-2355B59A1491}" type="datetime1">
              <a:rPr lang="ru-RU" smtClean="0"/>
              <a:pPr>
                <a:defRPr/>
              </a:pPr>
              <a:t>21.10.2018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11705F-5DB2-461E-985D-E2082CFD727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1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71" indent="0">
              <a:buNone/>
              <a:defRPr sz="2000" b="1"/>
            </a:lvl2pPr>
            <a:lvl3pPr marL="914342" indent="0">
              <a:buNone/>
              <a:defRPr sz="1800" b="1"/>
            </a:lvl3pPr>
            <a:lvl4pPr marL="1371513" indent="0">
              <a:buNone/>
              <a:defRPr sz="1600" b="1"/>
            </a:lvl4pPr>
            <a:lvl5pPr marL="1828683" indent="0">
              <a:buNone/>
              <a:defRPr sz="1600" b="1"/>
            </a:lvl5pPr>
            <a:lvl6pPr marL="2285853" indent="0">
              <a:buNone/>
              <a:defRPr sz="1600" b="1"/>
            </a:lvl6pPr>
            <a:lvl7pPr marL="2743024" indent="0">
              <a:buNone/>
              <a:defRPr sz="1600" b="1"/>
            </a:lvl7pPr>
            <a:lvl8pPr marL="3200195" indent="0">
              <a:buNone/>
              <a:defRPr sz="1600" b="1"/>
            </a:lvl8pPr>
            <a:lvl9pPr marL="365736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8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71" indent="0">
              <a:buNone/>
              <a:defRPr sz="2000" b="1"/>
            </a:lvl2pPr>
            <a:lvl3pPr marL="914342" indent="0">
              <a:buNone/>
              <a:defRPr sz="1800" b="1"/>
            </a:lvl3pPr>
            <a:lvl4pPr marL="1371513" indent="0">
              <a:buNone/>
              <a:defRPr sz="1600" b="1"/>
            </a:lvl4pPr>
            <a:lvl5pPr marL="1828683" indent="0">
              <a:buNone/>
              <a:defRPr sz="1600" b="1"/>
            </a:lvl5pPr>
            <a:lvl6pPr marL="2285853" indent="0">
              <a:buNone/>
              <a:defRPr sz="1600" b="1"/>
            </a:lvl6pPr>
            <a:lvl7pPr marL="2743024" indent="0">
              <a:buNone/>
              <a:defRPr sz="1600" b="1"/>
            </a:lvl7pPr>
            <a:lvl8pPr marL="3200195" indent="0">
              <a:buNone/>
              <a:defRPr sz="1600" b="1"/>
            </a:lvl8pPr>
            <a:lvl9pPr marL="3657366" indent="0">
              <a:buNone/>
              <a:defRPr sz="1600" b="1"/>
            </a:lvl9pPr>
          </a:lstStyle>
          <a:p>
            <a:pPr marL="0" lvl="0" indent="0" algn="ctr" defTabSz="914342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B082E6-66E3-4F3E-9A52-CB902D1919DA}" type="datetime1">
              <a:rPr lang="ru-RU" smtClean="0"/>
              <a:pPr>
                <a:defRPr/>
              </a:pPr>
              <a:t>21.10.2018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FCA255-D7BD-410C-A4C7-3F6321099AE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E88DF9-7EDE-4E25-9A12-A0B4407CF128}" type="datetime1">
              <a:rPr lang="ru-RU" smtClean="0"/>
              <a:pPr>
                <a:defRPr/>
              </a:pPr>
              <a:t>21.10.2018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166900-446E-4DD9-8998-2C903BADB2C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F8964C-5573-4B7E-A89B-30CE5B04084E}" type="datetime1">
              <a:rPr lang="ru-RU" smtClean="0"/>
              <a:pPr>
                <a:defRPr/>
              </a:pPr>
              <a:t>21.10.2018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2A76D6-26F3-40AD-A2CA-6FD57C52BC7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6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585" indent="-228585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1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6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171" indent="0">
              <a:buNone/>
              <a:defRPr sz="1200"/>
            </a:lvl2pPr>
            <a:lvl3pPr marL="914342" indent="0">
              <a:buNone/>
              <a:defRPr sz="1000"/>
            </a:lvl3pPr>
            <a:lvl4pPr marL="1371513" indent="0">
              <a:buNone/>
              <a:defRPr sz="900"/>
            </a:lvl4pPr>
            <a:lvl5pPr marL="1828683" indent="0">
              <a:buNone/>
              <a:defRPr sz="900"/>
            </a:lvl5pPr>
            <a:lvl6pPr marL="2285853" indent="0">
              <a:buNone/>
              <a:defRPr sz="900"/>
            </a:lvl6pPr>
            <a:lvl7pPr marL="2743024" indent="0">
              <a:buNone/>
              <a:defRPr sz="900"/>
            </a:lvl7pPr>
            <a:lvl8pPr marL="3200195" indent="0">
              <a:buNone/>
              <a:defRPr sz="900"/>
            </a:lvl8pPr>
            <a:lvl9pPr marL="365736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0D914B-C291-4737-B1A1-B9FA85F611E9}" type="datetime1">
              <a:rPr lang="ru-RU" smtClean="0"/>
              <a:pPr>
                <a:defRPr/>
              </a:pPr>
              <a:t>21.10.2018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9CC2BB-7DA4-42E2-9F9B-3A154790627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171" indent="0">
              <a:buNone/>
              <a:defRPr sz="2800"/>
            </a:lvl2pPr>
            <a:lvl3pPr marL="914342" indent="0">
              <a:buNone/>
              <a:defRPr sz="2400"/>
            </a:lvl3pPr>
            <a:lvl4pPr marL="1371513" indent="0">
              <a:buNone/>
              <a:defRPr sz="2000"/>
            </a:lvl4pPr>
            <a:lvl5pPr marL="1828683" indent="0">
              <a:buNone/>
              <a:defRPr sz="2000"/>
            </a:lvl5pPr>
            <a:lvl6pPr marL="2285853" indent="0">
              <a:buNone/>
              <a:defRPr sz="2000"/>
            </a:lvl6pPr>
            <a:lvl7pPr marL="2743024" indent="0">
              <a:buNone/>
              <a:defRPr sz="2000"/>
            </a:lvl7pPr>
            <a:lvl8pPr marL="3200195" indent="0">
              <a:buNone/>
              <a:defRPr sz="2000"/>
            </a:lvl8pPr>
            <a:lvl9pPr marL="3657366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7"/>
            <a:ext cx="3694114" cy="2163020"/>
          </a:xfrm>
        </p:spPr>
        <p:txBody>
          <a:bodyPr anchor="b"/>
          <a:lstStyle>
            <a:lvl1pPr marL="182868" indent="-182868">
              <a:buFont typeface="Georgia" pitchFamily="18" charset="0"/>
              <a:buChar char="*"/>
              <a:defRPr sz="1600"/>
            </a:lvl1pPr>
            <a:lvl2pPr marL="457171" indent="0">
              <a:buNone/>
              <a:defRPr sz="1200"/>
            </a:lvl2pPr>
            <a:lvl3pPr marL="914342" indent="0">
              <a:buNone/>
              <a:defRPr sz="1000"/>
            </a:lvl3pPr>
            <a:lvl4pPr marL="1371513" indent="0">
              <a:buNone/>
              <a:defRPr sz="900"/>
            </a:lvl4pPr>
            <a:lvl5pPr marL="1828683" indent="0">
              <a:buNone/>
              <a:defRPr sz="900"/>
            </a:lvl5pPr>
            <a:lvl6pPr marL="2285853" indent="0">
              <a:buNone/>
              <a:defRPr sz="900"/>
            </a:lvl6pPr>
            <a:lvl7pPr marL="2743024" indent="0">
              <a:buNone/>
              <a:defRPr sz="900"/>
            </a:lvl7pPr>
            <a:lvl8pPr marL="3200195" indent="0">
              <a:buNone/>
              <a:defRPr sz="900"/>
            </a:lvl8pPr>
            <a:lvl9pPr marL="365736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0DC3D6-27ED-4DFC-B78F-ADB04E2F647B}" type="datetime1">
              <a:rPr lang="ru-RU" smtClean="0"/>
              <a:pPr>
                <a:defRPr/>
              </a:pPr>
              <a:t>21.10.2018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CA9176-4695-4ACB-8D8F-2EFD1331116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2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23" tIns="45712" rIns="91423" bIns="45712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1" y="732260"/>
            <a:ext cx="6400800" cy="3474720"/>
          </a:xfrm>
          <a:prstGeom prst="rect">
            <a:avLst/>
          </a:prstGeom>
        </p:spPr>
        <p:txBody>
          <a:bodyPr vert="horz" lIns="91423" tIns="45712" rIns="91423" bIns="4571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23" tIns="45712" rIns="91423" bIns="45712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5CD29A41-F1C2-4AD0-A78A-8CD49E5682B6}" type="datetime1">
              <a:rPr lang="ru-RU" smtClean="0"/>
              <a:pPr>
                <a:defRPr/>
              </a:pPr>
              <a:t>21.10.2018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1" cy="365125"/>
          </a:xfrm>
          <a:prstGeom prst="rect">
            <a:avLst/>
          </a:prstGeom>
        </p:spPr>
        <p:txBody>
          <a:bodyPr vert="horz" lIns="91423" tIns="45712" rIns="91423" bIns="45712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1" y="6172200"/>
            <a:ext cx="1828800" cy="365125"/>
          </a:xfrm>
          <a:prstGeom prst="rect">
            <a:avLst/>
          </a:prstGeom>
        </p:spPr>
        <p:txBody>
          <a:bodyPr vert="horz" lIns="91423" tIns="45712" rIns="91423" bIns="45712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8BD34383-07DB-4E15-8860-4A6C286B0EA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marL="320020" indent="-320020" algn="r" defTabSz="914342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585" indent="-182868" algn="l" defTabSz="914342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05" indent="-182868" algn="l" defTabSz="914342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08" indent="-182868" algn="l" defTabSz="914342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10" indent="-182868" algn="l" defTabSz="914342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799" indent="-182868" algn="l" defTabSz="914342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101" indent="-182868" algn="l" defTabSz="914342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834" indent="-182868" algn="l" defTabSz="914342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5853" indent="-182868" algn="l" defTabSz="914342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586" indent="-182868" algn="l" defTabSz="914342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13" algn="l" defTabSz="9143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83" algn="l" defTabSz="9143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3" algn="l" defTabSz="9143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4" algn="l" defTabSz="9143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5" algn="l" defTabSz="9143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66" algn="l" defTabSz="9143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Relationship Id="rId9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4.png"/><Relationship Id="rId4" Type="http://schemas.openxmlformats.org/officeDocument/2006/relationships/oleObject" Target="../embeddings/_____Microsoft_Excel_97-20031.xls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5.png"/><Relationship Id="rId4" Type="http://schemas.openxmlformats.org/officeDocument/2006/relationships/oleObject" Target="../embeddings/_____Microsoft_Excel_97-20032.xls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8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6.png"/><Relationship Id="rId5" Type="http://schemas.openxmlformats.org/officeDocument/2006/relationships/oleObject" Target="../embeddings/_____Microsoft_Excel_97-20033.xls"/><Relationship Id="rId10" Type="http://schemas.openxmlformats.org/officeDocument/2006/relationships/image" Target="../media/image17.emf"/><Relationship Id="rId4" Type="http://schemas.openxmlformats.org/officeDocument/2006/relationships/oleObject" Target="../embeddings/oleObject3.bin"/><Relationship Id="rId9" Type="http://schemas.openxmlformats.org/officeDocument/2006/relationships/oleObject" Target="../embeddings/_____Microsoft_Excel_97-20034.xls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9.emf"/><Relationship Id="rId5" Type="http://schemas.openxmlformats.org/officeDocument/2006/relationships/oleObject" Target="../embeddings/_____Microsoft_Excel_97-20035.xls"/><Relationship Id="rId4" Type="http://schemas.openxmlformats.org/officeDocument/2006/relationships/oleObject" Target="../embeddings/oleObject5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0.png"/><Relationship Id="rId4" Type="http://schemas.openxmlformats.org/officeDocument/2006/relationships/oleObject" Target="../embeddings/_____Microsoft_Excel_97-20036.xls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 descr="primenenie-teplica-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36513"/>
            <a:ext cx="4648200" cy="26209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5" descr="http://idei-biz.com/wp-content/uploads/2015/05/Razvedenie-osetrovyih-kak-biznes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9175" y="2149475"/>
            <a:ext cx="3124200" cy="2566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индейка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3338" y="2024063"/>
            <a:ext cx="2895601" cy="1984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http://pppoe77-82-148-15.kamchatka.ru/files/2016/09/22/1e62fcd4ed40e42f582ccd6394aba14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51100" y="76200"/>
            <a:ext cx="3035300" cy="1981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14" descr="3-620x420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471" y="2514600"/>
            <a:ext cx="3820308" cy="23664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https://upload.wikimedia.org/wikipedia/commons/thumb/0/08/Sunflower_oil_and_sunflower.jpg/250px-Sunflower_oil_and_sunflower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76200" y="0"/>
            <a:ext cx="3071813" cy="2244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http://moiklin.ru/wp-content/uploads/2017/10/KVR_000930_00043_1_t218_212522.jpg"/>
          <p:cNvPicPr>
            <a:picLocks noChangeAspect="1" noChangeArrowheads="1"/>
          </p:cNvPicPr>
          <p:nvPr/>
        </p:nvPicPr>
        <p:blipFill>
          <a:blip r:embed="rId8" cstate="print"/>
          <a:srcRect l="8434"/>
          <a:stretch>
            <a:fillRect/>
          </a:stretch>
        </p:blipFill>
        <p:spPr bwMode="auto">
          <a:xfrm>
            <a:off x="5951538" y="4740275"/>
            <a:ext cx="3201987" cy="21383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Sugar-plant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7184" y="2023528"/>
            <a:ext cx="3084386" cy="2057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1" descr="DRVlCfLW0AAUFkd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-52388" y="3459163"/>
            <a:ext cx="2995613" cy="22240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609975" y="4502150"/>
            <a:ext cx="3400425" cy="229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60" name="Picture 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-52388" y="5475288"/>
            <a:ext cx="2557463" cy="142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7" descr="4a4e899efe4d4a30ceb6184688691587_O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339975" y="4689475"/>
            <a:ext cx="2308225" cy="2212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323528" y="2349203"/>
            <a:ext cx="8604955" cy="954107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800" b="1" dirty="0" smtClean="0">
                <a:solidFill>
                  <a:schemeClr val="bg1"/>
                </a:solidFill>
                <a:latin typeface="Times New Roman" pitchFamily="18" charset="0"/>
              </a:rPr>
              <a:t>Результаты деятельности АПК Тамбовской области</a:t>
            </a:r>
            <a:endParaRPr lang="ru-RU" altLang="ru-RU" sz="2800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800" b="1" dirty="0" smtClean="0">
                <a:solidFill>
                  <a:schemeClr val="bg1"/>
                </a:solidFill>
                <a:latin typeface="Times New Roman" pitchFamily="18" charset="0"/>
              </a:rPr>
              <a:t> и роль науки в </a:t>
            </a:r>
            <a:r>
              <a:rPr lang="ru-RU" altLang="ru-RU" sz="2800" b="1" dirty="0" smtClean="0">
                <a:solidFill>
                  <a:schemeClr val="bg1"/>
                </a:solidFill>
                <a:latin typeface="Times New Roman" pitchFamily="18" charset="0"/>
              </a:rPr>
              <a:t>их достижении</a:t>
            </a:r>
            <a:endParaRPr lang="ru-RU" altLang="ru-RU" sz="2800" b="1" dirty="0" smtClean="0">
              <a:solidFill>
                <a:schemeClr val="bg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638800" y="2209800"/>
            <a:ext cx="3762375" cy="1905000"/>
          </a:xfrm>
          <a:prstGeom prst="rect">
            <a:avLst/>
          </a:prstGeom>
          <a:noFill/>
        </p:spPr>
        <p:txBody>
          <a:bodyPr/>
          <a:lstStyle/>
          <a:p>
            <a:pPr indent="-254000"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Объем инвестиций – 20 000 млн.руб.</a:t>
            </a:r>
          </a:p>
          <a:p>
            <a:pPr indent="-254000"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Годы реализации – 2014-2021 гг.</a:t>
            </a:r>
          </a:p>
          <a:p>
            <a:pPr indent="-254000"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дополнительных </a:t>
            </a:r>
          </a:p>
          <a:p>
            <a:pPr indent="-254000"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рабочих мест – 500</a:t>
            </a:r>
          </a:p>
          <a:p>
            <a:pPr indent="-254000"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Проектная мощность – 20 тыс. тонн переработки свеклы в сутки,</a:t>
            </a:r>
          </a:p>
          <a:p>
            <a:pPr indent="-254000"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до 3 тыс. тонн переработки семян подсолнечника в сутки</a:t>
            </a:r>
          </a:p>
          <a:p>
            <a:pPr indent="-254000" eaLnBrk="1" hangingPunct="1">
              <a:lnSpc>
                <a:spcPct val="80000"/>
              </a:lnSpc>
              <a:buFont typeface="Arial" pitchFamily="34" charset="0"/>
              <a:buChar char="•"/>
            </a:pPr>
            <a:endParaRPr lang="ru-RU" alt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6" name="Picture 10" descr="Sugar-plan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036" y="4041068"/>
            <a:ext cx="3905109" cy="26050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287524" y="188640"/>
            <a:ext cx="8514522" cy="851297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ru-RU" altLang="ru-RU" sz="2200" b="1" dirty="0">
                <a:solidFill>
                  <a:schemeClr val="bg1"/>
                </a:solidFill>
                <a:latin typeface="Times New Roman" pitchFamily="18" charset="0"/>
              </a:rPr>
              <a:t>Реализуемые инвестиционные проекты по переработке </a:t>
            </a:r>
          </a:p>
          <a:p>
            <a:pPr algn="ctr"/>
            <a:r>
              <a:rPr lang="ru-RU" altLang="ru-RU" sz="2200" b="1" dirty="0">
                <a:solidFill>
                  <a:schemeClr val="bg1"/>
                </a:solidFill>
                <a:latin typeface="Times New Roman" pitchFamily="18" charset="0"/>
              </a:rPr>
              <a:t>сельскохозяйственной продукции</a:t>
            </a:r>
          </a:p>
        </p:txBody>
      </p:sp>
      <p:sp>
        <p:nvSpPr>
          <p:cNvPr id="13327" name="Rectangle 15"/>
          <p:cNvSpPr>
            <a:spLocks noChangeArrowheads="1"/>
          </p:cNvSpPr>
          <p:nvPr/>
        </p:nvSpPr>
        <p:spPr bwMode="auto">
          <a:xfrm>
            <a:off x="5029200" y="1066800"/>
            <a:ext cx="3643313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Инвестиционный проект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alt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реконструкция сахарного завода  </a:t>
            </a:r>
            <a:r>
              <a:rPr lang="ru-RU" altLang="ru-RU" sz="1600" b="1" dirty="0" smtClean="0">
                <a:latin typeface="Times New Roman" pitchFamily="18" charset="0"/>
                <a:cs typeface="Times New Roman" pitchFamily="18" charset="0"/>
              </a:rPr>
              <a:t>     и </a:t>
            </a: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маслобойного завода</a:t>
            </a:r>
            <a:br>
              <a:rPr lang="ru-RU" alt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ООО «Кристалл» в г.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Кирсанове</a:t>
            </a:r>
          </a:p>
        </p:txBody>
      </p:sp>
      <p:sp>
        <p:nvSpPr>
          <p:cNvPr id="13328" name="Rectangle 16"/>
          <p:cNvSpPr>
            <a:spLocks noChangeArrowheads="1"/>
          </p:cNvSpPr>
          <p:nvPr/>
        </p:nvSpPr>
        <p:spPr bwMode="auto">
          <a:xfrm>
            <a:off x="381000" y="3581400"/>
            <a:ext cx="39624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Инвестиционный проект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alt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строительство завода по глубокой переработке зерна</a:t>
            </a:r>
            <a:br>
              <a:rPr lang="ru-RU" alt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 ООО «</a:t>
            </a:r>
            <a:r>
              <a:rPr lang="ru-RU" altLang="ru-RU" sz="1600" b="1" dirty="0" err="1">
                <a:latin typeface="Times New Roman" pitchFamily="18" charset="0"/>
                <a:cs typeface="Times New Roman" pitchFamily="18" charset="0"/>
              </a:rPr>
              <a:t>Ладесол-Тамбов</a:t>
            </a: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» в г.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Уварово</a:t>
            </a:r>
          </a:p>
        </p:txBody>
      </p:sp>
      <p:pic>
        <p:nvPicPr>
          <p:cNvPr id="14339" name="Picture 6" descr="SCREENS_SN-13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9" y="1292727"/>
            <a:ext cx="4466974" cy="21304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30" name="Rectangle 3"/>
          <p:cNvSpPr>
            <a:spLocks noChangeArrowheads="1"/>
          </p:cNvSpPr>
          <p:nvPr/>
        </p:nvSpPr>
        <p:spPr bwMode="auto">
          <a:xfrm>
            <a:off x="762000" y="4724400"/>
            <a:ext cx="35052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254000" algn="l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Объем инвестиций – 2 200 млн.руб.</a:t>
            </a:r>
          </a:p>
          <a:p>
            <a:pPr marL="342900" indent="-254000" algn="l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Годы реализации – 2018-2019 гг.</a:t>
            </a:r>
          </a:p>
          <a:p>
            <a:pPr marL="342900" indent="-254000" algn="l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Создание рабочих мест – 85</a:t>
            </a:r>
          </a:p>
          <a:p>
            <a:pPr marL="342900" indent="-254000" algn="l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Проектная мощность – переработка 150 тыс. тонн фуражного зерна в год,</a:t>
            </a:r>
          </a:p>
          <a:p>
            <a:pPr marL="342900" indent="-254000" algn="l">
              <a:lnSpc>
                <a:spcPct val="80000"/>
              </a:lnSpc>
              <a:spcBef>
                <a:spcPct val="20000"/>
              </a:spcBef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      производство 90 тыс. тонн концентрированных белковых продуктов в год</a:t>
            </a:r>
          </a:p>
          <a:p>
            <a:pPr marL="342900" indent="-254000" algn="l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6" name="Picture 14" descr="12f0a6ce48eb08a207e0be0f49d37b5e"/>
          <p:cNvPicPr>
            <a:picLocks noChangeAspect="1" noChangeArrowheads="1"/>
          </p:cNvPicPr>
          <p:nvPr/>
        </p:nvPicPr>
        <p:blipFill>
          <a:blip r:embed="rId4" cstate="print">
            <a:lum bright="-12000"/>
          </a:blip>
          <a:srcRect/>
          <a:stretch>
            <a:fillRect/>
          </a:stretch>
        </p:blipFill>
        <p:spPr bwMode="auto">
          <a:xfrm>
            <a:off x="4031940" y="3068960"/>
            <a:ext cx="1524000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38200" y="5105400"/>
            <a:ext cx="3409764" cy="1347936"/>
          </a:xfrm>
          <a:noFill/>
        </p:spPr>
        <p:txBody>
          <a:bodyPr>
            <a:noAutofit/>
          </a:bodyPr>
          <a:lstStyle/>
          <a:p>
            <a:pPr indent="-254000"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Объем инвестиций –  600 млн.руб.</a:t>
            </a:r>
          </a:p>
          <a:p>
            <a:pPr indent="-254000"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Годы реализации – 2018-2019 гг.</a:t>
            </a:r>
          </a:p>
          <a:p>
            <a:pPr indent="-254000"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рабочих мест – 68</a:t>
            </a:r>
          </a:p>
          <a:p>
            <a:pPr indent="-254000"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Проектная мощность – переработка </a:t>
            </a:r>
          </a:p>
          <a:p>
            <a:pPr indent="-254000"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700 тонн семян подсолнечника в сутки</a:t>
            </a:r>
          </a:p>
          <a:p>
            <a:pPr indent="-254000" eaLnBrk="1" hangingPunct="1">
              <a:lnSpc>
                <a:spcPct val="80000"/>
              </a:lnSpc>
              <a:buFont typeface="Arial" pitchFamily="34" charset="0"/>
              <a:buChar char="•"/>
            </a:pPr>
            <a:endParaRPr lang="ru-RU" alt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6" name="Picture 2" descr="https://upload.wikimedia.org/wikipedia/commons/thumb/0/08/Sunflower_oil_and_sunflower.jpg/250px-Sunflower_oil_and_sunflow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216025"/>
            <a:ext cx="3276600" cy="23939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323528" y="224644"/>
            <a:ext cx="8514522" cy="851297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ru-RU" altLang="ru-RU" sz="2200" b="1">
                <a:solidFill>
                  <a:schemeClr val="bg1"/>
                </a:solidFill>
                <a:latin typeface="Times New Roman" pitchFamily="18" charset="0"/>
              </a:rPr>
              <a:t>Реализуемые инвестиционные проекты по переработке </a:t>
            </a:r>
          </a:p>
          <a:p>
            <a:pPr algn="ctr"/>
            <a:r>
              <a:rPr lang="ru-RU" altLang="ru-RU" sz="2200" b="1">
                <a:solidFill>
                  <a:schemeClr val="bg1"/>
                </a:solidFill>
                <a:latin typeface="Times New Roman" pitchFamily="18" charset="0"/>
              </a:rPr>
              <a:t>сельскохозяйственной продукции</a:t>
            </a:r>
          </a:p>
        </p:txBody>
      </p:sp>
      <p:sp>
        <p:nvSpPr>
          <p:cNvPr id="15375" name="Rectangle 15"/>
          <p:cNvSpPr>
            <a:spLocks noChangeArrowheads="1"/>
          </p:cNvSpPr>
          <p:nvPr/>
        </p:nvSpPr>
        <p:spPr bwMode="auto">
          <a:xfrm>
            <a:off x="533400" y="3657600"/>
            <a:ext cx="37338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Инвестиционный проект</a:t>
            </a:r>
            <a:r>
              <a:rPr lang="en-US" altLang="ru-RU" sz="1400" b="1" dirty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alt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расширение производства переработки семян подсолнечника  </a:t>
            </a:r>
            <a:br>
              <a:rPr lang="ru-RU" alt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с 375 до 700 тонн в сутки</a:t>
            </a:r>
            <a:br>
              <a:rPr lang="ru-RU" alt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 АО МПК «</a:t>
            </a:r>
            <a:r>
              <a:rPr lang="ru-RU" altLang="ru-RU" sz="1400" b="1" dirty="0" err="1">
                <a:latin typeface="Times New Roman" pitchFamily="18" charset="0"/>
                <a:cs typeface="Times New Roman" pitchFamily="18" charset="0"/>
              </a:rPr>
              <a:t>Максимовский</a:t>
            </a: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 algn="ctr"/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в Тамбовском районе</a:t>
            </a:r>
          </a:p>
        </p:txBody>
      </p:sp>
      <p:sp>
        <p:nvSpPr>
          <p:cNvPr id="15376" name="Rectangle 16"/>
          <p:cNvSpPr>
            <a:spLocks noChangeArrowheads="1"/>
          </p:cNvSpPr>
          <p:nvPr/>
        </p:nvSpPr>
        <p:spPr bwMode="auto">
          <a:xfrm>
            <a:off x="4648200" y="1219200"/>
            <a:ext cx="4114800" cy="1461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Инвестиционный проект - </a:t>
            </a:r>
            <a:br>
              <a:rPr lang="ru-RU" alt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строительство центра разделки мяса мощностью разделки до  70 тыс. тонн мяса (свинины, КРС, МРС) в год </a:t>
            </a:r>
          </a:p>
          <a:p>
            <a:pPr algn="ctr"/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ООО «ФИЛЬЕ ПРОПЕРТИ» </a:t>
            </a:r>
          </a:p>
          <a:p>
            <a:pPr algn="ctr"/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в Тамбовском районе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5377" name="Rectangle 3"/>
          <p:cNvSpPr>
            <a:spLocks noChangeArrowheads="1"/>
          </p:cNvSpPr>
          <p:nvPr/>
        </p:nvSpPr>
        <p:spPr bwMode="auto">
          <a:xfrm>
            <a:off x="4724400" y="2743200"/>
            <a:ext cx="41148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Объем инвестиций – 2 481 млн.руб.</a:t>
            </a: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Годы реализации – 2016-2018 гг.</a:t>
            </a: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Создание рабочих мест – 200</a:t>
            </a: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Проектная мощность – разделка 70 тыс. тонн мяса (свинины, КРС, МРС) в год</a:t>
            </a: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25" name="Picture 9" descr="4844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897052"/>
            <a:ext cx="3277098" cy="24574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2" descr="http://pppoe77-82-148-15.kamchatka.ru/files/2016/09/22/1e62fcd4ed40e42f582ccd6394aba14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743" y="3551238"/>
            <a:ext cx="4132372" cy="26971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495800" y="2057400"/>
            <a:ext cx="4495800" cy="1600200"/>
          </a:xfrm>
          <a:prstGeom prst="rect">
            <a:avLst/>
          </a:prstGeom>
          <a:noFill/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Объем инвестиций – 6 500 млн.руб.</a:t>
            </a:r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Годы реализации – 2019-2020 гг.</a:t>
            </a:r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дополнительных </a:t>
            </a:r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рабочих мест - 300</a:t>
            </a:r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Проектная мощность –  35 тыс. тонн мяса свинины в год</a:t>
            </a:r>
          </a:p>
        </p:txBody>
      </p:sp>
      <p:pic>
        <p:nvPicPr>
          <p:cNvPr id="9221" name="Picture 4" descr="http://agrobk.ru/wp-content/uploads/ukraina-moshhnyiy-svinokompleks-zapustyat-na-poltavshhine.jpg"/>
          <p:cNvPicPr>
            <a:picLocks noChangeAspect="1" noChangeArrowheads="1"/>
          </p:cNvPicPr>
          <p:nvPr/>
        </p:nvPicPr>
        <p:blipFill>
          <a:blip r:embed="rId3" cstate="print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66"/>
          <a:stretch>
            <a:fillRect/>
          </a:stretch>
        </p:blipFill>
        <p:spPr bwMode="auto">
          <a:xfrm>
            <a:off x="759083" y="2055344"/>
            <a:ext cx="3431918" cy="28643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323528" y="152636"/>
            <a:ext cx="8514522" cy="476726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ru-RU" altLang="ru-RU" sz="2200" b="1" dirty="0">
                <a:solidFill>
                  <a:schemeClr val="bg1"/>
                </a:solidFill>
                <a:latin typeface="Times New Roman" pitchFamily="18" charset="0"/>
              </a:rPr>
              <a:t>Реализуемые инвестиционные проекты </a:t>
            </a:r>
            <a:r>
              <a:rPr lang="ru-RU" altLang="ru-RU" sz="2200" b="1" dirty="0" smtClean="0">
                <a:solidFill>
                  <a:schemeClr val="bg1"/>
                </a:solidFill>
                <a:latin typeface="Times New Roman" pitchFamily="18" charset="0"/>
              </a:rPr>
              <a:t>в животноводстве</a:t>
            </a:r>
            <a:endParaRPr lang="ru-RU" altLang="ru-RU" sz="22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8207" name="Rectangle 15"/>
          <p:cNvSpPr>
            <a:spLocks noChangeArrowheads="1"/>
          </p:cNvSpPr>
          <p:nvPr/>
        </p:nvSpPr>
        <p:spPr bwMode="auto">
          <a:xfrm>
            <a:off x="1295400" y="838200"/>
            <a:ext cx="6858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altLang="ru-RU" sz="1800" b="1" dirty="0">
                <a:latin typeface="Times New Roman" pitchFamily="18" charset="0"/>
                <a:cs typeface="Times New Roman" pitchFamily="18" charset="0"/>
              </a:rPr>
              <a:t>Инвестиционный проект</a:t>
            </a:r>
            <a:r>
              <a:rPr lang="en-US" altLang="ru-RU" sz="1800" b="1" dirty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alt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alt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800" b="1" dirty="0">
                <a:latin typeface="Times New Roman" pitchFamily="18" charset="0"/>
                <a:cs typeface="Times New Roman" pitchFamily="18" charset="0"/>
              </a:rPr>
              <a:t>строительство </a:t>
            </a:r>
            <a: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  <a:t>2-ой </a:t>
            </a:r>
            <a:r>
              <a:rPr lang="ru-RU" altLang="ru-RU" sz="1800" b="1" dirty="0">
                <a:latin typeface="Times New Roman" pitchFamily="18" charset="0"/>
                <a:cs typeface="Times New Roman" pitchFamily="18" charset="0"/>
              </a:rPr>
              <a:t>очереди свиноводческих комплексов </a:t>
            </a:r>
            <a:br>
              <a:rPr lang="ru-RU" alt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800" b="1" dirty="0">
                <a:latin typeface="Times New Roman" pitchFamily="18" charset="0"/>
                <a:cs typeface="Times New Roman" pitchFamily="18" charset="0"/>
              </a:rPr>
              <a:t>ООО «Тамбовский бекон»</a:t>
            </a:r>
            <a:br>
              <a:rPr lang="ru-RU" alt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800" b="1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altLang="ru-RU" sz="1800" b="1" dirty="0" err="1">
                <a:latin typeface="Times New Roman" pitchFamily="18" charset="0"/>
                <a:cs typeface="Times New Roman" pitchFamily="18" charset="0"/>
              </a:rPr>
              <a:t>Жердевском</a:t>
            </a:r>
            <a:r>
              <a:rPr lang="ru-RU" altLang="ru-RU" sz="1800" b="1" dirty="0">
                <a:latin typeface="Times New Roman" pitchFamily="18" charset="0"/>
                <a:cs typeface="Times New Roman" pitchFamily="18" charset="0"/>
              </a:rPr>
              <a:t> и Тамбовском районах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932040" y="2780928"/>
            <a:ext cx="3962400" cy="1524000"/>
          </a:xfrm>
          <a:noFill/>
        </p:spPr>
        <p:txBody>
          <a:bodyPr>
            <a:normAutofit/>
          </a:bodyPr>
          <a:lstStyle/>
          <a:p>
            <a:pPr marL="177800" indent="-177800"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Объем инвестиций – 4 600 млн.руб.</a:t>
            </a:r>
          </a:p>
          <a:p>
            <a:pPr marL="177800" indent="-177800"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Годы реализации – 2019-2021 гг.</a:t>
            </a:r>
          </a:p>
          <a:p>
            <a:pPr marL="177800" indent="-177800"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дополнительных </a:t>
            </a:r>
          </a:p>
          <a:p>
            <a:pPr marL="177800" indent="-177800"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рабочих мест - 300</a:t>
            </a:r>
          </a:p>
          <a:p>
            <a:pPr marL="177800" indent="-177800"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Проектная мощность –  20 тыс. тонн мяса  индейки в год</a:t>
            </a:r>
          </a:p>
        </p:txBody>
      </p:sp>
      <p:pic>
        <p:nvPicPr>
          <p:cNvPr id="28678" name="Picture 6" descr="индейка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221088"/>
            <a:ext cx="3505200" cy="24021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8" name="Rectangle 12"/>
          <p:cNvSpPr>
            <a:spLocks noChangeArrowheads="1"/>
          </p:cNvSpPr>
          <p:nvPr/>
        </p:nvSpPr>
        <p:spPr bwMode="auto">
          <a:xfrm>
            <a:off x="4267200" y="914400"/>
            <a:ext cx="46482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79388" algn="ctr"/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Инвестиционный проект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alt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строительство 2-ой очереди комплекса </a:t>
            </a:r>
          </a:p>
          <a:p>
            <a:pPr marL="179388" algn="ctr"/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по производству и переработке мяса птицы (индейки) ООО «Тамбовская индейка» </a:t>
            </a:r>
          </a:p>
          <a:p>
            <a:pPr marL="179388" algn="ctr"/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в Первомайском районе </a:t>
            </a:r>
            <a:br>
              <a:rPr lang="ru-RU" alt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(площадки </a:t>
            </a:r>
            <a:r>
              <a:rPr lang="ru-RU" altLang="ru-RU" sz="1600" b="1" dirty="0" err="1">
                <a:latin typeface="Times New Roman" pitchFamily="18" charset="0"/>
                <a:cs typeface="Times New Roman" pitchFamily="18" charset="0"/>
              </a:rPr>
              <a:t>доращивания</a:t>
            </a: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 и площадки откорма)</a:t>
            </a: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287524" y="188640"/>
            <a:ext cx="8514522" cy="476726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ru-RU" altLang="ru-RU" sz="2200" b="1" dirty="0">
                <a:solidFill>
                  <a:schemeClr val="bg1"/>
                </a:solidFill>
                <a:latin typeface="Times New Roman" pitchFamily="18" charset="0"/>
              </a:rPr>
              <a:t>Реализуемые инвестиционные проекты </a:t>
            </a:r>
            <a:r>
              <a:rPr lang="ru-RU" altLang="ru-RU" sz="2200" b="1" dirty="0" smtClean="0">
                <a:solidFill>
                  <a:schemeClr val="bg1"/>
                </a:solidFill>
                <a:latin typeface="Times New Roman" pitchFamily="18" charset="0"/>
              </a:rPr>
              <a:t>в животноводстве</a:t>
            </a:r>
            <a:endParaRPr lang="ru-RU" altLang="ru-RU" sz="22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9232" name="Rectangle 16"/>
          <p:cNvSpPr>
            <a:spLocks noChangeArrowheads="1"/>
          </p:cNvSpPr>
          <p:nvPr/>
        </p:nvSpPr>
        <p:spPr bwMode="auto">
          <a:xfrm>
            <a:off x="304800" y="3352800"/>
            <a:ext cx="43434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Инвестиционный проект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alt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строительство 2-ой очереди </a:t>
            </a:r>
          </a:p>
          <a:p>
            <a:pPr algn="ctr"/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птицеводческого комплекса </a:t>
            </a:r>
            <a:br>
              <a:rPr lang="ru-RU" alt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ООО «Токаревская птицефабрика» </a:t>
            </a:r>
            <a:br>
              <a:rPr lang="ru-RU" alt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в Токаревском, </a:t>
            </a:r>
            <a:r>
              <a:rPr lang="ru-RU" altLang="ru-RU" sz="1600" b="1" dirty="0" err="1">
                <a:latin typeface="Times New Roman" pitchFamily="18" charset="0"/>
                <a:cs typeface="Times New Roman" pitchFamily="18" charset="0"/>
              </a:rPr>
              <a:t>Сампурском</a:t>
            </a: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altLang="ru-RU" sz="1600" b="1" dirty="0" err="1">
                <a:latin typeface="Times New Roman" pitchFamily="18" charset="0"/>
                <a:cs typeface="Times New Roman" pitchFamily="18" charset="0"/>
              </a:rPr>
              <a:t>Ржаксинском</a:t>
            </a: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 районах </a:t>
            </a:r>
            <a:br>
              <a:rPr lang="ru-RU" alt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(площадки родительского стада)</a:t>
            </a:r>
          </a:p>
        </p:txBody>
      </p:sp>
      <p:sp>
        <p:nvSpPr>
          <p:cNvPr id="9233" name="Rectangle 3"/>
          <p:cNvSpPr>
            <a:spLocks noChangeArrowheads="1"/>
          </p:cNvSpPr>
          <p:nvPr/>
        </p:nvSpPr>
        <p:spPr bwMode="auto">
          <a:xfrm>
            <a:off x="683568" y="5157192"/>
            <a:ext cx="3810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79388" indent="-179388" algn="l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Объем инвестиций – 4 600 млн.руб.</a:t>
            </a:r>
          </a:p>
          <a:p>
            <a:pPr marL="179388" indent="-179388" algn="l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Годы реализации – 2019-2021 гг.</a:t>
            </a:r>
          </a:p>
          <a:p>
            <a:pPr marL="179388" indent="-179388" algn="l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Создание дополнительных рабочих мест - 360</a:t>
            </a:r>
          </a:p>
          <a:p>
            <a:pPr marL="179388" indent="-179388" algn="l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Проектная мощность –  189 млн. шт. яиц в год </a:t>
            </a:r>
          </a:p>
        </p:txBody>
      </p:sp>
      <p:pic>
        <p:nvPicPr>
          <p:cNvPr id="923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990600"/>
            <a:ext cx="3276600" cy="221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343400" y="838200"/>
            <a:ext cx="4657092" cy="3958952"/>
          </a:xfrm>
          <a:prstGeom prst="rect">
            <a:avLst/>
          </a:prstGeom>
          <a:noFill/>
        </p:spPr>
        <p:txBody>
          <a:bodyPr/>
          <a:lstStyle/>
          <a:p>
            <a:pPr marL="357188" indent="-268288"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Инвестиционный проект</a:t>
            </a:r>
            <a:r>
              <a:rPr lang="en-US" alt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alt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alt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строительство теплиц на площади </a:t>
            </a:r>
            <a:r>
              <a:rPr lang="en-US" alt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92</a:t>
            </a:r>
            <a:r>
              <a:rPr lang="ru-RU" alt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га</a:t>
            </a:r>
            <a:br>
              <a:rPr lang="ru-RU" alt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ООО «Управляющая компания «Технологии Тепличного Роста» </a:t>
            </a:r>
          </a:p>
          <a:p>
            <a:pPr marL="357188" indent="-268288"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(ООО «Тепличный комплекс «Мичуринский»)</a:t>
            </a:r>
            <a:br>
              <a:rPr lang="ru-RU" alt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Мичуринском районе</a:t>
            </a:r>
          </a:p>
          <a:p>
            <a:pPr marL="357188" indent="-268288" eaLnBrk="1" hangingPunct="1">
              <a:lnSpc>
                <a:spcPct val="80000"/>
              </a:lnSpc>
            </a:pPr>
            <a:endParaRPr lang="ru-RU" altLang="ru-RU" sz="1400" dirty="0" smtClean="0">
              <a:solidFill>
                <a:schemeClr val="tx1"/>
              </a:solidFill>
            </a:endParaRPr>
          </a:p>
          <a:p>
            <a:pPr marL="357188" indent="-268288"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Объем инвестиций – 20 025 млн.руб.</a:t>
            </a:r>
          </a:p>
          <a:p>
            <a:pPr marL="357188" indent="-268288"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Годы реализации – 2018-2020 гг.</a:t>
            </a:r>
          </a:p>
          <a:p>
            <a:pPr marL="357188" indent="-268288"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рабочих мест – более 1500</a:t>
            </a:r>
          </a:p>
          <a:p>
            <a:pPr marL="357188" indent="-268288"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Площадь: 1 очередь – 30 га,</a:t>
            </a:r>
          </a:p>
          <a:p>
            <a:pPr marL="357188" indent="-268288"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2 очередь – 30 га,</a:t>
            </a:r>
          </a:p>
          <a:p>
            <a:pPr marL="357188" indent="-268288"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3 очередь – 32 га.</a:t>
            </a:r>
          </a:p>
          <a:p>
            <a:pPr marL="357188" indent="-268288"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Проектная мощность – производство 50-100 тыс. тонн овощей и зеленых культур в год</a:t>
            </a:r>
          </a:p>
          <a:p>
            <a:pPr marL="357188" indent="-268288" eaLnBrk="1" hangingPunct="1">
              <a:lnSpc>
                <a:spcPct val="80000"/>
              </a:lnSpc>
            </a:pPr>
            <a:endParaRPr lang="ru-RU" altLang="ru-RU" sz="1200" dirty="0" smtClean="0">
              <a:solidFill>
                <a:schemeClr val="tx1"/>
              </a:solidFill>
            </a:endParaRPr>
          </a:p>
        </p:txBody>
      </p:sp>
      <p:pic>
        <p:nvPicPr>
          <p:cNvPr id="5126" name="Picture 4" descr="http://promgidroponica.ru/sites/default/files/P61100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956" y="4797152"/>
            <a:ext cx="4608512" cy="17728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287524" y="152636"/>
            <a:ext cx="8514522" cy="476726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ru-RU" altLang="ru-RU" sz="2200" b="1" dirty="0">
                <a:solidFill>
                  <a:schemeClr val="bg1"/>
                </a:solidFill>
                <a:latin typeface="Times New Roman" pitchFamily="18" charset="0"/>
              </a:rPr>
              <a:t>Реализуемые инвестиционные проекты </a:t>
            </a:r>
            <a:r>
              <a:rPr lang="ru-RU" altLang="ru-RU" sz="2200" b="1" dirty="0" smtClean="0">
                <a:solidFill>
                  <a:schemeClr val="bg1"/>
                </a:solidFill>
                <a:latin typeface="Times New Roman" pitchFamily="18" charset="0"/>
              </a:rPr>
              <a:t>в растениеводстве</a:t>
            </a:r>
            <a:endParaRPr lang="ru-RU" altLang="ru-RU" sz="22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pic>
        <p:nvPicPr>
          <p:cNvPr id="11271" name="Picture 7" descr="4a4e899efe4d4a30ceb6184688691587_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872" y="1066800"/>
            <a:ext cx="3276600" cy="24323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90" name="Rectangle 18"/>
          <p:cNvSpPr>
            <a:spLocks noChangeArrowheads="1"/>
          </p:cNvSpPr>
          <p:nvPr/>
        </p:nvSpPr>
        <p:spPr bwMode="auto">
          <a:xfrm>
            <a:off x="179512" y="3645024"/>
            <a:ext cx="4038600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68288" indent="-268288" algn="ctr"/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Инвестиционный проект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alt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строительство блока теплиц </a:t>
            </a:r>
            <a:br>
              <a:rPr lang="ru-RU" alt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и энергетического центра для нужд тепличного комплекса </a:t>
            </a:r>
            <a:br>
              <a:rPr lang="ru-RU" alt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АО «Тепличное» в Тамбовском районе</a:t>
            </a:r>
          </a:p>
          <a:p>
            <a:pPr marL="268288" indent="-268288" algn="ctr"/>
            <a:endParaRPr lang="ru-RU" altLang="ru-RU" sz="1200" b="1" dirty="0">
              <a:latin typeface="Times New Roman" pitchFamily="18" charset="0"/>
              <a:cs typeface="Times New Roman" pitchFamily="18" charset="0"/>
            </a:endParaRPr>
          </a:p>
          <a:p>
            <a:pPr marL="268288" indent="-268288" algn="l">
              <a:buFontTx/>
              <a:buChar char="•"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Объем инвестиций – 379,6 млн.руб.</a:t>
            </a:r>
          </a:p>
          <a:p>
            <a:pPr marL="268288" indent="-268288" algn="l">
              <a:buFontTx/>
              <a:buChar char="•"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Годы реализации – 2018-2019 гг.</a:t>
            </a:r>
          </a:p>
          <a:p>
            <a:pPr marL="268288" indent="-268288" algn="l">
              <a:buFontTx/>
              <a:buChar char="•"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Создание рабочих мест – 20</a:t>
            </a:r>
          </a:p>
          <a:p>
            <a:pPr marL="268288" indent="-268288" algn="l">
              <a:buFontTx/>
              <a:buChar char="•"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Площадь </a:t>
            </a:r>
            <a:r>
              <a:rPr lang="en-US" altLang="ru-RU" sz="1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1,1 га</a:t>
            </a:r>
          </a:p>
          <a:p>
            <a:pPr marL="268288" indent="-268288" algn="l">
              <a:buFontTx/>
              <a:buChar char="•"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Проектная мощность – </a:t>
            </a: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производство </a:t>
            </a: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950 тонн овощей в год</a:t>
            </a:r>
          </a:p>
          <a:p>
            <a:pPr marL="268288" indent="-268288" algn="l">
              <a:buFontTx/>
              <a:buChar char="•"/>
            </a:pPr>
            <a:endParaRPr lang="ru-RU" alt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7524" y="332656"/>
            <a:ext cx="8568952" cy="72008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Зарубежные технологии применяемые в сельском хозяйстве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1808820"/>
            <a:ext cx="820891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No-till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нулевая обработка почвы;</a:t>
            </a:r>
          </a:p>
          <a:p>
            <a:pPr>
              <a:buFont typeface="Arial" pitchFamily="34" charset="0"/>
              <a:buChar char="•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Strip-till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это щадящая технология обработки почвы; 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технологии глобального позиционирования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(GPS)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географические информационные системы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(GIS)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технологии оценки урожайности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Yield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Monitor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Technologies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технологии переменного нормирования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Variable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Rate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Technology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технологии дистанционного зондирования земли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(ДЗЗ).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483768" y="1160748"/>
            <a:ext cx="4068452" cy="54006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растениеводстве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83768" y="3897052"/>
            <a:ext cx="4068452" cy="54006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животноводстве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3528" y="4545124"/>
            <a:ext cx="84609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обновление племенного состава скота и улучшение генетического потенциала;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роботизированное доение;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автоматические доильные установки (доильные залы);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автоматические станции кормления животных; 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компьютерное управление стадом;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автоматизированный мониторинг процессов воспроизводства стада.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2226" name="Рисунок 2" descr="http://gps-group.com.ua/images/teejet_matrix_570g_na_trakto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1484784"/>
            <a:ext cx="2233748" cy="16163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2227" name="Рисунок 7" descr="http://ritworld.com/wp-content/uploads/2015/08/12523428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4905164"/>
            <a:ext cx="1899786" cy="11161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95536" y="296652"/>
            <a:ext cx="8460940" cy="79208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Примеры внедрения технологий в Тамбовской области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1524" y="1346886"/>
            <a:ext cx="8570955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роботов-дояров - ООО «Тамбов-молоко», АО «Голицыно»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7524" y="2024844"/>
            <a:ext cx="8604956" cy="233910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посев элитных семян сельскохозяйственных культур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увеличение объема внесения минеральных и органических удобрений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энергоэффективная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и ресурсосберегающая техника, позволяющая сократить               потери при сборе и хранении урожая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оптимизация структуры посевных площадей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расширение гидромелиоративной сети, систем капельного орошения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использование технологий точного земледелия - ООО «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Агротехнологии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»,                ООО АФ «Октябрьская»,  ООО «Тамбовские фермы» 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3528" y="4689140"/>
            <a:ext cx="8568952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выпуск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мукозы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– ООО «Тамбовский бекон»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извлечение сахара 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бетанина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из мелассы по средствам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хроматографической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сепарации – ООО «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Русагро-Тамбов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глубокая переработка зерна – ООО «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Ладесол-Тамбов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575556" y="188640"/>
            <a:ext cx="8280920" cy="64807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Вектор развития АПК России на среднесрочную и долгосрочную перспективу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47564" y="1160748"/>
            <a:ext cx="8100900" cy="86409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новой  отечественной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«прорывной» технологической базы 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03548" y="2564904"/>
            <a:ext cx="3924436" cy="3348372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Первое – нейтрализовать проблему зависимости от импорта племенного материала и семян, технологий, оборудования и техники, готовой продукции, в том числе средств защиты растений, кормовых добавок и др.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932040" y="2564904"/>
            <a:ext cx="3924436" cy="338437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Второе - разработать и внедрить эффективный механизм коммерциализации инноваций и передачи их в агропромышленное производство.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503548" y="224644"/>
            <a:ext cx="8100900" cy="75608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Реализация заданного вектора в Тамбовской области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03548" y="1124744"/>
            <a:ext cx="8100900" cy="68407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инновационного научно -технологического центра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«Мичуринская долина»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2060848"/>
            <a:ext cx="8172908" cy="1512168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Стратегическая цель  - создание инновационного совокупного научного продукта по садоводству и полеводству (сорт, высококачественный посадочный материал, интенсивные технологии производства, хранение, переработка, доведение продукции до потребителя) и его коммерциализация.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7544" y="3789040"/>
            <a:ext cx="8208912" cy="154817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Реализация научно -технического проекта «Разработка инновационных технологий производства элитного семенного картофеля перспективных сортов отечественной селекции» ФГБОУ ВО Мичуринский государственный аграрный университет  на базе ООО «Золотая Нива»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7544" y="5553236"/>
            <a:ext cx="8244916" cy="972108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 - получение оздоровленного элитного семенного материала картофеля перспективных отечественных сортов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6130997"/>
              </p:ext>
            </p:extLst>
          </p:nvPr>
        </p:nvGraphicFramePr>
        <p:xfrm>
          <a:off x="323528" y="1484784"/>
          <a:ext cx="8532947" cy="4104457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01266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0198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5757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0983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46465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58622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17957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Реализация инвестиционного проекта «Реконструкция тепличного комплекса (строительство блока теплиц)»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    АО </a:t>
                      </a: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«Тепличное»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282" marR="432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2018-2019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282" marR="432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379,6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282" marR="432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1,1 га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(</a:t>
                      </a: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0.95 тыс. тонн огурца)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282" marR="432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ООО «ПКФ </a:t>
                      </a:r>
                      <a:r>
                        <a:rPr lang="ru-RU" sz="1200" dirty="0" err="1">
                          <a:latin typeface="Times New Roman" pitchFamily="18" charset="0"/>
                          <a:cs typeface="Times New Roman" pitchFamily="18" charset="0"/>
                        </a:rPr>
                        <a:t>Агротип</a:t>
                      </a: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г. Москва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282" marR="432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АО «Тепличное»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282" marR="43282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08757">
                <a:tc>
                  <a:txBody>
                    <a:bodyPr/>
                    <a:lstStyle/>
                    <a:p>
                      <a:pPr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Строительство тепличного комплекса 7-го поколения площадью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92 </a:t>
                      </a: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га для круглогодичного производства овощных и зеленных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культур   </a:t>
                      </a: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в Мичуринском районе Тамбовской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области                     ООО </a:t>
                      </a: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«Тепличный комбинат Мичуринский»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282" marR="432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2017-2021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282" marR="432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smtClean="0">
                          <a:latin typeface="Times New Roman" pitchFamily="18" charset="0"/>
                          <a:cs typeface="Times New Roman" pitchFamily="18" charset="0"/>
                        </a:rPr>
                        <a:t>20 025,0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282" marR="432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92 </a:t>
                      </a: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га (производство 50,0-100,0 тыс. тонн овощей защищенного грунта и прочей зеленной продукции)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282" marR="432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ООО «Старком»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г. Санкт-Петербург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282" marR="432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ООО «Тепличный комбинат Мичуринский»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282" marR="43282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7495836"/>
              </p:ext>
            </p:extLst>
          </p:nvPr>
        </p:nvGraphicFramePr>
        <p:xfrm>
          <a:off x="323528" y="908720"/>
          <a:ext cx="8568952" cy="548640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196153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2125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2166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7455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43960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550343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инвестиционного проекта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282" marR="432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Срок реализации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282" marR="432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Стоимость строительства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млн.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руб.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282" marR="432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Мощность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282" marR="432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Разработка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проекта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282" marR="432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Разработка бизнес плана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282" marR="43282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323528" y="188640"/>
            <a:ext cx="8496944" cy="504056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Инвестиционные проекты в растениеводстве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/>
          <p:cNvSpPr>
            <a:spLocks noChangeArrowheads="1"/>
          </p:cNvSpPr>
          <p:nvPr/>
        </p:nvSpPr>
        <p:spPr bwMode="auto">
          <a:xfrm>
            <a:off x="171450" y="139700"/>
            <a:ext cx="8816579" cy="576263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76800" tIns="38400" rIns="76800" bIns="38400" anchor="ctr"/>
          <a:lstStyle/>
          <a:p>
            <a:pPr algn="ctr" defTabSz="98457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Характеристика </a:t>
            </a:r>
            <a:r>
              <a:rPr lang="ru-RU" sz="3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Тамбовской области</a:t>
            </a:r>
            <a:endParaRPr lang="ru-RU" sz="3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5" name="Рисунок 8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966" y="1042746"/>
            <a:ext cx="3673556" cy="4975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708089" y="3280604"/>
            <a:ext cx="5270392" cy="369938"/>
          </a:xfrm>
          <a:prstGeom prst="rect">
            <a:avLst/>
          </a:prstGeom>
        </p:spPr>
        <p:txBody>
          <a:bodyPr lIns="76800" tIns="38400" rIns="76800" bIns="38400">
            <a:spAutoFit/>
          </a:bodyPr>
          <a:lstStyle/>
          <a:p>
            <a:pPr defTabSz="98457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endParaRPr lang="ru-RU" b="1" kern="0" dirty="0">
              <a:solidFill>
                <a:srgbClr val="002060"/>
              </a:solidFill>
              <a:latin typeface="+mn-lt"/>
              <a:cs typeface="+mn-cs"/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3401278" y="837312"/>
            <a:ext cx="5509329" cy="2211387"/>
          </a:xfrm>
          <a:prstGeom prst="wedgeRoundRectCallout">
            <a:avLst>
              <a:gd name="adj1" fmla="val -76641"/>
              <a:gd name="adj2" fmla="val 69687"/>
              <a:gd name="adj3" fmla="val 16667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76800" tIns="38400" rIns="76800" bIns="38400" anchor="ctr"/>
          <a:lstStyle/>
          <a:p>
            <a:pPr algn="ctr" defTabSz="98457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Численность населения области </a:t>
            </a:r>
          </a:p>
          <a:p>
            <a:pPr algn="ctr" defTabSz="98457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1 033,6 тыс. человек, из которых </a:t>
            </a:r>
          </a:p>
          <a:p>
            <a:pPr algn="ctr" defTabSz="98457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сельской местности проживает</a:t>
            </a:r>
          </a:p>
          <a:p>
            <a:pPr algn="ctr" defTabSz="98457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404,3 тыс. </a:t>
            </a:r>
            <a:r>
              <a:rPr lang="ru-RU" b="1" i="1" kern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</a:t>
            </a:r>
            <a:r>
              <a:rPr lang="en-US" b="1" i="1" kern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i="1" kern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8457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Доля сельского населения – 39%</a:t>
            </a:r>
            <a:endParaRPr lang="ru-RU" i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61674" y="3356786"/>
            <a:ext cx="5148933" cy="2688521"/>
          </a:xfrm>
          <a:prstGeom prst="rect">
            <a:avLst/>
          </a:prstGeom>
        </p:spPr>
        <p:txBody>
          <a:bodyPr lIns="76800" tIns="38400" rIns="76800" bIns="38400">
            <a:spAutoFit/>
          </a:bodyPr>
          <a:lstStyle/>
          <a:p>
            <a:pPr algn="ctr" defTabSz="984573" fontAlgn="auto">
              <a:spcBef>
                <a:spcPts val="360"/>
              </a:spcBef>
              <a:spcAft>
                <a:spcPts val="0"/>
              </a:spcAft>
              <a:defRPr/>
            </a:pPr>
            <a:r>
              <a:rPr lang="ru-RU" sz="1500" b="1" i="1" spc="-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DejaVu Sans"/>
                <a:cs typeface="Times New Roman" pitchFamily="18" charset="0"/>
              </a:rPr>
              <a:t>            </a:t>
            </a:r>
            <a:r>
              <a:rPr lang="ru-RU" sz="1700" b="1" i="1" spc="-1" dirty="0">
                <a:solidFill>
                  <a:srgbClr val="002060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Сельскохозяйственные угодья </a:t>
            </a:r>
            <a:r>
              <a:rPr lang="ru-RU" sz="1700" b="1" i="1" spc="-1" dirty="0" smtClean="0">
                <a:solidFill>
                  <a:srgbClr val="002060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занимают 2,7 </a:t>
            </a:r>
            <a:r>
              <a:rPr lang="ru-RU" sz="1700" b="1" i="1" spc="-1" dirty="0">
                <a:solidFill>
                  <a:srgbClr val="002060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млн. </a:t>
            </a:r>
            <a:r>
              <a:rPr lang="ru-RU" sz="1700" b="1" i="1" spc="-1" dirty="0" smtClean="0">
                <a:solidFill>
                  <a:srgbClr val="002060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га,</a:t>
            </a:r>
            <a:r>
              <a:rPr lang="en-US" sz="1700" b="1" i="1" spc="-1" dirty="0" smtClean="0">
                <a:solidFill>
                  <a:srgbClr val="002060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 </a:t>
            </a:r>
            <a:r>
              <a:rPr lang="ru-RU" sz="1700" b="1" i="1" spc="-1" dirty="0">
                <a:solidFill>
                  <a:srgbClr val="002060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пашня – 2,0 млн</a:t>
            </a:r>
            <a:r>
              <a:rPr lang="ru-RU" sz="1700" b="1" i="1" spc="-1" dirty="0" smtClean="0">
                <a:solidFill>
                  <a:srgbClr val="002060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. га</a:t>
            </a:r>
            <a:r>
              <a:rPr lang="ru-RU" sz="1700" b="1" i="1" spc="-1" dirty="0">
                <a:solidFill>
                  <a:srgbClr val="002060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. </a:t>
            </a:r>
          </a:p>
          <a:p>
            <a:pPr algn="ctr" defTabSz="984573" fontAlgn="auto">
              <a:spcBef>
                <a:spcPts val="360"/>
              </a:spcBef>
              <a:spcAft>
                <a:spcPts val="0"/>
              </a:spcAft>
              <a:defRPr/>
            </a:pPr>
            <a:r>
              <a:rPr lang="ru-RU" sz="1700" b="1" i="1" spc="-1" dirty="0">
                <a:solidFill>
                  <a:srgbClr val="002060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            Занимая 1,2 % сельхозугодий, </a:t>
            </a:r>
            <a:endParaRPr lang="en-US" sz="1700" b="1" i="1" spc="-1" dirty="0">
              <a:solidFill>
                <a:srgbClr val="002060"/>
              </a:solidFill>
              <a:latin typeface="Times New Roman" pitchFamily="18" charset="0"/>
              <a:ea typeface="DejaVu Sans"/>
              <a:cs typeface="Times New Roman" pitchFamily="18" charset="0"/>
            </a:endParaRPr>
          </a:p>
          <a:p>
            <a:pPr algn="ctr" defTabSz="984573" fontAlgn="auto">
              <a:spcBef>
                <a:spcPts val="360"/>
              </a:spcBef>
              <a:spcAft>
                <a:spcPts val="0"/>
              </a:spcAft>
              <a:defRPr/>
            </a:pPr>
            <a:r>
              <a:rPr lang="ru-RU" sz="1700" b="1" i="1" spc="-1" dirty="0">
                <a:solidFill>
                  <a:srgbClr val="002060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Тамбовская область производит </a:t>
            </a:r>
            <a:r>
              <a:rPr lang="ru-RU" sz="1700" b="1" i="1" spc="-1" dirty="0" smtClean="0">
                <a:solidFill>
                  <a:srgbClr val="002060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2,2 </a:t>
            </a:r>
            <a:r>
              <a:rPr lang="ru-RU" sz="1700" b="1" i="1" spc="-1" dirty="0">
                <a:solidFill>
                  <a:srgbClr val="002060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%</a:t>
            </a:r>
            <a:endParaRPr lang="en-US" sz="1700" b="1" i="1" spc="-1" dirty="0">
              <a:solidFill>
                <a:srgbClr val="002060"/>
              </a:solidFill>
              <a:latin typeface="Times New Roman" pitchFamily="18" charset="0"/>
              <a:ea typeface="DejaVu Sans"/>
              <a:cs typeface="Times New Roman" pitchFamily="18" charset="0"/>
            </a:endParaRPr>
          </a:p>
          <a:p>
            <a:pPr algn="ctr" defTabSz="984573" fontAlgn="auto">
              <a:spcBef>
                <a:spcPts val="360"/>
              </a:spcBef>
              <a:spcAft>
                <a:spcPts val="0"/>
              </a:spcAft>
              <a:defRPr/>
            </a:pPr>
            <a:r>
              <a:rPr lang="ru-RU" sz="1700" b="1" i="1" spc="-1" dirty="0">
                <a:solidFill>
                  <a:srgbClr val="002060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  сельхозпродукции  в  РФ.</a:t>
            </a:r>
          </a:p>
          <a:p>
            <a:pPr algn="ctr" defTabSz="984573" fontAlgn="auto">
              <a:spcBef>
                <a:spcPts val="360"/>
              </a:spcBef>
              <a:spcAft>
                <a:spcPts val="0"/>
              </a:spcAft>
              <a:defRPr/>
            </a:pPr>
            <a:r>
              <a:rPr lang="ru-RU" sz="1700" b="1" i="1" spc="-1" dirty="0">
                <a:solidFill>
                  <a:srgbClr val="002060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            В сельскохозяйственном производстве занято 1,1 тыс. сельхозорганизаций, более 2 тыс. индивидуальных предпринимателей,  глав  КФХ</a:t>
            </a:r>
            <a:r>
              <a:rPr lang="ru-RU" sz="1700" b="1" i="1" spc="-1" dirty="0" smtClean="0">
                <a:solidFill>
                  <a:srgbClr val="002060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.</a:t>
            </a:r>
            <a:endParaRPr lang="en-US" sz="1700" b="1" i="1" spc="-1" dirty="0" smtClean="0">
              <a:solidFill>
                <a:srgbClr val="002060"/>
              </a:solidFill>
              <a:latin typeface="Times New Roman" pitchFamily="18" charset="0"/>
              <a:ea typeface="DejaVu Sans"/>
              <a:cs typeface="Times New Roman" pitchFamily="18" charset="0"/>
            </a:endParaRPr>
          </a:p>
          <a:p>
            <a:pPr algn="ctr" defTabSz="984573" fontAlgn="auto">
              <a:spcBef>
                <a:spcPts val="360"/>
              </a:spcBef>
              <a:spcAft>
                <a:spcPts val="0"/>
              </a:spcAft>
              <a:defRPr/>
            </a:pPr>
            <a:r>
              <a:rPr lang="ru-RU" sz="1700" b="1" i="1" spc="-1" dirty="0" smtClean="0">
                <a:solidFill>
                  <a:srgbClr val="002060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 </a:t>
            </a: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9512" y="116632"/>
            <a:ext cx="8784976" cy="504056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Инвестиционные проекты в животноводстве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5737387"/>
              </p:ext>
            </p:extLst>
          </p:nvPr>
        </p:nvGraphicFramePr>
        <p:xfrm>
          <a:off x="179512" y="764704"/>
          <a:ext cx="8712968" cy="398904"/>
        </p:xfrm>
        <a:graphic>
          <a:graphicData uri="http://schemas.openxmlformats.org/drawingml/2006/table">
            <a:tbl>
              <a:tblPr>
                <a:tableStyleId>{E269D01E-BC32-4049-B463-5C60D7B0CCD2}</a:tableStyleId>
              </a:tblPr>
              <a:tblGrid>
                <a:gridCol w="197585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5967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4860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9261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84148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49472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3989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 dirty="0">
                          <a:latin typeface="Times New Roman" pitchFamily="18" charset="0"/>
                          <a:cs typeface="Times New Roman" pitchFamily="18" charset="0"/>
                        </a:rPr>
                        <a:t>Наименование инвестиционного проекта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282" marR="432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 dirty="0">
                          <a:latin typeface="Times New Roman" pitchFamily="18" charset="0"/>
                          <a:cs typeface="Times New Roman" pitchFamily="18" charset="0"/>
                        </a:rPr>
                        <a:t>Срок реализации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282" marR="432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 dirty="0">
                          <a:latin typeface="Times New Roman" pitchFamily="18" charset="0"/>
                          <a:cs typeface="Times New Roman" pitchFamily="18" charset="0"/>
                        </a:rPr>
                        <a:t>Стоимость </a:t>
                      </a:r>
                      <a:r>
                        <a:rPr lang="ru-RU" sz="800" b="1">
                          <a:latin typeface="Times New Roman" pitchFamily="18" charset="0"/>
                          <a:cs typeface="Times New Roman" pitchFamily="18" charset="0"/>
                        </a:rPr>
                        <a:t>строительства </a:t>
                      </a:r>
                      <a:r>
                        <a:rPr lang="ru-RU" sz="800" b="1" smtClean="0">
                          <a:latin typeface="Times New Roman" pitchFamily="18" charset="0"/>
                          <a:cs typeface="Times New Roman" pitchFamily="18" charset="0"/>
                        </a:rPr>
                        <a:t>           млн</a:t>
                      </a:r>
                      <a:r>
                        <a:rPr lang="ru-RU" sz="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800" b="1" dirty="0">
                          <a:latin typeface="Times New Roman" pitchFamily="18" charset="0"/>
                          <a:cs typeface="Times New Roman" pitchFamily="18" charset="0"/>
                        </a:rPr>
                        <a:t>руб.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282" marR="432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 dirty="0">
                          <a:latin typeface="Times New Roman" pitchFamily="18" charset="0"/>
                          <a:cs typeface="Times New Roman" pitchFamily="18" charset="0"/>
                        </a:rPr>
                        <a:t>Мощность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282" marR="432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 dirty="0">
                          <a:latin typeface="Times New Roman" pitchFamily="18" charset="0"/>
                          <a:cs typeface="Times New Roman" pitchFamily="18" charset="0"/>
                        </a:rPr>
                        <a:t>Разработка </a:t>
                      </a:r>
                      <a:r>
                        <a:rPr lang="ru-RU" sz="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проекта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282" marR="432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 dirty="0">
                          <a:latin typeface="Times New Roman" pitchFamily="18" charset="0"/>
                          <a:cs typeface="Times New Roman" pitchFamily="18" charset="0"/>
                        </a:rPr>
                        <a:t>Разработка бизнес плана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282" marR="43282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6131556"/>
              </p:ext>
            </p:extLst>
          </p:nvPr>
        </p:nvGraphicFramePr>
        <p:xfrm>
          <a:off x="179512" y="1196752"/>
          <a:ext cx="8712968" cy="5496624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19702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6524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4860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0206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83270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49406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 pitchFamily="18" charset="0"/>
                          <a:cs typeface="Times New Roman" pitchFamily="18" charset="0"/>
                        </a:rPr>
                        <a:t>ООО «Черкизово – Свиноводство»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 pitchFamily="18" charset="0"/>
                          <a:cs typeface="Times New Roman" pitchFamily="18" charset="0"/>
                        </a:rPr>
                        <a:t>Строительство свиноводческих комплексов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cs typeface="Times New Roman" pitchFamily="18" charset="0"/>
                        </a:rPr>
                        <a:t>2008-2014</a:t>
                      </a:r>
                      <a:endParaRPr lang="ru-RU" sz="9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marL="60325"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9 776,0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 pitchFamily="18" charset="0"/>
                          <a:cs typeface="Times New Roman" pitchFamily="18" charset="0"/>
                        </a:rPr>
                        <a:t>47 тыс. тонн свинины </a:t>
                      </a:r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в </a:t>
                      </a:r>
                      <a:r>
                        <a:rPr lang="ru-RU" sz="900" dirty="0"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marL="60325"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cs typeface="Times New Roman" pitchFamily="18" charset="0"/>
                        </a:rPr>
                        <a:t>ООО «Стройкапитал-альянс»</a:t>
                      </a:r>
                      <a:endParaRPr lang="ru-RU" sz="9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marL="60325"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 pitchFamily="18" charset="0"/>
                          <a:cs typeface="Times New Roman" pitchFamily="18" charset="0"/>
                        </a:rPr>
                        <a:t>«Группа Черкизово»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120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cs typeface="Times New Roman" pitchFamily="18" charset="0"/>
                        </a:rPr>
                        <a:t>ООО «РАСК»                                                                                                               Строительство свиноводческого комплекса   </a:t>
                      </a:r>
                      <a:endParaRPr lang="ru-RU" sz="9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cs typeface="Times New Roman" pitchFamily="18" charset="0"/>
                        </a:rPr>
                        <a:t>2010-2018</a:t>
                      </a:r>
                      <a:endParaRPr lang="ru-RU" sz="9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marL="60325"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1 938,4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 pitchFamily="18" charset="0"/>
                          <a:cs typeface="Times New Roman" pitchFamily="18" charset="0"/>
                        </a:rPr>
                        <a:t>15 тыс. тонн </a:t>
                      </a:r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свинины в </a:t>
                      </a:r>
                      <a:r>
                        <a:rPr lang="ru-RU" sz="900" dirty="0"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marL="60325"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cs typeface="Times New Roman" pitchFamily="18" charset="0"/>
                        </a:rPr>
                        <a:t>ООО «Биотехпроект»</a:t>
                      </a:r>
                    </a:p>
                    <a:p>
                      <a:pPr marL="60325"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cs typeface="Times New Roman" pitchFamily="18" charset="0"/>
                        </a:rPr>
                        <a:t>г. Белгород</a:t>
                      </a:r>
                      <a:endParaRPr lang="ru-RU" sz="9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marL="60325"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cs typeface="Times New Roman" pitchFamily="18" charset="0"/>
                        </a:rPr>
                        <a:t>ООО «РАСК»</a:t>
                      </a:r>
                      <a:endParaRPr lang="ru-RU" sz="9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cs typeface="Times New Roman" pitchFamily="18" charset="0"/>
                        </a:rPr>
                        <a:t>ООО «Тамбовский бекон»                                                                                     Строительство свиноводческих комплексов</a:t>
                      </a:r>
                      <a:endParaRPr lang="ru-RU" sz="9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cs typeface="Times New Roman" pitchFamily="18" charset="0"/>
                        </a:rPr>
                        <a:t>2010-2018</a:t>
                      </a:r>
                      <a:endParaRPr lang="ru-RU" sz="9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marL="60325"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12 562,7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 pitchFamily="18" charset="0"/>
                          <a:cs typeface="Times New Roman" pitchFamily="18" charset="0"/>
                        </a:rPr>
                        <a:t>115 тыс. тонн свинины </a:t>
                      </a:r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в </a:t>
                      </a:r>
                      <a:r>
                        <a:rPr lang="ru-RU" sz="900" dirty="0"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marL="60325"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cs typeface="Times New Roman" pitchFamily="18" charset="0"/>
                        </a:rPr>
                        <a:t>ООО «Промагропроект»</a:t>
                      </a:r>
                    </a:p>
                    <a:p>
                      <a:pPr marL="60325"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cs typeface="Times New Roman" pitchFamily="18" charset="0"/>
                        </a:rPr>
                        <a:t>г. Белгород</a:t>
                      </a:r>
                      <a:endParaRPr lang="ru-RU" sz="9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marL="60325"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cs typeface="Times New Roman" pitchFamily="18" charset="0"/>
                        </a:rPr>
                        <a:t>ООО «Тамбовский бекон»</a:t>
                      </a:r>
                      <a:endParaRPr lang="ru-RU" sz="9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120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 pitchFamily="18" charset="0"/>
                          <a:cs typeface="Times New Roman" pitchFamily="18" charset="0"/>
                        </a:rPr>
                        <a:t>ООО «Тамбовский бекон»                                                                                     Строительство свиноводческих комплексов </a:t>
                      </a:r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2-я </a:t>
                      </a:r>
                      <a:r>
                        <a:rPr lang="ru-RU" sz="900" dirty="0">
                          <a:latin typeface="Times New Roman" pitchFamily="18" charset="0"/>
                          <a:cs typeface="Times New Roman" pitchFamily="18" charset="0"/>
                        </a:rPr>
                        <a:t>очередь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2019-2020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marL="60325"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lang="ru-RU" sz="9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 pitchFamily="18" charset="0"/>
                          <a:cs typeface="Times New Roman" pitchFamily="18" charset="0"/>
                        </a:rPr>
                        <a:t>53 тыс. тонн </a:t>
                      </a:r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свинины </a:t>
                      </a:r>
                      <a:r>
                        <a:rPr lang="ru-RU" sz="900" dirty="0">
                          <a:latin typeface="Times New Roman" pitchFamily="18" charset="0"/>
                          <a:cs typeface="Times New Roman" pitchFamily="18" charset="0"/>
                        </a:rPr>
                        <a:t>в год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marL="60325"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cs typeface="Times New Roman" pitchFamily="18" charset="0"/>
                        </a:rPr>
                        <a:t>ООО «Промагропроект»</a:t>
                      </a:r>
                    </a:p>
                    <a:p>
                      <a:pPr marL="60325"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cs typeface="Times New Roman" pitchFamily="18" charset="0"/>
                        </a:rPr>
                        <a:t>г. Белгород</a:t>
                      </a:r>
                      <a:endParaRPr lang="ru-RU" sz="9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marL="60325"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cs typeface="Times New Roman" pitchFamily="18" charset="0"/>
                        </a:rPr>
                        <a:t>ООО «Тамбовский бекон»</a:t>
                      </a:r>
                      <a:endParaRPr lang="ru-RU" sz="9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680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cs typeface="Times New Roman" pitchFamily="18" charset="0"/>
                        </a:rPr>
                        <a:t>ООО «Молочная ферма «Жупиков»                                                      Строительство молочного комплекса </a:t>
                      </a:r>
                      <a:endParaRPr lang="ru-RU" sz="9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cs typeface="Times New Roman" pitchFamily="18" charset="0"/>
                        </a:rPr>
                        <a:t>2011</a:t>
                      </a:r>
                      <a:endParaRPr lang="ru-RU" sz="9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marL="60325"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1 100,0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1 200 </a:t>
                      </a:r>
                      <a:r>
                        <a:rPr lang="ru-RU" sz="900" dirty="0">
                          <a:latin typeface="Times New Roman" pitchFamily="18" charset="0"/>
                          <a:cs typeface="Times New Roman" pitchFamily="18" charset="0"/>
                        </a:rPr>
                        <a:t>голов КРС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marL="60325"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cs typeface="Times New Roman" pitchFamily="18" charset="0"/>
                        </a:rPr>
                        <a:t>ООО «АС-НОВА»</a:t>
                      </a:r>
                      <a:endParaRPr lang="ru-RU" sz="9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marL="60325"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cs typeface="Times New Roman" pitchFamily="18" charset="0"/>
                        </a:rPr>
                        <a:t>РАИР</a:t>
                      </a:r>
                      <a:endParaRPr lang="ru-RU" sz="9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cs typeface="Times New Roman" pitchFamily="18" charset="0"/>
                        </a:rPr>
                        <a:t>ООО «Суворово»                                                                         Строительство молочного комплекса</a:t>
                      </a:r>
                      <a:endParaRPr lang="ru-RU" sz="9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cs typeface="Times New Roman" pitchFamily="18" charset="0"/>
                        </a:rPr>
                        <a:t>2012-2021</a:t>
                      </a:r>
                      <a:endParaRPr lang="ru-RU" sz="9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marL="60325"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1 200,0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1 800 голов </a:t>
                      </a:r>
                      <a:r>
                        <a:rPr lang="ru-RU" sz="900" dirty="0">
                          <a:latin typeface="Times New Roman" pitchFamily="18" charset="0"/>
                          <a:cs typeface="Times New Roman" pitchFamily="18" charset="0"/>
                        </a:rPr>
                        <a:t>КРС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marL="60325"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 pitchFamily="18" charset="0"/>
                          <a:cs typeface="Times New Roman" pitchFamily="18" charset="0"/>
                        </a:rPr>
                        <a:t>ООО «Проектная мастерская ИСЕТЬ»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marL="60325"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cs typeface="Times New Roman" pitchFamily="18" charset="0"/>
                        </a:rPr>
                        <a:t>Консалтинговая группа НЭО центр Москва</a:t>
                      </a:r>
                      <a:endParaRPr lang="ru-RU" sz="9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120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kern="100">
                          <a:latin typeface="Times New Roman" pitchFamily="18" charset="0"/>
                          <a:cs typeface="Times New Roman" pitchFamily="18" charset="0"/>
                        </a:rPr>
                        <a:t>ЗАО «Инжавинская птицефабрика»          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kern="100">
                          <a:latin typeface="Times New Roman" pitchFamily="18" charset="0"/>
                          <a:cs typeface="Times New Roman" pitchFamily="18" charset="0"/>
                        </a:rPr>
                        <a:t>Строительство  птицеводческого  комплекса  по  производству  мяса  птицы      </a:t>
                      </a:r>
                      <a:endParaRPr lang="ru-RU" sz="900" kern="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00">
                          <a:latin typeface="Times New Roman" pitchFamily="18" charset="0"/>
                          <a:cs typeface="Times New Roman" pitchFamily="18" charset="0"/>
                        </a:rPr>
                        <a:t>2010-2011</a:t>
                      </a:r>
                      <a:endParaRPr lang="ru-RU" sz="900" kern="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00" dirty="0" smtClean="0">
                          <a:latin typeface="Times New Roman" pitchFamily="18" charset="0"/>
                          <a:cs typeface="Times New Roman" pitchFamily="18" charset="0"/>
                        </a:rPr>
                        <a:t>8 500,0</a:t>
                      </a:r>
                      <a:endParaRPr lang="ru-RU" sz="900" kern="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0" dirty="0">
                          <a:latin typeface="Times New Roman" pitchFamily="18" charset="0"/>
                          <a:cs typeface="Times New Roman" pitchFamily="18" charset="0"/>
                        </a:rPr>
                        <a:t>100 тыс. тонн</a:t>
                      </a:r>
                      <a:endParaRPr lang="ru-RU" sz="900" kern="1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0" dirty="0">
                          <a:latin typeface="Times New Roman" pitchFamily="18" charset="0"/>
                          <a:cs typeface="Times New Roman" pitchFamily="18" charset="0"/>
                        </a:rPr>
                        <a:t>мяса птицы в год</a:t>
                      </a:r>
                      <a:endParaRPr lang="ru-RU" sz="900" kern="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0">
                          <a:latin typeface="Times New Roman" pitchFamily="18" charset="0"/>
                          <a:cs typeface="Times New Roman" pitchFamily="18" charset="0"/>
                        </a:rPr>
                        <a:t>ООО «АРИАДНА»</a:t>
                      </a:r>
                      <a:endParaRPr lang="ru-RU" sz="900" kern="1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0">
                          <a:latin typeface="Times New Roman" pitchFamily="18" charset="0"/>
                          <a:cs typeface="Times New Roman" pitchFamily="18" charset="0"/>
                        </a:rPr>
                        <a:t>г. Белгород</a:t>
                      </a:r>
                      <a:endParaRPr lang="ru-RU" sz="900" kern="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0">
                          <a:latin typeface="Times New Roman" pitchFamily="18" charset="0"/>
                          <a:cs typeface="Times New Roman" pitchFamily="18" charset="0"/>
                        </a:rPr>
                        <a:t>ЗАО «Инжавинская ПТФ»</a:t>
                      </a:r>
                      <a:endParaRPr lang="ru-RU" sz="900" kern="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cs typeface="Times New Roman" pitchFamily="18" charset="0"/>
                        </a:rPr>
                        <a:t>ООО  «Тамбовская  индейка»                                                                                       Строительство  индюшиной  фермы</a:t>
                      </a:r>
                      <a:endParaRPr lang="ru-RU" sz="9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cs typeface="Times New Roman" pitchFamily="18" charset="0"/>
                        </a:rPr>
                        <a:t>2012-2021</a:t>
                      </a:r>
                      <a:endParaRPr lang="ru-RU" sz="9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9 850,7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50 </a:t>
                      </a:r>
                      <a:r>
                        <a:rPr lang="ru-RU" sz="900" dirty="0">
                          <a:latin typeface="Times New Roman" pitchFamily="18" charset="0"/>
                          <a:cs typeface="Times New Roman" pitchFamily="18" charset="0"/>
                        </a:rPr>
                        <a:t>тыс. </a:t>
                      </a:r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тонн мяса индейки       </a:t>
                      </a:r>
                      <a:r>
                        <a:rPr lang="ru-RU" sz="900" dirty="0">
                          <a:latin typeface="Times New Roman" pitchFamily="18" charset="0"/>
                          <a:cs typeface="Times New Roman" pitchFamily="18" charset="0"/>
                        </a:rPr>
                        <a:t>в  год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cs typeface="Times New Roman" pitchFamily="18" charset="0"/>
                        </a:rPr>
                        <a:t>ООО «Энерготех-проект»</a:t>
                      </a:r>
                      <a:endParaRPr lang="ru-RU" sz="9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cs typeface="Times New Roman" pitchFamily="18" charset="0"/>
                        </a:rPr>
                        <a:t>«Группа Черкизово»</a:t>
                      </a:r>
                      <a:endParaRPr lang="ru-RU" sz="9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cs typeface="Times New Roman" pitchFamily="18" charset="0"/>
                        </a:rPr>
                        <a:t>ООО «Токаревская  птицефабрика»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cs typeface="Times New Roman" pitchFamily="18" charset="0"/>
                        </a:rPr>
                        <a:t>Строительство птицеводческого  комплекса  по  производству  мяса  птицы</a:t>
                      </a:r>
                      <a:endParaRPr lang="ru-RU" sz="9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cs typeface="Times New Roman" pitchFamily="18" charset="0"/>
                        </a:rPr>
                        <a:t>2013-2017</a:t>
                      </a:r>
                      <a:endParaRPr lang="ru-RU" sz="9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9 098,8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150 </a:t>
                      </a:r>
                      <a:r>
                        <a:rPr lang="ru-RU" sz="900" dirty="0">
                          <a:latin typeface="Times New Roman" pitchFamily="18" charset="0"/>
                          <a:cs typeface="Times New Roman" pitchFamily="18" charset="0"/>
                        </a:rPr>
                        <a:t>тыс. </a:t>
                      </a:r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тонн мяса </a:t>
                      </a:r>
                      <a:r>
                        <a:rPr lang="ru-RU" sz="900" dirty="0">
                          <a:latin typeface="Times New Roman" pitchFamily="18" charset="0"/>
                          <a:cs typeface="Times New Roman" pitchFamily="18" charset="0"/>
                        </a:rPr>
                        <a:t>птицы  </a:t>
                      </a:r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в  </a:t>
                      </a:r>
                      <a:r>
                        <a:rPr lang="ru-RU" sz="900" dirty="0"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cs typeface="Times New Roman" pitchFamily="18" charset="0"/>
                        </a:rPr>
                        <a:t>ООО «Ирбис»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cs typeface="Times New Roman" pitchFamily="18" charset="0"/>
                        </a:rPr>
                        <a:t>г. Белгород</a:t>
                      </a:r>
                      <a:endParaRPr lang="ru-RU" sz="9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cs typeface="Times New Roman" pitchFamily="18" charset="0"/>
                        </a:rPr>
                        <a:t>АНО «Тамбовское региональное агентство инвестиционного развития»</a:t>
                      </a:r>
                      <a:endParaRPr lang="ru-RU" sz="9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960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 pitchFamily="18" charset="0"/>
                          <a:cs typeface="Times New Roman" pitchFamily="18" charset="0"/>
                        </a:rPr>
                        <a:t>ООО «Центральное»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 pitchFamily="18" charset="0"/>
                          <a:cs typeface="Times New Roman" pitchFamily="18" charset="0"/>
                        </a:rPr>
                        <a:t>Строительство свиноводческого комплекса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2006-2018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1 335,0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 pitchFamily="18" charset="0"/>
                          <a:cs typeface="Times New Roman" pitchFamily="18" charset="0"/>
                        </a:rPr>
                        <a:t>5,7 </a:t>
                      </a:r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тыс. </a:t>
                      </a:r>
                      <a:r>
                        <a:rPr lang="ru-RU" sz="900" dirty="0">
                          <a:latin typeface="Times New Roman" pitchFamily="18" charset="0"/>
                          <a:cs typeface="Times New Roman" pitchFamily="18" charset="0"/>
                        </a:rPr>
                        <a:t>тонн </a:t>
                      </a:r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свинины </a:t>
                      </a:r>
                      <a:r>
                        <a:rPr lang="ru-RU" sz="900" dirty="0">
                          <a:latin typeface="Times New Roman" pitchFamily="18" charset="0"/>
                          <a:cs typeface="Times New Roman" pitchFamily="18" charset="0"/>
                        </a:rPr>
                        <a:t>в год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 pitchFamily="18" charset="0"/>
                          <a:cs typeface="Times New Roman" pitchFamily="18" charset="0"/>
                        </a:rPr>
                        <a:t>ООО «Проектный институт Тамбовсельхозтех-проект»</a:t>
                      </a:r>
                      <a:endParaRPr lang="ru-RU" sz="9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 pitchFamily="18" charset="0"/>
                          <a:cs typeface="Times New Roman" pitchFamily="18" charset="0"/>
                        </a:rPr>
                        <a:t>ООО «Центральное»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991" marR="18991" marT="0" marB="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79512" y="116632"/>
            <a:ext cx="8784976" cy="57606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Инвестиционные проекты в пищевой и перерабатывающей промышленности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2905313"/>
              </p:ext>
            </p:extLst>
          </p:nvPr>
        </p:nvGraphicFramePr>
        <p:xfrm>
          <a:off x="179513" y="764704"/>
          <a:ext cx="8712967" cy="504056"/>
        </p:xfrm>
        <a:graphic>
          <a:graphicData uri="http://schemas.openxmlformats.org/drawingml/2006/table">
            <a:tbl>
              <a:tblPr>
                <a:tableStyleId>{638B1855-1B75-4FBE-930C-398BA8C253C6}</a:tableStyleId>
              </a:tblPr>
              <a:tblGrid>
                <a:gridCol w="180630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2363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5294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5934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70872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76200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 pitchFamily="18" charset="0"/>
                          <a:cs typeface="Times New Roman" pitchFamily="18" charset="0"/>
                        </a:rPr>
                        <a:t>Наименование инвестиционного проекта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282" marR="432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 pitchFamily="18" charset="0"/>
                          <a:cs typeface="Times New Roman" pitchFamily="18" charset="0"/>
                        </a:rPr>
                        <a:t>Срок реализации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282" marR="432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 pitchFamily="18" charset="0"/>
                          <a:cs typeface="Times New Roman" pitchFamily="18" charset="0"/>
                        </a:rPr>
                        <a:t>Стоимость строительства </a:t>
                      </a:r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млн. </a:t>
                      </a:r>
                      <a:r>
                        <a:rPr lang="ru-RU" sz="900" b="1" dirty="0">
                          <a:latin typeface="Times New Roman" pitchFamily="18" charset="0"/>
                          <a:cs typeface="Times New Roman" pitchFamily="18" charset="0"/>
                        </a:rPr>
                        <a:t>руб.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282" marR="432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 pitchFamily="18" charset="0"/>
                          <a:cs typeface="Times New Roman" pitchFamily="18" charset="0"/>
                        </a:rPr>
                        <a:t>Мощность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282" marR="432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Разработка</a:t>
                      </a:r>
                      <a:r>
                        <a:rPr lang="ru-RU" sz="9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проекта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282" marR="432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 pitchFamily="18" charset="0"/>
                          <a:cs typeface="Times New Roman" pitchFamily="18" charset="0"/>
                        </a:rPr>
                        <a:t>Разработка бизнес плана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282" marR="43282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1026197"/>
              </p:ext>
            </p:extLst>
          </p:nvPr>
        </p:nvGraphicFramePr>
        <p:xfrm>
          <a:off x="179512" y="1268760"/>
          <a:ext cx="8712968" cy="5364596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80459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1781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6843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5292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69790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77128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18722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ООО «Кристалл»</a:t>
                      </a:r>
                      <a:b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«Реконструкция сахарного завода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мощностью                       </a:t>
                      </a: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до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20,0 </a:t>
                      </a: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тыс. тонн переработки свеклы в сутки,  маслобойного завода мощностью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до </a:t>
                      </a: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3 тыс. тонн в сутки переработки семян подсолнечника»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543" marR="2254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  <a:t>2014-2021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543" marR="2254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20 000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543" marR="2254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до 20 тыс. тонн переработки свеклы в сутки;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до </a:t>
                      </a: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3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тыс. </a:t>
                      </a: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тонн переработки семян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подсолнечника</a:t>
                      </a: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543" marR="2254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  <a:t>ООО "Новация" - в части сахарного производства; ООО «НИИ «Агропромстрой» - в части масложировой промышленности.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543" marR="2254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  <a:t>АО «Корпорация развития Тамбовской области»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543" marR="22543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3681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  <a:t>ООО «Ладесол-Тамбов»</a:t>
                      </a:r>
                      <a:b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  <a:t>«Строительство завода по глубокой переработке зерна» 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543" marR="2254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2018-2019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543" marR="2254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2 200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543" marR="2254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Переработка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150,0 </a:t>
                      </a: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тыс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. тонн </a:t>
                      </a: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зерновых фуражного качества,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производство                          </a:t>
                      </a: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90 тыс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. тонн </a:t>
                      </a: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концентрированных белковых продуктов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543" marR="2254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  <a:t>ООО "ГеоМир" (г.Тамбов)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543" marR="2254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ООО "</a:t>
                      </a:r>
                      <a:r>
                        <a:rPr lang="ru-RU" sz="1200" dirty="0" err="1">
                          <a:latin typeface="Times New Roman" pitchFamily="18" charset="0"/>
                          <a:cs typeface="Times New Roman" pitchFamily="18" charset="0"/>
                        </a:rPr>
                        <a:t>Ладесол</a:t>
                      </a: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-Тамбов"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543" marR="22543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521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  <a:t>АО МПК «Максимовский»</a:t>
                      </a:r>
                      <a:b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  <a:t>«Расширение производства переработки семян подсолнечника с 375 до 700 тонн в сутки»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543" marR="2254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  <a:t>2017-2019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543" marR="2254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500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543" marR="2254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700 тонн в сутки переработки семян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подсолнечника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543" marR="2254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ООО «РАИР»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200" dirty="0" err="1">
                          <a:latin typeface="Times New Roman" pitchFamily="18" charset="0"/>
                          <a:cs typeface="Times New Roman" pitchFamily="18" charset="0"/>
                        </a:rPr>
                        <a:t>г.Тамбов</a:t>
                      </a: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543" marR="2254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  <a:t>ООО «Энерготехпроект» (г.Тамбов)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543" marR="22543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772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ООО «ФИЛЬЕ ПРОПЕРТИ» (Ашан)</a:t>
                      </a:r>
                      <a:b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Строительство центра разделки мяса 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130" marR="3313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2016-2018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130" marR="3313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2 481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130" marR="3313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70 000 тонн в год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130" marR="3313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cs typeface="Times New Roman" pitchFamily="18" charset="0"/>
                        </a:rPr>
                        <a:t>Берто Инжинирг (Франция)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130" marR="3313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АО «Корпорация развития Тамбовской области»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130" marR="33130" marT="0" marB="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1556792"/>
            <a:ext cx="3060339" cy="1296144"/>
          </a:xfrm>
        </p:spPr>
        <p:txBody>
          <a:bodyPr/>
          <a:lstStyle/>
          <a:p>
            <a:pPr algn="ctr">
              <a:buNone/>
            </a:pPr>
            <a:r>
              <a:rPr lang="ru-RU" sz="5400" dirty="0" smtClean="0"/>
              <a:t>НАУКА  </a:t>
            </a:r>
            <a:r>
              <a:rPr lang="ru-RU" sz="1800" dirty="0" smtClean="0"/>
              <a:t>  </a:t>
            </a:r>
            <a:endParaRPr lang="ru-RU" sz="18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9512" y="116632"/>
            <a:ext cx="8784976" cy="9001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Интеграция науки и бизнеса – важный аспект наращивания производства продукции АПК, способной выдержать конкуренцию на мировых рынках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511660" y="3176972"/>
            <a:ext cx="6300700" cy="1143000"/>
          </a:xfrm>
          <a:prstGeom prst="rect">
            <a:avLst/>
          </a:prstGeom>
          <a:effectLst/>
        </p:spPr>
        <p:txBody>
          <a:bodyPr vert="horz" lIns="91423" tIns="45712" rIns="91423" bIns="45712" rtlCol="0" anchor="t" anchorCtr="0">
            <a:noAutofit/>
          </a:bodyPr>
          <a:lstStyle/>
          <a:p>
            <a:pPr marL="320020" marR="0" lvl="0" indent="-320020" algn="ctr" defTabSz="91434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ОБРАЗОВАНИЕ</a:t>
            </a:r>
            <a:r>
              <a:rPr kumimoji="0" lang="ru-RU" sz="60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  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519772" y="4617132"/>
            <a:ext cx="4355977" cy="1143000"/>
          </a:xfrm>
          <a:prstGeom prst="rect">
            <a:avLst/>
          </a:prstGeom>
          <a:effectLst/>
        </p:spPr>
        <p:txBody>
          <a:bodyPr vert="horz" lIns="91423" tIns="45712" rIns="91423" bIns="45712" rtlCol="0" anchor="t" anchorCtr="0">
            <a:noAutofit/>
          </a:bodyPr>
          <a:lstStyle/>
          <a:p>
            <a:pPr marL="320020" marR="0" lvl="0" indent="-320020" algn="ctr" defTabSz="91434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БИЗНЕС  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Плюс 11"/>
          <p:cNvSpPr/>
          <p:nvPr/>
        </p:nvSpPr>
        <p:spPr>
          <a:xfrm>
            <a:off x="4283968" y="2600908"/>
            <a:ext cx="540060" cy="468052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люс 12"/>
          <p:cNvSpPr/>
          <p:nvPr/>
        </p:nvSpPr>
        <p:spPr>
          <a:xfrm>
            <a:off x="4247964" y="4221088"/>
            <a:ext cx="504056" cy="504056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11" descr="http://af.kubagro.ru/history/images/img0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48164" y="1268760"/>
            <a:ext cx="2245491" cy="154817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5" name="Picture 13" descr=" 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977172"/>
            <a:ext cx="2304255" cy="1384348"/>
          </a:xfrm>
          <a:prstGeom prst="rect">
            <a:avLst/>
          </a:prstGeom>
          <a:noFill/>
          <a:scene3d>
            <a:camera prst="obliqueBottomLeft">
              <a:rot lat="1980000" lon="180000" rev="0"/>
            </a:camera>
            <a:lightRig rig="threePt" dir="t"/>
          </a:scene3d>
          <a:sp3d>
            <a:bevelT w="165100" prst="coolSlant"/>
            <a:bevelB/>
          </a:sp3d>
        </p:spPr>
      </p:pic>
      <p:pic>
        <p:nvPicPr>
          <p:cNvPr id="16" name="Picture 12" descr="http://www.potatosystem.ru/Image/nomer4_2010/59.jpg"/>
          <p:cNvPicPr>
            <a:picLocks noChangeAspect="1" noChangeArrowheads="1"/>
          </p:cNvPicPr>
          <p:nvPr/>
        </p:nvPicPr>
        <p:blipFill>
          <a:blip r:embed="rId5" cstate="print"/>
          <a:srcRect l="16824" t="23278" b="6030"/>
          <a:stretch>
            <a:fillRect/>
          </a:stretch>
        </p:blipFill>
        <p:spPr bwMode="auto">
          <a:xfrm>
            <a:off x="3239851" y="5697252"/>
            <a:ext cx="2736049" cy="1160748"/>
          </a:xfrm>
          <a:prstGeom prst="rect">
            <a:avLst/>
          </a:prstGeom>
          <a:noFill/>
          <a:scene3d>
            <a:camera prst="perspectiveRelaxed"/>
            <a:lightRig rig="threePt" dir="t"/>
          </a:scene3d>
          <a:sp3d>
            <a:bevelB/>
          </a:sp3d>
        </p:spPr>
      </p:pic>
      <p:pic>
        <p:nvPicPr>
          <p:cNvPr id="17" name="Picture 4" descr="http://www.mosgid.ru/image/1394654484_25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9592" y="1268760"/>
            <a:ext cx="2088232" cy="1545960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</p:spPr>
      </p:pic>
      <p:pic>
        <p:nvPicPr>
          <p:cNvPr id="18" name="Picture 3" descr="http://r48.tmbreg.ru/assets/images/admin/sait/apk/yabl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276"/>
          <a:stretch>
            <a:fillRect/>
          </a:stretch>
        </p:blipFill>
        <p:spPr bwMode="auto">
          <a:xfrm>
            <a:off x="6444208" y="5013176"/>
            <a:ext cx="2484276" cy="123781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30" name="Рисунок 1" descr="https://www.msu.ru/news/details/2014/20140430-1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9532" y="3140968"/>
            <a:ext cx="1692188" cy="17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perspectiveLeft"/>
            <a:lightRig rig="threePt" dir="t"/>
          </a:scene3d>
        </p:spPr>
      </p:pic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238070" y="3212976"/>
            <a:ext cx="1674186" cy="1404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perspectiveLeft"/>
            <a:lightRig rig="threePt" dir="t"/>
          </a:scene3d>
        </p:spPr>
      </p:pic>
      <p:sp>
        <p:nvSpPr>
          <p:cNvPr id="20" name="Кольцо 19"/>
          <p:cNvSpPr/>
          <p:nvPr/>
        </p:nvSpPr>
        <p:spPr>
          <a:xfrm>
            <a:off x="827584" y="1088740"/>
            <a:ext cx="7920880" cy="5508612"/>
          </a:xfrm>
          <a:prstGeom prst="donut">
            <a:avLst>
              <a:gd name="adj" fmla="val 90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Картинки по запросу поле с пшеницей"/>
          <p:cNvSpPr>
            <a:spLocks noChangeAspect="1" noChangeArrowheads="1"/>
          </p:cNvSpPr>
          <p:nvPr/>
        </p:nvSpPr>
        <p:spPr bwMode="auto">
          <a:xfrm>
            <a:off x="116696" y="-2102951"/>
            <a:ext cx="4915540" cy="438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6800" tIns="38400" rIns="76800" bIns="3840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поле с пшеницей"/>
          <p:cNvSpPr>
            <a:spLocks noChangeAspect="1" noChangeArrowheads="1"/>
          </p:cNvSpPr>
          <p:nvPr/>
        </p:nvSpPr>
        <p:spPr bwMode="auto">
          <a:xfrm>
            <a:off x="231011" y="-1950586"/>
            <a:ext cx="4915540" cy="438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6800" tIns="38400" rIns="76800" bIns="3840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Поле пшеницы. Колоски."/>
          <p:cNvSpPr>
            <a:spLocks noChangeAspect="1" noChangeArrowheads="1"/>
          </p:cNvSpPr>
          <p:nvPr/>
        </p:nvSpPr>
        <p:spPr bwMode="auto">
          <a:xfrm>
            <a:off x="116696" y="-7313507"/>
            <a:ext cx="11431488" cy="15236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6800" tIns="38400" rIns="76800" bIns="3840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2168860"/>
            <a:ext cx="9144000" cy="2355097"/>
          </a:xfrm>
          <a:prstGeom prst="rect">
            <a:avLst/>
          </a:prstGeom>
          <a:noFill/>
        </p:spPr>
        <p:txBody>
          <a:bodyPr wrap="square" lIns="76800" tIns="38400" rIns="76800" bIns="384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98457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400" b="1" i="1" spc="42" dirty="0">
                <a:ln w="11430">
                  <a:solidFill>
                    <a:srgbClr val="FFC000"/>
                  </a:solidFill>
                </a:ln>
                <a:solidFill>
                  <a:srgbClr val="FF3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/>
          <p:cNvSpPr>
            <a:spLocks noChangeArrowheads="1"/>
          </p:cNvSpPr>
          <p:nvPr/>
        </p:nvSpPr>
        <p:spPr bwMode="auto">
          <a:xfrm>
            <a:off x="162000" y="139450"/>
            <a:ext cx="8677029" cy="1057819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98422" tIns="49211" rIns="98422" bIns="49211" anchor="ctr"/>
          <a:lstStyle/>
          <a:p>
            <a:pPr algn="ctr" defTabSz="98457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7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Вклад агропромышленного комплекса в развитие экономики </a:t>
            </a:r>
            <a:r>
              <a:rPr lang="ru-RU" sz="27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Тамбовской области</a:t>
            </a:r>
            <a:endParaRPr lang="ru-RU" sz="27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5"/>
          <p:cNvSpPr txBox="1">
            <a:spLocks noChangeArrowheads="1"/>
          </p:cNvSpPr>
          <p:nvPr/>
        </p:nvSpPr>
        <p:spPr bwMode="auto">
          <a:xfrm>
            <a:off x="953127" y="1505481"/>
            <a:ext cx="7218508" cy="503122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lIns="98422" tIns="49211" rIns="98422" bIns="49211" anchor="b"/>
          <a:lstStyle/>
          <a:p>
            <a:pPr algn="ctr" defTabSz="984573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kern="0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Доля продукции АПК в структуре ВРП – 30 % </a:t>
            </a:r>
            <a:endParaRPr lang="ru-RU" sz="2000" b="1" i="1" kern="0" dirty="0" smtClean="0">
              <a:solidFill>
                <a:srgbClr val="C0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 defTabSz="984573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kern="0" dirty="0" smtClean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(</a:t>
            </a:r>
            <a:r>
              <a:rPr lang="ru-RU" sz="2000" b="1" i="1" kern="0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по оценке 2017 года)</a:t>
            </a:r>
          </a:p>
        </p:txBody>
      </p:sp>
      <p:graphicFrame>
        <p:nvGraphicFramePr>
          <p:cNvPr id="17414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7305577"/>
              </p:ext>
            </p:extLst>
          </p:nvPr>
        </p:nvGraphicFramePr>
        <p:xfrm>
          <a:off x="412996" y="1757043"/>
          <a:ext cx="5058117" cy="39454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63" r:id="rId4" imgW="7803556" imgH="4999153" progId="Excel.Sheet.8">
                  <p:embed/>
                </p:oleObj>
              </mc:Choice>
              <mc:Fallback>
                <p:oleObj r:id="rId4" imgW="7803556" imgH="4999153" progId="Excel.Sheet.8">
                  <p:embed/>
                  <p:pic>
                    <p:nvPicPr>
                      <p:cNvPr id="0" name="Picture 50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996" y="1757043"/>
                        <a:ext cx="5058117" cy="394541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5103847" y="2421121"/>
            <a:ext cx="3714623" cy="295164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76800" tIns="38400" rIns="76800" bIns="38400" anchor="ctr"/>
          <a:lstStyle/>
          <a:p>
            <a:pPr algn="ctr" defTabSz="98457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Объем инвестиций в АПК ежегодно составляет </a:t>
            </a:r>
          </a:p>
          <a:p>
            <a:pPr algn="ctr" defTabSz="98457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более </a:t>
            </a:r>
            <a:r>
              <a:rPr lang="ru-RU" sz="3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30 </a:t>
            </a:r>
            <a:r>
              <a:rPr lang="ru-RU" sz="3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млрд. </a:t>
            </a:r>
            <a:r>
              <a:rPr lang="ru-RU" sz="3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руб.</a:t>
            </a:r>
            <a:endParaRPr lang="ru-RU" sz="3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/>
          <p:cNvSpPr>
            <a:spLocks noChangeArrowheads="1"/>
          </p:cNvSpPr>
          <p:nvPr/>
        </p:nvSpPr>
        <p:spPr bwMode="auto">
          <a:xfrm>
            <a:off x="142931" y="117401"/>
            <a:ext cx="8839068" cy="715449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98422" tIns="49211" rIns="98422" bIns="49211" anchor="ctr"/>
          <a:lstStyle/>
          <a:p>
            <a:pPr algn="ctr" defTabSz="98457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7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Темпы роста производства продукции сельского хозяйства</a:t>
            </a:r>
          </a:p>
        </p:txBody>
      </p:sp>
      <p:sp>
        <p:nvSpPr>
          <p:cNvPr id="18437" name="TextBox 12"/>
          <p:cNvSpPr txBox="1">
            <a:spLocks noChangeArrowheads="1"/>
          </p:cNvSpPr>
          <p:nvPr/>
        </p:nvSpPr>
        <p:spPr bwMode="auto">
          <a:xfrm>
            <a:off x="3005529" y="838006"/>
            <a:ext cx="5780046" cy="1145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8422" tIns="49211" rIns="98422" bIns="49211">
            <a:spAutoFit/>
          </a:bodyPr>
          <a:lstStyle/>
          <a:p>
            <a:pPr algn="ctr"/>
            <a:r>
              <a:rPr lang="ru-RU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Среднегодовой темп роста производства продукции</a:t>
            </a:r>
          </a:p>
          <a:p>
            <a:pPr algn="ctr"/>
            <a:r>
              <a:rPr lang="ru-RU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сельского хозяйства за 5 лет:</a:t>
            </a:r>
          </a:p>
          <a:p>
            <a:pPr algn="ctr"/>
            <a:r>
              <a:rPr lang="ru-RU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Российская Федерация – 103,8 %</a:t>
            </a:r>
          </a:p>
          <a:p>
            <a:pPr algn="ctr"/>
            <a:r>
              <a:rPr lang="ru-RU" sz="17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Тамбовская область – 109,1 %</a:t>
            </a:r>
          </a:p>
        </p:txBody>
      </p:sp>
      <p:graphicFrame>
        <p:nvGraphicFramePr>
          <p:cNvPr id="18438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9762433"/>
              </p:ext>
            </p:extLst>
          </p:nvPr>
        </p:nvGraphicFramePr>
        <p:xfrm>
          <a:off x="104789" y="1579198"/>
          <a:ext cx="8880837" cy="48014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86" r:id="rId4" imgW="11839458" imgH="5072312" progId="Excel.Sheet.8">
                  <p:embed/>
                </p:oleObj>
              </mc:Choice>
              <mc:Fallback>
                <p:oleObj r:id="rId4" imgW="11839458" imgH="5072312" progId="Excel.Sheet.8">
                  <p:embed/>
                  <p:pic>
                    <p:nvPicPr>
                      <p:cNvPr id="0" name="Picture 49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789" y="1579198"/>
                        <a:ext cx="8880837" cy="480144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9" name="TextBox 1"/>
          <p:cNvSpPr txBox="1">
            <a:spLocks noChangeArrowheads="1"/>
          </p:cNvSpPr>
          <p:nvPr/>
        </p:nvSpPr>
        <p:spPr bwMode="auto">
          <a:xfrm>
            <a:off x="7380455" y="3572636"/>
            <a:ext cx="216722" cy="360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6800" tIns="38400" rIns="76800" bIns="38400"/>
          <a:lstStyle/>
          <a:p>
            <a:r>
              <a:rPr lang="ru-RU" sz="2700" b="1">
                <a:solidFill>
                  <a:srgbClr val="C00000"/>
                </a:solidFill>
                <a:latin typeface="Calibri" pitchFamily="34" charset="0"/>
              </a:rPr>
              <a:t>*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Диаграмма 22"/>
          <p:cNvGraphicFramePr>
            <a:graphicFrameLocks/>
          </p:cNvGraphicFramePr>
          <p:nvPr/>
        </p:nvGraphicFramePr>
        <p:xfrm>
          <a:off x="3076575" y="858838"/>
          <a:ext cx="6105525" cy="557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40" name="Лист" r:id="rId5" imgW="8138865" imgH="5572227" progId="Excel.Sheet.8">
                  <p:embed/>
                </p:oleObj>
              </mc:Choice>
              <mc:Fallback>
                <p:oleObj name="Лист" r:id="rId5" imgW="8138865" imgH="5572227" progId="Excel.Sheet.8">
                  <p:embed/>
                  <p:pic>
                    <p:nvPicPr>
                      <p:cNvPr id="0" name="Picture 102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6575" y="858838"/>
                        <a:ext cx="6105525" cy="5572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AutoShape 3"/>
          <p:cNvSpPr>
            <a:spLocks noChangeArrowheads="1"/>
          </p:cNvSpPr>
          <p:nvPr/>
        </p:nvSpPr>
        <p:spPr bwMode="auto">
          <a:xfrm>
            <a:off x="162000" y="139450"/>
            <a:ext cx="8816400" cy="5760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98422" tIns="49211" rIns="98422" bIns="49211" anchor="ctr"/>
          <a:lstStyle/>
          <a:p>
            <a:pPr algn="ctr" defTabSz="98457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7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Производство зерновых и зернобобовых культур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96945" y="784940"/>
            <a:ext cx="3294935" cy="100787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8422" tIns="49211" rIns="98422" bIns="49211" anchor="ctr"/>
          <a:lstStyle/>
          <a:p>
            <a:pPr algn="ctr" defTabSz="98457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kern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3-е место в ЦФО (13%)</a:t>
            </a:r>
          </a:p>
          <a:p>
            <a:pPr algn="ctr" defTabSz="98457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kern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11-ое место в РФ (3,1% )</a:t>
            </a:r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4427985" y="6019994"/>
            <a:ext cx="4716016" cy="457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8422" tIns="49211" rIns="98422" bIns="49211" anchor="ctr"/>
          <a:lstStyle/>
          <a:p>
            <a:pPr algn="ctr" defTabSz="98457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500" b="1" dirty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Средняя урожайность в 2017 году – 40,7 </a:t>
            </a:r>
            <a:r>
              <a:rPr lang="ru-RU" sz="1500" b="1" dirty="0" err="1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1500" b="1" dirty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/га</a:t>
            </a:r>
          </a:p>
        </p:txBody>
      </p:sp>
      <p:pic>
        <p:nvPicPr>
          <p:cNvPr id="20" name="Picture 2" descr="http://bagazhznaniy.ru/wp-content/uploads/2014/06/%D0%9E%D1%82%D1%80%D0%B0%D1%81%D0%BB%D0%B5%D0%B2%D0%B0%D1%8F-%D1%81%D1%82%D1%80%D1%83%D0%BA%D1%82%D1%83%D1%80%D0%B0-%D1%81%D0%B5%D0%BB%D1%8C%D1%81%D0%BA%D0%BE%D0%B3%D0%BE-%D1%85%D0%BE%D0%B7%D1%8F%D0%B9%D1%81%D1%82%D0%B2%D0%B0.jpg"/>
          <p:cNvPicPr>
            <a:picLocks noChangeAspect="1" noChangeArrowheads="1"/>
          </p:cNvPicPr>
          <p:nvPr/>
        </p:nvPicPr>
        <p:blipFill>
          <a:blip r:embed="rId7" cstate="print">
            <a:lum bright="30000"/>
          </a:blip>
          <a:srcRect/>
          <a:stretch>
            <a:fillRect/>
          </a:stretch>
        </p:blipFill>
        <p:spPr bwMode="auto">
          <a:xfrm>
            <a:off x="3903001" y="744619"/>
            <a:ext cx="2667481" cy="15838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22539" name="Диаграмма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6591280"/>
              </p:ext>
            </p:extLst>
          </p:nvPr>
        </p:nvGraphicFramePr>
        <p:xfrm>
          <a:off x="162000" y="2852932"/>
          <a:ext cx="3287713" cy="3167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41" name="Лист" r:id="rId9" imgW="4533900" imgH="4209960" progId="Excel.Sheet.8">
                  <p:embed/>
                </p:oleObj>
              </mc:Choice>
              <mc:Fallback>
                <p:oleObj name="Лист" r:id="rId9" imgW="4533900" imgH="4209960" progId="Excel.Sheet.8">
                  <p:embed/>
                  <p:pic>
                    <p:nvPicPr>
                      <p:cNvPr id="0" name="Picture 103"/>
                      <p:cNvPicPr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000" y="2852932"/>
                        <a:ext cx="3287713" cy="3167062"/>
                      </a:xfrm>
                      <a:prstGeom prst="rect">
                        <a:avLst/>
                      </a:prstGeom>
                      <a:solidFill>
                        <a:srgbClr val="D8DEED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162000" y="1796854"/>
            <a:ext cx="3079357" cy="1123962"/>
          </a:xfrm>
          <a:prstGeom prst="rect">
            <a:avLst/>
          </a:prstGeom>
          <a:noFill/>
        </p:spPr>
        <p:txBody>
          <a:bodyPr lIns="76772" tIns="38386" rIns="76772" bIns="38386">
            <a:spAutoFit/>
          </a:bodyPr>
          <a:lstStyle/>
          <a:p>
            <a:pPr algn="ctr" defTabSz="98457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b="1" dirty="0">
                <a:solidFill>
                  <a:schemeClr val="tx2">
                    <a:lumMod val="50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Производство зерновых и зернобобовых культур в 2017 году по регионам ЦФО, </a:t>
            </a:r>
            <a:endParaRPr lang="ru-RU" sz="1700" b="1" dirty="0" smtClean="0">
              <a:solidFill>
                <a:schemeClr val="tx2">
                  <a:lumMod val="50000"/>
                </a:schemeClr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defTabSz="98457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тыс. тонн</a:t>
            </a:r>
            <a:endParaRPr lang="ru-RU" sz="1700" b="1" dirty="0">
              <a:solidFill>
                <a:schemeClr val="tx2">
                  <a:lumMod val="50000"/>
                </a:schemeClr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845454" y="1125278"/>
            <a:ext cx="756146" cy="936408"/>
          </a:xfrm>
          <a:prstGeom prst="ellipse">
            <a:avLst/>
          </a:prstGeom>
          <a:noFill/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76800" tIns="38400" rIns="76800" bIns="38400" anchor="ctr"/>
          <a:lstStyle/>
          <a:p>
            <a:pPr algn="ctr" defTabSz="984573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AutoShape 3"/>
          <p:cNvSpPr>
            <a:spLocks noChangeArrowheads="1"/>
          </p:cNvSpPr>
          <p:nvPr/>
        </p:nvSpPr>
        <p:spPr bwMode="auto">
          <a:xfrm>
            <a:off x="142933" y="117399"/>
            <a:ext cx="8750111" cy="693329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76772" tIns="38386" rIns="76772" bIns="38386" anchor="ctr"/>
          <a:lstStyle/>
          <a:p>
            <a:pPr algn="ctr" defTabSz="98457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Производство мяса скота и птицы на убой в живом весе во всех категориях хозяйств</a:t>
            </a:r>
          </a:p>
        </p:txBody>
      </p:sp>
      <p:graphicFrame>
        <p:nvGraphicFramePr>
          <p:cNvPr id="27654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465445"/>
              </p:ext>
            </p:extLst>
          </p:nvPr>
        </p:nvGraphicFramePr>
        <p:xfrm>
          <a:off x="292100" y="977900"/>
          <a:ext cx="8607425" cy="531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4" name="Worksheet" r:id="rId5" imgW="9382176" imgH="5934025" progId="Excel.Sheet.8">
                  <p:embed/>
                </p:oleObj>
              </mc:Choice>
              <mc:Fallback>
                <p:oleObj name="Worksheet" r:id="rId5" imgW="9382176" imgH="5934025" progId="Excel.Sheet.8">
                  <p:embed/>
                  <p:pic>
                    <p:nvPicPr>
                      <p:cNvPr id="0" name="Picture 3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100" y="977900"/>
                        <a:ext cx="8607425" cy="5318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Стрелка вправо 8"/>
          <p:cNvSpPr/>
          <p:nvPr/>
        </p:nvSpPr>
        <p:spPr>
          <a:xfrm>
            <a:off x="2267744" y="1160748"/>
            <a:ext cx="4644516" cy="790095"/>
          </a:xfrm>
          <a:prstGeom prst="rightArrow">
            <a:avLst/>
          </a:prstGeom>
          <a:ln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Место в РФ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9172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12996" y="189390"/>
            <a:ext cx="8480046" cy="863896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76800" tIns="38400" rIns="76800" bIns="38400" anchor="ctr"/>
          <a:lstStyle/>
          <a:p>
            <a:pPr algn="ctr" defTabSz="98457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Темпы роста производства пищевой и перерабатывающей промышленности Тамбовской области</a:t>
            </a:r>
          </a:p>
        </p:txBody>
      </p:sp>
      <p:graphicFrame>
        <p:nvGraphicFramePr>
          <p:cNvPr id="33797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3839501"/>
              </p:ext>
            </p:extLst>
          </p:nvPr>
        </p:nvGraphicFramePr>
        <p:xfrm>
          <a:off x="282512" y="1989174"/>
          <a:ext cx="8610530" cy="4420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46" r:id="rId4" imgW="11479763" imgH="4426080" progId="Excel.Sheet.8">
                  <p:embed/>
                </p:oleObj>
              </mc:Choice>
              <mc:Fallback>
                <p:oleObj r:id="rId4" imgW="11479763" imgH="4426080" progId="Excel.Sheet.8">
                  <p:embed/>
                  <p:pic>
                    <p:nvPicPr>
                      <p:cNvPr id="0" name="Picture 49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512" y="1989174"/>
                        <a:ext cx="8610530" cy="4420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>
            <a:off x="683508" y="5228014"/>
            <a:ext cx="793893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799" name="TextBox 5"/>
          <p:cNvSpPr txBox="1">
            <a:spLocks noChangeArrowheads="1"/>
          </p:cNvSpPr>
          <p:nvPr/>
        </p:nvSpPr>
        <p:spPr bwMode="auto">
          <a:xfrm>
            <a:off x="3059115" y="1196698"/>
            <a:ext cx="5780046" cy="1145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8422" tIns="49211" rIns="98422" bIns="49211">
            <a:spAutoFit/>
          </a:bodyPr>
          <a:lstStyle/>
          <a:p>
            <a:pPr algn="ctr"/>
            <a:r>
              <a:rPr lang="ru-RU" sz="17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Среднегодовой темп роста производства пищевой и перерабатывающей промышленности за 5 лет:</a:t>
            </a:r>
          </a:p>
          <a:p>
            <a:pPr algn="ctr"/>
            <a:r>
              <a:rPr lang="ru-RU" sz="17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Российская Федерация – 102,9 %</a:t>
            </a:r>
          </a:p>
          <a:p>
            <a:pPr algn="ctr"/>
            <a:r>
              <a:rPr lang="ru-RU" sz="17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Тамбовская область – 115,7 %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359532" y="152636"/>
            <a:ext cx="8514522" cy="476726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ru-RU" altLang="ru-RU" sz="2200" b="1" dirty="0" smtClean="0">
                <a:solidFill>
                  <a:schemeClr val="bg1"/>
                </a:solidFill>
                <a:latin typeface="Times New Roman" pitchFamily="18" charset="0"/>
              </a:rPr>
              <a:t>Реализованные </a:t>
            </a:r>
            <a:r>
              <a:rPr lang="ru-RU" altLang="ru-RU" sz="2200" b="1" dirty="0">
                <a:solidFill>
                  <a:schemeClr val="bg1"/>
                </a:solidFill>
                <a:latin typeface="Times New Roman" pitchFamily="18" charset="0"/>
              </a:rPr>
              <a:t>инвестиционные проекты </a:t>
            </a:r>
            <a:r>
              <a:rPr lang="ru-RU" altLang="ru-RU" sz="2200" b="1" dirty="0" smtClean="0">
                <a:solidFill>
                  <a:schemeClr val="bg1"/>
                </a:solidFill>
                <a:latin typeface="Times New Roman" pitchFamily="18" charset="0"/>
              </a:rPr>
              <a:t>в свиноводстве</a:t>
            </a:r>
            <a:endParaRPr lang="ru-RU" altLang="ru-RU" sz="22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251520" y="764704"/>
            <a:ext cx="320435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Инвестиционный проект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alt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строительство </a:t>
            </a:r>
            <a:r>
              <a:rPr lang="ru-RU" altLang="ru-RU" sz="1600" b="1" dirty="0" smtClean="0">
                <a:latin typeface="Times New Roman" pitchFamily="18" charset="0"/>
                <a:cs typeface="Times New Roman" pitchFamily="18" charset="0"/>
              </a:rPr>
              <a:t>1-ой </a:t>
            </a: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очереди свиноводческих комплексов </a:t>
            </a:r>
            <a:br>
              <a:rPr lang="ru-RU" alt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ООО «Тамбовский бекон»</a:t>
            </a:r>
            <a:br>
              <a:rPr lang="ru-RU" altLang="ru-RU" sz="1600" b="1" dirty="0">
                <a:latin typeface="Times New Roman" pitchFamily="18" charset="0"/>
                <a:cs typeface="Times New Roman" pitchFamily="18" charset="0"/>
              </a:rPr>
            </a:b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215516" y="2060848"/>
            <a:ext cx="3888432" cy="1600200"/>
          </a:xfrm>
          <a:prstGeom prst="rect">
            <a:avLst/>
          </a:prstGeom>
          <a:noFill/>
        </p:spPr>
        <p:txBody>
          <a:bodyPr vert="horz" lIns="91423" tIns="45712" rIns="91423" bIns="45712" rtlCol="0">
            <a:normAutofit/>
          </a:bodyPr>
          <a:lstStyle/>
          <a:p>
            <a:pPr marL="228585" marR="0" lvl="0" indent="-182868" algn="l" defTabSz="914342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Объем инвестиций – 12 562,7</a:t>
            </a:r>
            <a:r>
              <a:rPr kumimoji="0" lang="ru-RU" altLang="ru-RU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млн.руб.</a:t>
            </a:r>
          </a:p>
          <a:p>
            <a:pPr marL="228585" marR="0" lvl="0" indent="-182868" algn="l" defTabSz="914342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Годы реализации – 2010-2018 гг.</a:t>
            </a:r>
          </a:p>
          <a:p>
            <a:pPr marL="228585" marR="0" lvl="0" indent="-182868" algn="l" defTabSz="914342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Создание дополнительных </a:t>
            </a:r>
          </a:p>
          <a:p>
            <a:pPr marL="228585" marR="0" lvl="0" indent="-182868" algn="l" defTabSz="914342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рабочих мест - 1440</a:t>
            </a:r>
          </a:p>
          <a:p>
            <a:pPr marL="228585" marR="0" lvl="0" indent="-182868" algn="l" defTabSz="914342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Проектная мощность –  115 тыс. тонн мяса  </a:t>
            </a:r>
            <a:r>
              <a:rPr kumimoji="0" lang="ru-RU" altLang="ru-RU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свинины в год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3508" y="3392996"/>
            <a:ext cx="33483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Инвестиционный проект строительство свиноводческих комплексов 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ООО «Черкизово-Свиноводство»</a:t>
            </a:r>
          </a:p>
          <a:p>
            <a:pPr algn="ctr"/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251520" y="4761148"/>
            <a:ext cx="3528392" cy="1584176"/>
          </a:xfrm>
          <a:prstGeom prst="rect">
            <a:avLst/>
          </a:prstGeom>
          <a:noFill/>
        </p:spPr>
        <p:txBody>
          <a:bodyPr vert="horz" lIns="91423" tIns="45712" rIns="91423" bIns="45712" rtlCol="0">
            <a:normAutofit/>
          </a:bodyPr>
          <a:lstStyle/>
          <a:p>
            <a:pPr marL="228585" marR="0" lvl="0" indent="-182868" algn="l" defTabSz="914342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Объем инвестиций – 9 776 млн.руб.</a:t>
            </a:r>
          </a:p>
          <a:p>
            <a:pPr marL="228585" marR="0" lvl="0" indent="-182868" algn="l" defTabSz="914342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Годы реализации – 2008-2014 гг.</a:t>
            </a:r>
          </a:p>
          <a:p>
            <a:pPr marL="228585" marR="0" lvl="0" indent="-182868" algn="l" defTabSz="914342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Создание дополнительных </a:t>
            </a:r>
          </a:p>
          <a:p>
            <a:pPr marL="228585" marR="0" lvl="0" indent="-182868" algn="l" defTabSz="914342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рабочих мест - 221</a:t>
            </a:r>
          </a:p>
          <a:p>
            <a:pPr marL="228585" marR="0" lvl="0" indent="-182868" algn="l" defTabSz="914342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Проектная мощность –  47 тыс. тонн мяса  свинины в год</a:t>
            </a:r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5652120" y="836712"/>
            <a:ext cx="320435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Инвестиционный проект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alt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строительство </a:t>
            </a:r>
            <a:r>
              <a:rPr lang="ru-RU" altLang="ru-RU" sz="1600" b="1" dirty="0" smtClean="0">
                <a:latin typeface="Times New Roman" pitchFamily="18" charset="0"/>
                <a:cs typeface="Times New Roman" pitchFamily="18" charset="0"/>
              </a:rPr>
              <a:t>свиноводческого комплекса </a:t>
            </a: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ООО </a:t>
            </a:r>
            <a:r>
              <a:rPr lang="ru-RU" altLang="ru-RU" sz="1600" b="1" dirty="0" smtClean="0">
                <a:latin typeface="Times New Roman" pitchFamily="18" charset="0"/>
                <a:cs typeface="Times New Roman" pitchFamily="18" charset="0"/>
              </a:rPr>
              <a:t>«РАСК»</a:t>
            </a: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600" b="1" dirty="0">
                <a:latin typeface="Times New Roman" pitchFamily="18" charset="0"/>
                <a:cs typeface="Times New Roman" pitchFamily="18" charset="0"/>
              </a:rPr>
            </a:b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5472100" y="1988840"/>
            <a:ext cx="3564396" cy="1296144"/>
          </a:xfrm>
          <a:prstGeom prst="rect">
            <a:avLst/>
          </a:prstGeom>
          <a:noFill/>
        </p:spPr>
        <p:txBody>
          <a:bodyPr vert="horz" lIns="91423" tIns="45712" rIns="91423" bIns="45712" rtlCol="0">
            <a:normAutofit lnSpcReduction="10000"/>
          </a:bodyPr>
          <a:lstStyle/>
          <a:p>
            <a:pPr marL="228585" marR="0" lvl="0" indent="-182868" algn="l" defTabSz="914342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Объем инвестиций – 1 938,4</a:t>
            </a:r>
            <a:r>
              <a:rPr kumimoji="0" lang="ru-RU" altLang="ru-RU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млн.руб.</a:t>
            </a:r>
          </a:p>
          <a:p>
            <a:pPr marL="228585" marR="0" lvl="0" indent="-182868" algn="l" defTabSz="914342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Годы реализации – 2010-2018 гг.</a:t>
            </a:r>
          </a:p>
          <a:p>
            <a:pPr marL="228585" marR="0" lvl="0" indent="-182868" algn="l" defTabSz="914342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Создание дополнительных </a:t>
            </a:r>
          </a:p>
          <a:p>
            <a:pPr marL="228585" marR="0" lvl="0" indent="-182868" algn="l" defTabSz="914342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рабочих мест - 96</a:t>
            </a:r>
          </a:p>
          <a:p>
            <a:pPr marL="228585" marR="0" lvl="0" indent="-182868" algn="l" defTabSz="914342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Проектная мощность –  15 тыс. тонн мяса </a:t>
            </a:r>
          </a:p>
          <a:p>
            <a:pPr marL="228585" marR="0" lvl="0" indent="-182868" algn="l" defTabSz="914342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свинины в год</a:t>
            </a:r>
          </a:p>
        </p:txBody>
      </p:sp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5616116" y="3356992"/>
            <a:ext cx="320435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Инвестиционный проект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alt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строительство </a:t>
            </a:r>
            <a:r>
              <a:rPr lang="ru-RU" altLang="ru-RU" sz="1600" b="1" dirty="0" smtClean="0">
                <a:latin typeface="Times New Roman" pitchFamily="18" charset="0"/>
                <a:cs typeface="Times New Roman" pitchFamily="18" charset="0"/>
              </a:rPr>
              <a:t>свиноводческого комплекса </a:t>
            </a: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ООО </a:t>
            </a:r>
            <a:r>
              <a:rPr lang="ru-RU" altLang="ru-RU" sz="1600" b="1" dirty="0" smtClean="0">
                <a:latin typeface="Times New Roman" pitchFamily="18" charset="0"/>
                <a:cs typeface="Times New Roman" pitchFamily="18" charset="0"/>
              </a:rPr>
              <a:t>«Центральное»</a:t>
            </a: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600" b="1" dirty="0">
                <a:latin typeface="Times New Roman" pitchFamily="18" charset="0"/>
                <a:cs typeface="Times New Roman" pitchFamily="18" charset="0"/>
              </a:rPr>
            </a:b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5436096" y="4581128"/>
            <a:ext cx="3888432" cy="1600200"/>
          </a:xfrm>
          <a:prstGeom prst="rect">
            <a:avLst/>
          </a:prstGeom>
          <a:noFill/>
        </p:spPr>
        <p:txBody>
          <a:bodyPr vert="horz" lIns="91423" tIns="45712" rIns="91423" bIns="45712" rtlCol="0">
            <a:normAutofit/>
          </a:bodyPr>
          <a:lstStyle/>
          <a:p>
            <a:pPr marL="228585" marR="0" lvl="0" indent="-182868" algn="l" defTabSz="914342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Объем инвестиций – 1 335 млн.руб.</a:t>
            </a:r>
          </a:p>
          <a:p>
            <a:pPr marL="228585" marR="0" lvl="0" indent="-182868" algn="l" defTabSz="914342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Годы реализации – 2006-2018 гг.</a:t>
            </a:r>
          </a:p>
          <a:p>
            <a:pPr marL="228585" marR="0" lvl="0" indent="-182868" algn="l" defTabSz="914342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Создание дополнительных </a:t>
            </a:r>
          </a:p>
          <a:p>
            <a:pPr marL="228585" marR="0" lvl="0" indent="-182868" algn="l" defTabSz="914342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рабочих мест - 80</a:t>
            </a:r>
          </a:p>
          <a:p>
            <a:pPr marL="228585" marR="0" lvl="0" indent="-182868" algn="l" defTabSz="914342" rtl="0" eaLnBrk="1" fontAlgn="auto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Проектная мощность –  5,7 тыс. тонн мяса </a:t>
            </a:r>
            <a:r>
              <a:rPr kumimoji="0" lang="ru-RU" altLang="ru-RU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свинины в год</a:t>
            </a:r>
          </a:p>
        </p:txBody>
      </p:sp>
      <p:pic>
        <p:nvPicPr>
          <p:cNvPr id="61442" name="Picture 2" descr="C:\Users\Krivencova\AppData\Local\Microsoft\Windows\Temporary Internet Files\Content.Outlook\G96SRHE4\untitle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83868" y="2744924"/>
            <a:ext cx="2054797" cy="1368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44" name="Picture 4" descr="https://www.syl.ru/misc/i/ai/183736/7526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1088740"/>
            <a:ext cx="1872208" cy="13249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46" name="Picture 6" descr="http://fb.ru/misc/i/gallery/23212/50477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4365104"/>
            <a:ext cx="1944216" cy="1224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359532" y="152636"/>
            <a:ext cx="8514522" cy="476726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ru-RU" altLang="ru-RU" sz="2200" b="1" dirty="0" smtClean="0">
                <a:solidFill>
                  <a:schemeClr val="bg1"/>
                </a:solidFill>
                <a:latin typeface="Times New Roman" pitchFamily="18" charset="0"/>
              </a:rPr>
              <a:t>Реализованные </a:t>
            </a:r>
            <a:r>
              <a:rPr lang="ru-RU" altLang="ru-RU" sz="2200" b="1" dirty="0">
                <a:solidFill>
                  <a:schemeClr val="bg1"/>
                </a:solidFill>
                <a:latin typeface="Times New Roman" pitchFamily="18" charset="0"/>
              </a:rPr>
              <a:t>инвестиционные проекты </a:t>
            </a:r>
            <a:r>
              <a:rPr lang="ru-RU" altLang="ru-RU" sz="2200" b="1" dirty="0" smtClean="0">
                <a:solidFill>
                  <a:schemeClr val="bg1"/>
                </a:solidFill>
                <a:latin typeface="Times New Roman" pitchFamily="18" charset="0"/>
              </a:rPr>
              <a:t>в птицеводстве</a:t>
            </a:r>
            <a:endParaRPr lang="ru-RU" altLang="ru-RU" sz="22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431540" y="764704"/>
            <a:ext cx="324036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Инвестиционный проект</a:t>
            </a:r>
            <a:r>
              <a:rPr lang="en-US" altLang="ru-RU" sz="1400" b="1" dirty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alt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строительство </a:t>
            </a:r>
            <a:r>
              <a:rPr lang="ru-RU" altLang="ru-RU" sz="1400" b="1" dirty="0" smtClean="0">
                <a:latin typeface="Times New Roman" pitchFamily="18" charset="0"/>
                <a:cs typeface="Times New Roman" pitchFamily="18" charset="0"/>
              </a:rPr>
              <a:t>птицеводческого комплекса по производству мяса птицы </a:t>
            </a: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ООО </a:t>
            </a:r>
            <a:r>
              <a:rPr lang="ru-RU" altLang="ru-RU" sz="1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altLang="ru-RU" sz="1400" b="1" dirty="0" err="1" smtClean="0">
                <a:latin typeface="Times New Roman" pitchFamily="18" charset="0"/>
                <a:cs typeface="Times New Roman" pitchFamily="18" charset="0"/>
              </a:rPr>
              <a:t>Инжавинская</a:t>
            </a:r>
            <a:r>
              <a:rPr lang="ru-RU" altLang="ru-RU" sz="1400" b="1" dirty="0" smtClean="0">
                <a:latin typeface="Times New Roman" pitchFamily="18" charset="0"/>
                <a:cs typeface="Times New Roman" pitchFamily="18" charset="0"/>
              </a:rPr>
              <a:t> птицефабрика»</a:t>
            </a:r>
            <a:br>
              <a:rPr lang="ru-RU" altLang="ru-RU" sz="1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539552" y="2024844"/>
            <a:ext cx="3852428" cy="1440160"/>
          </a:xfrm>
          <a:prstGeom prst="rect">
            <a:avLst/>
          </a:prstGeom>
          <a:noFill/>
        </p:spPr>
        <p:txBody>
          <a:bodyPr vert="horz" lIns="91423" tIns="45712" rIns="91423" bIns="45712" rtlCol="0">
            <a:normAutofit/>
          </a:bodyPr>
          <a:lstStyle/>
          <a:p>
            <a:pPr marL="228585" marR="0" lvl="0" indent="-182868" algn="l" defTabSz="914342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Объем инвестиций – 8 500 млн.руб.</a:t>
            </a:r>
          </a:p>
          <a:p>
            <a:pPr marL="228585" marR="0" lvl="0" indent="-182868" algn="l" defTabSz="914342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Годы реализации – 2010-2011 гг.</a:t>
            </a:r>
          </a:p>
          <a:p>
            <a:pPr marL="228585" marR="0" lvl="0" indent="-182868" algn="l" defTabSz="914342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Создание дополнительных </a:t>
            </a:r>
          </a:p>
          <a:p>
            <a:pPr marL="228585" marR="0" lvl="0" indent="-182868" algn="l" defTabSz="914342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рабочих мест - 3200</a:t>
            </a:r>
          </a:p>
          <a:p>
            <a:pPr marL="228585" marR="0" lvl="0" indent="-182868" algn="l" defTabSz="914342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Проектная мощность –  100 тыс. тонн мяса  </a:t>
            </a:r>
            <a:r>
              <a:rPr kumimoji="0" lang="ru-RU" altLang="ru-RU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</a:t>
            </a: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птицы в год</a:t>
            </a: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5040052" y="764704"/>
            <a:ext cx="320435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Инвестиционный проект</a:t>
            </a:r>
            <a:r>
              <a:rPr lang="en-US" altLang="ru-RU" sz="1400" b="1" dirty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alt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строительство </a:t>
            </a:r>
            <a:r>
              <a:rPr lang="ru-RU" alt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400" b="1" dirty="0" err="1" smtClean="0">
                <a:latin typeface="Times New Roman" pitchFamily="18" charset="0"/>
                <a:cs typeface="Times New Roman" pitchFamily="18" charset="0"/>
              </a:rPr>
              <a:t>индюшиной</a:t>
            </a:r>
            <a:r>
              <a:rPr lang="ru-RU" altLang="ru-RU" sz="1400" b="1" dirty="0" smtClean="0">
                <a:latin typeface="Times New Roman" pitchFamily="18" charset="0"/>
                <a:cs typeface="Times New Roman" pitchFamily="18" charset="0"/>
              </a:rPr>
              <a:t> фермы</a:t>
            </a: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ООО </a:t>
            </a:r>
            <a:r>
              <a:rPr lang="ru-RU" altLang="ru-RU" sz="1400" b="1" dirty="0" smtClean="0">
                <a:latin typeface="Times New Roman" pitchFamily="18" charset="0"/>
                <a:cs typeface="Times New Roman" pitchFamily="18" charset="0"/>
              </a:rPr>
              <a:t>«Тамбовская индейка»</a:t>
            </a: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400" b="1" dirty="0">
                <a:latin typeface="Times New Roman" pitchFamily="18" charset="0"/>
                <a:cs typeface="Times New Roman" pitchFamily="18" charset="0"/>
              </a:rPr>
            </a:b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3"/>
          <p:cNvSpPr txBox="1">
            <a:spLocks noChangeArrowheads="1"/>
          </p:cNvSpPr>
          <p:nvPr/>
        </p:nvSpPr>
        <p:spPr>
          <a:xfrm>
            <a:off x="4860032" y="1808820"/>
            <a:ext cx="3888432" cy="1600200"/>
          </a:xfrm>
          <a:prstGeom prst="rect">
            <a:avLst/>
          </a:prstGeom>
          <a:noFill/>
        </p:spPr>
        <p:txBody>
          <a:bodyPr vert="horz" lIns="91423" tIns="45712" rIns="91423" bIns="45712" rtlCol="0">
            <a:normAutofit/>
          </a:bodyPr>
          <a:lstStyle/>
          <a:p>
            <a:pPr marL="228585" marR="0" lvl="0" indent="-182868" algn="l" defTabSz="914342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Объем инвестиций – 9 850,7 млн.руб.</a:t>
            </a:r>
          </a:p>
          <a:p>
            <a:pPr marL="228585" marR="0" lvl="0" indent="-182868" algn="l" defTabSz="914342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Годы реализации – 2012-2021 гг.</a:t>
            </a:r>
          </a:p>
          <a:p>
            <a:pPr marL="228585" marR="0" lvl="0" indent="-182868" algn="l" defTabSz="914342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Создание дополнительных </a:t>
            </a:r>
          </a:p>
          <a:p>
            <a:pPr marL="228585" marR="0" lvl="0" indent="-182868" algn="l" defTabSz="914342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рабочих мест - 1321</a:t>
            </a:r>
          </a:p>
          <a:p>
            <a:pPr marL="228585" marR="0" lvl="0" indent="-182868" algn="l" defTabSz="914342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Проектная мощность –  50 тыс. тонн мяса</a:t>
            </a:r>
            <a:r>
              <a:rPr kumimoji="0" lang="ru-RU" altLang="ru-RU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 индейки </a:t>
            </a: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 год</a:t>
            </a:r>
          </a:p>
        </p:txBody>
      </p:sp>
      <p:sp>
        <p:nvSpPr>
          <p:cNvPr id="22" name="Rectangle 15"/>
          <p:cNvSpPr>
            <a:spLocks noChangeArrowheads="1"/>
          </p:cNvSpPr>
          <p:nvPr/>
        </p:nvSpPr>
        <p:spPr bwMode="auto">
          <a:xfrm>
            <a:off x="2951820" y="3392996"/>
            <a:ext cx="3204356" cy="141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Инвестиционный проект</a:t>
            </a:r>
            <a:r>
              <a:rPr lang="en-US" altLang="ru-RU" sz="1400" b="1" dirty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alt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строительство </a:t>
            </a:r>
            <a:r>
              <a:rPr lang="ru-RU" altLang="ru-RU" sz="1400" b="1" dirty="0" smtClean="0">
                <a:latin typeface="Times New Roman" pitchFamily="18" charset="0"/>
                <a:cs typeface="Times New Roman" pitchFamily="18" charset="0"/>
              </a:rPr>
              <a:t>птицеводческого комплекса по производству мяса птицы </a:t>
            </a: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ООО </a:t>
            </a:r>
            <a:r>
              <a:rPr lang="ru-RU" altLang="ru-RU" sz="1400" b="1" dirty="0" smtClean="0">
                <a:latin typeface="Times New Roman" pitchFamily="18" charset="0"/>
                <a:cs typeface="Times New Roman" pitchFamily="18" charset="0"/>
              </a:rPr>
              <a:t>«Токаревская птицефабрика»</a:t>
            </a: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600" b="1" dirty="0">
                <a:latin typeface="Times New Roman" pitchFamily="18" charset="0"/>
                <a:cs typeface="Times New Roman" pitchFamily="18" charset="0"/>
              </a:rPr>
            </a:b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3"/>
          <p:cNvSpPr txBox="1">
            <a:spLocks noChangeArrowheads="1"/>
          </p:cNvSpPr>
          <p:nvPr/>
        </p:nvSpPr>
        <p:spPr>
          <a:xfrm>
            <a:off x="2843808" y="4689140"/>
            <a:ext cx="3888432" cy="1600200"/>
          </a:xfrm>
          <a:prstGeom prst="rect">
            <a:avLst/>
          </a:prstGeom>
          <a:noFill/>
        </p:spPr>
        <p:txBody>
          <a:bodyPr vert="horz" lIns="91423" tIns="45712" rIns="91423" bIns="45712" rtlCol="0">
            <a:normAutofit/>
          </a:bodyPr>
          <a:lstStyle/>
          <a:p>
            <a:pPr marL="228585" marR="0" lvl="0" indent="-182868" algn="l" defTabSz="914342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Объем инвестиций – 9 098,8 млн.руб.</a:t>
            </a:r>
          </a:p>
          <a:p>
            <a:pPr marL="228585" marR="0" lvl="0" indent="-182868" algn="l" defTabSz="914342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Годы реализации – 2013-2017 гг.</a:t>
            </a:r>
          </a:p>
          <a:p>
            <a:pPr marL="228585" marR="0" lvl="0" indent="-182868" algn="l" defTabSz="914342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Создание дополнительных </a:t>
            </a:r>
          </a:p>
          <a:p>
            <a:pPr marL="228585" marR="0" lvl="0" indent="-182868" algn="l" defTabSz="914342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рабочих мест - 2032</a:t>
            </a:r>
          </a:p>
          <a:p>
            <a:pPr marL="228585" marR="0" lvl="0" indent="-182868" algn="l" defTabSz="914342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Проектная мощность – 150 тыс. тонн мяса</a:t>
            </a:r>
            <a:r>
              <a:rPr kumimoji="0" lang="ru-RU" altLang="ru-RU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   птицы </a:t>
            </a:r>
            <a:r>
              <a:rPr kumimoji="0" lang="ru-RU" alt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 год</a:t>
            </a:r>
          </a:p>
        </p:txBody>
      </p:sp>
      <p:pic>
        <p:nvPicPr>
          <p:cNvPr id="62466" name="Picture 2" descr="http://hutorok.org/wp-content/uploads/2014/11/Turkey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3825044"/>
            <a:ext cx="2689728" cy="20882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2468" name="Picture 4" descr="http://ogorodnikam.com/wp-content/uploads/2016/09/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3825044"/>
            <a:ext cx="2695952" cy="1908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5160</TotalTime>
  <Words>1808</Words>
  <Application>Microsoft Office PowerPoint</Application>
  <PresentationFormat>Экран (4:3)</PresentationFormat>
  <Paragraphs>332</Paragraphs>
  <Slides>23</Slides>
  <Notes>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23</vt:i4>
      </vt:variant>
    </vt:vector>
  </HeadingPairs>
  <TitlesOfParts>
    <vt:vector size="33" baseType="lpstr">
      <vt:lpstr>Arial</vt:lpstr>
      <vt:lpstr>Calibri</vt:lpstr>
      <vt:lpstr>DejaVu Sans</vt:lpstr>
      <vt:lpstr>Georgia</vt:lpstr>
      <vt:lpstr>Times New Roman</vt:lpstr>
      <vt:lpstr>Trebuchet MS</vt:lpstr>
      <vt:lpstr>Воздушный поток</vt:lpstr>
      <vt:lpstr>Лист Microsoft Excel 97-2003</vt:lpstr>
      <vt:lpstr>Лист</vt:lpstr>
      <vt:lpstr>Worksheet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НАУКА   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Ермолаева А.В.</dc:creator>
  <cp:lastModifiedBy>pc1</cp:lastModifiedBy>
  <cp:revision>483</cp:revision>
  <dcterms:created xsi:type="dcterms:W3CDTF">2018-07-19T06:19:18Z</dcterms:created>
  <dcterms:modified xsi:type="dcterms:W3CDTF">2018-10-21T15:37:24Z</dcterms:modified>
</cp:coreProperties>
</file>