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77" r:id="rId3"/>
    <p:sldId id="276" r:id="rId4"/>
    <p:sldId id="278" r:id="rId5"/>
    <p:sldId id="279" r:id="rId6"/>
    <p:sldId id="259" r:id="rId7"/>
    <p:sldId id="271" r:id="rId8"/>
    <p:sldId id="261" r:id="rId9"/>
    <p:sldId id="260" r:id="rId10"/>
    <p:sldId id="272" r:id="rId11"/>
    <p:sldId id="273" r:id="rId12"/>
    <p:sldId id="269" r:id="rId13"/>
    <p:sldId id="275" r:id="rId14"/>
    <p:sldId id="266" r:id="rId15"/>
    <p:sldId id="270" r:id="rId16"/>
    <p:sldId id="28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68391" autoAdjust="0"/>
  </p:normalViewPr>
  <p:slideViewPr>
    <p:cSldViewPr>
      <p:cViewPr varScale="1">
        <p:scale>
          <a:sx n="59" d="100"/>
          <a:sy n="59" d="100"/>
        </p:scale>
        <p:origin x="222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A0737-9A29-4F93-A515-B2005A0A2B23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A9B9EF-3B4F-43DA-93E1-39AB5F6145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502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Ожегов С.И., Шведов Н.Ю. Толковый словарь русского языка. </a:t>
            </a:r>
            <a:r>
              <a:rPr lang="en-US" dirty="0" smtClean="0"/>
              <a:t>enc-dic.com/</a:t>
            </a:r>
            <a:r>
              <a:rPr lang="en-US" dirty="0" err="1" smtClean="0"/>
              <a:t>ozhegov</a:t>
            </a:r>
            <a:r>
              <a:rPr lang="en-US" dirty="0" smtClean="0"/>
              <a:t>/Sposobnost-33726.html</a:t>
            </a:r>
          </a:p>
          <a:p>
            <a:endParaRPr lang="en-US" dirty="0" smtClean="0"/>
          </a:p>
          <a:p>
            <a:r>
              <a:rPr lang="ru-RU" dirty="0" err="1" smtClean="0"/>
              <a:t>Бояцис</a:t>
            </a:r>
            <a:r>
              <a:rPr lang="ru-RU" dirty="0" smtClean="0"/>
              <a:t>, Р. Компетентный менеджер Модель эффективной работы / Р. </a:t>
            </a:r>
            <a:r>
              <a:rPr lang="ru-RU" dirty="0" err="1" smtClean="0"/>
              <a:t>Бояцис</a:t>
            </a:r>
            <a:r>
              <a:rPr lang="ru-RU" dirty="0" smtClean="0"/>
              <a:t>. – М. : </a:t>
            </a:r>
            <a:r>
              <a:rPr lang="en-US" dirty="0" smtClean="0"/>
              <a:t>HIPPO, 2008</a:t>
            </a:r>
            <a:r>
              <a:rPr lang="ru-RU" dirty="0" smtClean="0"/>
              <a:t>, стр.32</a:t>
            </a:r>
            <a:r>
              <a:rPr lang="en-US" dirty="0" smtClean="0"/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9B9EF-3B4F-43DA-93E1-39AB5F6145F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7884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Противоположная точка зрения: поведение людей … в целом оказывается инвариантным относительно их национальных и расовых характеристик, а также их культурного и исторического опыта (Белянин А., 1998)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9B9EF-3B4F-43DA-93E1-39AB5F6145F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4691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Исследование </a:t>
            </a:r>
            <a:r>
              <a:rPr lang="en-US" dirty="0" smtClean="0"/>
              <a:t>WV6</a:t>
            </a:r>
            <a:r>
              <a:rPr lang="en-US" baseline="0" dirty="0" smtClean="0"/>
              <a:t> </a:t>
            </a:r>
            <a:r>
              <a:rPr lang="ru-RU" baseline="0" dirty="0" smtClean="0"/>
              <a:t>отражает </a:t>
            </a:r>
            <a:r>
              <a:rPr lang="ru-RU" dirty="0" smtClean="0"/>
              <a:t>ухудшение положения РФ ,не просто отставание от общего и в целом  тренда мирового </a:t>
            </a:r>
            <a:r>
              <a:rPr lang="ru-RU" dirty="0" err="1" smtClean="0"/>
              <a:t>социо</a:t>
            </a:r>
            <a:r>
              <a:rPr lang="ru-RU" dirty="0" smtClean="0"/>
              <a:t>-культурного развития, а некоторое движение вспять от него.</a:t>
            </a:r>
          </a:p>
          <a:p>
            <a:r>
              <a:rPr lang="ru-RU" dirty="0" smtClean="0"/>
              <a:t>Исследование</a:t>
            </a:r>
            <a:r>
              <a:rPr lang="ru-RU" baseline="0" dirty="0" smtClean="0"/>
              <a:t> Руднева стр. 17.</a:t>
            </a:r>
            <a:endParaRPr lang="ru-RU" dirty="0" smtClean="0"/>
          </a:p>
          <a:p>
            <a:r>
              <a:rPr lang="ru-RU" dirty="0" smtClean="0"/>
              <a:t>Что же касается вывода об изменении процессов социализации в сторону</a:t>
            </a:r>
          </a:p>
          <a:p>
            <a:r>
              <a:rPr lang="ru-RU" dirty="0" smtClean="0"/>
              <a:t>меньшего внимания к ценностям Заботы, то он подтверждает, что серьезная</a:t>
            </a:r>
          </a:p>
          <a:p>
            <a:r>
              <a:rPr lang="ru-RU" dirty="0" smtClean="0"/>
              <a:t>обеспокоенность, которую выражают сегодня ученые, публицисты и общественные</a:t>
            </a:r>
          </a:p>
          <a:p>
            <a:r>
              <a:rPr lang="ru-RU" dirty="0" smtClean="0"/>
              <a:t>деятели по поводу низкого уровня развития альтруистических, </a:t>
            </a:r>
            <a:r>
              <a:rPr lang="ru-RU" dirty="0" err="1" smtClean="0"/>
              <a:t>солидаристских</a:t>
            </a:r>
            <a:endParaRPr lang="ru-RU" dirty="0" smtClean="0"/>
          </a:p>
          <a:p>
            <a:r>
              <a:rPr lang="ru-RU" dirty="0" smtClean="0"/>
              <a:t>ценностей в российском обществе и, наоборот, чрезмерной сосредоточенности людей на</a:t>
            </a:r>
          </a:p>
          <a:p>
            <a:r>
              <a:rPr lang="ru-RU" dirty="0" smtClean="0"/>
              <a:t>личных интересах, вполне обоснованна9</a:t>
            </a:r>
          </a:p>
          <a:p>
            <a:r>
              <a:rPr lang="ru-RU" dirty="0" smtClean="0"/>
              <a:t>.  стр.18-19. 5. Полученные результаты свидетельствуют об изменчивости ценностных характеристик</a:t>
            </a:r>
          </a:p>
          <a:p>
            <a:r>
              <a:rPr lang="ru-RU" dirty="0" smtClean="0"/>
              <a:t>общества на протяжении сравнительно короткого временного периода и не подтверждают</a:t>
            </a:r>
          </a:p>
          <a:p>
            <a:r>
              <a:rPr lang="ru-RU" dirty="0" smtClean="0"/>
              <a:t>распространенных представлений о неизменности российских ценностей как элементов</a:t>
            </a:r>
          </a:p>
          <a:p>
            <a:r>
              <a:rPr lang="ru-RU" dirty="0" smtClean="0"/>
              <a:t>устойчивой «культурной матрицы», «культурного генотипа», «российского архетипа»,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9B9EF-3B4F-43DA-93E1-39AB5F6145F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162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И. А. Зимняя в своей статье «Компетенция и компетентность в контексте </a:t>
            </a:r>
            <a:r>
              <a:rPr lang="ru-RU" dirty="0" err="1" smtClean="0"/>
              <a:t>компетентностного</a:t>
            </a:r>
            <a:r>
              <a:rPr lang="ru-RU" dirty="0" smtClean="0"/>
              <a:t> подхода в образовании» говорит о трех направлениях</a:t>
            </a:r>
            <a:r>
              <a:rPr lang="ru-RU" baseline="0" dirty="0" smtClean="0"/>
              <a:t>  трактовки компетенций: </a:t>
            </a:r>
          </a:p>
          <a:p>
            <a:r>
              <a:rPr lang="ru-RU" baseline="0" dirty="0" smtClean="0"/>
              <a:t>Педагогический, психолого-практический, </a:t>
            </a:r>
            <a:r>
              <a:rPr lang="ru-RU" baseline="0" dirty="0" err="1" smtClean="0"/>
              <a:t>лингво</a:t>
            </a:r>
            <a:r>
              <a:rPr lang="ru-RU" baseline="0" dirty="0" smtClean="0"/>
              <a:t>-психологический. Зимняя, И. А. Компетенция и компетентность в </a:t>
            </a:r>
            <a:r>
              <a:rPr lang="ru-RU" baseline="0" dirty="0" err="1" smtClean="0"/>
              <a:t>контекте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компетентностного</a:t>
            </a:r>
            <a:r>
              <a:rPr lang="ru-RU" baseline="0" dirty="0" smtClean="0"/>
              <a:t> подхода в образовании / И. А. Зимняя. // Ученые записки национального общества прикладной лингвистики. – 2013. – 4. – С. 16-31.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9B9EF-3B4F-43DA-93E1-39AB5F6145F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995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Типология компетенций, по мнению Ф. </a:t>
            </a:r>
            <a:r>
              <a:rPr lang="ru-RU" dirty="0" err="1" smtClean="0"/>
              <a:t>Ле</a:t>
            </a:r>
            <a:r>
              <a:rPr lang="ru-RU" dirty="0" smtClean="0"/>
              <a:t> </a:t>
            </a:r>
            <a:r>
              <a:rPr lang="ru-RU" dirty="0" err="1" smtClean="0"/>
              <a:t>Дист</a:t>
            </a:r>
            <a:r>
              <a:rPr lang="ru-RU" dirty="0" smtClean="0"/>
              <a:t> и Д. </a:t>
            </a:r>
            <a:r>
              <a:rPr lang="ru-RU" dirty="0" err="1" smtClean="0"/>
              <a:t>Винтертон</a:t>
            </a:r>
            <a:r>
              <a:rPr lang="ru-RU" dirty="0" smtClean="0"/>
              <a:t>,  становится многомерной и включает в себя «концептуальные (когнитивные, знания и понимание, мета-компетенции) и операционные (функциональные, психомоторные и прикладные навыки, социальные – поведение и отношение) компетенции.»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9B9EF-3B4F-43DA-93E1-39AB5F6145F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383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Мета компетенции — это врождённые фундаментальные способности учиться и развивать компетенции (понимание).</a:t>
            </a:r>
          </a:p>
          <a:p>
            <a:r>
              <a:rPr lang="ru-RU" dirty="0" smtClean="0"/>
              <a:t>Когнитивные компетенции —универсальные базовые знания и навыки, которые являются необходимой основой для формирования специализированных прикладных функционально-технологических компетенций. К ним относятся фундаментальные знания и навыки, полученные в ходе воспитания в несовершеннолетнем возрасте, а также в ходе получения начального и среднего образования.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ru-RU" dirty="0" smtClean="0"/>
              <a:t>3. Социально-личностные компетенции — развиваемые и не развиваемые личностные психологические характеристики, черты и качества которые включают в себя:</a:t>
            </a:r>
          </a:p>
          <a:p>
            <a:r>
              <a:rPr lang="ru-RU" dirty="0" smtClean="0"/>
              <a:t>3.1. врождённые и приобретённые особенности поведения человека и специфику его взаимодействий (этика отношений) с другими людьми, его личностные черты и качества;</a:t>
            </a:r>
          </a:p>
          <a:p>
            <a:r>
              <a:rPr lang="ru-RU" dirty="0" smtClean="0"/>
              <a:t>3.2. врождённые и приобретённые особенности мышления человека (специфика восприятия информации извне и её обработка);</a:t>
            </a:r>
          </a:p>
          <a:p>
            <a:r>
              <a:rPr lang="ru-RU" dirty="0" smtClean="0"/>
              <a:t>3.3. эмоциональные компетенции (способность идентифицировать, воспринимать и применять эмоциональную информацию о собственной личности или окружающих);</a:t>
            </a:r>
          </a:p>
          <a:p>
            <a:r>
              <a:rPr lang="ru-RU" dirty="0" smtClean="0"/>
              <a:t>3.4. культурные компетенции (умение подстраиваться под культурные и конфессиональные особенности других людей).</a:t>
            </a:r>
          </a:p>
          <a:p>
            <a:r>
              <a:rPr lang="ru-RU" dirty="0" smtClean="0"/>
              <a:t>4. Функционально-технологические компетенции — специальные прикладные знания и навыки, которые человек получает на основе опыта в результате трудовой деятельности или специальных тренингов, а также в ходе получения образования в высших учебных заведениях, применимые в профессиональной деятельности, которые включают в себя:</a:t>
            </a:r>
          </a:p>
          <a:p>
            <a:r>
              <a:rPr lang="ru-RU" dirty="0" smtClean="0"/>
              <a:t>4.1. общие профессиональные знания и навыки, применимые в различных сферах управленческой или исполнительской работы и в различных организациях;</a:t>
            </a:r>
          </a:p>
          <a:p>
            <a:r>
              <a:rPr lang="ru-RU" dirty="0" smtClean="0"/>
              <a:t>4.2. специальные (экспертные) профессиональные знания и навыки, применимые только в одной сфере или в одной организации.</a:t>
            </a:r>
          </a:p>
          <a:p>
            <a:endParaRPr lang="ru-RU" dirty="0" smtClean="0"/>
          </a:p>
          <a:p>
            <a:r>
              <a:rPr lang="ru-RU" dirty="0" smtClean="0"/>
              <a:t>Стратегический менеджмент. Основы стратегического управления. Учебник. М.А. Чернышев и др.</a:t>
            </a:r>
          </a:p>
          <a:p>
            <a:r>
              <a:rPr lang="ru-RU" dirty="0" smtClean="0"/>
              <a:t>Глава1.2. Типология и классификация компетенций в теории управления</a:t>
            </a:r>
          </a:p>
          <a:p>
            <a:r>
              <a:rPr lang="ru-RU" dirty="0" smtClean="0"/>
              <a:t>Источник: </a:t>
            </a:r>
            <a:r>
              <a:rPr lang="en-US" dirty="0" smtClean="0"/>
              <a:t>http://portal-u.ru/srem4/svlasti/item/2144-tipologiya-i-klassifikatsiya-kompetentsij-v-teorii-upravleniya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9B9EF-3B4F-43DA-93E1-39AB5F6145F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773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10 главных навыков топ-менеджеров Силиконовой долины. http://staff-capital.com/ru/articles/10-golovnih-navychok-top-menedzheriv-kremnievoji-dolyny.html. Или http://forbes.net.ua/opinions/1416163-10-glavnyh-navykov-top-menedzherov-silikonovoj-doliny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9B9EF-3B4F-43DA-93E1-39AB5F6145F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714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Оценка руководителей и формирование планов развития кадрового резерва в Группе «</a:t>
            </a:r>
            <a:r>
              <a:rPr lang="ru-RU" dirty="0" err="1" smtClean="0"/>
              <a:t>Интер</a:t>
            </a:r>
            <a:r>
              <a:rPr lang="ru-RU" dirty="0" smtClean="0"/>
              <a:t> РАО»: </a:t>
            </a:r>
            <a:r>
              <a:rPr lang="ru-RU" dirty="0" err="1" smtClean="0"/>
              <a:t>кол.авторов</a:t>
            </a:r>
            <a:r>
              <a:rPr lang="ru-RU" dirty="0" smtClean="0"/>
              <a:t>. 2014. С.13.http://www.hrmedia.ru/</a:t>
            </a:r>
            <a:r>
              <a:rPr lang="ru-RU" dirty="0" err="1" smtClean="0"/>
              <a:t>sites</a:t>
            </a:r>
            <a:r>
              <a:rPr lang="ru-RU" dirty="0" smtClean="0"/>
              <a:t>/</a:t>
            </a:r>
            <a:r>
              <a:rPr lang="ru-RU" dirty="0" err="1" smtClean="0"/>
              <a:t>default</a:t>
            </a:r>
            <a:r>
              <a:rPr lang="ru-RU" dirty="0" smtClean="0"/>
              <a:t>/</a:t>
            </a:r>
            <a:r>
              <a:rPr lang="ru-RU" dirty="0" err="1" smtClean="0"/>
              <a:t>files</a:t>
            </a:r>
            <a:r>
              <a:rPr lang="ru-RU" dirty="0" smtClean="0"/>
              <a:t>/anastasiya_topolova_inter_rao.pdf)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9B9EF-3B4F-43DA-93E1-39AB5F6145F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3201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7.	</a:t>
            </a:r>
            <a:r>
              <a:rPr lang="ru-RU" dirty="0" err="1" smtClean="0"/>
              <a:t>Талеб</a:t>
            </a:r>
            <a:r>
              <a:rPr lang="ru-RU" dirty="0" smtClean="0"/>
              <a:t> Н. Одураченные случайностью. О скрытой роли шанса в бизнесе и в жизни.  	М.:  И-Трейд, 2007. </a:t>
            </a:r>
          </a:p>
          <a:p>
            <a:r>
              <a:rPr lang="ru-RU" dirty="0" smtClean="0"/>
              <a:t>8.	</a:t>
            </a:r>
            <a:r>
              <a:rPr lang="ru-RU" dirty="0" err="1" smtClean="0"/>
              <a:t>Талеб</a:t>
            </a:r>
            <a:r>
              <a:rPr lang="ru-RU" dirty="0" smtClean="0"/>
              <a:t> Н. Черный лебедь. Под знаком непредсказуемости. М.: </a:t>
            </a:r>
            <a:r>
              <a:rPr lang="ru-RU" dirty="0" err="1" smtClean="0"/>
              <a:t>КоЛибри</a:t>
            </a:r>
            <a:r>
              <a:rPr lang="ru-RU" dirty="0" smtClean="0"/>
              <a:t>, 2016, 736.</a:t>
            </a:r>
          </a:p>
          <a:p>
            <a:r>
              <a:rPr lang="ru-RU" dirty="0" smtClean="0"/>
              <a:t>9.	</a:t>
            </a:r>
            <a:r>
              <a:rPr lang="ru-RU" dirty="0" err="1" smtClean="0"/>
              <a:t>Талеб</a:t>
            </a:r>
            <a:r>
              <a:rPr lang="ru-RU" dirty="0" smtClean="0"/>
              <a:t> Н. </a:t>
            </a:r>
            <a:r>
              <a:rPr lang="ru-RU" dirty="0" err="1" smtClean="0"/>
              <a:t>Антихрупкость</a:t>
            </a:r>
            <a:r>
              <a:rPr lang="ru-RU" dirty="0" smtClean="0"/>
              <a:t>. Как извлечь выгоду из хаоса. – М.: </a:t>
            </a:r>
            <a:r>
              <a:rPr lang="ru-RU" dirty="0" err="1" smtClean="0"/>
              <a:t>КоЛибри</a:t>
            </a:r>
            <a:r>
              <a:rPr lang="ru-RU" dirty="0" smtClean="0"/>
              <a:t>, 2014. – 768 с.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9B9EF-3B4F-43DA-93E1-39AB5F6145F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596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http://dic.academic.ru/dic.nsf/ruwiki/331291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9B9EF-3B4F-43DA-93E1-39AB5F6145F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509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Дистанция власти — признаваемая или допустимая степень неравенства между людьми с точки зрения влияния на принимаемые решения. </a:t>
            </a:r>
            <a:r>
              <a:rPr lang="ru-RU" smtClean="0"/>
              <a:t>Проще говоря, это фактическая доступность руководства для подчиненных.</a:t>
            </a:r>
          </a:p>
          <a:p>
            <a:endParaRPr lang="ru-RU" smtClean="0"/>
          </a:p>
          <a:p>
            <a:r>
              <a:rPr lang="ru-RU" dirty="0" smtClean="0"/>
              <a:t>Влияние </a:t>
            </a:r>
            <a:r>
              <a:rPr lang="ru-RU" dirty="0" smtClean="0"/>
              <a:t>культуры на управление, принятие решений явилось предметом исследований целой плеяды ученых, начиная от </a:t>
            </a:r>
            <a:r>
              <a:rPr lang="ru-RU" dirty="0" err="1" smtClean="0"/>
              <a:t>Хофстеде</a:t>
            </a:r>
            <a:r>
              <a:rPr lang="ru-RU" dirty="0" smtClean="0"/>
              <a:t> Г., </a:t>
            </a:r>
            <a:r>
              <a:rPr lang="ru-RU" dirty="0" err="1" smtClean="0"/>
              <a:t>Тромпенаарса</a:t>
            </a:r>
            <a:r>
              <a:rPr lang="ru-RU" dirty="0" smtClean="0"/>
              <a:t> Ф., Холла Э. и многих других. Начиная с 1981 года, исследование ценностей и их воздействие на экономическое развитие, основанное на методике </a:t>
            </a:r>
            <a:r>
              <a:rPr lang="ru-RU" dirty="0" err="1" smtClean="0"/>
              <a:t>Хофстеде</a:t>
            </a:r>
            <a:r>
              <a:rPr lang="ru-RU" dirty="0" smtClean="0"/>
              <a:t>, проводится группой социологов разных странах мира, результаты которого представляются  в виде Всемирного обзора ценностей (англ. </a:t>
            </a:r>
            <a:r>
              <a:rPr lang="ru-RU" dirty="0" err="1" smtClean="0"/>
              <a:t>World</a:t>
            </a:r>
            <a:r>
              <a:rPr lang="ru-RU" dirty="0" smtClean="0"/>
              <a:t> </a:t>
            </a:r>
            <a:r>
              <a:rPr lang="ru-RU" dirty="0" err="1" smtClean="0"/>
              <a:t>Values</a:t>
            </a:r>
            <a:r>
              <a:rPr lang="ru-RU" dirty="0" smtClean="0"/>
              <a:t> </a:t>
            </a:r>
            <a:r>
              <a:rPr lang="ru-RU" dirty="0" err="1" smtClean="0"/>
              <a:t>Survey</a:t>
            </a:r>
            <a:r>
              <a:rPr lang="ru-RU" dirty="0" smtClean="0"/>
              <a:t>, WVS). За этот период было проведено 6 раундов исследований. </a:t>
            </a:r>
          </a:p>
          <a:p>
            <a:endParaRPr lang="ru-RU" dirty="0" smtClean="0"/>
          </a:p>
          <a:p>
            <a:r>
              <a:rPr lang="ru-RU" dirty="0" smtClean="0"/>
              <a:t>Стратегическое мышление как направленность на достижение долгосрочных целей (наибольший показатель характерен для стран ЮВА, а наименьший – для стран Европы)</a:t>
            </a:r>
            <a:r>
              <a:rPr lang="en-US" dirty="0" smtClean="0"/>
              <a:t> https://4brain.ru/blog/%D0%B8%D0%B7%D0%B1%D0%B5%D0%B3%D0%B0%D0%BD%D0%B8%D0%B5-%D0%BD%D0%B5%D0%BE%D0%BF%D1%80%D0%B5%D0%B4%D0%B5%D0%BB%D0%B5%D0%BD%D0%BD%D0%BE%D1%81%D1%82%D0%B8/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9B9EF-3B4F-43DA-93E1-39AB5F6145F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903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26584-F668-40CA-B188-EF238DCE304C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C248-512B-4BE0-9351-2DE6F800FB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528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26584-F668-40CA-B188-EF238DCE304C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C248-512B-4BE0-9351-2DE6F800FB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827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26584-F668-40CA-B188-EF238DCE304C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C248-512B-4BE0-9351-2DE6F800FB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624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26584-F668-40CA-B188-EF238DCE304C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C248-512B-4BE0-9351-2DE6F800FB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557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26584-F668-40CA-B188-EF238DCE304C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C248-512B-4BE0-9351-2DE6F800FB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471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26584-F668-40CA-B188-EF238DCE304C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C248-512B-4BE0-9351-2DE6F800FB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773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26584-F668-40CA-B188-EF238DCE304C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C248-512B-4BE0-9351-2DE6F800FB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724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26584-F668-40CA-B188-EF238DCE304C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C248-512B-4BE0-9351-2DE6F800FB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129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26584-F668-40CA-B188-EF238DCE304C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C248-512B-4BE0-9351-2DE6F800FB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823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26584-F668-40CA-B188-EF238DCE304C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C248-512B-4BE0-9351-2DE6F800FB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545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26584-F668-40CA-B188-EF238DCE304C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C248-512B-4BE0-9351-2DE6F800FB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542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A26584-F668-40CA-B188-EF238DCE304C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CC248-512B-4BE0-9351-2DE6F800FB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562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8072" y="2492896"/>
            <a:ext cx="8388423" cy="1656184"/>
          </a:xfrm>
        </p:spPr>
        <p:txBody>
          <a:bodyPr>
            <a:noAutofit/>
          </a:bodyPr>
          <a:lstStyle/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+mn-lt"/>
                <a:ea typeface="+mn-ea"/>
                <a:cs typeface="+mn-cs"/>
              </a:rPr>
              <a:t>«</a:t>
            </a:r>
            <a:r>
              <a:rPr lang="ru-RU" sz="3200" dirty="0" smtClean="0">
                <a:latin typeface="+mn-lt"/>
                <a:ea typeface="+mn-ea"/>
                <a:cs typeface="+mn-cs"/>
              </a:rPr>
              <a:t>Компетенции </a:t>
            </a:r>
            <a:r>
              <a:rPr lang="ru-RU" sz="3200" dirty="0">
                <a:latin typeface="+mn-lt"/>
                <a:ea typeface="+mn-ea"/>
                <a:cs typeface="+mn-cs"/>
              </a:rPr>
              <a:t>менеджеров принимать и реализовывать решения в условиях неопределенности»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5589240"/>
            <a:ext cx="8064896" cy="936104"/>
          </a:xfrm>
        </p:spPr>
        <p:txBody>
          <a:bodyPr>
            <a:noAutofit/>
          </a:bodyPr>
          <a:lstStyle/>
          <a:p>
            <a:pPr algn="r">
              <a:spcBef>
                <a:spcPts val="0"/>
              </a:spcBef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r>
              <a:rPr lang="ru-RU" sz="2400" dirty="0" err="1">
                <a:solidFill>
                  <a:schemeClr val="tx1"/>
                </a:solidFill>
              </a:rPr>
              <a:t>Батаева</a:t>
            </a:r>
            <a:r>
              <a:rPr lang="ru-RU" sz="2400" dirty="0">
                <a:solidFill>
                  <a:schemeClr val="tx1"/>
                </a:solidFill>
              </a:rPr>
              <a:t> Б.С.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648072" y="404664"/>
            <a:ext cx="8495928" cy="936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</a:rPr>
              <a:t>Финансовый университет при Правительстве Российской Федерации</a:t>
            </a:r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-3104964" y="3104964"/>
            <a:ext cx="6858000" cy="64807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77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dirty="0" err="1"/>
              <a:t>Талеб</a:t>
            </a:r>
            <a:r>
              <a:rPr lang="ru-RU" sz="3600" dirty="0"/>
              <a:t> о пользе переменчивости, неопределенности для экономики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Н. </a:t>
            </a:r>
            <a:r>
              <a:rPr lang="ru-RU" dirty="0" err="1"/>
              <a:t>Талеб</a:t>
            </a:r>
            <a:r>
              <a:rPr lang="ru-RU" dirty="0"/>
              <a:t> </a:t>
            </a:r>
            <a:r>
              <a:rPr lang="ru-RU" dirty="0" smtClean="0"/>
              <a:t>сравнивает пользу от неопределенности в экономике с </a:t>
            </a:r>
            <a:r>
              <a:rPr lang="ru-RU" dirty="0"/>
              <a:t>явлением </a:t>
            </a:r>
            <a:r>
              <a:rPr lang="ru-RU" dirty="0" err="1" smtClean="0"/>
              <a:t>гормезиса</a:t>
            </a:r>
            <a:r>
              <a:rPr lang="ru-RU" dirty="0" smtClean="0"/>
              <a:t> в живой природе. Речь идет </a:t>
            </a:r>
            <a:r>
              <a:rPr lang="ru-RU" dirty="0"/>
              <a:t>о благоприятном воздействии на организм малых доз различных веществ (например, ядов)</a:t>
            </a:r>
            <a:endParaRPr lang="ru-RU" dirty="0" smtClean="0"/>
          </a:p>
          <a:p>
            <a:endParaRPr lang="ru-RU" dirty="0"/>
          </a:p>
          <a:p>
            <a:r>
              <a:rPr lang="ru-RU" dirty="0" err="1"/>
              <a:t>Гормезис</a:t>
            </a:r>
            <a:r>
              <a:rPr lang="ru-RU" dirty="0"/>
              <a:t> (от греч. </a:t>
            </a:r>
            <a:r>
              <a:rPr lang="ru-RU" dirty="0" err="1"/>
              <a:t>hórmēsis</a:t>
            </a:r>
            <a:r>
              <a:rPr lang="ru-RU" dirty="0"/>
              <a:t> быстрое движение, стремление) — стимуляция какой-либо системы организма внешними воздействиями, имеющими силу, недостаточную для проявления вредных </a:t>
            </a:r>
            <a:r>
              <a:rPr lang="ru-RU" dirty="0" smtClean="0"/>
              <a:t>факторов (Термин </a:t>
            </a:r>
            <a:r>
              <a:rPr lang="ru-RU" dirty="0"/>
              <a:t>введен С. </a:t>
            </a:r>
            <a:r>
              <a:rPr lang="ru-RU" dirty="0" err="1"/>
              <a:t>Зонтманом</a:t>
            </a:r>
            <a:r>
              <a:rPr lang="ru-RU" dirty="0"/>
              <a:t> и Д. Эрлихом в 1943 </a:t>
            </a:r>
            <a:r>
              <a:rPr lang="ru-RU" dirty="0" smtClean="0"/>
              <a:t>г.)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040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210146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dirty="0"/>
              <a:t>Факторы, влияющие на способности менеджеров действовать в условиях неопределённости (психологические)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особенности воспитания (семья, школа, улица и пр</a:t>
            </a:r>
            <a:r>
              <a:rPr lang="ru-RU" dirty="0" smtClean="0"/>
              <a:t>.) </a:t>
            </a:r>
          </a:p>
          <a:p>
            <a:r>
              <a:rPr lang="ru-RU" dirty="0" smtClean="0"/>
              <a:t>гендерные особенности</a:t>
            </a:r>
          </a:p>
          <a:p>
            <a:r>
              <a:rPr lang="ru-RU" dirty="0" smtClean="0"/>
              <a:t>культурные  </a:t>
            </a:r>
            <a:r>
              <a:rPr lang="ru-RU" dirty="0" smtClean="0"/>
              <a:t>особенности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06169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060544" y="2530614"/>
            <a:ext cx="3143519" cy="10424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Параметры сравнения культур</a:t>
            </a:r>
            <a:endParaRPr lang="ru-RU" sz="20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260648"/>
            <a:ext cx="9144000" cy="72204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Сравнение культур  </a:t>
            </a:r>
            <a:r>
              <a:rPr lang="ru-RU" sz="3600" dirty="0" smtClean="0"/>
              <a:t>по Г. </a:t>
            </a:r>
            <a:r>
              <a:rPr lang="ru-RU" sz="3600" dirty="0" err="1" smtClean="0"/>
              <a:t>Хофстеде</a:t>
            </a:r>
            <a:endParaRPr lang="ru-RU" sz="3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311859" y="1052736"/>
            <a:ext cx="2628293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000" dirty="0" smtClean="0"/>
              <a:t>Дистанция </a:t>
            </a:r>
            <a:r>
              <a:rPr lang="ru-RU" sz="2000" dirty="0"/>
              <a:t>от </a:t>
            </a:r>
            <a:r>
              <a:rPr lang="ru-RU" sz="2000" dirty="0" smtClean="0"/>
              <a:t>власти (степень </a:t>
            </a:r>
            <a:r>
              <a:rPr lang="ru-RU" sz="2000" dirty="0"/>
              <a:t>участия в принятии </a:t>
            </a:r>
            <a:r>
              <a:rPr lang="ru-RU" sz="2000" dirty="0" smtClean="0"/>
              <a:t>решений) </a:t>
            </a:r>
            <a:r>
              <a:rPr lang="ru-RU" sz="2000" dirty="0"/>
              <a:t>касающихся всех</a:t>
            </a:r>
            <a:endParaRPr lang="ru-RU" sz="2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372200" y="2521569"/>
            <a:ext cx="2520279" cy="8354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Индивидуализм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2564904"/>
            <a:ext cx="2520279" cy="8637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Допущение</a:t>
            </a:r>
            <a:endParaRPr lang="ru-RU" sz="2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372201" y="3717032"/>
            <a:ext cx="2520279" cy="8637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Избегание </a:t>
            </a:r>
            <a:r>
              <a:rPr lang="ru-RU" sz="2000" dirty="0"/>
              <a:t>неопределенности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23528" y="3789040"/>
            <a:ext cx="2448271" cy="9267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Стратегическое мышление</a:t>
            </a:r>
            <a:endParaRPr lang="ru-RU" sz="2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347864" y="4221088"/>
            <a:ext cx="2520279" cy="9267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Ориентация</a:t>
            </a:r>
            <a:endParaRPr lang="ru-RU" sz="2000" dirty="0"/>
          </a:p>
        </p:txBody>
      </p:sp>
      <p:cxnSp>
        <p:nvCxnSpPr>
          <p:cNvPr id="12" name="Прямая соединительная линия 11"/>
          <p:cNvCxnSpPr>
            <a:stCxn id="16" idx="2"/>
            <a:endCxn id="4" idx="0"/>
          </p:cNvCxnSpPr>
          <p:nvPr/>
        </p:nvCxnSpPr>
        <p:spPr>
          <a:xfrm>
            <a:off x="4626006" y="1988840"/>
            <a:ext cx="6298" cy="541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18" idx="3"/>
            <a:endCxn id="4" idx="2"/>
          </p:cNvCxnSpPr>
          <p:nvPr/>
        </p:nvCxnSpPr>
        <p:spPr>
          <a:xfrm>
            <a:off x="2771799" y="2996794"/>
            <a:ext cx="288745" cy="550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20" idx="3"/>
            <a:endCxn id="4" idx="3"/>
          </p:cNvCxnSpPr>
          <p:nvPr/>
        </p:nvCxnSpPr>
        <p:spPr>
          <a:xfrm flipV="1">
            <a:off x="2771799" y="3420360"/>
            <a:ext cx="749103" cy="832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4" idx="4"/>
            <a:endCxn id="21" idx="0"/>
          </p:cNvCxnSpPr>
          <p:nvPr/>
        </p:nvCxnSpPr>
        <p:spPr>
          <a:xfrm flipH="1">
            <a:off x="4608004" y="3573016"/>
            <a:ext cx="2430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17" idx="1"/>
            <a:endCxn id="4" idx="6"/>
          </p:cNvCxnSpPr>
          <p:nvPr/>
        </p:nvCxnSpPr>
        <p:spPr>
          <a:xfrm flipH="1">
            <a:off x="6204063" y="2939280"/>
            <a:ext cx="168137" cy="1125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19" idx="1"/>
            <a:endCxn id="4" idx="5"/>
          </p:cNvCxnSpPr>
          <p:nvPr/>
        </p:nvCxnSpPr>
        <p:spPr>
          <a:xfrm flipH="1" flipV="1">
            <a:off x="5743705" y="3420360"/>
            <a:ext cx="628496" cy="7285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251520" y="5733256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Стремление </a:t>
            </a:r>
            <a:r>
              <a:rPr lang="ru-RU" sz="2400" dirty="0"/>
              <a:t>избегать неопределенности  — степень, с которой люди предпочитают действовать самостоятельно, заботясь о себе и своих </a:t>
            </a:r>
            <a:r>
              <a:rPr lang="ru-RU" sz="2400" dirty="0" smtClean="0"/>
              <a:t>близких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9688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22114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600" dirty="0" smtClean="0"/>
              <a:t>Точки зрения на роль культур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3196620"/>
              </p:ext>
            </p:extLst>
          </p:nvPr>
        </p:nvGraphicFramePr>
        <p:xfrm>
          <a:off x="35496" y="2564904"/>
          <a:ext cx="9108504" cy="2736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20421"/>
                <a:gridCol w="2888083"/>
              </a:tblGrid>
              <a:tr h="1319481">
                <a:tc>
                  <a:txBody>
                    <a:bodyPr/>
                    <a:lstStyle/>
                    <a:p>
                      <a:r>
                        <a:rPr lang="ru-RU" dirty="0" smtClean="0"/>
                        <a:t>Культуры, где индекс избегания неопределенности высок , пытаются снизить неопределенность путем установления строгих правил, нормативов и/или законов и пр.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Германия, Греция, Португалия, Япония, Франция, Чили, Испания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и др.</a:t>
                      </a:r>
                      <a:endParaRPr lang="ru-RU" dirty="0"/>
                    </a:p>
                  </a:txBody>
                  <a:tcPr/>
                </a:tc>
              </a:tr>
              <a:tr h="1416823">
                <a:tc>
                  <a:txBody>
                    <a:bodyPr/>
                    <a:lstStyle/>
                    <a:p>
                      <a:r>
                        <a:rPr lang="ru-RU" dirty="0" smtClean="0"/>
                        <a:t>В культурах с низким уровнем избегания неопределенности люди больше склонны к риску в незнакомых условиях и испытывают более низкий уровень стрессов в неопределенной ситуации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Дания, Швеция, Ирландия, Великобритания, Индия, США и др.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51520" y="1196752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Люди в странах  с разной культурой воспринимают неопределённость как нежелательное явление либо почти нейтрально.  Реакция общества на непредвиденные ситуации оценивается с помощью индекса индекс избегания неопределенности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373216"/>
            <a:ext cx="878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Противоположная точка зрения: поведение людей … в целом оказывается инвариантным относительно их национальных и расовых характеристик, а также их культурного и исторического опыта (Белянин А., 1998)</a:t>
            </a:r>
          </a:p>
        </p:txBody>
      </p:sp>
    </p:spTree>
    <p:extLst>
      <p:ext uri="{BB962C8B-B14F-4D97-AF65-F5344CB8AC3E}">
        <p14:creationId xmlns:p14="http://schemas.microsoft.com/office/powerpoint/2010/main" val="83622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457200" y="764705"/>
            <a:ext cx="8686800" cy="60932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Все </a:t>
            </a:r>
            <a:r>
              <a:rPr lang="ru-RU" sz="2400" dirty="0"/>
              <a:t>глобальные компании прошли путь от неявного следования корпоративным компетенциям до чёткого осознания того, какие </a:t>
            </a:r>
            <a:r>
              <a:rPr lang="ru-RU" sz="2400" dirty="0" smtClean="0"/>
              <a:t>компетенции </a:t>
            </a:r>
            <a:r>
              <a:rPr lang="ru-RU" sz="2400" dirty="0" smtClean="0"/>
              <a:t>являются корпоративными </a:t>
            </a:r>
            <a:endParaRPr lang="ru-RU" sz="2400" dirty="0"/>
          </a:p>
          <a:p>
            <a:r>
              <a:rPr lang="ru-RU" sz="2400" dirty="0" smtClean="0"/>
              <a:t>Происходит </a:t>
            </a:r>
            <a:r>
              <a:rPr lang="ru-RU" sz="2400" dirty="0"/>
              <a:t>конвергенция подходов </a:t>
            </a:r>
            <a:r>
              <a:rPr lang="ru-RU" sz="2400" dirty="0"/>
              <a:t>к оценке поведения </a:t>
            </a:r>
            <a:r>
              <a:rPr lang="ru-RU" sz="2400" dirty="0"/>
              <a:t>сотрудника. К настоящему </a:t>
            </a:r>
            <a:r>
              <a:rPr lang="ru-RU" sz="2400" dirty="0"/>
              <a:t>моменту </a:t>
            </a:r>
            <a:r>
              <a:rPr lang="ru-RU" sz="2400" dirty="0"/>
              <a:t> в ряде стран  Европы функциональный </a:t>
            </a:r>
            <a:r>
              <a:rPr lang="ru-RU" sz="2400" dirty="0"/>
              <a:t>набор компетенций (VET, NVQ, MEDEF и др</a:t>
            </a:r>
            <a:r>
              <a:rPr lang="ru-RU" sz="2400" dirty="0"/>
              <a:t>.) дополнен поведенческими индикаторами</a:t>
            </a:r>
          </a:p>
          <a:p>
            <a:r>
              <a:rPr lang="ru-RU" sz="2400" dirty="0"/>
              <a:t>Спрос на компетенцию  менеджеров действовать в условиях высокой изменчивости внешней среды, на способности видеть тренды будет повышаться</a:t>
            </a:r>
          </a:p>
          <a:p>
            <a:r>
              <a:rPr lang="ru-RU" sz="2400" dirty="0"/>
              <a:t>Спрос </a:t>
            </a:r>
            <a:r>
              <a:rPr lang="ru-RU" sz="2400" dirty="0"/>
              <a:t>на </a:t>
            </a:r>
            <a:r>
              <a:rPr lang="ru-RU" sz="2400" dirty="0"/>
              <a:t>экспертов, умеющих быстро анализировать информацию и предлагать </a:t>
            </a:r>
            <a:r>
              <a:rPr lang="ru-RU" sz="2400" dirty="0" smtClean="0"/>
              <a:t>вероятные тренды (сценарии) </a:t>
            </a:r>
            <a:r>
              <a:rPr lang="ru-RU" sz="2400" dirty="0"/>
              <a:t>развития будет повышаться</a:t>
            </a:r>
          </a:p>
          <a:p>
            <a:r>
              <a:rPr lang="ru-RU" sz="2400" dirty="0"/>
              <a:t>Вопрос о возможности обучения менеджеров к действию в условиях неопределенности остается открытым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88640"/>
            <a:ext cx="9144000" cy="57606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71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736" y="2636912"/>
            <a:ext cx="9144000" cy="122413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>
                <a:solidFill>
                  <a:schemeClr val="bg1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44219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5679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4000" dirty="0" smtClean="0"/>
              <a:t>Изменение ценностей согласно Всемирному </a:t>
            </a:r>
            <a:r>
              <a:rPr lang="ru-RU" sz="4000" dirty="0"/>
              <a:t>обзору ценностей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24744"/>
            <a:ext cx="9144000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35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/>
              <a:t>Понятийный аппарат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9468544" cy="5688632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/>
              <a:t>Способность </a:t>
            </a:r>
            <a:r>
              <a:rPr lang="ru-RU" dirty="0"/>
              <a:t>– природная одарённость, талантливость. Человек с большими способностями. Умственные способности. Способность к музыке (Ожегов С.И., Шведов Н.Ю.) </a:t>
            </a:r>
            <a:endParaRPr lang="ru-RU" dirty="0" smtClean="0"/>
          </a:p>
          <a:p>
            <a:r>
              <a:rPr lang="ru-RU" b="1" i="1" dirty="0"/>
              <a:t>Навык</a:t>
            </a:r>
            <a:r>
              <a:rPr lang="ru-RU" dirty="0"/>
              <a:t> – это «умение, выработанное упражнениями, привычкой. Приобрести навык к чему-нибудь, например, в работе» (Ожегов С.И., Шведов Н.Ю.) </a:t>
            </a:r>
            <a:endParaRPr lang="ru-RU" dirty="0" smtClean="0"/>
          </a:p>
          <a:p>
            <a:r>
              <a:rPr lang="ru-RU" b="1" i="1" dirty="0" smtClean="0"/>
              <a:t>Компетенция</a:t>
            </a:r>
            <a:r>
              <a:rPr lang="ru-RU" dirty="0" smtClean="0"/>
              <a:t> </a:t>
            </a:r>
            <a:r>
              <a:rPr lang="ru-RU" dirty="0"/>
              <a:t>– «круг вопросов, в которых кто-нибудь хорошо осведомлен. Круг чьих-нибудь полномочий, прав» (Ожегов С.И., Шведов Н.Ю.) </a:t>
            </a:r>
          </a:p>
          <a:p>
            <a:r>
              <a:rPr lang="ru-RU" b="1" i="1" dirty="0" smtClean="0"/>
              <a:t>Компетенция</a:t>
            </a:r>
            <a:r>
              <a:rPr lang="ru-RU" dirty="0" smtClean="0"/>
              <a:t> </a:t>
            </a:r>
            <a:r>
              <a:rPr lang="ru-RU" dirty="0"/>
              <a:t>– «…это способность успешно  применять имеющиеся знания и умения в новых ситуациях профессиональной жизни, проявляющаяся в организации и планировании работы, в необычных ситуациях и </a:t>
            </a:r>
          </a:p>
          <a:p>
            <a:r>
              <a:rPr lang="ru-RU" dirty="0" smtClean="0"/>
              <a:t>нововведениях» (</a:t>
            </a:r>
            <a:r>
              <a:rPr lang="ru-RU" dirty="0" err="1" smtClean="0"/>
              <a:t>Бояцис</a:t>
            </a:r>
            <a:r>
              <a:rPr lang="ru-RU" dirty="0" smtClean="0"/>
              <a:t> Р.</a:t>
            </a:r>
            <a:r>
              <a:rPr lang="en-US" dirty="0"/>
              <a:t> (</a:t>
            </a:r>
            <a:r>
              <a:rPr lang="en-US" dirty="0" err="1"/>
              <a:t>Boyatzis</a:t>
            </a:r>
            <a:r>
              <a:rPr lang="en-US" dirty="0" smtClean="0"/>
              <a:t>)</a:t>
            </a:r>
            <a:r>
              <a:rPr lang="ru-RU" dirty="0" smtClean="0"/>
              <a:t>)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042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Подходы к изучению компетенций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9036496" cy="5445224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/>
              <a:t>Компетентность</a:t>
            </a:r>
            <a:r>
              <a:rPr lang="ru-RU" dirty="0"/>
              <a:t> – «… это прижизненно формируемое, </a:t>
            </a:r>
            <a:r>
              <a:rPr lang="ru-RU" dirty="0" err="1"/>
              <a:t>этносоциокультурно</a:t>
            </a:r>
            <a:r>
              <a:rPr lang="ru-RU" dirty="0"/>
              <a:t> обусловленное, актуализируемое в деятельности, во взаимодействии с другими людьми, основанное на знаниях, интеллектуально и личностно обусловленное интегративное личностное качество человека…» (Зимняя И. А.)</a:t>
            </a:r>
          </a:p>
          <a:p>
            <a:r>
              <a:rPr lang="ru-RU" dirty="0" smtClean="0"/>
              <a:t>Компетенцию </a:t>
            </a:r>
            <a:r>
              <a:rPr lang="ru-RU" dirty="0"/>
              <a:t>надо рассматривать в психолого-практической области: «…психофизиологические качества субъекта, как условия успешности освоения им заданного содержания»  </a:t>
            </a:r>
            <a:r>
              <a:rPr lang="ru-RU" dirty="0" smtClean="0"/>
              <a:t>(Зимняя И</a:t>
            </a:r>
            <a:r>
              <a:rPr lang="ru-RU" dirty="0"/>
              <a:t>. А.)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мире доминирует </a:t>
            </a:r>
            <a:r>
              <a:rPr lang="ru-RU" b="1" dirty="0"/>
              <a:t>2 </a:t>
            </a:r>
            <a:r>
              <a:rPr lang="ru-RU" b="1" dirty="0" smtClean="0"/>
              <a:t>подхода: </a:t>
            </a:r>
          </a:p>
          <a:p>
            <a:r>
              <a:rPr lang="ru-RU" dirty="0" smtClean="0"/>
              <a:t>северо-американский (</a:t>
            </a:r>
            <a:r>
              <a:rPr lang="ru-RU" dirty="0" err="1" smtClean="0"/>
              <a:t>бихевиористский</a:t>
            </a:r>
            <a:r>
              <a:rPr lang="ru-RU" dirty="0" smtClean="0"/>
              <a:t> </a:t>
            </a:r>
            <a:r>
              <a:rPr lang="ru-RU" dirty="0"/>
              <a:t>подход) и </a:t>
            </a:r>
            <a:endParaRPr lang="ru-RU" dirty="0" smtClean="0"/>
          </a:p>
          <a:p>
            <a:r>
              <a:rPr lang="ru-RU" dirty="0" smtClean="0"/>
              <a:t>европейский </a:t>
            </a:r>
            <a:r>
              <a:rPr lang="ru-RU" dirty="0"/>
              <a:t>(функциональный подход), к которому тяготеет и </a:t>
            </a:r>
            <a:r>
              <a:rPr lang="ru-RU" dirty="0" smtClean="0"/>
              <a:t>Россия </a:t>
            </a:r>
          </a:p>
        </p:txBody>
      </p:sp>
    </p:spTree>
    <p:extLst>
      <p:ext uri="{BB962C8B-B14F-4D97-AF65-F5344CB8AC3E}">
        <p14:creationId xmlns:p14="http://schemas.microsoft.com/office/powerpoint/2010/main" val="345448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Типология компетенций в теории менеджмента по методике Д. </a:t>
            </a:r>
            <a:r>
              <a:rPr lang="ru-RU" sz="3200" dirty="0" err="1">
                <a:solidFill>
                  <a:schemeClr val="lt1"/>
                </a:solidFill>
                <a:latin typeface="+mn-lt"/>
                <a:ea typeface="+mn-ea"/>
                <a:cs typeface="+mn-cs"/>
              </a:rPr>
              <a:t>Уинтертона</a:t>
            </a:r>
            <a:endParaRPr lang="ru-RU" sz="3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81884859"/>
              </p:ext>
            </p:extLst>
          </p:nvPr>
        </p:nvGraphicFramePr>
        <p:xfrm>
          <a:off x="457200" y="1600200"/>
          <a:ext cx="8147248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4013"/>
                <a:gridCol w="2997486"/>
                <a:gridCol w="2715749"/>
              </a:tblGrid>
              <a:tr h="370840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Профессиональные	</a:t>
                      </a:r>
                      <a:endParaRPr lang="ru-RU" sz="2400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Личностные</a:t>
                      </a:r>
                      <a:endParaRPr lang="ru-RU" sz="2400" dirty="0"/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Концептуальные	</a:t>
                      </a:r>
                      <a:endParaRPr lang="ru-RU" sz="2400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Когнитивные компетенции	</a:t>
                      </a:r>
                      <a:endParaRPr lang="ru-RU" sz="2400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Мета компетенции</a:t>
                      </a:r>
                      <a:endParaRPr lang="ru-RU" sz="2400" dirty="0"/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Операционные	</a:t>
                      </a:r>
                      <a:endParaRPr lang="ru-RU" sz="2400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Функциональные компетенции	</a:t>
                      </a:r>
                      <a:endParaRPr lang="ru-RU" sz="2400" dirty="0"/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Социальные компетенции</a:t>
                      </a:r>
                      <a:endParaRPr lang="ru-RU" sz="2400" dirty="0"/>
                    </a:p>
                  </a:txBody>
                  <a:tcPr marL="44873" marR="44873"/>
                </a:tc>
              </a:tr>
            </a:tbl>
          </a:graphicData>
        </a:graphic>
      </p:graphicFrame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0" y="4365104"/>
            <a:ext cx="9144000" cy="249289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Профессиональные </a:t>
            </a:r>
            <a:r>
              <a:rPr lang="ru-RU" dirty="0"/>
              <a:t>компетенции </a:t>
            </a:r>
            <a:r>
              <a:rPr lang="ru-RU" dirty="0" smtClean="0"/>
              <a:t>являются </a:t>
            </a:r>
            <a:r>
              <a:rPr lang="ru-RU" dirty="0"/>
              <a:t>преимущественно </a:t>
            </a:r>
            <a:r>
              <a:rPr lang="ru-RU" dirty="0" smtClean="0"/>
              <a:t>приобретёнными, а личностные </a:t>
            </a:r>
            <a:r>
              <a:rPr lang="ru-RU" dirty="0"/>
              <a:t>компетенции </a:t>
            </a:r>
            <a:r>
              <a:rPr lang="ru-RU" dirty="0" smtClean="0"/>
              <a:t>- </a:t>
            </a:r>
            <a:r>
              <a:rPr lang="ru-RU" dirty="0" smtClean="0"/>
              <a:t>преимущественно врождёнными.</a:t>
            </a:r>
          </a:p>
          <a:p>
            <a:pPr marL="0" indent="0">
              <a:buNone/>
            </a:pPr>
            <a:r>
              <a:rPr lang="ru-RU" dirty="0"/>
              <a:t>Ф. </a:t>
            </a:r>
            <a:r>
              <a:rPr lang="ru-RU" dirty="0" err="1"/>
              <a:t>Леонг</a:t>
            </a:r>
            <a:r>
              <a:rPr lang="ru-RU" dirty="0"/>
              <a:t> и П. Вонг выделяют культурную или кросс-культурную </a:t>
            </a:r>
            <a:r>
              <a:rPr lang="ru-RU" dirty="0" smtClean="0"/>
              <a:t>компетенцию</a:t>
            </a:r>
            <a:r>
              <a:rPr lang="ru-RU" dirty="0"/>
              <a:t>, актуальные </a:t>
            </a:r>
            <a:r>
              <a:rPr lang="ru-RU" dirty="0" smtClean="0"/>
              <a:t>при </a:t>
            </a:r>
            <a:r>
              <a:rPr lang="ru-RU" dirty="0"/>
              <a:t>межкультурном и межконфессиональном </a:t>
            </a:r>
            <a:r>
              <a:rPr lang="ru-RU" dirty="0" smtClean="0"/>
              <a:t>взаимодействии. В классификации Д. </a:t>
            </a:r>
            <a:r>
              <a:rPr lang="ru-RU" dirty="0" err="1" smtClean="0"/>
              <a:t>Уинтертона</a:t>
            </a:r>
            <a:r>
              <a:rPr lang="ru-RU" dirty="0" smtClean="0"/>
              <a:t> они могут быть отнесены к социальным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246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Схема </a:t>
            </a:r>
            <a:r>
              <a:rPr lang="ru-RU" dirty="0"/>
              <a:t>классификации компетенций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12776"/>
            <a:ext cx="8075240" cy="4375657"/>
          </a:xfrm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67545" y="5949280"/>
            <a:ext cx="8219256" cy="90872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Источник: Стратегический менеджмент. Основы стратегического управления. Учебник. М.А. Чернышев и др. Ростов-на-Дону: Феникс, 2009. - 506 </a:t>
            </a:r>
            <a:r>
              <a:rPr lang="ru-RU" dirty="0" smtClean="0"/>
              <a:t>с. </a:t>
            </a:r>
            <a:r>
              <a:rPr lang="en-US" dirty="0"/>
              <a:t>http://portal-u.ru/srem4/svlasti/item/2144-tipologiya-i-klassifikatsiya-kompetentsij-v-teorii-upravleniya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523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455129" y="1412776"/>
            <a:ext cx="8229600" cy="544522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>
              <a:buFont typeface="+mj-lt"/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Философия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критического мышления, анализ, аргументация и принятие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решений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Умение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видеть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тренды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Глубокие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знания и видение будущего отрасли, умение работать с потоками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информации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Умение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прогнозировать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последствия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Способность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действовать и принимать эффективные решения в условиях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неопределенности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Постоянное сосредоточение всего спектра усилий на потребностях конечного потребителя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Мудрость и стойкость как лидера и менеджера.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Знание всего спектра миссий, бизнес-стратегии и должностных обязанностей руководителя компании.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Способность формировать команды и объективно ими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управлять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Глубокие знания и навыки количественной и качественной оценки своей работы и работы подразделений 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4" y="188640"/>
            <a:ext cx="9144000" cy="86409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3600" dirty="0"/>
              <a:t>10 важнейших компетенции для топ-менеджеров компаний Силиконовой долины </a:t>
            </a:r>
          </a:p>
        </p:txBody>
      </p:sp>
    </p:spTree>
    <p:extLst>
      <p:ext uri="{BB962C8B-B14F-4D97-AF65-F5344CB8AC3E}">
        <p14:creationId xmlns:p14="http://schemas.microsoft.com/office/powerpoint/2010/main" val="42404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dirty="0"/>
              <a:t>10 ключевых компетенций</a:t>
            </a:r>
            <a:br>
              <a:rPr lang="ru-RU" sz="3600" dirty="0"/>
            </a:br>
            <a:r>
              <a:rPr lang="ru-RU" sz="3600" dirty="0"/>
              <a:t>при подборе персонала в ПАО «</a:t>
            </a:r>
            <a:r>
              <a:rPr lang="ru-RU" sz="3600" dirty="0" err="1"/>
              <a:t>ИнтерРАО</a:t>
            </a:r>
            <a:r>
              <a:rPr lang="ru-RU" sz="3600" dirty="0"/>
              <a:t>"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Принятие решений и инициирование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действий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2. Осуществление руководства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3. Работа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команде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4. Отношения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контакты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Применение профессиональных знаний и технологи</a:t>
            </a:r>
          </a:p>
          <a:p>
            <a:pPr marL="0" indent="0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6. Планирование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и организации</a:t>
            </a:r>
          </a:p>
          <a:p>
            <a:pPr marL="0" indent="0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Адаптация </a:t>
            </a:r>
            <a:r>
              <a:rPr lang="ru-RU" sz="3100" b="1" i="1" dirty="0">
                <a:latin typeface="Times New Roman" pitchFamily="18" charset="0"/>
                <a:cs typeface="Times New Roman" pitchFamily="18" charset="0"/>
              </a:rPr>
              <a:t>и реакция на </a:t>
            </a: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изменения</a:t>
            </a:r>
            <a:endParaRPr lang="ru-RU" sz="31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100" i="1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Преодоление </a:t>
            </a:r>
            <a:r>
              <a:rPr lang="ru-RU" sz="3100" b="1" i="1" dirty="0">
                <a:latin typeface="Times New Roman" pitchFamily="18" charset="0"/>
                <a:cs typeface="Times New Roman" pitchFamily="18" charset="0"/>
              </a:rPr>
              <a:t>давления и </a:t>
            </a: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неудач</a:t>
            </a:r>
            <a:endParaRPr lang="ru-RU" sz="31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9. Достижение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собственных профессиональных целей и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результатов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10. Формулирование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стратегий и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концепций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12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2"/>
          <p:cNvSpPr txBox="1">
            <a:spLocks/>
          </p:cNvSpPr>
          <p:nvPr/>
        </p:nvSpPr>
        <p:spPr>
          <a:xfrm>
            <a:off x="606996" y="4365104"/>
            <a:ext cx="8229600" cy="50601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9743898"/>
              </p:ext>
            </p:extLst>
          </p:nvPr>
        </p:nvGraphicFramePr>
        <p:xfrm>
          <a:off x="-180528" y="185873"/>
          <a:ext cx="9324528" cy="6915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7380312"/>
              </a:tblGrid>
              <a:tr h="4039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/>
                          <a:ea typeface="Calibri"/>
                        </a:rPr>
                        <a:t>Компетенция</a:t>
                      </a:r>
                      <a:endParaRPr lang="ru-RU" sz="2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71161" marR="7116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/>
                          <a:ea typeface="Calibri"/>
                        </a:rPr>
                        <a:t>Индикаторы, по которым определяют стрессоустойчивость</a:t>
                      </a:r>
                      <a:endParaRPr lang="ru-RU" sz="2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71161" marR="71161" marT="0" marB="0"/>
                </a:tc>
              </a:tr>
              <a:tr h="723933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/>
                          <a:ea typeface="Calibri"/>
                        </a:rPr>
                        <a:t>Адаптация и реакция на изменения</a:t>
                      </a:r>
                      <a:endParaRPr lang="ru-RU" sz="2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71161" marR="7116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200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+mn-cs"/>
                        </a:rPr>
                        <a:t>Успешно воспринимает и адаптируется к переменам, поддерживает нововведения </a:t>
                      </a:r>
                      <a:endParaRPr lang="ru-RU" sz="2200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71161" marR="71161" marT="0" marB="0"/>
                </a:tc>
              </a:tr>
              <a:tr h="723933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200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+mn-cs"/>
                        </a:rPr>
                        <a:t>Адаптирует стиль общения к различным ситуациям и людям</a:t>
                      </a:r>
                      <a:endParaRPr lang="ru-RU" sz="2200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71161" marR="71161" marT="0" marB="0"/>
                </a:tc>
              </a:tr>
              <a:tr h="723933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200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+mn-cs"/>
                        </a:rPr>
                        <a:t>Демонстрирует чувствительность к межкультурным различиям</a:t>
                      </a:r>
                      <a:endParaRPr lang="ru-RU" sz="2200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71161" marR="71161" marT="0" marB="0"/>
                </a:tc>
              </a:tr>
              <a:tr h="723933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2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+mn-cs"/>
                        </a:rPr>
                        <a:t>В ситуациях неопределенности старается использовать имеющиеся возможности наилучшим образом </a:t>
                      </a:r>
                      <a:endParaRPr lang="ru-RU" sz="2200" b="1" i="1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71161" marR="71161" marT="0" marB="0"/>
                </a:tc>
              </a:tr>
              <a:tr h="723933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/>
                          <a:ea typeface="Calibri"/>
                        </a:rPr>
                        <a:t>Преодоление давления и неудач</a:t>
                      </a:r>
                      <a:endParaRPr lang="ru-RU" sz="2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71161" marR="7116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200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+mn-cs"/>
                        </a:rPr>
                        <a:t>Эффективно справляется с работой в напряженной ситуации и успешно преодолевает препятствия</a:t>
                      </a:r>
                      <a:endParaRPr lang="ru-RU" sz="2200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71161" marR="71161" marT="0" marB="0"/>
                </a:tc>
              </a:tr>
              <a:tr h="82265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4881" marR="94881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+mn-cs"/>
                        </a:rPr>
                        <a:t>Сохраняет контроль над своими эмоциями в сложных обстоятельствах</a:t>
                      </a:r>
                      <a:endParaRPr lang="ru-RU" sz="2200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94881" marR="94881"/>
                </a:tc>
              </a:tr>
              <a:tr h="57667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4881" marR="94881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+mn-cs"/>
                        </a:rPr>
                        <a:t>Уделяет внимание работе и личной жизни сбалансировано</a:t>
                      </a:r>
                      <a:endParaRPr lang="ru-RU" sz="2200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94881" marR="94881"/>
                </a:tc>
              </a:tr>
              <a:tr h="46398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4881" marR="94881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+mn-cs"/>
                        </a:rPr>
                        <a:t>Сохраняет позитивное отношение к работе</a:t>
                      </a:r>
                      <a:endParaRPr lang="ru-RU" sz="2200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94881" marR="94881"/>
                </a:tc>
              </a:tr>
              <a:tr h="47396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4881" marR="94881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+mn-cs"/>
                        </a:rPr>
                        <a:t>Воспринимает критику позитивно</a:t>
                      </a:r>
                    </a:p>
                    <a:p>
                      <a:pPr algn="just"/>
                      <a:endParaRPr lang="ru-RU" sz="2200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94881" marR="9488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35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5" name="Group 1"/>
          <p:cNvGrpSpPr>
            <a:grpSpLocks noChangeAspect="1"/>
          </p:cNvGrpSpPr>
          <p:nvPr/>
        </p:nvGrpSpPr>
        <p:grpSpPr bwMode="auto">
          <a:xfrm>
            <a:off x="37417" y="1412776"/>
            <a:ext cx="8991600" cy="4608231"/>
            <a:chOff x="2220" y="2485"/>
            <a:chExt cx="7200" cy="6577"/>
          </a:xfrm>
        </p:grpSpPr>
        <p:sp>
          <p:nvSpPr>
            <p:cNvPr id="6" name="AutoShape 12"/>
            <p:cNvSpPr>
              <a:spLocks noChangeAspect="1" noChangeArrowheads="1" noTextEdit="1"/>
            </p:cNvSpPr>
            <p:nvPr/>
          </p:nvSpPr>
          <p:spPr bwMode="auto">
            <a:xfrm>
              <a:off x="2220" y="2707"/>
              <a:ext cx="7200" cy="6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Oval 11"/>
            <p:cNvSpPr>
              <a:spLocks noChangeArrowheads="1"/>
            </p:cNvSpPr>
            <p:nvPr/>
          </p:nvSpPr>
          <p:spPr bwMode="auto">
            <a:xfrm>
              <a:off x="2418" y="2519"/>
              <a:ext cx="2114" cy="2509"/>
            </a:xfrm>
            <a:prstGeom prst="ellipse">
              <a:avLst/>
            </a:prstGeom>
            <a:solidFill>
              <a:srgbClr val="3366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dirty="0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«Одураченные </a:t>
              </a:r>
              <a:r>
                <a:rPr lang="ru-RU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случайностью. </a:t>
              </a:r>
              <a:endPara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dirty="0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О </a:t>
              </a:r>
              <a:r>
                <a:rPr lang="ru-RU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скрытой роли шанса в бизнесе и в </a:t>
              </a:r>
              <a:r>
                <a:rPr lang="ru-RU" dirty="0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жизни»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7031" y="2485"/>
              <a:ext cx="2259" cy="2543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dirty="0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«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Антихрупкость</a:t>
              </a:r>
              <a:r>
                <a:rPr lang="ru-RU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. Как извлечь выгоду из </a:t>
              </a:r>
              <a:r>
                <a:rPr lang="ru-RU" dirty="0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хаоса»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4730" y="2519"/>
              <a:ext cx="2180" cy="2509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dirty="0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«Черный </a:t>
              </a:r>
              <a:r>
                <a:rPr lang="ru-RU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лебедь. Под знаком 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неопределен-ности</a:t>
              </a:r>
              <a:r>
                <a:rPr lang="ru-RU" dirty="0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»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3948" y="5723"/>
              <a:ext cx="3575" cy="2209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В современном мире, где царит неопределенность, важнейшим умением должно стать умение при столкновении с неопределенностью изменяться, не ломаясь, а становясь лучше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2564" y="8233"/>
              <a:ext cx="6726" cy="82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AutoShape 3"/>
            <p:cNvSpPr>
              <a:spLocks/>
            </p:cNvSpPr>
            <p:nvPr/>
          </p:nvSpPr>
          <p:spPr bwMode="auto">
            <a:xfrm rot="5400000">
              <a:off x="5602" y="3204"/>
              <a:ext cx="558" cy="4376"/>
            </a:xfrm>
            <a:prstGeom prst="rightBrace">
              <a:avLst>
                <a:gd name="adj1" fmla="val 65352"/>
                <a:gd name="adj2" fmla="val 5119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Line 2"/>
            <p:cNvSpPr>
              <a:spLocks noChangeShapeType="1"/>
            </p:cNvSpPr>
            <p:nvPr/>
          </p:nvSpPr>
          <p:spPr bwMode="auto">
            <a:xfrm>
              <a:off x="5810" y="5167"/>
              <a:ext cx="2" cy="27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0" y="152400"/>
            <a:ext cx="9144000" cy="90033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3600" dirty="0"/>
              <a:t>Работы Н. </a:t>
            </a:r>
            <a:r>
              <a:rPr lang="ru-RU" sz="3600" dirty="0" err="1"/>
              <a:t>Талеба</a:t>
            </a:r>
            <a:r>
              <a:rPr lang="ru-RU" sz="3600" dirty="0"/>
              <a:t> о пользе неопределенности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7015" y="5408056"/>
            <a:ext cx="83996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Антихрупкость</a:t>
            </a:r>
            <a:r>
              <a:rPr lang="ru-RU" dirty="0"/>
              <a:t>» (англ. </a:t>
            </a:r>
            <a:r>
              <a:rPr lang="ru-RU" dirty="0" err="1"/>
              <a:t>аntifragility</a:t>
            </a:r>
            <a:r>
              <a:rPr lang="ru-RU" dirty="0" smtClean="0"/>
              <a:t>)   </a:t>
            </a:r>
            <a:r>
              <a:rPr lang="ru-RU" dirty="0"/>
              <a:t>означает «способность к извлечению выгоды из неудач, потерь, ошибок; умение закаляться, развиваться и становиться сильнее при столкновении с </a:t>
            </a:r>
            <a:r>
              <a:rPr lang="ru-RU" dirty="0" smtClean="0"/>
              <a:t>хаосом»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098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880</TotalTime>
  <Words>1843</Words>
  <Application>Microsoft Office PowerPoint</Application>
  <PresentationFormat>Экран (4:3)</PresentationFormat>
  <Paragraphs>159</Paragraphs>
  <Slides>16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 «Компетенции менеджеров принимать и реализовывать решения в условиях неопределенности»</vt:lpstr>
      <vt:lpstr>Понятийный аппарат </vt:lpstr>
      <vt:lpstr>Подходы к изучению компетенций</vt:lpstr>
      <vt:lpstr>Типология компетенций в теории менеджмента по методике Д. Уинтертона</vt:lpstr>
      <vt:lpstr>Схема классификации компетенций</vt:lpstr>
      <vt:lpstr>Презентация PowerPoint</vt:lpstr>
      <vt:lpstr>10 ключевых компетенций при подборе персонала в ПАО «ИнтерРАО" </vt:lpstr>
      <vt:lpstr>Презентация PowerPoint</vt:lpstr>
      <vt:lpstr>Презентация PowerPoint</vt:lpstr>
      <vt:lpstr>Талеб о пользе переменчивости, неопределенности для экономики</vt:lpstr>
      <vt:lpstr>Факторы, влияющие на способности менеджеров действовать в условиях неопределённости (психологические)</vt:lpstr>
      <vt:lpstr>Презентация PowerPoint</vt:lpstr>
      <vt:lpstr>Точки зрения на роль культур</vt:lpstr>
      <vt:lpstr>Презентация PowerPoint</vt:lpstr>
      <vt:lpstr>Презентация PowerPoint</vt:lpstr>
      <vt:lpstr>Изменение ценностей согласно Всемирному обзору ценностей </vt:lpstr>
    </vt:vector>
  </TitlesOfParts>
  <Company>RePack by SPecialiST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Маслов</dc:creator>
  <cp:lastModifiedBy>LPLibrary</cp:lastModifiedBy>
  <cp:revision>69</cp:revision>
  <dcterms:created xsi:type="dcterms:W3CDTF">2017-02-13T11:05:10Z</dcterms:created>
  <dcterms:modified xsi:type="dcterms:W3CDTF">2017-06-30T09:40:31Z</dcterms:modified>
</cp:coreProperties>
</file>