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3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96E3BF-3669-4604-8011-5603DC2692F1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17E52E-EC0E-48F9-9E54-D8B13E171C6E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/>
            <a:t>ИНТЕН</a:t>
          </a:r>
        </a:p>
        <a:p>
          <a:pPr>
            <a:spcAft>
              <a:spcPts val="0"/>
            </a:spcAft>
          </a:pPr>
          <a:r>
            <a:rPr lang="ru-RU" dirty="0" smtClean="0"/>
            <a:t>СИВНОСТЬ</a:t>
          </a:r>
          <a:endParaRPr lang="ru-RU" dirty="0"/>
        </a:p>
      </dgm:t>
    </dgm:pt>
    <dgm:pt modelId="{ADFBE33C-D504-4B95-A110-54EB7CEABAD4}" type="parTrans" cxnId="{5D1DE4E8-56C1-4F89-87A5-C4B041F00A6E}">
      <dgm:prSet/>
      <dgm:spPr/>
      <dgm:t>
        <a:bodyPr/>
        <a:lstStyle/>
        <a:p>
          <a:endParaRPr lang="ru-RU"/>
        </a:p>
      </dgm:t>
    </dgm:pt>
    <dgm:pt modelId="{59A989C4-2546-4D5F-A9FC-7AC7177A6B46}" type="sibTrans" cxnId="{5D1DE4E8-56C1-4F89-87A5-C4B041F00A6E}">
      <dgm:prSet/>
      <dgm:spPr/>
      <dgm:t>
        <a:bodyPr/>
        <a:lstStyle/>
        <a:p>
          <a:endParaRPr lang="ru-RU"/>
        </a:p>
      </dgm:t>
    </dgm:pt>
    <dgm:pt modelId="{5FB4C9F6-E594-4773-9FBA-4A2C86316A43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/>
            <a:t>МО</a:t>
          </a:r>
        </a:p>
        <a:p>
          <a:pPr>
            <a:spcAft>
              <a:spcPts val="0"/>
            </a:spcAft>
          </a:pPr>
          <a:r>
            <a:rPr lang="ru-RU" dirty="0" smtClean="0"/>
            <a:t>ДАЛЬ</a:t>
          </a:r>
        </a:p>
        <a:p>
          <a:pPr>
            <a:spcAft>
              <a:spcPts val="0"/>
            </a:spcAft>
          </a:pPr>
          <a:r>
            <a:rPr lang="ru-RU" dirty="0" smtClean="0"/>
            <a:t>НОСТЬ</a:t>
          </a:r>
          <a:endParaRPr lang="ru-RU" dirty="0"/>
        </a:p>
      </dgm:t>
    </dgm:pt>
    <dgm:pt modelId="{00516F04-E8A5-48F5-A79C-2237AD4A8511}" type="parTrans" cxnId="{E5213FF9-37FE-4F87-89A9-53B6B2DFC0B9}">
      <dgm:prSet/>
      <dgm:spPr/>
      <dgm:t>
        <a:bodyPr/>
        <a:lstStyle/>
        <a:p>
          <a:endParaRPr lang="ru-RU"/>
        </a:p>
      </dgm:t>
    </dgm:pt>
    <dgm:pt modelId="{E7F0185A-A5E4-45E2-9484-EB88A51CF7D4}" type="sibTrans" cxnId="{E5213FF9-37FE-4F87-89A9-53B6B2DFC0B9}">
      <dgm:prSet/>
      <dgm:spPr/>
      <dgm:t>
        <a:bodyPr/>
        <a:lstStyle/>
        <a:p>
          <a:endParaRPr lang="ru-RU"/>
        </a:p>
      </dgm:t>
    </dgm:pt>
    <dgm:pt modelId="{56E834D6-81EC-4D7A-A054-2605E9B10319}">
      <dgm:prSet phldrT="[Текст]"/>
      <dgm:spPr/>
      <dgm:t>
        <a:bodyPr/>
        <a:lstStyle/>
        <a:p>
          <a:r>
            <a:rPr lang="ru-RU" dirty="0" smtClean="0"/>
            <a:t>ВРЕМЯ</a:t>
          </a:r>
          <a:endParaRPr lang="ru-RU" dirty="0"/>
        </a:p>
      </dgm:t>
    </dgm:pt>
    <dgm:pt modelId="{6D13D889-B714-4AE4-A8B5-347B95D6E74C}" type="parTrans" cxnId="{DD2BEB9D-ACD0-4F60-B3F3-C29815F4EEE2}">
      <dgm:prSet/>
      <dgm:spPr/>
      <dgm:t>
        <a:bodyPr/>
        <a:lstStyle/>
        <a:p>
          <a:endParaRPr lang="ru-RU"/>
        </a:p>
      </dgm:t>
    </dgm:pt>
    <dgm:pt modelId="{49847A2B-B1EB-40FA-8F2E-BEBA784A3265}" type="sibTrans" cxnId="{DD2BEB9D-ACD0-4F60-B3F3-C29815F4EEE2}">
      <dgm:prSet/>
      <dgm:spPr/>
      <dgm:t>
        <a:bodyPr/>
        <a:lstStyle/>
        <a:p>
          <a:endParaRPr lang="ru-RU"/>
        </a:p>
      </dgm:t>
    </dgm:pt>
    <dgm:pt modelId="{3715F886-57E6-40D6-978A-564497DF4EDE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/>
            <a:t>ПРО</a:t>
          </a:r>
        </a:p>
        <a:p>
          <a:pPr>
            <a:spcAft>
              <a:spcPts val="0"/>
            </a:spcAft>
          </a:pPr>
          <a:r>
            <a:rPr lang="ru-RU" dirty="0" smtClean="0"/>
            <a:t>СТРАН</a:t>
          </a:r>
        </a:p>
        <a:p>
          <a:pPr>
            <a:spcAft>
              <a:spcPts val="0"/>
            </a:spcAft>
          </a:pPr>
          <a:r>
            <a:rPr lang="ru-RU" dirty="0" smtClean="0"/>
            <a:t>СТВО</a:t>
          </a:r>
          <a:endParaRPr lang="ru-RU" dirty="0"/>
        </a:p>
      </dgm:t>
    </dgm:pt>
    <dgm:pt modelId="{576B9811-ACEC-4B60-BCDC-8DD2E6941E29}" type="parTrans" cxnId="{C6BB17B7-78A3-4B17-8A8B-764D19DD2303}">
      <dgm:prSet/>
      <dgm:spPr/>
      <dgm:t>
        <a:bodyPr/>
        <a:lstStyle/>
        <a:p>
          <a:endParaRPr lang="ru-RU"/>
        </a:p>
      </dgm:t>
    </dgm:pt>
    <dgm:pt modelId="{39763B8B-30F8-4D16-BB92-6EFEE29448AC}" type="sibTrans" cxnId="{C6BB17B7-78A3-4B17-8A8B-764D19DD2303}">
      <dgm:prSet/>
      <dgm:spPr/>
      <dgm:t>
        <a:bodyPr/>
        <a:lstStyle/>
        <a:p>
          <a:endParaRPr lang="ru-RU"/>
        </a:p>
      </dgm:t>
    </dgm:pt>
    <dgm:pt modelId="{98D44B5E-6770-4F9A-8FE5-3749390CA174}" type="pres">
      <dgm:prSet presAssocID="{8E96E3BF-3669-4604-8011-5603DC2692F1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3718DB-3446-45D4-B066-63532AEA19E6}" type="pres">
      <dgm:prSet presAssocID="{8E96E3BF-3669-4604-8011-5603DC2692F1}" presName="axisShape" presStyleLbl="bgShp" presStyleIdx="0" presStyleCnt="1"/>
      <dgm:spPr/>
    </dgm:pt>
    <dgm:pt modelId="{D7CFBC24-19FC-4205-B86F-5798282EBB42}" type="pres">
      <dgm:prSet presAssocID="{8E96E3BF-3669-4604-8011-5603DC2692F1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20ED7-1764-4151-B71A-82C3FB90FCD2}" type="pres">
      <dgm:prSet presAssocID="{8E96E3BF-3669-4604-8011-5603DC2692F1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94114-4F04-4ECD-B3D3-CF3E4CC26EAF}" type="pres">
      <dgm:prSet presAssocID="{8E96E3BF-3669-4604-8011-5603DC2692F1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528B7-80BF-47FA-8D60-9FE62CAC98CF}" type="pres">
      <dgm:prSet presAssocID="{8E96E3BF-3669-4604-8011-5603DC2692F1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1DE4E8-56C1-4F89-87A5-C4B041F00A6E}" srcId="{8E96E3BF-3669-4604-8011-5603DC2692F1}" destId="{9217E52E-EC0E-48F9-9E54-D8B13E171C6E}" srcOrd="0" destOrd="0" parTransId="{ADFBE33C-D504-4B95-A110-54EB7CEABAD4}" sibTransId="{59A989C4-2546-4D5F-A9FC-7AC7177A6B46}"/>
    <dgm:cxn modelId="{E5213FF9-37FE-4F87-89A9-53B6B2DFC0B9}" srcId="{8E96E3BF-3669-4604-8011-5603DC2692F1}" destId="{5FB4C9F6-E594-4773-9FBA-4A2C86316A43}" srcOrd="1" destOrd="0" parTransId="{00516F04-E8A5-48F5-A79C-2237AD4A8511}" sibTransId="{E7F0185A-A5E4-45E2-9484-EB88A51CF7D4}"/>
    <dgm:cxn modelId="{CEBD19EB-08A4-4F02-83A5-3823371E70C7}" type="presOf" srcId="{5FB4C9F6-E594-4773-9FBA-4A2C86316A43}" destId="{98C20ED7-1764-4151-B71A-82C3FB90FCD2}" srcOrd="0" destOrd="0" presId="urn:microsoft.com/office/officeart/2005/8/layout/matrix2"/>
    <dgm:cxn modelId="{DD2BEB9D-ACD0-4F60-B3F3-C29815F4EEE2}" srcId="{8E96E3BF-3669-4604-8011-5603DC2692F1}" destId="{56E834D6-81EC-4D7A-A054-2605E9B10319}" srcOrd="2" destOrd="0" parTransId="{6D13D889-B714-4AE4-A8B5-347B95D6E74C}" sibTransId="{49847A2B-B1EB-40FA-8F2E-BEBA784A3265}"/>
    <dgm:cxn modelId="{8B8BB785-0573-4004-8B22-677444F6A87D}" type="presOf" srcId="{56E834D6-81EC-4D7A-A054-2605E9B10319}" destId="{EAA94114-4F04-4ECD-B3D3-CF3E4CC26EAF}" srcOrd="0" destOrd="0" presId="urn:microsoft.com/office/officeart/2005/8/layout/matrix2"/>
    <dgm:cxn modelId="{C6BB17B7-78A3-4B17-8A8B-764D19DD2303}" srcId="{8E96E3BF-3669-4604-8011-5603DC2692F1}" destId="{3715F886-57E6-40D6-978A-564497DF4EDE}" srcOrd="3" destOrd="0" parTransId="{576B9811-ACEC-4B60-BCDC-8DD2E6941E29}" sibTransId="{39763B8B-30F8-4D16-BB92-6EFEE29448AC}"/>
    <dgm:cxn modelId="{BBAC3D93-E5D7-4C3A-8A8D-32EA779968A7}" type="presOf" srcId="{9217E52E-EC0E-48F9-9E54-D8B13E171C6E}" destId="{D7CFBC24-19FC-4205-B86F-5798282EBB42}" srcOrd="0" destOrd="0" presId="urn:microsoft.com/office/officeart/2005/8/layout/matrix2"/>
    <dgm:cxn modelId="{CB1A8135-B27C-41F7-958D-BDF686CC9310}" type="presOf" srcId="{8E96E3BF-3669-4604-8011-5603DC2692F1}" destId="{98D44B5E-6770-4F9A-8FE5-3749390CA174}" srcOrd="0" destOrd="0" presId="urn:microsoft.com/office/officeart/2005/8/layout/matrix2"/>
    <dgm:cxn modelId="{F2E59873-057A-4542-B204-D909ACB99A8E}" type="presOf" srcId="{3715F886-57E6-40D6-978A-564497DF4EDE}" destId="{339528B7-80BF-47FA-8D60-9FE62CAC98CF}" srcOrd="0" destOrd="0" presId="urn:microsoft.com/office/officeart/2005/8/layout/matrix2"/>
    <dgm:cxn modelId="{233A5C38-1EE1-4CA6-B6DF-CD1BEB60D772}" type="presParOf" srcId="{98D44B5E-6770-4F9A-8FE5-3749390CA174}" destId="{843718DB-3446-45D4-B066-63532AEA19E6}" srcOrd="0" destOrd="0" presId="urn:microsoft.com/office/officeart/2005/8/layout/matrix2"/>
    <dgm:cxn modelId="{541FCDDA-9868-4F2A-9CC3-8DDBAD5DBBAC}" type="presParOf" srcId="{98D44B5E-6770-4F9A-8FE5-3749390CA174}" destId="{D7CFBC24-19FC-4205-B86F-5798282EBB42}" srcOrd="1" destOrd="0" presId="urn:microsoft.com/office/officeart/2005/8/layout/matrix2"/>
    <dgm:cxn modelId="{BD5F6DC8-DD7F-4D0F-B7A6-DE982F84D3BA}" type="presParOf" srcId="{98D44B5E-6770-4F9A-8FE5-3749390CA174}" destId="{98C20ED7-1764-4151-B71A-82C3FB90FCD2}" srcOrd="2" destOrd="0" presId="urn:microsoft.com/office/officeart/2005/8/layout/matrix2"/>
    <dgm:cxn modelId="{348DF53F-1047-4D83-9FBD-EA4C2F53F639}" type="presParOf" srcId="{98D44B5E-6770-4F9A-8FE5-3749390CA174}" destId="{EAA94114-4F04-4ECD-B3D3-CF3E4CC26EAF}" srcOrd="3" destOrd="0" presId="urn:microsoft.com/office/officeart/2005/8/layout/matrix2"/>
    <dgm:cxn modelId="{676BC0CC-1EC5-4775-823B-DA62799CD940}" type="presParOf" srcId="{98D44B5E-6770-4F9A-8FE5-3749390CA174}" destId="{339528B7-80BF-47FA-8D60-9FE62CAC98CF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96E3BF-3669-4604-8011-5603DC2692F1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17E52E-EC0E-48F9-9E54-D8B13E171C6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dirty="0" smtClean="0"/>
            <a:t>ИНТЕНСИВНОСТЬ</a:t>
          </a:r>
          <a:endParaRPr lang="ru-RU" sz="1600" b="1" dirty="0"/>
        </a:p>
      </dgm:t>
    </dgm:pt>
    <dgm:pt modelId="{ADFBE33C-D504-4B95-A110-54EB7CEABAD4}" type="parTrans" cxnId="{5D1DE4E8-56C1-4F89-87A5-C4B041F00A6E}">
      <dgm:prSet/>
      <dgm:spPr/>
      <dgm:t>
        <a:bodyPr/>
        <a:lstStyle/>
        <a:p>
          <a:endParaRPr lang="ru-RU"/>
        </a:p>
      </dgm:t>
    </dgm:pt>
    <dgm:pt modelId="{59A989C4-2546-4D5F-A9FC-7AC7177A6B46}" type="sibTrans" cxnId="{5D1DE4E8-56C1-4F89-87A5-C4B041F00A6E}">
      <dgm:prSet/>
      <dgm:spPr/>
      <dgm:t>
        <a:bodyPr/>
        <a:lstStyle/>
        <a:p>
          <a:endParaRPr lang="ru-RU"/>
        </a:p>
      </dgm:t>
    </dgm:pt>
    <dgm:pt modelId="{5FB4C9F6-E594-4773-9FBA-4A2C86316A43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dirty="0" smtClean="0"/>
            <a:t>МОДАЛЬНОСТЬ</a:t>
          </a:r>
          <a:endParaRPr lang="ru-RU" sz="1600" b="1" dirty="0"/>
        </a:p>
      </dgm:t>
    </dgm:pt>
    <dgm:pt modelId="{00516F04-E8A5-48F5-A79C-2237AD4A8511}" type="parTrans" cxnId="{E5213FF9-37FE-4F87-89A9-53B6B2DFC0B9}">
      <dgm:prSet/>
      <dgm:spPr/>
      <dgm:t>
        <a:bodyPr/>
        <a:lstStyle/>
        <a:p>
          <a:endParaRPr lang="ru-RU"/>
        </a:p>
      </dgm:t>
    </dgm:pt>
    <dgm:pt modelId="{E7F0185A-A5E4-45E2-9484-EB88A51CF7D4}" type="sibTrans" cxnId="{E5213FF9-37FE-4F87-89A9-53B6B2DFC0B9}">
      <dgm:prSet/>
      <dgm:spPr/>
      <dgm:t>
        <a:bodyPr/>
        <a:lstStyle/>
        <a:p>
          <a:endParaRPr lang="ru-RU"/>
        </a:p>
      </dgm:t>
    </dgm:pt>
    <dgm:pt modelId="{56E834D6-81EC-4D7A-A054-2605E9B10319}">
      <dgm:prSet phldrT="[Текст]" custT="1"/>
      <dgm:spPr/>
      <dgm:t>
        <a:bodyPr/>
        <a:lstStyle/>
        <a:p>
          <a:r>
            <a:rPr lang="ru-RU" sz="1600" b="1" dirty="0" smtClean="0"/>
            <a:t>ВРЕМЯ</a:t>
          </a:r>
          <a:endParaRPr lang="ru-RU" sz="1600" b="1" dirty="0"/>
        </a:p>
      </dgm:t>
    </dgm:pt>
    <dgm:pt modelId="{6D13D889-B714-4AE4-A8B5-347B95D6E74C}" type="parTrans" cxnId="{DD2BEB9D-ACD0-4F60-B3F3-C29815F4EEE2}">
      <dgm:prSet/>
      <dgm:spPr/>
      <dgm:t>
        <a:bodyPr/>
        <a:lstStyle/>
        <a:p>
          <a:endParaRPr lang="ru-RU"/>
        </a:p>
      </dgm:t>
    </dgm:pt>
    <dgm:pt modelId="{49847A2B-B1EB-40FA-8F2E-BEBA784A3265}" type="sibTrans" cxnId="{DD2BEB9D-ACD0-4F60-B3F3-C29815F4EEE2}">
      <dgm:prSet/>
      <dgm:spPr/>
      <dgm:t>
        <a:bodyPr/>
        <a:lstStyle/>
        <a:p>
          <a:endParaRPr lang="ru-RU"/>
        </a:p>
      </dgm:t>
    </dgm:pt>
    <dgm:pt modelId="{3715F886-57E6-40D6-978A-564497DF4ED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dirty="0" smtClean="0"/>
            <a:t>ПРОСТРАНСТВО</a:t>
          </a:r>
          <a:endParaRPr lang="ru-RU" sz="1600" b="1" dirty="0"/>
        </a:p>
      </dgm:t>
    </dgm:pt>
    <dgm:pt modelId="{576B9811-ACEC-4B60-BCDC-8DD2E6941E29}" type="parTrans" cxnId="{C6BB17B7-78A3-4B17-8A8B-764D19DD2303}">
      <dgm:prSet/>
      <dgm:spPr/>
      <dgm:t>
        <a:bodyPr/>
        <a:lstStyle/>
        <a:p>
          <a:endParaRPr lang="ru-RU"/>
        </a:p>
      </dgm:t>
    </dgm:pt>
    <dgm:pt modelId="{39763B8B-30F8-4D16-BB92-6EFEE29448AC}" type="sibTrans" cxnId="{C6BB17B7-78A3-4B17-8A8B-764D19DD2303}">
      <dgm:prSet/>
      <dgm:spPr/>
      <dgm:t>
        <a:bodyPr/>
        <a:lstStyle/>
        <a:p>
          <a:endParaRPr lang="ru-RU"/>
        </a:p>
      </dgm:t>
    </dgm:pt>
    <dgm:pt modelId="{98D44B5E-6770-4F9A-8FE5-3749390CA174}" type="pres">
      <dgm:prSet presAssocID="{8E96E3BF-3669-4604-8011-5603DC2692F1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3718DB-3446-45D4-B066-63532AEA19E6}" type="pres">
      <dgm:prSet presAssocID="{8E96E3BF-3669-4604-8011-5603DC2692F1}" presName="axisShape" presStyleLbl="bgShp" presStyleIdx="0" presStyleCnt="1"/>
      <dgm:spPr/>
    </dgm:pt>
    <dgm:pt modelId="{D7CFBC24-19FC-4205-B86F-5798282EBB42}" type="pres">
      <dgm:prSet presAssocID="{8E96E3BF-3669-4604-8011-5603DC2692F1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20ED7-1764-4151-B71A-82C3FB90FCD2}" type="pres">
      <dgm:prSet presAssocID="{8E96E3BF-3669-4604-8011-5603DC2692F1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94114-4F04-4ECD-B3D3-CF3E4CC26EAF}" type="pres">
      <dgm:prSet presAssocID="{8E96E3BF-3669-4604-8011-5603DC2692F1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528B7-80BF-47FA-8D60-9FE62CAC98CF}" type="pres">
      <dgm:prSet presAssocID="{8E96E3BF-3669-4604-8011-5603DC2692F1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1DE4E8-56C1-4F89-87A5-C4B041F00A6E}" srcId="{8E96E3BF-3669-4604-8011-5603DC2692F1}" destId="{9217E52E-EC0E-48F9-9E54-D8B13E171C6E}" srcOrd="0" destOrd="0" parTransId="{ADFBE33C-D504-4B95-A110-54EB7CEABAD4}" sibTransId="{59A989C4-2546-4D5F-A9FC-7AC7177A6B46}"/>
    <dgm:cxn modelId="{D3521DDF-2407-49F3-ABF8-DD6D50B9C5DF}" type="presOf" srcId="{9217E52E-EC0E-48F9-9E54-D8B13E171C6E}" destId="{D7CFBC24-19FC-4205-B86F-5798282EBB42}" srcOrd="0" destOrd="0" presId="urn:microsoft.com/office/officeart/2005/8/layout/matrix2"/>
    <dgm:cxn modelId="{D8197418-59B9-465A-96A9-172ED62C76AD}" type="presOf" srcId="{8E96E3BF-3669-4604-8011-5603DC2692F1}" destId="{98D44B5E-6770-4F9A-8FE5-3749390CA174}" srcOrd="0" destOrd="0" presId="urn:microsoft.com/office/officeart/2005/8/layout/matrix2"/>
    <dgm:cxn modelId="{E5213FF9-37FE-4F87-89A9-53B6B2DFC0B9}" srcId="{8E96E3BF-3669-4604-8011-5603DC2692F1}" destId="{5FB4C9F6-E594-4773-9FBA-4A2C86316A43}" srcOrd="1" destOrd="0" parTransId="{00516F04-E8A5-48F5-A79C-2237AD4A8511}" sibTransId="{E7F0185A-A5E4-45E2-9484-EB88A51CF7D4}"/>
    <dgm:cxn modelId="{2621C773-F0E7-40C9-B5C4-A969AC962643}" type="presOf" srcId="{3715F886-57E6-40D6-978A-564497DF4EDE}" destId="{339528B7-80BF-47FA-8D60-9FE62CAC98CF}" srcOrd="0" destOrd="0" presId="urn:microsoft.com/office/officeart/2005/8/layout/matrix2"/>
    <dgm:cxn modelId="{97B03FDB-DA44-4FBC-9410-010A175EF234}" type="presOf" srcId="{5FB4C9F6-E594-4773-9FBA-4A2C86316A43}" destId="{98C20ED7-1764-4151-B71A-82C3FB90FCD2}" srcOrd="0" destOrd="0" presId="urn:microsoft.com/office/officeart/2005/8/layout/matrix2"/>
    <dgm:cxn modelId="{DD2BEB9D-ACD0-4F60-B3F3-C29815F4EEE2}" srcId="{8E96E3BF-3669-4604-8011-5603DC2692F1}" destId="{56E834D6-81EC-4D7A-A054-2605E9B10319}" srcOrd="2" destOrd="0" parTransId="{6D13D889-B714-4AE4-A8B5-347B95D6E74C}" sibTransId="{49847A2B-B1EB-40FA-8F2E-BEBA784A3265}"/>
    <dgm:cxn modelId="{C6BB17B7-78A3-4B17-8A8B-764D19DD2303}" srcId="{8E96E3BF-3669-4604-8011-5603DC2692F1}" destId="{3715F886-57E6-40D6-978A-564497DF4EDE}" srcOrd="3" destOrd="0" parTransId="{576B9811-ACEC-4B60-BCDC-8DD2E6941E29}" sibTransId="{39763B8B-30F8-4D16-BB92-6EFEE29448AC}"/>
    <dgm:cxn modelId="{01852DA7-4C49-4AEE-93C7-64589EC42BA0}" type="presOf" srcId="{56E834D6-81EC-4D7A-A054-2605E9B10319}" destId="{EAA94114-4F04-4ECD-B3D3-CF3E4CC26EAF}" srcOrd="0" destOrd="0" presId="urn:microsoft.com/office/officeart/2005/8/layout/matrix2"/>
    <dgm:cxn modelId="{431B8C18-ECB6-4B0B-AD2C-CD9D731EF68F}" type="presParOf" srcId="{98D44B5E-6770-4F9A-8FE5-3749390CA174}" destId="{843718DB-3446-45D4-B066-63532AEA19E6}" srcOrd="0" destOrd="0" presId="urn:microsoft.com/office/officeart/2005/8/layout/matrix2"/>
    <dgm:cxn modelId="{E67CEB9B-9BC8-423F-B298-858B66C202F2}" type="presParOf" srcId="{98D44B5E-6770-4F9A-8FE5-3749390CA174}" destId="{D7CFBC24-19FC-4205-B86F-5798282EBB42}" srcOrd="1" destOrd="0" presId="urn:microsoft.com/office/officeart/2005/8/layout/matrix2"/>
    <dgm:cxn modelId="{9B3FD112-7934-4009-9D22-015A6E2F2EDA}" type="presParOf" srcId="{98D44B5E-6770-4F9A-8FE5-3749390CA174}" destId="{98C20ED7-1764-4151-B71A-82C3FB90FCD2}" srcOrd="2" destOrd="0" presId="urn:microsoft.com/office/officeart/2005/8/layout/matrix2"/>
    <dgm:cxn modelId="{839B95A3-4291-4672-97CA-77482387E677}" type="presParOf" srcId="{98D44B5E-6770-4F9A-8FE5-3749390CA174}" destId="{EAA94114-4F04-4ECD-B3D3-CF3E4CC26EAF}" srcOrd="3" destOrd="0" presId="urn:microsoft.com/office/officeart/2005/8/layout/matrix2"/>
    <dgm:cxn modelId="{D7A90AA4-6D20-4486-9C2C-C6B007081E71}" type="presParOf" srcId="{98D44B5E-6770-4F9A-8FE5-3749390CA174}" destId="{339528B7-80BF-47FA-8D60-9FE62CAC98CF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96E3BF-3669-4604-8011-5603DC2692F1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17E52E-EC0E-48F9-9E54-D8B13E171C6E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/>
            <a:t>ИНТЕН</a:t>
          </a:r>
        </a:p>
        <a:p>
          <a:pPr>
            <a:spcAft>
              <a:spcPts val="0"/>
            </a:spcAft>
          </a:pPr>
          <a:r>
            <a:rPr lang="ru-RU" dirty="0" smtClean="0"/>
            <a:t>СИВНОСТЬ</a:t>
          </a:r>
          <a:endParaRPr lang="ru-RU" dirty="0"/>
        </a:p>
      </dgm:t>
    </dgm:pt>
    <dgm:pt modelId="{ADFBE33C-D504-4B95-A110-54EB7CEABAD4}" type="parTrans" cxnId="{5D1DE4E8-56C1-4F89-87A5-C4B041F00A6E}">
      <dgm:prSet/>
      <dgm:spPr/>
      <dgm:t>
        <a:bodyPr/>
        <a:lstStyle/>
        <a:p>
          <a:endParaRPr lang="ru-RU"/>
        </a:p>
      </dgm:t>
    </dgm:pt>
    <dgm:pt modelId="{59A989C4-2546-4D5F-A9FC-7AC7177A6B46}" type="sibTrans" cxnId="{5D1DE4E8-56C1-4F89-87A5-C4B041F00A6E}">
      <dgm:prSet/>
      <dgm:spPr/>
      <dgm:t>
        <a:bodyPr/>
        <a:lstStyle/>
        <a:p>
          <a:endParaRPr lang="ru-RU"/>
        </a:p>
      </dgm:t>
    </dgm:pt>
    <dgm:pt modelId="{5FB4C9F6-E594-4773-9FBA-4A2C86316A43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/>
            <a:t>МО</a:t>
          </a:r>
        </a:p>
        <a:p>
          <a:pPr>
            <a:spcAft>
              <a:spcPts val="0"/>
            </a:spcAft>
          </a:pPr>
          <a:r>
            <a:rPr lang="ru-RU" dirty="0" smtClean="0"/>
            <a:t>ДАЛЬ</a:t>
          </a:r>
        </a:p>
        <a:p>
          <a:pPr>
            <a:spcAft>
              <a:spcPts val="0"/>
            </a:spcAft>
          </a:pPr>
          <a:r>
            <a:rPr lang="ru-RU" dirty="0" smtClean="0"/>
            <a:t>НОСТЬ</a:t>
          </a:r>
          <a:endParaRPr lang="ru-RU" dirty="0"/>
        </a:p>
      </dgm:t>
    </dgm:pt>
    <dgm:pt modelId="{00516F04-E8A5-48F5-A79C-2237AD4A8511}" type="parTrans" cxnId="{E5213FF9-37FE-4F87-89A9-53B6B2DFC0B9}">
      <dgm:prSet/>
      <dgm:spPr/>
      <dgm:t>
        <a:bodyPr/>
        <a:lstStyle/>
        <a:p>
          <a:endParaRPr lang="ru-RU"/>
        </a:p>
      </dgm:t>
    </dgm:pt>
    <dgm:pt modelId="{E7F0185A-A5E4-45E2-9484-EB88A51CF7D4}" type="sibTrans" cxnId="{E5213FF9-37FE-4F87-89A9-53B6B2DFC0B9}">
      <dgm:prSet/>
      <dgm:spPr/>
      <dgm:t>
        <a:bodyPr/>
        <a:lstStyle/>
        <a:p>
          <a:endParaRPr lang="ru-RU"/>
        </a:p>
      </dgm:t>
    </dgm:pt>
    <dgm:pt modelId="{56E834D6-81EC-4D7A-A054-2605E9B10319}">
      <dgm:prSet phldrT="[Текст]"/>
      <dgm:spPr/>
      <dgm:t>
        <a:bodyPr/>
        <a:lstStyle/>
        <a:p>
          <a:r>
            <a:rPr lang="ru-RU" dirty="0" smtClean="0"/>
            <a:t>ВРЕМЯ</a:t>
          </a:r>
          <a:endParaRPr lang="ru-RU" dirty="0"/>
        </a:p>
      </dgm:t>
    </dgm:pt>
    <dgm:pt modelId="{6D13D889-B714-4AE4-A8B5-347B95D6E74C}" type="parTrans" cxnId="{DD2BEB9D-ACD0-4F60-B3F3-C29815F4EEE2}">
      <dgm:prSet/>
      <dgm:spPr/>
      <dgm:t>
        <a:bodyPr/>
        <a:lstStyle/>
        <a:p>
          <a:endParaRPr lang="ru-RU"/>
        </a:p>
      </dgm:t>
    </dgm:pt>
    <dgm:pt modelId="{49847A2B-B1EB-40FA-8F2E-BEBA784A3265}" type="sibTrans" cxnId="{DD2BEB9D-ACD0-4F60-B3F3-C29815F4EEE2}">
      <dgm:prSet/>
      <dgm:spPr/>
      <dgm:t>
        <a:bodyPr/>
        <a:lstStyle/>
        <a:p>
          <a:endParaRPr lang="ru-RU"/>
        </a:p>
      </dgm:t>
    </dgm:pt>
    <dgm:pt modelId="{3715F886-57E6-40D6-978A-564497DF4EDE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/>
            <a:t>ПРО</a:t>
          </a:r>
        </a:p>
        <a:p>
          <a:pPr>
            <a:spcAft>
              <a:spcPts val="0"/>
            </a:spcAft>
          </a:pPr>
          <a:r>
            <a:rPr lang="ru-RU" dirty="0" smtClean="0"/>
            <a:t>СТРАН</a:t>
          </a:r>
        </a:p>
        <a:p>
          <a:pPr>
            <a:spcAft>
              <a:spcPts val="0"/>
            </a:spcAft>
          </a:pPr>
          <a:r>
            <a:rPr lang="ru-RU" dirty="0" smtClean="0"/>
            <a:t>СТВО</a:t>
          </a:r>
          <a:endParaRPr lang="ru-RU" dirty="0"/>
        </a:p>
      </dgm:t>
    </dgm:pt>
    <dgm:pt modelId="{576B9811-ACEC-4B60-BCDC-8DD2E6941E29}" type="parTrans" cxnId="{C6BB17B7-78A3-4B17-8A8B-764D19DD2303}">
      <dgm:prSet/>
      <dgm:spPr/>
      <dgm:t>
        <a:bodyPr/>
        <a:lstStyle/>
        <a:p>
          <a:endParaRPr lang="ru-RU"/>
        </a:p>
      </dgm:t>
    </dgm:pt>
    <dgm:pt modelId="{39763B8B-30F8-4D16-BB92-6EFEE29448AC}" type="sibTrans" cxnId="{C6BB17B7-78A3-4B17-8A8B-764D19DD2303}">
      <dgm:prSet/>
      <dgm:spPr/>
      <dgm:t>
        <a:bodyPr/>
        <a:lstStyle/>
        <a:p>
          <a:endParaRPr lang="ru-RU"/>
        </a:p>
      </dgm:t>
    </dgm:pt>
    <dgm:pt modelId="{98D44B5E-6770-4F9A-8FE5-3749390CA174}" type="pres">
      <dgm:prSet presAssocID="{8E96E3BF-3669-4604-8011-5603DC2692F1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3718DB-3446-45D4-B066-63532AEA19E6}" type="pres">
      <dgm:prSet presAssocID="{8E96E3BF-3669-4604-8011-5603DC2692F1}" presName="axisShape" presStyleLbl="bgShp" presStyleIdx="0" presStyleCnt="1"/>
      <dgm:spPr/>
    </dgm:pt>
    <dgm:pt modelId="{D7CFBC24-19FC-4205-B86F-5798282EBB42}" type="pres">
      <dgm:prSet presAssocID="{8E96E3BF-3669-4604-8011-5603DC2692F1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20ED7-1764-4151-B71A-82C3FB90FCD2}" type="pres">
      <dgm:prSet presAssocID="{8E96E3BF-3669-4604-8011-5603DC2692F1}" presName="rect2" presStyleLbl="node1" presStyleIdx="1" presStyleCnt="4" custLinFactNeighborX="3134" custLinFactNeighborY="17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94114-4F04-4ECD-B3D3-CF3E4CC26EAF}" type="pres">
      <dgm:prSet presAssocID="{8E96E3BF-3669-4604-8011-5603DC2692F1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528B7-80BF-47FA-8D60-9FE62CAC98CF}" type="pres">
      <dgm:prSet presAssocID="{8E96E3BF-3669-4604-8011-5603DC2692F1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5F8E16-CB1E-477A-B224-AAAA9F225445}" type="presOf" srcId="{3715F886-57E6-40D6-978A-564497DF4EDE}" destId="{339528B7-80BF-47FA-8D60-9FE62CAC98CF}" srcOrd="0" destOrd="0" presId="urn:microsoft.com/office/officeart/2005/8/layout/matrix2"/>
    <dgm:cxn modelId="{3D2CECE1-A010-4004-8E6B-997DEA150F87}" type="presOf" srcId="{5FB4C9F6-E594-4773-9FBA-4A2C86316A43}" destId="{98C20ED7-1764-4151-B71A-82C3FB90FCD2}" srcOrd="0" destOrd="0" presId="urn:microsoft.com/office/officeart/2005/8/layout/matrix2"/>
    <dgm:cxn modelId="{C6BB17B7-78A3-4B17-8A8B-764D19DD2303}" srcId="{8E96E3BF-3669-4604-8011-5603DC2692F1}" destId="{3715F886-57E6-40D6-978A-564497DF4EDE}" srcOrd="3" destOrd="0" parTransId="{576B9811-ACEC-4B60-BCDC-8DD2E6941E29}" sibTransId="{39763B8B-30F8-4D16-BB92-6EFEE29448AC}"/>
    <dgm:cxn modelId="{E5213FF9-37FE-4F87-89A9-53B6B2DFC0B9}" srcId="{8E96E3BF-3669-4604-8011-5603DC2692F1}" destId="{5FB4C9F6-E594-4773-9FBA-4A2C86316A43}" srcOrd="1" destOrd="0" parTransId="{00516F04-E8A5-48F5-A79C-2237AD4A8511}" sibTransId="{E7F0185A-A5E4-45E2-9484-EB88A51CF7D4}"/>
    <dgm:cxn modelId="{012176B9-5335-4C51-B14B-3003AD985B28}" type="presOf" srcId="{56E834D6-81EC-4D7A-A054-2605E9B10319}" destId="{EAA94114-4F04-4ECD-B3D3-CF3E4CC26EAF}" srcOrd="0" destOrd="0" presId="urn:microsoft.com/office/officeart/2005/8/layout/matrix2"/>
    <dgm:cxn modelId="{DD2BEB9D-ACD0-4F60-B3F3-C29815F4EEE2}" srcId="{8E96E3BF-3669-4604-8011-5603DC2692F1}" destId="{56E834D6-81EC-4D7A-A054-2605E9B10319}" srcOrd="2" destOrd="0" parTransId="{6D13D889-B714-4AE4-A8B5-347B95D6E74C}" sibTransId="{49847A2B-B1EB-40FA-8F2E-BEBA784A3265}"/>
    <dgm:cxn modelId="{2A9E27AD-75BF-4685-84A9-38CC07CD20B4}" type="presOf" srcId="{9217E52E-EC0E-48F9-9E54-D8B13E171C6E}" destId="{D7CFBC24-19FC-4205-B86F-5798282EBB42}" srcOrd="0" destOrd="0" presId="urn:microsoft.com/office/officeart/2005/8/layout/matrix2"/>
    <dgm:cxn modelId="{5D1DE4E8-56C1-4F89-87A5-C4B041F00A6E}" srcId="{8E96E3BF-3669-4604-8011-5603DC2692F1}" destId="{9217E52E-EC0E-48F9-9E54-D8B13E171C6E}" srcOrd="0" destOrd="0" parTransId="{ADFBE33C-D504-4B95-A110-54EB7CEABAD4}" sibTransId="{59A989C4-2546-4D5F-A9FC-7AC7177A6B46}"/>
    <dgm:cxn modelId="{A414167E-8329-488B-B9D7-E42A43929C21}" type="presOf" srcId="{8E96E3BF-3669-4604-8011-5603DC2692F1}" destId="{98D44B5E-6770-4F9A-8FE5-3749390CA174}" srcOrd="0" destOrd="0" presId="urn:microsoft.com/office/officeart/2005/8/layout/matrix2"/>
    <dgm:cxn modelId="{E6FC62F5-98EF-4AF3-A31B-B96D3CAC859A}" type="presParOf" srcId="{98D44B5E-6770-4F9A-8FE5-3749390CA174}" destId="{843718DB-3446-45D4-B066-63532AEA19E6}" srcOrd="0" destOrd="0" presId="urn:microsoft.com/office/officeart/2005/8/layout/matrix2"/>
    <dgm:cxn modelId="{4CCAAE27-5B59-44F1-9213-79213CEA9394}" type="presParOf" srcId="{98D44B5E-6770-4F9A-8FE5-3749390CA174}" destId="{D7CFBC24-19FC-4205-B86F-5798282EBB42}" srcOrd="1" destOrd="0" presId="urn:microsoft.com/office/officeart/2005/8/layout/matrix2"/>
    <dgm:cxn modelId="{4A9ACB4B-3DFE-4092-8BCB-0E6D53A77CF6}" type="presParOf" srcId="{98D44B5E-6770-4F9A-8FE5-3749390CA174}" destId="{98C20ED7-1764-4151-B71A-82C3FB90FCD2}" srcOrd="2" destOrd="0" presId="urn:microsoft.com/office/officeart/2005/8/layout/matrix2"/>
    <dgm:cxn modelId="{1463DA48-EB40-41FC-9B47-9CB38B84E9E4}" type="presParOf" srcId="{98D44B5E-6770-4F9A-8FE5-3749390CA174}" destId="{EAA94114-4F04-4ECD-B3D3-CF3E4CC26EAF}" srcOrd="3" destOrd="0" presId="urn:microsoft.com/office/officeart/2005/8/layout/matrix2"/>
    <dgm:cxn modelId="{5ACA1440-0716-4A2B-AA68-3A591C14580D}" type="presParOf" srcId="{98D44B5E-6770-4F9A-8FE5-3749390CA174}" destId="{339528B7-80BF-47FA-8D60-9FE62CAC98CF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3718DB-3446-45D4-B066-63532AEA19E6}">
      <dsp:nvSpPr>
        <dsp:cNvPr id="0" name=""/>
        <dsp:cNvSpPr/>
      </dsp:nvSpPr>
      <dsp:spPr>
        <a:xfrm>
          <a:off x="1192076" y="0"/>
          <a:ext cx="2392040" cy="239204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CFBC24-19FC-4205-B86F-5798282EBB42}">
      <dsp:nvSpPr>
        <dsp:cNvPr id="0" name=""/>
        <dsp:cNvSpPr/>
      </dsp:nvSpPr>
      <dsp:spPr>
        <a:xfrm>
          <a:off x="1347558" y="155482"/>
          <a:ext cx="956816" cy="956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ИНТЕН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СИВНОСТЬ</a:t>
          </a:r>
          <a:endParaRPr lang="ru-RU" sz="1300" kern="1200" dirty="0"/>
        </a:p>
      </dsp:txBody>
      <dsp:txXfrm>
        <a:off x="1394266" y="202190"/>
        <a:ext cx="863400" cy="863400"/>
      </dsp:txXfrm>
    </dsp:sp>
    <dsp:sp modelId="{98C20ED7-1764-4151-B71A-82C3FB90FCD2}">
      <dsp:nvSpPr>
        <dsp:cNvPr id="0" name=""/>
        <dsp:cNvSpPr/>
      </dsp:nvSpPr>
      <dsp:spPr>
        <a:xfrm>
          <a:off x="2471817" y="155482"/>
          <a:ext cx="956816" cy="956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МО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ДАЛЬ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НОСТЬ</a:t>
          </a:r>
          <a:endParaRPr lang="ru-RU" sz="1300" kern="1200" dirty="0"/>
        </a:p>
      </dsp:txBody>
      <dsp:txXfrm>
        <a:off x="2518525" y="202190"/>
        <a:ext cx="863400" cy="863400"/>
      </dsp:txXfrm>
    </dsp:sp>
    <dsp:sp modelId="{EAA94114-4F04-4ECD-B3D3-CF3E4CC26EAF}">
      <dsp:nvSpPr>
        <dsp:cNvPr id="0" name=""/>
        <dsp:cNvSpPr/>
      </dsp:nvSpPr>
      <dsp:spPr>
        <a:xfrm>
          <a:off x="1347558" y="1279741"/>
          <a:ext cx="956816" cy="956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ВРЕМЯ</a:t>
          </a:r>
          <a:endParaRPr lang="ru-RU" sz="1300" kern="1200" dirty="0"/>
        </a:p>
      </dsp:txBody>
      <dsp:txXfrm>
        <a:off x="1394266" y="1326449"/>
        <a:ext cx="863400" cy="863400"/>
      </dsp:txXfrm>
    </dsp:sp>
    <dsp:sp modelId="{339528B7-80BF-47FA-8D60-9FE62CAC98CF}">
      <dsp:nvSpPr>
        <dsp:cNvPr id="0" name=""/>
        <dsp:cNvSpPr/>
      </dsp:nvSpPr>
      <dsp:spPr>
        <a:xfrm>
          <a:off x="2471817" y="1279741"/>
          <a:ext cx="956816" cy="956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ПРО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СТРАН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СТВО</a:t>
          </a:r>
          <a:endParaRPr lang="ru-RU" sz="1300" kern="1200" dirty="0"/>
        </a:p>
      </dsp:txBody>
      <dsp:txXfrm>
        <a:off x="2518525" y="1326449"/>
        <a:ext cx="863400" cy="863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3718DB-3446-45D4-B066-63532AEA19E6}">
      <dsp:nvSpPr>
        <dsp:cNvPr id="0" name=""/>
        <dsp:cNvSpPr/>
      </dsp:nvSpPr>
      <dsp:spPr>
        <a:xfrm>
          <a:off x="684075" y="0"/>
          <a:ext cx="4968552" cy="4968552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CFBC24-19FC-4205-B86F-5798282EBB42}">
      <dsp:nvSpPr>
        <dsp:cNvPr id="0" name=""/>
        <dsp:cNvSpPr/>
      </dsp:nvSpPr>
      <dsp:spPr>
        <a:xfrm>
          <a:off x="1007031" y="322955"/>
          <a:ext cx="1987420" cy="19874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/>
            <a:t>ИНТЕНСИВНОСТЬ</a:t>
          </a:r>
          <a:endParaRPr lang="ru-RU" sz="1600" b="1" kern="1200" dirty="0"/>
        </a:p>
      </dsp:txBody>
      <dsp:txXfrm>
        <a:off x="1104049" y="419973"/>
        <a:ext cx="1793384" cy="1793384"/>
      </dsp:txXfrm>
    </dsp:sp>
    <dsp:sp modelId="{98C20ED7-1764-4151-B71A-82C3FB90FCD2}">
      <dsp:nvSpPr>
        <dsp:cNvPr id="0" name=""/>
        <dsp:cNvSpPr/>
      </dsp:nvSpPr>
      <dsp:spPr>
        <a:xfrm>
          <a:off x="3342251" y="322955"/>
          <a:ext cx="1987420" cy="19874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/>
            <a:t>МОДАЛЬНОСТЬ</a:t>
          </a:r>
          <a:endParaRPr lang="ru-RU" sz="1600" b="1" kern="1200" dirty="0"/>
        </a:p>
      </dsp:txBody>
      <dsp:txXfrm>
        <a:off x="3439269" y="419973"/>
        <a:ext cx="1793384" cy="1793384"/>
      </dsp:txXfrm>
    </dsp:sp>
    <dsp:sp modelId="{EAA94114-4F04-4ECD-B3D3-CF3E4CC26EAF}">
      <dsp:nvSpPr>
        <dsp:cNvPr id="0" name=""/>
        <dsp:cNvSpPr/>
      </dsp:nvSpPr>
      <dsp:spPr>
        <a:xfrm>
          <a:off x="1007031" y="2658175"/>
          <a:ext cx="1987420" cy="19874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ВРЕМЯ</a:t>
          </a:r>
          <a:endParaRPr lang="ru-RU" sz="1600" b="1" kern="1200" dirty="0"/>
        </a:p>
      </dsp:txBody>
      <dsp:txXfrm>
        <a:off x="1104049" y="2755193"/>
        <a:ext cx="1793384" cy="1793384"/>
      </dsp:txXfrm>
    </dsp:sp>
    <dsp:sp modelId="{339528B7-80BF-47FA-8D60-9FE62CAC98CF}">
      <dsp:nvSpPr>
        <dsp:cNvPr id="0" name=""/>
        <dsp:cNvSpPr/>
      </dsp:nvSpPr>
      <dsp:spPr>
        <a:xfrm>
          <a:off x="3342251" y="2658175"/>
          <a:ext cx="1987420" cy="19874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/>
            <a:t>ПРОСТРАНСТВО</a:t>
          </a:r>
          <a:endParaRPr lang="ru-RU" sz="1600" b="1" kern="1200" dirty="0"/>
        </a:p>
      </dsp:txBody>
      <dsp:txXfrm>
        <a:off x="3439269" y="2755193"/>
        <a:ext cx="1793384" cy="17933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3718DB-3446-45D4-B066-63532AEA19E6}">
      <dsp:nvSpPr>
        <dsp:cNvPr id="0" name=""/>
        <dsp:cNvSpPr/>
      </dsp:nvSpPr>
      <dsp:spPr>
        <a:xfrm>
          <a:off x="280143" y="0"/>
          <a:ext cx="2392040" cy="239204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CFBC24-19FC-4205-B86F-5798282EBB42}">
      <dsp:nvSpPr>
        <dsp:cNvPr id="0" name=""/>
        <dsp:cNvSpPr/>
      </dsp:nvSpPr>
      <dsp:spPr>
        <a:xfrm>
          <a:off x="435626" y="155482"/>
          <a:ext cx="956816" cy="956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ИНТЕН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СИВНОСТЬ</a:t>
          </a:r>
          <a:endParaRPr lang="ru-RU" sz="1300" kern="1200" dirty="0"/>
        </a:p>
      </dsp:txBody>
      <dsp:txXfrm>
        <a:off x="482334" y="202190"/>
        <a:ext cx="863400" cy="863400"/>
      </dsp:txXfrm>
    </dsp:sp>
    <dsp:sp modelId="{98C20ED7-1764-4151-B71A-82C3FB90FCD2}">
      <dsp:nvSpPr>
        <dsp:cNvPr id="0" name=""/>
        <dsp:cNvSpPr/>
      </dsp:nvSpPr>
      <dsp:spPr>
        <a:xfrm>
          <a:off x="1589872" y="172523"/>
          <a:ext cx="956816" cy="956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МО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ДАЛЬ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НОСТЬ</a:t>
          </a:r>
          <a:endParaRPr lang="ru-RU" sz="1300" kern="1200" dirty="0"/>
        </a:p>
      </dsp:txBody>
      <dsp:txXfrm>
        <a:off x="1636580" y="219231"/>
        <a:ext cx="863400" cy="863400"/>
      </dsp:txXfrm>
    </dsp:sp>
    <dsp:sp modelId="{EAA94114-4F04-4ECD-B3D3-CF3E4CC26EAF}">
      <dsp:nvSpPr>
        <dsp:cNvPr id="0" name=""/>
        <dsp:cNvSpPr/>
      </dsp:nvSpPr>
      <dsp:spPr>
        <a:xfrm>
          <a:off x="435626" y="1279741"/>
          <a:ext cx="956816" cy="956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ВРЕМЯ</a:t>
          </a:r>
          <a:endParaRPr lang="ru-RU" sz="1300" kern="1200" dirty="0"/>
        </a:p>
      </dsp:txBody>
      <dsp:txXfrm>
        <a:off x="482334" y="1326449"/>
        <a:ext cx="863400" cy="863400"/>
      </dsp:txXfrm>
    </dsp:sp>
    <dsp:sp modelId="{339528B7-80BF-47FA-8D60-9FE62CAC98CF}">
      <dsp:nvSpPr>
        <dsp:cNvPr id="0" name=""/>
        <dsp:cNvSpPr/>
      </dsp:nvSpPr>
      <dsp:spPr>
        <a:xfrm>
          <a:off x="1559885" y="1279741"/>
          <a:ext cx="956816" cy="9568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ПРО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СТРАН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300" kern="1200" dirty="0" smtClean="0"/>
            <a:t>СТВО</a:t>
          </a:r>
          <a:endParaRPr lang="ru-RU" sz="1300" kern="1200" dirty="0"/>
        </a:p>
      </dsp:txBody>
      <dsp:txXfrm>
        <a:off x="1606593" y="1326449"/>
        <a:ext cx="863400" cy="863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ahUKEwiQ2o-73d3UAhUMSRoKHWiACGcQjRwIBw&amp;url=https://www.econ.msu.ru/login.php&amp;psig=AFQjCNF8LyDyWZIW5fYYWgij1yxbaMxBbQ&amp;ust=149864267851978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google.ru/url?sa=i&amp;rct=j&amp;q=&amp;esrc=s&amp;source=images&amp;cd=&amp;cad=rja&amp;uact=8&amp;ved=0ahUKEwi4v-6yo97UAhXHYJoKHdnYBSUQjRwIBw&amp;url=https://humorial.ru/matherials/show/65706&amp;psig=AFQjCNGYLyEjlRNzb6fDbxrHHXT-FARywA&amp;ust=149866151814947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ahUKEwiQ2o-73d3UAhUMSRoKHWiACGcQjRwIBw&amp;url=https://www.econ.msu.ru/login.php&amp;psig=AFQjCNF8LyDyWZIW5fYYWgij1yxbaMxBbQ&amp;ust=149864267851978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3.png"/><Relationship Id="rId4" Type="http://schemas.openxmlformats.org/officeDocument/2006/relationships/diagramData" Target="../diagrams/data3.xml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3473" y="2348880"/>
            <a:ext cx="8676580" cy="1470025"/>
          </a:xfrm>
        </p:spPr>
        <p:txBody>
          <a:bodyPr>
            <a:normAutofit fontScale="90000"/>
          </a:bodyPr>
          <a:lstStyle/>
          <a:p>
            <a:r>
              <a:rPr lang="ru-RU" sz="7300" dirty="0">
                <a:solidFill>
                  <a:srgbClr val="7030A0"/>
                </a:solidFill>
              </a:rPr>
              <a:t>СЦЕНАРИЙ КАК АКМЕ:</a:t>
            </a:r>
            <a:br>
              <a:rPr lang="ru-RU" sz="7300" dirty="0">
                <a:solidFill>
                  <a:srgbClr val="7030A0"/>
                </a:solidFill>
              </a:rPr>
            </a:br>
            <a:r>
              <a:rPr lang="ru-RU" sz="3100" dirty="0">
                <a:solidFill>
                  <a:srgbClr val="FF0000"/>
                </a:solidFill>
              </a:rPr>
              <a:t>ОЧЕРК КОГНИТИВНЫХ ОСНОВАНИЙ </a:t>
            </a:r>
            <a:r>
              <a:rPr lang="ru-RU" sz="3100" dirty="0" smtClean="0">
                <a:solidFill>
                  <a:srgbClr val="FF0000"/>
                </a:solidFill>
              </a:rPr>
              <a:t>МЕНЕДЖМЕНТА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3627" y="4725144"/>
            <a:ext cx="7320781" cy="1752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383838"/>
                </a:solidFill>
              </a:rPr>
              <a:t>Елена Игоревна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383838"/>
                </a:solidFill>
              </a:rPr>
              <a:t>КУДРЯВЦЕВА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>
                <a:solidFill>
                  <a:srgbClr val="383838"/>
                </a:solidFill>
              </a:rPr>
              <a:t>к</a:t>
            </a:r>
            <a:r>
              <a:rPr lang="ru-RU" sz="2000" dirty="0" smtClean="0">
                <a:solidFill>
                  <a:srgbClr val="383838"/>
                </a:solidFill>
              </a:rPr>
              <a:t>андидат психологических наук, доцент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383838"/>
                </a:solidFill>
              </a:rPr>
              <a:t>НИУ «Высшая школа экономики»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sz="2000" dirty="0" smtClean="0">
                <a:solidFill>
                  <a:srgbClr val="383838"/>
                </a:solidFill>
              </a:rPr>
              <a:t>eikudriavtseva@hse.ru</a:t>
            </a:r>
            <a:endParaRPr lang="ru-RU" sz="2000" dirty="0">
              <a:solidFill>
                <a:srgbClr val="383838"/>
              </a:solidFill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1943"/>
            <a:ext cx="1536105" cy="101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2" descr="Торжественное вручение дипломов выпускникам программы бакалавров и магистров - 2017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Картинки по запросу экономический факультет мгу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365125"/>
            <a:ext cx="3619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950" y="271943"/>
            <a:ext cx="3658159" cy="77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50514" y="396875"/>
            <a:ext cx="3690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XVIII </a:t>
            </a: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МЕЖДУНАРОДНАЯ КОНФЕРЕНЦИЯ</a:t>
            </a:r>
            <a:b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 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ИСТОРИИ УПРАВЛЕНЧЕСКОЙ </a:t>
            </a: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МЫСЛИ</a:t>
            </a:r>
            <a:b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 БИЗНЕСА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61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" y="332656"/>
            <a:ext cx="9143999" cy="79208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СЕМАНТИКА СЦЕНАРИЯ -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ПРЕДИКТОР РЕЗУЛЬТАТА ЕГО РЕАЛИЗАЦИИ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5" name="AutoShape 2" descr="Картинки по запросу результат труда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584325"/>
            <a:ext cx="381000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238" y="1293121"/>
            <a:ext cx="5861883" cy="508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7" y="6334311"/>
            <a:ext cx="504056" cy="33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4704" y="6378305"/>
            <a:ext cx="8979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Кудрявцева Е.И. Сценарий как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</a:rPr>
              <a:t>акме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: очерк когнитивных оснований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менеджмента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// XVIII Международная конференция по истории управленческой мысли и бизнеса, 2017</a:t>
            </a:r>
          </a:p>
        </p:txBody>
      </p:sp>
    </p:spTree>
    <p:extLst>
      <p:ext uri="{BB962C8B-B14F-4D97-AF65-F5344CB8AC3E}">
        <p14:creationId xmlns:p14="http://schemas.microsoft.com/office/powerpoint/2010/main" val="37367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3473" y="2348880"/>
            <a:ext cx="8676580" cy="1470025"/>
          </a:xfrm>
        </p:spPr>
        <p:txBody>
          <a:bodyPr>
            <a:normAutofit fontScale="90000"/>
          </a:bodyPr>
          <a:lstStyle/>
          <a:p>
            <a:r>
              <a:rPr lang="ru-RU" sz="7300" dirty="0">
                <a:solidFill>
                  <a:srgbClr val="7030A0"/>
                </a:solidFill>
              </a:rPr>
              <a:t>СЦЕНАРИЙ КАК АКМЕ:</a:t>
            </a:r>
            <a:br>
              <a:rPr lang="ru-RU" sz="7300" dirty="0">
                <a:solidFill>
                  <a:srgbClr val="7030A0"/>
                </a:solidFill>
              </a:rPr>
            </a:br>
            <a:r>
              <a:rPr lang="ru-RU" sz="3100" dirty="0">
                <a:solidFill>
                  <a:srgbClr val="FF0000"/>
                </a:solidFill>
              </a:rPr>
              <a:t>ОЧЕРК КОГНИТИВНЫХ ОСНОВАНИЙ </a:t>
            </a:r>
            <a:r>
              <a:rPr lang="ru-RU" sz="3100" dirty="0" smtClean="0">
                <a:solidFill>
                  <a:srgbClr val="FF0000"/>
                </a:solidFill>
              </a:rPr>
              <a:t>МЕНЕДЖМЕНТА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3627" y="4725144"/>
            <a:ext cx="7320781" cy="1752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383838"/>
                </a:solidFill>
              </a:rPr>
              <a:t>Елена Игоревна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383838"/>
                </a:solidFill>
              </a:rPr>
              <a:t>КУДРЯВЦЕВА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>
                <a:solidFill>
                  <a:srgbClr val="383838"/>
                </a:solidFill>
              </a:rPr>
              <a:t>к</a:t>
            </a:r>
            <a:r>
              <a:rPr lang="ru-RU" sz="2000" dirty="0" smtClean="0">
                <a:solidFill>
                  <a:srgbClr val="383838"/>
                </a:solidFill>
              </a:rPr>
              <a:t>андидат психологических наук, доцент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383838"/>
                </a:solidFill>
              </a:rPr>
              <a:t>НИУ «Высшая школа экономики»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sz="2000" dirty="0" smtClean="0">
                <a:solidFill>
                  <a:srgbClr val="383838"/>
                </a:solidFill>
              </a:rPr>
              <a:t>eikudriavtseva@hse.ru</a:t>
            </a:r>
            <a:endParaRPr lang="ru-RU" sz="2000" dirty="0">
              <a:solidFill>
                <a:srgbClr val="383838"/>
              </a:solidFill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1943"/>
            <a:ext cx="1536105" cy="101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2" descr="Торжественное вручение дипломов выпускникам программы бакалавров и магистров - 2017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Картинки по запросу экономический факультет мгу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365125"/>
            <a:ext cx="3619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950" y="271943"/>
            <a:ext cx="3658159" cy="77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50514" y="396875"/>
            <a:ext cx="3690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XVIII </a:t>
            </a: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МЕЖДУНАРОДНАЯ КОНФЕРЕНЦИЯ</a:t>
            </a:r>
            <a:b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 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ИСТОРИИ УПРАВЛЕНЧЕСКОЙ </a:t>
            </a: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МЫСЛИ</a:t>
            </a:r>
            <a:b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 БИЗНЕСА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84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918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СЦЕНАРИЙ КАК МЕНТАЛЬНАЯ МОДЕЛЬ РЕПРЕЗЕНТАЦИИ ВОЗМОЖНОГО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4311"/>
            <a:ext cx="504056" cy="33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4704" y="6378305"/>
            <a:ext cx="8979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Кудрявцева Е.И. Сценарий как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</a:rPr>
              <a:t>акме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: очерк когнитивных оснований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менеджмента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// XVIII Международная конференция по истории управленческой мысли и бизнеса, 2017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617" y="1437928"/>
            <a:ext cx="698234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Сценарий – ВНУТРЕННИЙ непротиворечивый ВЗГЛЯД на то,</a:t>
            </a:r>
            <a:r>
              <a:rPr lang="en-US" sz="1600" dirty="0" smtClean="0">
                <a:solidFill>
                  <a:srgbClr val="002060"/>
                </a:solidFill>
              </a:rPr>
              <a:t/>
            </a:r>
            <a:br>
              <a:rPr lang="en-US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чем может обернуться будущее (</a:t>
            </a:r>
            <a:r>
              <a:rPr lang="en-US" sz="1600" dirty="0" smtClean="0">
                <a:solidFill>
                  <a:srgbClr val="002060"/>
                </a:solidFill>
              </a:rPr>
              <a:t>Porter, 1985)</a:t>
            </a:r>
          </a:p>
          <a:p>
            <a:pPr marL="285750" indent="-285750">
              <a:spcAft>
                <a:spcPts val="12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Сценарий – инструмент упорядочивания ИМЕЮЩИХСЯ ПРЕДСТАВЛЕНИЙ</a:t>
            </a:r>
            <a:r>
              <a:rPr lang="en-US" sz="1600" dirty="0" smtClean="0">
                <a:solidFill>
                  <a:srgbClr val="002060"/>
                </a:solidFill>
              </a:rPr>
              <a:t/>
            </a:r>
            <a:br>
              <a:rPr lang="en-US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smtClean="0">
                <a:solidFill>
                  <a:srgbClr val="002060"/>
                </a:solidFill>
              </a:rPr>
              <a:t>Schwartz</a:t>
            </a:r>
            <a:r>
              <a:rPr lang="ru-RU" sz="1600" dirty="0" smtClean="0">
                <a:solidFill>
                  <a:srgbClr val="002060"/>
                </a:solidFill>
              </a:rPr>
              <a:t>, 1991)</a:t>
            </a:r>
          </a:p>
          <a:p>
            <a:pPr marL="285750" indent="-285750">
              <a:spcAft>
                <a:spcPts val="12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Сценарий – привнесение в ИЗВЕСТНОЕ НАСТОЯЩЕЕ возможных агентов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(</a:t>
            </a:r>
            <a:r>
              <a:rPr lang="da-DK" sz="1600" dirty="0" smtClean="0">
                <a:solidFill>
                  <a:srgbClr val="002060"/>
                </a:solidFill>
              </a:rPr>
              <a:t>Lindgren </a:t>
            </a:r>
            <a:r>
              <a:rPr lang="en-US" sz="1600" dirty="0" smtClean="0">
                <a:solidFill>
                  <a:srgbClr val="002060"/>
                </a:solidFill>
              </a:rPr>
              <a:t>&amp;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da-DK" sz="1600" dirty="0" smtClean="0">
                <a:solidFill>
                  <a:srgbClr val="002060"/>
                </a:solidFill>
              </a:rPr>
              <a:t>Bandhold</a:t>
            </a:r>
            <a:r>
              <a:rPr lang="ru-RU" sz="1600" dirty="0" smtClean="0">
                <a:solidFill>
                  <a:srgbClr val="002060"/>
                </a:solidFill>
              </a:rPr>
              <a:t>, 2003)</a:t>
            </a:r>
            <a:endParaRPr lang="ru-RU" sz="1600" dirty="0">
              <a:solidFill>
                <a:srgbClr val="002060"/>
              </a:solidFill>
            </a:endParaRPr>
          </a:p>
          <a:p>
            <a:pPr marL="285750" indent="-285750">
              <a:spcAft>
                <a:spcPts val="12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</a:rPr>
              <a:t>Сценарий – КАРТИНА </a:t>
            </a:r>
            <a:r>
              <a:rPr lang="ru-RU" sz="1600" dirty="0" smtClean="0">
                <a:solidFill>
                  <a:srgbClr val="002060"/>
                </a:solidFill>
              </a:rPr>
              <a:t>РАЗВОРАЧИВАНИЯ </a:t>
            </a:r>
            <a:r>
              <a:rPr lang="ru-RU" sz="1600" dirty="0">
                <a:solidFill>
                  <a:srgbClr val="002060"/>
                </a:solidFill>
              </a:rPr>
              <a:t>будущего (</a:t>
            </a:r>
            <a:r>
              <a:rPr lang="en-US" sz="1600" dirty="0">
                <a:solidFill>
                  <a:srgbClr val="002060"/>
                </a:solidFill>
              </a:rPr>
              <a:t>Thompson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en-US" sz="1600" dirty="0">
                <a:solidFill>
                  <a:srgbClr val="002060"/>
                </a:solidFill>
              </a:rPr>
              <a:t>et al</a:t>
            </a:r>
            <a:r>
              <a:rPr lang="ru-RU" sz="1600" dirty="0">
                <a:solidFill>
                  <a:srgbClr val="002060"/>
                </a:solidFill>
              </a:rPr>
              <a:t>., </a:t>
            </a:r>
            <a:r>
              <a:rPr lang="en-US" sz="1600" dirty="0">
                <a:solidFill>
                  <a:srgbClr val="002060"/>
                </a:solidFill>
              </a:rPr>
              <a:t>2016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9918" y="1340768"/>
            <a:ext cx="8196538" cy="2492626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335871" y="3858139"/>
            <a:ext cx="484632" cy="144015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440443234"/>
              </p:ext>
            </p:extLst>
          </p:nvPr>
        </p:nvGraphicFramePr>
        <p:xfrm>
          <a:off x="2190091" y="4045683"/>
          <a:ext cx="4776192" cy="239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089594" y="4653136"/>
            <a:ext cx="20083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Векторная развертка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психического образа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(</a:t>
            </a:r>
            <a:r>
              <a:rPr lang="ru-RU" sz="1600" dirty="0" err="1" smtClean="0">
                <a:solidFill>
                  <a:srgbClr val="002060"/>
                </a:solidFill>
              </a:rPr>
              <a:t>Веккер</a:t>
            </a:r>
            <a:r>
              <a:rPr lang="ru-RU" sz="1600" dirty="0" smtClean="0">
                <a:solidFill>
                  <a:srgbClr val="002060"/>
                </a:solidFill>
              </a:rPr>
              <a:t>, 1998)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4406914"/>
            <a:ext cx="22286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Значение любого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порождаемого текста =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психический образ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(Мусхелишвили </a:t>
            </a:r>
            <a:r>
              <a:rPr lang="en-US" sz="1600" dirty="0" smtClean="0">
                <a:solidFill>
                  <a:srgbClr val="002060"/>
                </a:solidFill>
              </a:rPr>
              <a:t>&amp;</a:t>
            </a: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err="1" smtClean="0">
                <a:solidFill>
                  <a:srgbClr val="002060"/>
                </a:solidFill>
              </a:rPr>
              <a:t>Шрейдер</a:t>
            </a:r>
            <a:r>
              <a:rPr lang="ru-RU" sz="1600" dirty="0" smtClean="0">
                <a:solidFill>
                  <a:srgbClr val="002060"/>
                </a:solidFill>
              </a:rPr>
              <a:t>, 1997)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265003" y="4941168"/>
            <a:ext cx="626368" cy="62636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dirty="0" smtClean="0"/>
              <a:t>ОБРАЗ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17518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Graphic spid="12" grpId="0">
        <p:bldAsOne/>
      </p:bldGraphic>
      <p:bldP spid="13" grpId="0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92629" y="116632"/>
            <a:ext cx="8229600" cy="72008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КОГНИТИВНЫЕ МОДЕЛИ И ИХ РЕАЛИЗАЦИЯ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572" y="6378305"/>
            <a:ext cx="88814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Кудрявцева Е.И. Сценарий как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</a:rPr>
              <a:t>акме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: очерк когнитивных оснований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менеджмента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// XVIII Международная конференция по истории управленческой мысли и бизнеса, 2017</a:t>
            </a: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" y="6334311"/>
            <a:ext cx="504056" cy="33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0782" y="1161492"/>
            <a:ext cx="4756751" cy="5216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1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Прототип («фокальный пример» по </a:t>
            </a:r>
            <a:r>
              <a:rPr lang="en-US" sz="1600" dirty="0" err="1" smtClean="0">
                <a:solidFill>
                  <a:srgbClr val="002060"/>
                </a:solidFill>
              </a:rPr>
              <a:t>Rosch</a:t>
            </a:r>
            <a:r>
              <a:rPr lang="ru-RU" sz="1600" dirty="0" smtClean="0">
                <a:solidFill>
                  <a:srgbClr val="002060"/>
                </a:solidFill>
              </a:rPr>
              <a:t>, 1979):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отбор персонала</a:t>
            </a:r>
            <a:r>
              <a:rPr lang="ru-RU" sz="1600" dirty="0">
                <a:solidFill>
                  <a:srgbClr val="002060"/>
                </a:solidFill>
              </a:rPr>
              <a:t/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выбор поставщика</a:t>
            </a:r>
            <a:r>
              <a:rPr lang="ru-RU" sz="1600" dirty="0">
                <a:solidFill>
                  <a:srgbClr val="002060"/>
                </a:solidFill>
              </a:rPr>
              <a:t/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базовый </a:t>
            </a:r>
            <a:r>
              <a:rPr lang="ru-RU" sz="1600" dirty="0" err="1" smtClean="0">
                <a:solidFill>
                  <a:srgbClr val="002060"/>
                </a:solidFill>
              </a:rPr>
              <a:t>мерчандайзинг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1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Список (</a:t>
            </a:r>
            <a:r>
              <a:rPr lang="en-US" sz="1600" dirty="0" smtClean="0">
                <a:solidFill>
                  <a:srgbClr val="002060"/>
                </a:solidFill>
              </a:rPr>
              <a:t>Friedman</a:t>
            </a:r>
            <a:r>
              <a:rPr lang="ru-RU" sz="1600" dirty="0" smtClean="0">
                <a:solidFill>
                  <a:srgbClr val="002060"/>
                </a:solidFill>
              </a:rPr>
              <a:t>, 1979):</a:t>
            </a:r>
            <a:r>
              <a:rPr lang="ru-RU" sz="1600" dirty="0">
                <a:solidFill>
                  <a:srgbClr val="002060"/>
                </a:solidFill>
              </a:rPr>
              <a:t/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базовые ценности компании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модель компетенций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задачи проекта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«потребительская корзина»</a:t>
            </a:r>
          </a:p>
          <a:p>
            <a:pPr marL="285750" indent="-285750">
              <a:spcAft>
                <a:spcPts val="1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Схема сцен (М</a:t>
            </a:r>
            <a:r>
              <a:rPr lang="en-US" sz="1600" dirty="0" err="1" smtClean="0">
                <a:solidFill>
                  <a:srgbClr val="002060"/>
                </a:solidFill>
              </a:rPr>
              <a:t>andler</a:t>
            </a:r>
            <a:r>
              <a:rPr lang="ru-RU" sz="1600" dirty="0" smtClean="0">
                <a:solidFill>
                  <a:srgbClr val="002060"/>
                </a:solidFill>
              </a:rPr>
              <a:t>, 1979):</a:t>
            </a:r>
            <a:r>
              <a:rPr lang="ru-RU" sz="1600" dirty="0">
                <a:solidFill>
                  <a:srgbClr val="002060"/>
                </a:solidFill>
              </a:rPr>
              <a:t/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совет директоров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план мероприятий</a:t>
            </a:r>
            <a:r>
              <a:rPr lang="ru-RU" sz="1600" dirty="0">
                <a:solidFill>
                  <a:srgbClr val="002060"/>
                </a:solidFill>
              </a:rPr>
              <a:t/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 err="1" smtClean="0">
                <a:solidFill>
                  <a:srgbClr val="002060"/>
                </a:solidFill>
              </a:rPr>
              <a:t>оргструктура</a:t>
            </a:r>
            <a:r>
              <a:rPr lang="ru-RU" sz="1600" dirty="0" smtClean="0">
                <a:solidFill>
                  <a:srgbClr val="002060"/>
                </a:solidFill>
              </a:rPr>
              <a:t> компании</a:t>
            </a:r>
          </a:p>
          <a:p>
            <a:pPr marL="285750" indent="-285750">
              <a:spcAft>
                <a:spcPts val="1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Схема события (</a:t>
            </a:r>
            <a:r>
              <a:rPr lang="en-US" sz="1600" dirty="0" smtClean="0">
                <a:solidFill>
                  <a:srgbClr val="002060"/>
                </a:solidFill>
              </a:rPr>
              <a:t>Kantor</a:t>
            </a:r>
            <a:r>
              <a:rPr lang="ru-RU" sz="1600" dirty="0" smtClean="0">
                <a:solidFill>
                  <a:srgbClr val="002060"/>
                </a:solidFill>
              </a:rPr>
              <a:t>, 1957):</a:t>
            </a:r>
            <a:r>
              <a:rPr lang="ru-RU" sz="1600" dirty="0">
                <a:solidFill>
                  <a:srgbClr val="002060"/>
                </a:solidFill>
              </a:rPr>
              <a:t/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что? где? </a:t>
            </a:r>
            <a:r>
              <a:rPr lang="ru-RU" sz="1600" dirty="0">
                <a:solidFill>
                  <a:srgbClr val="002060"/>
                </a:solidFill>
              </a:rPr>
              <a:t>к</a:t>
            </a:r>
            <a:r>
              <a:rPr lang="ru-RU" sz="1600" dirty="0" smtClean="0">
                <a:solidFill>
                  <a:srgbClr val="002060"/>
                </a:solidFill>
              </a:rPr>
              <a:t>огда?</a:t>
            </a:r>
            <a:r>
              <a:rPr lang="ru-RU" sz="1600" dirty="0">
                <a:solidFill>
                  <a:srgbClr val="002060"/>
                </a:solidFill>
              </a:rPr>
              <a:t/>
            </a:r>
            <a:br>
              <a:rPr lang="ru-RU" sz="1600" dirty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причина-следствие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объяснение существа дела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творческое прогнозирование</a:t>
            </a:r>
          </a:p>
        </p:txBody>
      </p:sp>
      <p:sp>
        <p:nvSpPr>
          <p:cNvPr id="8" name="Стрелка вниз 7"/>
          <p:cNvSpPr/>
          <p:nvPr/>
        </p:nvSpPr>
        <p:spPr>
          <a:xfrm rot="16200000">
            <a:off x="4380866" y="1666227"/>
            <a:ext cx="484632" cy="326411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148064" y="1660156"/>
            <a:ext cx="2294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Традиция </a:t>
            </a:r>
            <a:r>
              <a:rPr lang="en-US" sz="1600" dirty="0" smtClean="0">
                <a:solidFill>
                  <a:srgbClr val="002060"/>
                </a:solidFill>
              </a:rPr>
              <a:t>VS</a:t>
            </a:r>
            <a:r>
              <a:rPr lang="ru-RU" sz="1600" dirty="0" smtClean="0">
                <a:solidFill>
                  <a:srgbClr val="002060"/>
                </a:solidFill>
              </a:rPr>
              <a:t> Инновация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4365323" y="2864983"/>
            <a:ext cx="484632" cy="326411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148064" y="2858911"/>
            <a:ext cx="24344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Ожидаемое  </a:t>
            </a:r>
            <a:r>
              <a:rPr lang="en-US" sz="1600" dirty="0" smtClean="0">
                <a:solidFill>
                  <a:srgbClr val="002060"/>
                </a:solidFill>
              </a:rPr>
              <a:t>VS </a:t>
            </a:r>
            <a:r>
              <a:rPr lang="ru-RU" sz="1600" dirty="0">
                <a:solidFill>
                  <a:srgbClr val="002060"/>
                </a:solidFill>
              </a:rPr>
              <a:t> С</a:t>
            </a:r>
            <a:r>
              <a:rPr lang="ru-RU" sz="1600" dirty="0" smtClean="0">
                <a:solidFill>
                  <a:srgbClr val="002060"/>
                </a:solidFill>
              </a:rPr>
              <a:t>транное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6200000">
            <a:off x="4370059" y="4123930"/>
            <a:ext cx="484632" cy="326411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148064" y="4117858"/>
            <a:ext cx="1882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Архетипы «чтения»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6200000">
            <a:off x="4380864" y="5412070"/>
            <a:ext cx="484632" cy="326411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148064" y="5405998"/>
            <a:ext cx="34101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Протокол </a:t>
            </a:r>
            <a:r>
              <a:rPr lang="en-US" sz="1600" dirty="0" smtClean="0">
                <a:solidFill>
                  <a:srgbClr val="002060"/>
                </a:solidFill>
              </a:rPr>
              <a:t>VS</a:t>
            </a:r>
            <a:r>
              <a:rPr lang="ru-RU" sz="1600" dirty="0" smtClean="0">
                <a:solidFill>
                  <a:srgbClr val="002060"/>
                </a:solidFill>
              </a:rPr>
              <a:t> Фантастический рассказ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48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92629" y="116632"/>
            <a:ext cx="8229600" cy="1296144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200" dirty="0" smtClean="0">
                <a:solidFill>
                  <a:srgbClr val="7030A0"/>
                </a:solidFill>
              </a:rPr>
              <a:t>ПРИМЕРЫ ВЛИЯНИЯ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КОГНИТИВНЫХ МОДЕЛЕЙ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НА ПРЕДСТАВЛЕНИЯ МЕНЕДЖЕРОВ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628800"/>
            <a:ext cx="8473217" cy="44165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Прототип: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dirty="0" smtClean="0">
                <a:solidFill>
                  <a:srgbClr val="002060"/>
                </a:solidFill>
              </a:rPr>
              <a:t>позиция И. Сталина относительно сведений о германском нападении (июнь 1941 г.)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dirty="0" smtClean="0">
                <a:solidFill>
                  <a:srgbClr val="002060"/>
                </a:solidFill>
              </a:rPr>
              <a:t>ожидания экспертов относительно мировых цен на нефть (2014-16 </a:t>
            </a:r>
            <a:r>
              <a:rPr lang="ru-RU" dirty="0" err="1" smtClean="0">
                <a:solidFill>
                  <a:srgbClr val="002060"/>
                </a:solidFill>
              </a:rPr>
              <a:t>г.г</a:t>
            </a:r>
            <a:r>
              <a:rPr lang="ru-RU" dirty="0" smtClean="0">
                <a:solidFill>
                  <a:srgbClr val="002060"/>
                </a:solidFill>
              </a:rPr>
              <a:t>.)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dirty="0" smtClean="0">
                <a:solidFill>
                  <a:srgbClr val="002060"/>
                </a:solidFill>
              </a:rPr>
              <a:t>стремление распределенной компании-</a:t>
            </a:r>
            <a:r>
              <a:rPr lang="ru-RU" dirty="0" err="1" smtClean="0">
                <a:solidFill>
                  <a:srgbClr val="002060"/>
                </a:solidFill>
              </a:rPr>
              <a:t>ритейлера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реализовать единую модель продаж во всех регионах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Список: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dirty="0">
                <a:solidFill>
                  <a:srgbClr val="002060"/>
                </a:solidFill>
              </a:rPr>
              <a:t>и</a:t>
            </a:r>
            <a:r>
              <a:rPr lang="ru-RU" dirty="0" smtClean="0">
                <a:solidFill>
                  <a:srgbClr val="002060"/>
                </a:solidFill>
              </a:rPr>
              <a:t>сполнение муниципального заказа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dirty="0" smtClean="0">
                <a:solidFill>
                  <a:srgbClr val="002060"/>
                </a:solidFill>
              </a:rPr>
              <a:t>штатное расписание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endParaRPr lang="ru-RU" dirty="0" smtClean="0">
              <a:solidFill>
                <a:srgbClr val="002060"/>
              </a:solidFill>
            </a:endParaRPr>
          </a:p>
          <a:p>
            <a:pPr marL="285750" indent="-285750"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Сцена: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dirty="0" smtClean="0">
                <a:solidFill>
                  <a:srgbClr val="002060"/>
                </a:solidFill>
              </a:rPr>
              <a:t>«Не так сели» (Б. Ельцин, 1999)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Событие:</a:t>
            </a:r>
          </a:p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dirty="0">
                <a:solidFill>
                  <a:srgbClr val="002060"/>
                </a:solidFill>
              </a:rPr>
              <a:t>п</a:t>
            </a:r>
            <a:r>
              <a:rPr lang="ru-RU" dirty="0" smtClean="0">
                <a:solidFill>
                  <a:srgbClr val="002060"/>
                </a:solidFill>
              </a:rPr>
              <a:t>обеда Д. Трампа на выборах в США (2017 г.)</a:t>
            </a: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4309"/>
            <a:ext cx="504056" cy="33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4704" y="6378305"/>
            <a:ext cx="8979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Кудрявцева Е.И. Сценарий как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</a:rPr>
              <a:t>акме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: очерк когнитивных оснований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менеджмента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// XVIII Международная конференция по истории управленческой мысли и бизнеса, 2017</a:t>
            </a:r>
          </a:p>
        </p:txBody>
      </p:sp>
      <p:pic>
        <p:nvPicPr>
          <p:cNvPr id="2053" name="Picture 5" descr="Картинки по запросу ошибки менеджер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12976"/>
            <a:ext cx="490720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11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3999" cy="72008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ПРЕОДОЛЕТЬ ГРАНИЦЫ КОГНИТИВНОЙ МОДЕЛИ!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15088" y="1306229"/>
            <a:ext cx="5832648" cy="54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dirty="0">
                <a:solidFill>
                  <a:srgbClr val="FF0000"/>
                </a:solidFill>
              </a:rPr>
              <a:t>!</a:t>
            </a:r>
            <a:r>
              <a:rPr lang="ru-RU" dirty="0">
                <a:solidFill>
                  <a:srgbClr val="002060"/>
                </a:solidFill>
              </a:rPr>
              <a:t> Непарные </a:t>
            </a:r>
            <a:r>
              <a:rPr lang="ru-RU" dirty="0" smtClean="0">
                <a:solidFill>
                  <a:srgbClr val="002060"/>
                </a:solidFill>
              </a:rPr>
              <a:t>носки – модный тренд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en-US" dirty="0" smtClean="0">
                <a:solidFill>
                  <a:srgbClr val="002060"/>
                </a:solidFill>
              </a:rPr>
              <a:t>Sykes </a:t>
            </a:r>
            <a:r>
              <a:rPr lang="en-US" dirty="0">
                <a:solidFill>
                  <a:srgbClr val="002060"/>
                </a:solidFill>
              </a:rPr>
              <a:t>&amp; </a:t>
            </a:r>
            <a:r>
              <a:rPr lang="en-US" dirty="0" err="1" smtClean="0">
                <a:solidFill>
                  <a:srgbClr val="002060"/>
                </a:solidFill>
              </a:rPr>
              <a:t>Sobierajski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en-US" dirty="0" smtClean="0">
                <a:solidFill>
                  <a:srgbClr val="002060"/>
                </a:solidFill>
              </a:rPr>
              <a:t>Odd Pears</a:t>
            </a:r>
            <a:r>
              <a:rPr lang="ru-RU" dirty="0" smtClean="0">
                <a:solidFill>
                  <a:srgbClr val="002060"/>
                </a:solidFill>
              </a:rPr>
              <a:t> Со, 2015)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11832"/>
            <a:ext cx="4104878" cy="402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48881" y="5207505"/>
            <a:ext cx="3773760" cy="54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dirty="0">
                <a:solidFill>
                  <a:srgbClr val="FF0000"/>
                </a:solidFill>
              </a:rPr>
              <a:t>!</a:t>
            </a:r>
            <a:r>
              <a:rPr lang="ru-RU" dirty="0">
                <a:solidFill>
                  <a:srgbClr val="002060"/>
                </a:solidFill>
              </a:rPr>
              <a:t> Новые подходы к </a:t>
            </a:r>
            <a:r>
              <a:rPr lang="ru-RU" dirty="0" smtClean="0">
                <a:solidFill>
                  <a:srgbClr val="002060"/>
                </a:solidFill>
              </a:rPr>
              <a:t>визуализации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en-US" dirty="0" err="1">
                <a:solidFill>
                  <a:srgbClr val="002060"/>
                </a:solidFill>
              </a:rPr>
              <a:t>Eppler</a:t>
            </a:r>
            <a:r>
              <a:rPr lang="en-US" dirty="0">
                <a:solidFill>
                  <a:srgbClr val="002060"/>
                </a:solidFill>
              </a:rPr>
              <a:t>, 2006</a:t>
            </a:r>
            <a:r>
              <a:rPr lang="ru-RU" dirty="0">
                <a:solidFill>
                  <a:srgbClr val="002060"/>
                </a:solidFill>
              </a:rPr>
              <a:t>)</a:t>
            </a: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4311"/>
            <a:ext cx="504056" cy="33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4704" y="6378305"/>
            <a:ext cx="8979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Кудрявцева Е.И. Сценарий как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</a:rPr>
              <a:t>акме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: очерк когнитивных оснований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менеджмента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// XVIII Международная конференция по истории управленческой мысли и бизнеса, 2017</a:t>
            </a:r>
          </a:p>
        </p:txBody>
      </p:sp>
      <p:pic>
        <p:nvPicPr>
          <p:cNvPr id="6146" name="Picture 2" descr="http://www.novate.ru/files/u34782/oddpears-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00" y="1124744"/>
            <a:ext cx="2603207" cy="391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34" r="1967" b="50000"/>
          <a:stretch/>
        </p:blipFill>
        <p:spPr bwMode="auto">
          <a:xfrm>
            <a:off x="2627784" y="2075598"/>
            <a:ext cx="1458608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8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5616"/>
            <a:ext cx="504056" cy="33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4704" y="6378305"/>
            <a:ext cx="8979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Кудрявцева Е.И. Сценарий как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</a:rPr>
              <a:t>акме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: очерк когнитивных оснований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менеджмента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// XVIII Международная конференция по истории управленческой мысли и бизнеса, 2017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3999" cy="7920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СЦЕНАРИЙ – МНОГОМЕРНАЯ МОДЕЛЬ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399946"/>
            <a:ext cx="51785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Сценарий – смысл сюжета, а не сам сюжет (</a:t>
            </a:r>
            <a:r>
              <a:rPr lang="en-US" sz="1600" dirty="0" err="1" smtClean="0">
                <a:solidFill>
                  <a:srgbClr val="002060"/>
                </a:solidFill>
              </a:rPr>
              <a:t>Casson</a:t>
            </a:r>
            <a:r>
              <a:rPr lang="ru-RU" sz="1600" dirty="0" smtClean="0">
                <a:solidFill>
                  <a:srgbClr val="002060"/>
                </a:solidFill>
              </a:rPr>
              <a:t>, 1994)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0881" y="2852936"/>
            <a:ext cx="446526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2060"/>
                </a:solidFill>
              </a:rPr>
              <a:t>Авантюрная </a:t>
            </a:r>
            <a:r>
              <a:rPr lang="ru-RU" sz="1600" dirty="0" smtClean="0">
                <a:solidFill>
                  <a:srgbClr val="002060"/>
                </a:solidFill>
              </a:rPr>
              <a:t>история  </a:t>
            </a:r>
            <a:r>
              <a:rPr lang="en-US" sz="1600" dirty="0" smtClean="0">
                <a:solidFill>
                  <a:srgbClr val="002060"/>
                </a:solidFill>
              </a:rPr>
              <a:t>VS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 Моральная </a:t>
            </a:r>
            <a:r>
              <a:rPr lang="ru-RU" sz="1600" dirty="0">
                <a:solidFill>
                  <a:srgbClr val="002060"/>
                </a:solidFill>
              </a:rPr>
              <a:t>история</a:t>
            </a:r>
            <a:r>
              <a:rPr lang="en-US" sz="1600" dirty="0">
                <a:solidFill>
                  <a:srgbClr val="002060"/>
                </a:solidFill>
              </a:rPr>
              <a:t>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Волшебная сказка  </a:t>
            </a:r>
            <a:r>
              <a:rPr lang="en-US" sz="1600" dirty="0" smtClean="0">
                <a:solidFill>
                  <a:srgbClr val="002060"/>
                </a:solidFill>
              </a:rPr>
              <a:t>VS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Героическая сказка</a:t>
            </a:r>
          </a:p>
          <a:p>
            <a:pPr marL="285750" indent="-285750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Утопия </a:t>
            </a:r>
            <a:r>
              <a:rPr lang="en-US" sz="1600" dirty="0" smtClean="0">
                <a:solidFill>
                  <a:srgbClr val="002060"/>
                </a:solidFill>
              </a:rPr>
              <a:t>VS   </a:t>
            </a:r>
            <a:r>
              <a:rPr lang="ru-RU" sz="1600" dirty="0" smtClean="0">
                <a:solidFill>
                  <a:srgbClr val="002060"/>
                </a:solidFill>
              </a:rPr>
              <a:t>Антиутопия</a:t>
            </a:r>
          </a:p>
          <a:p>
            <a:pPr marL="285750" indent="-285750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Светлое будущее </a:t>
            </a:r>
            <a:r>
              <a:rPr lang="en-US" sz="1600" dirty="0" smtClean="0">
                <a:solidFill>
                  <a:srgbClr val="002060"/>
                </a:solidFill>
              </a:rPr>
              <a:t> VS   </a:t>
            </a:r>
            <a:r>
              <a:rPr lang="ru-RU" sz="1600" dirty="0" smtClean="0">
                <a:solidFill>
                  <a:srgbClr val="002060"/>
                </a:solidFill>
              </a:rPr>
              <a:t>Катастрофа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755576" y="2148538"/>
            <a:ext cx="5889384" cy="3024336"/>
          </a:xfrm>
          <a:prstGeom prst="cloudCallout">
            <a:avLst>
              <a:gd name="adj1" fmla="val 31476"/>
              <a:gd name="adj2" fmla="val 58181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534390" y="5636451"/>
            <a:ext cx="3148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Важна суть (семантика) сценария,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а не его </a:t>
            </a:r>
            <a:r>
              <a:rPr lang="ru-RU" sz="1600" dirty="0" err="1" smtClean="0">
                <a:solidFill>
                  <a:srgbClr val="002060"/>
                </a:solidFill>
              </a:rPr>
              <a:t>фактология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6200000">
            <a:off x="6703018" y="3238203"/>
            <a:ext cx="484632" cy="326411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135045" y="2247246"/>
            <a:ext cx="19077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Интерпретация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прошлого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как сценарий 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будущего:</a:t>
            </a:r>
          </a:p>
          <a:p>
            <a:r>
              <a:rPr lang="ru-RU" sz="1600" dirty="0">
                <a:solidFill>
                  <a:srgbClr val="002060"/>
                </a:solidFill>
              </a:rPr>
              <a:t>п</a:t>
            </a:r>
            <a:r>
              <a:rPr lang="ru-RU" sz="1600" dirty="0" smtClean="0">
                <a:solidFill>
                  <a:srgbClr val="002060"/>
                </a:solidFill>
              </a:rPr>
              <a:t>уть из неизвестного</a:t>
            </a:r>
          </a:p>
          <a:p>
            <a:r>
              <a:rPr lang="ru-RU" sz="1600" dirty="0">
                <a:solidFill>
                  <a:srgbClr val="002060"/>
                </a:solidFill>
              </a:rPr>
              <a:t>п</a:t>
            </a:r>
            <a:r>
              <a:rPr lang="ru-RU" sz="1600" dirty="0" smtClean="0">
                <a:solidFill>
                  <a:srgbClr val="002060"/>
                </a:solidFill>
              </a:rPr>
              <a:t>рошлого в неведомое будущее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5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3999" cy="7920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ПРИМЕР СЦЕНАРИЯ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7170" name="Picture 2" descr="потемкинские дерев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31" y="923238"/>
            <a:ext cx="367421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8008" y="2572204"/>
            <a:ext cx="41896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Авантюрная история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«Потемкинские деревни» (</a:t>
            </a:r>
            <a:r>
              <a:rPr lang="en-US" sz="1600" dirty="0" err="1" smtClean="0">
                <a:solidFill>
                  <a:srgbClr val="002060"/>
                </a:solidFill>
              </a:rPr>
              <a:t>Helbig</a:t>
            </a:r>
            <a:r>
              <a:rPr lang="ru-RU" sz="1600" dirty="0" smtClean="0">
                <a:solidFill>
                  <a:srgbClr val="002060"/>
                </a:solidFill>
              </a:rPr>
              <a:t>, 1797-1800) 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161" y="3227111"/>
            <a:ext cx="3363320" cy="31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трелка углом 6"/>
          <p:cNvSpPr/>
          <p:nvPr/>
        </p:nvSpPr>
        <p:spPr>
          <a:xfrm flipH="1">
            <a:off x="4053539" y="980728"/>
            <a:ext cx="3469571" cy="576064"/>
          </a:xfrm>
          <a:prstGeom prst="ben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90725" y="1550327"/>
            <a:ext cx="29017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Утопический </a:t>
            </a:r>
            <a:r>
              <a:rPr lang="ru-RU" sz="1600" dirty="0" smtClean="0">
                <a:solidFill>
                  <a:srgbClr val="002060"/>
                </a:solidFill>
              </a:rPr>
              <a:t>сценарий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(Потемкин-Таврический, 1787)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 flipV="1">
            <a:off x="7201375" y="2527481"/>
            <a:ext cx="484632" cy="170036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32255" y="2268458"/>
            <a:ext cx="33604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Русско-турецкая война (1787—1791)</a:t>
            </a:r>
          </a:p>
        </p:txBody>
      </p:sp>
      <p:sp>
        <p:nvSpPr>
          <p:cNvPr id="14" name="Стрелка вниз 13"/>
          <p:cNvSpPr/>
          <p:nvPr/>
        </p:nvSpPr>
        <p:spPr>
          <a:xfrm rot="16200000">
            <a:off x="3882166" y="2760168"/>
            <a:ext cx="484632" cy="141886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углом 14"/>
          <p:cNvSpPr/>
          <p:nvPr/>
        </p:nvSpPr>
        <p:spPr>
          <a:xfrm>
            <a:off x="1907704" y="4005064"/>
            <a:ext cx="3420287" cy="648072"/>
          </a:xfrm>
          <a:prstGeom prst="ben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9275" y="4660103"/>
            <a:ext cx="26650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Антиутопия (Радищев</a:t>
            </a:r>
            <a:r>
              <a:rPr lang="ru-RU" sz="1600" dirty="0">
                <a:solidFill>
                  <a:srgbClr val="002060"/>
                </a:solidFill>
              </a:rPr>
              <a:t>, </a:t>
            </a:r>
            <a:r>
              <a:rPr lang="ru-RU" sz="1600" dirty="0" smtClean="0">
                <a:solidFill>
                  <a:srgbClr val="002060"/>
                </a:solidFill>
              </a:rPr>
              <a:t>1790)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1765425" y="4969669"/>
            <a:ext cx="484632" cy="141886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234453" y="5124317"/>
            <a:ext cx="15465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Ссылка на 6 лет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rot="5400000">
            <a:off x="5107066" y="5830233"/>
            <a:ext cx="484632" cy="141886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879239" y="5586610"/>
            <a:ext cx="3392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Утопия в комиссии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по составлению законов (1801-1802)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3" y="6334311"/>
            <a:ext cx="504056" cy="33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64704" y="6378305"/>
            <a:ext cx="8979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Кудрявцева Е.И. Сценарий как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</a:rPr>
              <a:t>акме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: очерк когнитивных оснований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менеджмента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// XVIII Международная конференция по истории управленческой мысли и бизнеса, 2017</a:t>
            </a:r>
          </a:p>
        </p:txBody>
      </p:sp>
      <p:sp>
        <p:nvSpPr>
          <p:cNvPr id="23" name="Стрелка вниз 22"/>
          <p:cNvSpPr/>
          <p:nvPr/>
        </p:nvSpPr>
        <p:spPr>
          <a:xfrm rot="10800000">
            <a:off x="4283968" y="5394024"/>
            <a:ext cx="484632" cy="141886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51400" y="5073405"/>
            <a:ext cx="19497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Самоубийство, 1802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4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 animBg="1"/>
      <p:bldP spid="15" grpId="0" animBg="1"/>
      <p:bldP spid="17" grpId="0" animBg="1"/>
      <p:bldP spid="19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3999" cy="7920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ЛОЗУНГ – ЗАДАНИЕ СЦЕНАРНОГО ВЕКТОРА</a:t>
            </a:r>
            <a:endParaRPr lang="ru-RU" sz="3200" dirty="0">
              <a:solidFill>
                <a:srgbClr val="7030A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801301927"/>
              </p:ext>
            </p:extLst>
          </p:nvPr>
        </p:nvGraphicFramePr>
        <p:xfrm>
          <a:off x="1403648" y="1196752"/>
          <a:ext cx="63367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вал 5"/>
          <p:cNvSpPr/>
          <p:nvPr/>
        </p:nvSpPr>
        <p:spPr>
          <a:xfrm>
            <a:off x="755576" y="4859457"/>
            <a:ext cx="2645026" cy="153137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ДОГОНИМ</a:t>
            </a:r>
            <a:br>
              <a:rPr lang="ru-RU" dirty="0" smtClean="0"/>
            </a:br>
            <a:r>
              <a:rPr lang="ru-RU" dirty="0" smtClean="0"/>
              <a:t>И ПЕРЕГОНИМ АМЕРИКУ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919057" y="2780928"/>
            <a:ext cx="2645026" cy="153137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МИРОВАЯ РЕВОЛЮЦИЯ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25555" y="2780928"/>
            <a:ext cx="2645026" cy="153137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УСКОРЕНИЕ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5796136" y="908720"/>
            <a:ext cx="2645026" cy="153137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ПЕРЕСТРОЙКА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5919057" y="4847083"/>
            <a:ext cx="2645026" cy="153137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ИМПОРТО</a:t>
            </a:r>
          </a:p>
          <a:p>
            <a:pPr algn="ctr"/>
            <a:r>
              <a:rPr lang="ru-RU" dirty="0" smtClean="0"/>
              <a:t>ЗАМЕЩЕНИЕ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755576" y="908720"/>
            <a:ext cx="2645026" cy="153137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УДВОЕНИЕ ВВП</a:t>
            </a:r>
            <a:endParaRPr lang="ru-RU" dirty="0"/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4311"/>
            <a:ext cx="504056" cy="33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64704" y="6378305"/>
            <a:ext cx="8979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Кудрявцева Е.И. Сценарий как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</a:rPr>
              <a:t>акме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: очерк когнитивных оснований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менеджмента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// XVIII Международная конференция по истории управленческой мысли и бизнеса, 2017</a:t>
            </a:r>
          </a:p>
        </p:txBody>
      </p:sp>
    </p:spTree>
    <p:extLst>
      <p:ext uri="{BB962C8B-B14F-4D97-AF65-F5344CB8AC3E}">
        <p14:creationId xmlns:p14="http://schemas.microsoft.com/office/powerpoint/2010/main" val="101105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3999" cy="79208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СЦЕНАРИЙ – СПОСОБ ПЕРЕХОДА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ИЗ ПУНКТА «А» В ПУНКТ «Б»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55" y="1624476"/>
            <a:ext cx="2759490" cy="183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Картинки по запросу карта россии с городами в хорошем качеств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908719"/>
            <a:ext cx="5544616" cy="27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5457630" y="2697960"/>
            <a:ext cx="216024" cy="21602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995970" y="2927253"/>
            <a:ext cx="216024" cy="21602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161987"/>
            <a:ext cx="40135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А</a:t>
            </a:r>
            <a:r>
              <a:rPr lang="ru-RU" sz="1600" dirty="0" smtClean="0">
                <a:solidFill>
                  <a:srgbClr val="002060"/>
                </a:solidFill>
              </a:rPr>
              <a:t> - Высокая текучесть линейного персонала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247" y="3621047"/>
            <a:ext cx="26169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Б</a:t>
            </a:r>
            <a:r>
              <a:rPr lang="ru-RU" sz="1600" dirty="0" smtClean="0">
                <a:solidFill>
                  <a:srgbClr val="002060"/>
                </a:solidFill>
              </a:rPr>
              <a:t> – Устойчивость персонала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3257246724"/>
              </p:ext>
            </p:extLst>
          </p:nvPr>
        </p:nvGraphicFramePr>
        <p:xfrm>
          <a:off x="240601" y="3980403"/>
          <a:ext cx="2952328" cy="239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12812" y="4488973"/>
            <a:ext cx="5765476" cy="1709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Интенсифицировать работу устойчивого персонала (героическая сказка)</a:t>
            </a:r>
          </a:p>
          <a:p>
            <a:endParaRPr lang="ru-RU" sz="105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Заменить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персонал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роботами (волшебная сказка)</a:t>
            </a:r>
          </a:p>
          <a:p>
            <a:endParaRPr lang="ru-RU" sz="105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Изменить источник найма (авантюра)</a:t>
            </a:r>
          </a:p>
          <a:p>
            <a:endParaRPr lang="ru-RU" sz="105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Ввести срочные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контракты (утопия)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2" name="Скругленная соединительная линия 11"/>
          <p:cNvCxnSpPr/>
          <p:nvPr/>
        </p:nvCxnSpPr>
        <p:spPr>
          <a:xfrm rot="10800000">
            <a:off x="2561477" y="4928869"/>
            <a:ext cx="725015" cy="356324"/>
          </a:xfrm>
          <a:prstGeom prst="curvedConnector3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кругленная соединительная линия 20"/>
          <p:cNvCxnSpPr/>
          <p:nvPr/>
        </p:nvCxnSpPr>
        <p:spPr>
          <a:xfrm rot="10800000" flipV="1">
            <a:off x="2561476" y="5661244"/>
            <a:ext cx="707302" cy="256571"/>
          </a:xfrm>
          <a:prstGeom prst="curvedConnector3">
            <a:avLst>
              <a:gd name="adj1" fmla="val 50000"/>
            </a:avLst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кругленная соединительная линия 23"/>
          <p:cNvCxnSpPr/>
          <p:nvPr/>
        </p:nvCxnSpPr>
        <p:spPr>
          <a:xfrm rot="10800000">
            <a:off x="1115616" y="5918899"/>
            <a:ext cx="2097196" cy="230022"/>
          </a:xfrm>
          <a:prstGeom prst="curvedConnector3">
            <a:avLst>
              <a:gd name="adj1" fmla="val 50000"/>
            </a:avLst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кругленная соединительная линия 28"/>
          <p:cNvCxnSpPr/>
          <p:nvPr/>
        </p:nvCxnSpPr>
        <p:spPr>
          <a:xfrm rot="10800000">
            <a:off x="1475656" y="4135510"/>
            <a:ext cx="1793122" cy="530328"/>
          </a:xfrm>
          <a:prstGeom prst="curvedConnector3">
            <a:avLst>
              <a:gd name="adj1" fmla="val 10540"/>
            </a:avLst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14" name="Picture 7" descr="Картинки по запросу знак вопрос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292" y="5421984"/>
            <a:ext cx="1510996" cy="99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Скругленная соединительная линия 54"/>
          <p:cNvCxnSpPr>
            <a:stCxn id="9" idx="6"/>
          </p:cNvCxnSpPr>
          <p:nvPr/>
        </p:nvCxnSpPr>
        <p:spPr>
          <a:xfrm flipH="1">
            <a:off x="5457630" y="2805973"/>
            <a:ext cx="216024" cy="1026627"/>
          </a:xfrm>
          <a:prstGeom prst="curvedConnector4">
            <a:avLst>
              <a:gd name="adj1" fmla="val -105822"/>
              <a:gd name="adj2" fmla="val 55260"/>
            </a:avLst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Скругленная соединительная линия 58"/>
          <p:cNvCxnSpPr/>
          <p:nvPr/>
        </p:nvCxnSpPr>
        <p:spPr>
          <a:xfrm rot="16200000" flipH="1">
            <a:off x="3984846" y="3084911"/>
            <a:ext cx="982464" cy="900068"/>
          </a:xfrm>
          <a:prstGeom prst="curvedConnector3">
            <a:avLst>
              <a:gd name="adj1" fmla="val 61080"/>
            </a:avLst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0" name="TextBox 8219"/>
          <p:cNvSpPr txBox="1"/>
          <p:nvPr/>
        </p:nvSpPr>
        <p:spPr>
          <a:xfrm>
            <a:off x="4026044" y="4026178"/>
            <a:ext cx="2080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 smtClean="0">
                <a:solidFill>
                  <a:schemeClr val="accent4">
                    <a:lumMod val="50000"/>
                  </a:schemeClr>
                </a:solidFill>
              </a:rPr>
              <a:t>Участие в сезонном бизнесе</a:t>
            </a:r>
            <a:endParaRPr lang="ru-RU" sz="12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26112" y="3697225"/>
            <a:ext cx="2236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 smtClean="0">
                <a:solidFill>
                  <a:schemeClr val="accent4">
                    <a:lumMod val="50000"/>
                  </a:schemeClr>
                </a:solidFill>
              </a:rPr>
              <a:t>Характерный уровень доходов</a:t>
            </a:r>
            <a:endParaRPr lang="ru-RU" sz="12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79" name="Скругленная соединительная линия 78"/>
          <p:cNvCxnSpPr>
            <a:stCxn id="6" idx="1"/>
            <a:endCxn id="13" idx="1"/>
          </p:cNvCxnSpPr>
          <p:nvPr/>
        </p:nvCxnSpPr>
        <p:spPr>
          <a:xfrm rot="10800000" flipH="1" flipV="1">
            <a:off x="611559" y="1331264"/>
            <a:ext cx="12687" cy="2459060"/>
          </a:xfrm>
          <a:prstGeom prst="curvedConnector3">
            <a:avLst>
              <a:gd name="adj1" fmla="val -4461701"/>
            </a:avLst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4311"/>
            <a:ext cx="504056" cy="33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TextBox 95"/>
          <p:cNvSpPr txBox="1"/>
          <p:nvPr/>
        </p:nvSpPr>
        <p:spPr>
          <a:xfrm>
            <a:off x="164704" y="6378305"/>
            <a:ext cx="8979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Кудрявцева Е.И. Сценарий как </a:t>
            </a:r>
            <a:r>
              <a:rPr lang="ru-RU" sz="900" dirty="0" err="1" smtClean="0">
                <a:solidFill>
                  <a:schemeClr val="tx2">
                    <a:lumMod val="75000"/>
                  </a:schemeClr>
                </a:solidFill>
              </a:rPr>
              <a:t>акме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: очерк когнитивных оснований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менеджмента </a:t>
            </a:r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// XVIII Международная конференция по истории управленческой мысли и бизнеса, 2017</a:t>
            </a:r>
          </a:p>
        </p:txBody>
      </p:sp>
      <p:cxnSp>
        <p:nvCxnSpPr>
          <p:cNvPr id="25" name="Скругленная соединительная линия 24"/>
          <p:cNvCxnSpPr/>
          <p:nvPr/>
        </p:nvCxnSpPr>
        <p:spPr>
          <a:xfrm rot="16200000" flipV="1">
            <a:off x="3445271" y="1562481"/>
            <a:ext cx="584395" cy="412340"/>
          </a:xfrm>
          <a:prstGeom prst="curvedConnector3">
            <a:avLst>
              <a:gd name="adj1" fmla="val 50000"/>
            </a:avLst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16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6" grpId="0"/>
      <p:bldP spid="13" grpId="0"/>
      <p:bldGraphic spid="15" grpId="0">
        <p:bldAsOne/>
      </p:bldGraphic>
      <p:bldP spid="8220" grpId="0"/>
      <p:bldP spid="6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514</Words>
  <Application>Microsoft Office PowerPoint</Application>
  <PresentationFormat>Экран (4:3)</PresentationFormat>
  <Paragraphs>122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СЦЕНАРИЙ КАК АКМЕ: ОЧЕРК КОГНИТИВНЫХ ОСНОВАНИЙ МЕНЕДЖМЕНТА</vt:lpstr>
      <vt:lpstr>СЦЕНАРИЙ КАК МЕНТАЛЬНАЯ МОДЕЛЬ РЕПРЕЗЕНТАЦИИ ВОЗМОЖНОГО</vt:lpstr>
      <vt:lpstr>КОГНИТИВНЫЕ МОДЕЛИ И ИХ РЕАЛИЗАЦИЯ</vt:lpstr>
      <vt:lpstr>ПРИМЕРЫ ВЛИЯНИЯ КОГНИТИВНЫХ МОДЕЛЕЙ НА ПРЕДСТАВЛЕНИЯ МЕНЕДЖЕРОВ</vt:lpstr>
      <vt:lpstr>ПРЕОДОЛЕТЬ ГРАНИЦЫ КОГНИТИВНОЙ МОДЕЛИ!</vt:lpstr>
      <vt:lpstr>СЦЕНАРИЙ – МНОГОМЕРНАЯ МОДЕЛЬ</vt:lpstr>
      <vt:lpstr>ПРИМЕР СЦЕНАРИЯ</vt:lpstr>
      <vt:lpstr>ЛОЗУНГ – ЗАДАНИЕ СЦЕНАРНОГО ВЕКТОРА</vt:lpstr>
      <vt:lpstr>СЦЕНАРИЙ – СПОСОБ ПЕРЕХОДА ИЗ ПУНКТА «А» В ПУНКТ «Б»</vt:lpstr>
      <vt:lpstr>СЕМАНТИКА СЦЕНАРИЯ - ПРЕДИКТОР РЕЗУЛЬТАТА ЕГО РЕАЛИЗАЦИИ</vt:lpstr>
      <vt:lpstr>СЦЕНАРИЙ КАК АКМЕ: ОЧЕРК КОГНИТИВНЫХ ОСНОВАНИЙ МЕНЕДЖМЕНТА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35</cp:revision>
  <dcterms:created xsi:type="dcterms:W3CDTF">2017-06-27T09:32:06Z</dcterms:created>
  <dcterms:modified xsi:type="dcterms:W3CDTF">2017-06-27T16:26:00Z</dcterms:modified>
</cp:coreProperties>
</file>