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sarevaAA2\Downloads\data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Уровень регистрируемой безработицы,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Данные!$B$3:$CA$4</c:f>
              <c:multiLvlStrCache>
                <c:ptCount val="78"/>
                <c:lvl>
                  <c:pt idx="0">
                    <c:v>январь</c:v>
                  </c:pt>
                  <c:pt idx="1">
                    <c:v>февраль</c:v>
                  </c:pt>
                  <c:pt idx="2">
                    <c:v>март</c:v>
                  </c:pt>
                  <c:pt idx="3">
                    <c:v>апрель</c:v>
                  </c:pt>
                  <c:pt idx="4">
                    <c:v>май</c:v>
                  </c:pt>
                  <c:pt idx="5">
                    <c:v>июнь</c:v>
                  </c:pt>
                  <c:pt idx="6">
                    <c:v>июль</c:v>
                  </c:pt>
                  <c:pt idx="7">
                    <c:v>август</c:v>
                  </c:pt>
                  <c:pt idx="8">
                    <c:v>январь</c:v>
                  </c:pt>
                  <c:pt idx="9">
                    <c:v>февраль</c:v>
                  </c:pt>
                  <c:pt idx="10">
                    <c:v>март</c:v>
                  </c:pt>
                  <c:pt idx="11">
                    <c:v>апрель</c:v>
                  </c:pt>
                  <c:pt idx="12">
                    <c:v>май</c:v>
                  </c:pt>
                  <c:pt idx="13">
                    <c:v>июнь</c:v>
                  </c:pt>
                  <c:pt idx="14">
                    <c:v>июль</c:v>
                  </c:pt>
                  <c:pt idx="15">
                    <c:v>август</c:v>
                  </c:pt>
                  <c:pt idx="16">
                    <c:v>январь</c:v>
                  </c:pt>
                  <c:pt idx="17">
                    <c:v>февраль</c:v>
                  </c:pt>
                  <c:pt idx="18">
                    <c:v>март</c:v>
                  </c:pt>
                  <c:pt idx="19">
                    <c:v>апрель</c:v>
                  </c:pt>
                  <c:pt idx="20">
                    <c:v>май</c:v>
                  </c:pt>
                  <c:pt idx="21">
                    <c:v>июнь</c:v>
                  </c:pt>
                  <c:pt idx="22">
                    <c:v>июль</c:v>
                  </c:pt>
                  <c:pt idx="23">
                    <c:v>август</c:v>
                  </c:pt>
                  <c:pt idx="24">
                    <c:v>январь</c:v>
                  </c:pt>
                  <c:pt idx="25">
                    <c:v>февраль</c:v>
                  </c:pt>
                  <c:pt idx="26">
                    <c:v>март</c:v>
                  </c:pt>
                  <c:pt idx="27">
                    <c:v>апрель</c:v>
                  </c:pt>
                  <c:pt idx="28">
                    <c:v>май</c:v>
                  </c:pt>
                  <c:pt idx="29">
                    <c:v>июнь</c:v>
                  </c:pt>
                  <c:pt idx="30">
                    <c:v>июль</c:v>
                  </c:pt>
                  <c:pt idx="31">
                    <c:v>август</c:v>
                  </c:pt>
                  <c:pt idx="32">
                    <c:v>январь</c:v>
                  </c:pt>
                  <c:pt idx="33">
                    <c:v>февраль</c:v>
                  </c:pt>
                  <c:pt idx="34">
                    <c:v>март</c:v>
                  </c:pt>
                  <c:pt idx="35">
                    <c:v>апрель</c:v>
                  </c:pt>
                  <c:pt idx="36">
                    <c:v>май</c:v>
                  </c:pt>
                  <c:pt idx="37">
                    <c:v>июнь</c:v>
                  </c:pt>
                  <c:pt idx="38">
                    <c:v>июль</c:v>
                  </c:pt>
                  <c:pt idx="39">
                    <c:v>август</c:v>
                  </c:pt>
                  <c:pt idx="40">
                    <c:v>январь</c:v>
                  </c:pt>
                  <c:pt idx="41">
                    <c:v>февраль</c:v>
                  </c:pt>
                  <c:pt idx="42">
                    <c:v>март</c:v>
                  </c:pt>
                  <c:pt idx="43">
                    <c:v>апрель</c:v>
                  </c:pt>
                  <c:pt idx="44">
                    <c:v>май</c:v>
                  </c:pt>
                  <c:pt idx="45">
                    <c:v>июнь</c:v>
                  </c:pt>
                  <c:pt idx="46">
                    <c:v>июль</c:v>
                  </c:pt>
                  <c:pt idx="47">
                    <c:v>август</c:v>
                  </c:pt>
                  <c:pt idx="48">
                    <c:v>январь</c:v>
                  </c:pt>
                  <c:pt idx="49">
                    <c:v>февраль</c:v>
                  </c:pt>
                  <c:pt idx="50">
                    <c:v>март</c:v>
                  </c:pt>
                  <c:pt idx="51">
                    <c:v>апрель</c:v>
                  </c:pt>
                  <c:pt idx="52">
                    <c:v>май</c:v>
                  </c:pt>
                  <c:pt idx="53">
                    <c:v>июнь</c:v>
                  </c:pt>
                  <c:pt idx="54">
                    <c:v>июль</c:v>
                  </c:pt>
                  <c:pt idx="55">
                    <c:v>август</c:v>
                  </c:pt>
                  <c:pt idx="56">
                    <c:v>январь</c:v>
                  </c:pt>
                  <c:pt idx="57">
                    <c:v>февраль</c:v>
                  </c:pt>
                  <c:pt idx="58">
                    <c:v>март</c:v>
                  </c:pt>
                  <c:pt idx="59">
                    <c:v>апрель</c:v>
                  </c:pt>
                  <c:pt idx="60">
                    <c:v>май</c:v>
                  </c:pt>
                  <c:pt idx="61">
                    <c:v>июнь</c:v>
                  </c:pt>
                  <c:pt idx="62">
                    <c:v>июль</c:v>
                  </c:pt>
                  <c:pt idx="63">
                    <c:v>август</c:v>
                  </c:pt>
                  <c:pt idx="64">
                    <c:v>январь</c:v>
                  </c:pt>
                  <c:pt idx="65">
                    <c:v>февраль</c:v>
                  </c:pt>
                  <c:pt idx="66">
                    <c:v>март</c:v>
                  </c:pt>
                  <c:pt idx="67">
                    <c:v>апрель</c:v>
                  </c:pt>
                  <c:pt idx="68">
                    <c:v>май</c:v>
                  </c:pt>
                  <c:pt idx="69">
                    <c:v>июнь</c:v>
                  </c:pt>
                  <c:pt idx="70">
                    <c:v>июль</c:v>
                  </c:pt>
                  <c:pt idx="71">
                    <c:v>август</c:v>
                  </c:pt>
                  <c:pt idx="72">
                    <c:v>январь</c:v>
                  </c:pt>
                  <c:pt idx="73">
                    <c:v>февраль</c:v>
                  </c:pt>
                  <c:pt idx="74">
                    <c:v>март</c:v>
                  </c:pt>
                  <c:pt idx="75">
                    <c:v>апрель</c:v>
                  </c:pt>
                  <c:pt idx="76">
                    <c:v>май</c:v>
                  </c:pt>
                  <c:pt idx="77">
                    <c:v>июнь</c:v>
                  </c:pt>
                </c:lvl>
                <c:lvl>
                  <c:pt idx="0">
                    <c:v>2013</c:v>
                  </c:pt>
                  <c:pt idx="8">
                    <c:v>2014</c:v>
                  </c:pt>
                  <c:pt idx="16">
                    <c:v>2015</c:v>
                  </c:pt>
                  <c:pt idx="24">
                    <c:v>2016</c:v>
                  </c:pt>
                  <c:pt idx="32">
                    <c:v>2017</c:v>
                  </c:pt>
                  <c:pt idx="40">
                    <c:v>2018</c:v>
                  </c:pt>
                  <c:pt idx="48">
                    <c:v>2019</c:v>
                  </c:pt>
                  <c:pt idx="56">
                    <c:v>2020</c:v>
                  </c:pt>
                  <c:pt idx="64">
                    <c:v>2021</c:v>
                  </c:pt>
                  <c:pt idx="72">
                    <c:v>2022</c:v>
                  </c:pt>
                </c:lvl>
              </c:multiLvlStrCache>
            </c:multiLvlStrRef>
          </c:cat>
          <c:val>
            <c:numRef>
              <c:f>Данные!$B$5:$CA$5</c:f>
              <c:numCache>
                <c:formatCode>#\ ##0.####</c:formatCode>
                <c:ptCount val="78"/>
                <c:pt idx="0">
                  <c:v>1.4</c:v>
                </c:pt>
                <c:pt idx="1">
                  <c:v>1.5</c:v>
                </c:pt>
                <c:pt idx="2">
                  <c:v>1.4</c:v>
                </c:pt>
                <c:pt idx="3">
                  <c:v>1.4</c:v>
                </c:pt>
                <c:pt idx="4">
                  <c:v>1.3</c:v>
                </c:pt>
                <c:pt idx="5">
                  <c:v>1.3</c:v>
                </c:pt>
                <c:pt idx="6">
                  <c:v>1.2</c:v>
                </c:pt>
                <c:pt idx="7">
                  <c:v>1.2</c:v>
                </c:pt>
                <c:pt idx="8">
                  <c:v>1.2</c:v>
                </c:pt>
                <c:pt idx="9">
                  <c:v>1.3</c:v>
                </c:pt>
                <c:pt idx="10">
                  <c:v>1.2</c:v>
                </c:pt>
                <c:pt idx="11">
                  <c:v>1.2</c:v>
                </c:pt>
                <c:pt idx="12">
                  <c:v>1.2</c:v>
                </c:pt>
                <c:pt idx="13">
                  <c:v>1.2</c:v>
                </c:pt>
                <c:pt idx="14">
                  <c:v>1.1000000000000001</c:v>
                </c:pt>
                <c:pt idx="15">
                  <c:v>1.1000000000000001</c:v>
                </c:pt>
                <c:pt idx="16">
                  <c:v>1.2</c:v>
                </c:pt>
                <c:pt idx="17">
                  <c:v>1.3</c:v>
                </c:pt>
                <c:pt idx="18">
                  <c:v>1.3</c:v>
                </c:pt>
                <c:pt idx="19">
                  <c:v>1.3</c:v>
                </c:pt>
                <c:pt idx="20">
                  <c:v>1.3</c:v>
                </c:pt>
                <c:pt idx="21">
                  <c:v>1.3</c:v>
                </c:pt>
                <c:pt idx="22">
                  <c:v>1.3</c:v>
                </c:pt>
                <c:pt idx="23">
                  <c:v>1.3</c:v>
                </c:pt>
                <c:pt idx="24">
                  <c:v>1.3</c:v>
                </c:pt>
                <c:pt idx="25">
                  <c:v>1.4</c:v>
                </c:pt>
                <c:pt idx="26">
                  <c:v>1.4</c:v>
                </c:pt>
                <c:pt idx="27">
                  <c:v>1.4</c:v>
                </c:pt>
                <c:pt idx="28">
                  <c:v>1.3</c:v>
                </c:pt>
                <c:pt idx="29">
                  <c:v>1.3</c:v>
                </c:pt>
                <c:pt idx="30">
                  <c:v>1.2</c:v>
                </c:pt>
                <c:pt idx="31">
                  <c:v>1.2</c:v>
                </c:pt>
                <c:pt idx="32">
                  <c:v>1.2</c:v>
                </c:pt>
                <c:pt idx="33">
                  <c:v>1.2</c:v>
                </c:pt>
                <c:pt idx="34">
                  <c:v>1.2</c:v>
                </c:pt>
                <c:pt idx="35">
                  <c:v>1.1000000000000001</c:v>
                </c:pt>
                <c:pt idx="36">
                  <c:v>1.1000000000000001</c:v>
                </c:pt>
                <c:pt idx="37">
                  <c:v>1.1000000000000001</c:v>
                </c:pt>
                <c:pt idx="38" formatCode="#,##0">
                  <c:v>1</c:v>
                </c:pt>
                <c:pt idx="39" formatCode="#,##0">
                  <c:v>1</c:v>
                </c:pt>
                <c:pt idx="40" formatCode="#,##0">
                  <c:v>1</c:v>
                </c:pt>
                <c:pt idx="41" formatCode="#,##0">
                  <c:v>1</c:v>
                </c:pt>
                <c:pt idx="42" formatCode="#,##0">
                  <c:v>1</c:v>
                </c:pt>
                <c:pt idx="43" formatCode="#,##0">
                  <c:v>1</c:v>
                </c:pt>
                <c:pt idx="44" formatCode="#,##0">
                  <c:v>1</c:v>
                </c:pt>
                <c:pt idx="45">
                  <c:v>0.9</c:v>
                </c:pt>
                <c:pt idx="46">
                  <c:v>0.9</c:v>
                </c:pt>
                <c:pt idx="47">
                  <c:v>0.9</c:v>
                </c:pt>
                <c:pt idx="48" formatCode="#,##0">
                  <c:v>1</c:v>
                </c:pt>
                <c:pt idx="49" formatCode="#,##0">
                  <c:v>1</c:v>
                </c:pt>
                <c:pt idx="50">
                  <c:v>1.1000000000000001</c:v>
                </c:pt>
                <c:pt idx="51">
                  <c:v>1.1000000000000001</c:v>
                </c:pt>
                <c:pt idx="52" formatCode="#,##0">
                  <c:v>1</c:v>
                </c:pt>
                <c:pt idx="53" formatCode="#,##0">
                  <c:v>1</c:v>
                </c:pt>
                <c:pt idx="54" formatCode="#,##0">
                  <c:v>1</c:v>
                </c:pt>
                <c:pt idx="55">
                  <c:v>0.9</c:v>
                </c:pt>
                <c:pt idx="56">
                  <c:v>0.9</c:v>
                </c:pt>
                <c:pt idx="57" formatCode="#,##0">
                  <c:v>1</c:v>
                </c:pt>
                <c:pt idx="58" formatCode="#,##0">
                  <c:v>1</c:v>
                </c:pt>
                <c:pt idx="59">
                  <c:v>1.8</c:v>
                </c:pt>
                <c:pt idx="60">
                  <c:v>2.9</c:v>
                </c:pt>
                <c:pt idx="61">
                  <c:v>3.7</c:v>
                </c:pt>
                <c:pt idx="62">
                  <c:v>4.4000000000000004</c:v>
                </c:pt>
                <c:pt idx="63">
                  <c:v>4.8</c:v>
                </c:pt>
                <c:pt idx="64">
                  <c:v>3.4</c:v>
                </c:pt>
                <c:pt idx="65">
                  <c:v>2.9</c:v>
                </c:pt>
                <c:pt idx="66">
                  <c:v>2.2999999999999998</c:v>
                </c:pt>
                <c:pt idx="67">
                  <c:v>2.1</c:v>
                </c:pt>
                <c:pt idx="68">
                  <c:v>1.8</c:v>
                </c:pt>
                <c:pt idx="69">
                  <c:v>1.6</c:v>
                </c:pt>
                <c:pt idx="70">
                  <c:v>1.4</c:v>
                </c:pt>
                <c:pt idx="71">
                  <c:v>1.3</c:v>
                </c:pt>
                <c:pt idx="72">
                  <c:v>0.9</c:v>
                </c:pt>
                <c:pt idx="73">
                  <c:v>0.9</c:v>
                </c:pt>
                <c:pt idx="74">
                  <c:v>0.9</c:v>
                </c:pt>
                <c:pt idx="75">
                  <c:v>0.9</c:v>
                </c:pt>
                <c:pt idx="76">
                  <c:v>0.9</c:v>
                </c:pt>
                <c:pt idx="77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5B4-431D-B1F8-E268350F7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0651471"/>
        <c:axId val="1542525743"/>
      </c:lineChart>
      <c:catAx>
        <c:axId val="15506514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42525743"/>
        <c:crossesAt val="0"/>
        <c:auto val="1"/>
        <c:lblAlgn val="ctr"/>
        <c:lblOffset val="100"/>
        <c:noMultiLvlLbl val="0"/>
      </c:catAx>
      <c:valAx>
        <c:axId val="154252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0651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8D50D-0AB7-49C7-B28C-B10C5CBF66DE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50FD1-E343-4763-86B2-3741031C9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69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96D01-855F-4321-953D-BB268AB45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CBEC236-8939-4B57-BE88-3F6B2200C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AD29E6-C894-4304-8B41-3AAC87D1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A6CA-C0EB-4340-8B41-9D26D8D67674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720841-C51F-42B8-9FEC-224BAEDDC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0419B6-9671-41EB-B234-55AE2669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25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A7569-7D5D-4A4F-8D85-F618E358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7448C1-15BC-4261-A32D-A7C0E5E89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697C5-ADF5-4423-8654-ACE4FC41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C75CC-8464-435B-8764-3E8614FB1D90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6741B2-507F-459C-AEBE-DB848950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66E622-09AD-4457-B722-AA341CAF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03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94933EC-B654-4F80-9B15-423E2ECD12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08832A-7650-404E-A5F8-ED7713A04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A29BAA-E06B-40FA-80D3-B107127B9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49D44-0EE7-4E4A-B8D0-C4A87D982889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7A6E5C-1D28-4042-9BD8-FE0589C94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EFB5C6-3CA1-41C3-9BB4-D27518680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9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0CAA4-FBAF-45DB-86B2-871F17D82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814533-5D3B-49E0-B405-9798FDDF9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AC3A8A-062C-482B-866A-0ACA18290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D51B-A2EB-4E33-9903-82F8303553FE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B0F0A1-35CB-4BDB-A59F-D8F92C58D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06E86D-1271-49E6-9019-0D02425F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49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FD7E3-0BFF-4BDD-8115-CE71C6F73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737EDE-6DB2-48B8-9C92-66A1905FF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05B7F6-BA2E-46E2-9B81-FE5CD5BF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FAF5C-EADC-4B96-8E32-B4554250A452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0315DB-043A-457D-AA84-E20350443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87326A-A135-4344-9E2C-3007E724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05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D6784-E400-460A-87B7-811B648FF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D21E20-264C-4CC8-A69F-B804626CEE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615972-4D15-4FD0-8B3E-BB5B6A00E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C05937-D2DE-4710-8B2C-5155AF29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4D98-6B5F-4D99-8DB0-9BD854DA0547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017643-4E2A-4513-B60C-9F91E1C8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5F8C12-E91C-4798-BDB9-67490F7FA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03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C5B4B2-7094-4AC3-B21C-8F318C25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87CAAA-F92A-4850-B1D8-3716D3CC7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A8225E-6027-41A7-B392-B888B9B36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836B49-89B0-4A49-9247-6E75B31DA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06F2CB-041C-49D5-A08D-47CEC58F3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67B4C0-EC6C-4122-8345-EFC64DB10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2FED-4E42-40B4-B7DE-50DBC33541E9}" type="datetime1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83032E-36CD-43AB-80A1-FBD7E6D3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2B1D59-8167-428A-BD8B-C6A1323A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109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E4019-8A31-4528-B6B9-03D2A9CD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9E1EA2-B6E9-49E3-8B5F-3CE184D29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5101-96A3-4148-AC67-E99EC4BFB8DC}" type="datetime1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0D6132B-F9A4-47CA-8B40-52E8A6A7E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E130C54-1949-4B07-9C74-B75E9D1C1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9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1FDB29-172F-42FC-95F7-BB9EF502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82B03-FD0A-4554-A0ED-72FA7EC2D521}" type="datetime1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76241C-4B68-4FF0-8C17-D5CA0847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B528502-45E5-4531-BAA5-779D29775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28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4B0DB2-95AD-4472-ACAD-EDD8C26E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8E3787-921D-42C9-95D3-3A9D15C8A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59C9A6-6575-4481-95A5-24D8BF73F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640795-534D-4C39-BF93-ECF6F7E8D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4B50-FDE6-4FA4-AE97-B4F202BCED7E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961F17-FAC4-4A94-906F-272141A3B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7CB183-03C8-4253-81E0-C4C9DF50B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77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E108A-C5AF-4660-A59F-DD0B00A0E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B763A3-A88A-4F26-B16F-10F78B81C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959BC8-FDAC-42BF-A62E-FD4822E75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D4B5A0-B561-4F06-B7F2-61F1A9190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1B520-471C-424D-AD61-43CD9AE2E218}" type="datetime1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CE516A-83F9-4179-BF9F-0744300A8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12ECAE-A919-42DB-9E1A-C15135A7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284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4E2BA-EBE0-478F-877A-825A88622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5A3FDB-7782-43CE-A047-DFE8A9C25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19F733-7926-460B-B3C6-EE0954089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17454-9B7A-4643-A7C7-A06B65C152AA}" type="datetime1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5566A2-9591-462C-996D-2CFA74D55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987F85-6FC8-45FA-9260-2423E9417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E08A2-3578-478E-907C-330118D5F3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npd.nalog.ru/app/" TargetMode="External"/><Relationship Id="rId3" Type="http://schemas.openxmlformats.org/officeDocument/2006/relationships/hyperlink" Target="https://www.economy.gov.ru/material/file/ffccd6ed40dbd803eedd11bc8c9f7571/Plan_po_dostizheniyu_nacionalnyh_celey_razvitiya_do_2024g.pdf?ysclid=l43xr8angi" TargetMode="External"/><Relationship Id="rId7" Type="http://schemas.openxmlformats.org/officeDocument/2006/relationships/hyperlink" Target="http://static.government.ru/media/files/9gFM4FHj4PsB79I5v7yLVuPgu4bvR7M0.pdf" TargetMode="External"/><Relationship Id="rId2" Type="http://schemas.openxmlformats.org/officeDocument/2006/relationships/hyperlink" Target="https://www.nalog.gov.ru/rn77/news/activities_fts/1225899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udvsem.ru/analytics" TargetMode="External"/><Relationship Id="rId11" Type="http://schemas.openxmlformats.org/officeDocument/2006/relationships/hyperlink" Target="https://vc.ru/legal/195562-bolshe-poloviny-rossiyan-otkazalis-perehodit-na-elektronnye-trudovye-knizhki-i-sohranili-bumazhnye?ysclid=l4lk0wuugd6955919" TargetMode="External"/><Relationship Id="rId5" Type="http://schemas.openxmlformats.org/officeDocument/2006/relationships/hyperlink" Target="https://digital.gov.ru/ru/events/37879/" TargetMode="External"/><Relationship Id="rId10" Type="http://schemas.openxmlformats.org/officeDocument/2006/relationships/hyperlink" Target="https://e-cis.info/upload/iblock/24f/24fa94d20770967f24d038cb804bd0af.pdf?ysclid=l2fb61hpjg" TargetMode="External"/><Relationship Id="rId4" Type="http://schemas.openxmlformats.org/officeDocument/2006/relationships/hyperlink" Target="https://rosstat.gov.ru/statistics/infocommunity" TargetMode="External"/><Relationship Id="rId9" Type="http://schemas.openxmlformats.org/officeDocument/2006/relationships/hyperlink" Target="https://www.tadviser.ru/index.php/&#1057;&#1090;&#1072;&#1090;&#1100;&#1103;:&#1062;&#1080;&#1092;&#1088;&#1086;&#1074;&#1072;&#1103;_&#1101;&#1082;&#1086;&#1085;&#1086;&#1084;&#1080;&#1082;&#1072;_&#1056;&#1086;&#1089;&#1089;&#1080;&#1080;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osstat.gov.ru/statistics/infocommunit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stat.ru/indicator/43418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scowseasons.com/news/s-nachala-goda-bolee-11-5-tysiachi-chelovek-zaregistrirovalis-kak-samozaniatye-pri-podderzhke-sluzhby-zaniatosti/" TargetMode="External"/><Relationship Id="rId2" Type="http://schemas.openxmlformats.org/officeDocument/2006/relationships/hyperlink" Target="https://www.fedstat.ru/indicator/612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CF28CA-6D0F-45F4-BAD1-9BA86EC4F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8290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современных информационно-коммуникационных технологий для формализации рынка труда России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77256F-E4DB-440F-A793-43C30446CB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87965"/>
            <a:ext cx="9144000" cy="1655762"/>
          </a:xfrm>
        </p:spPr>
        <p:txBody>
          <a:bodyPr/>
          <a:lstStyle/>
          <a:p>
            <a:r>
              <a:rPr lang="ru-RU" dirty="0"/>
              <a:t>Косарева Ангелина Александровна, магистрант, 2 курс, Экономический факультет МГУ, кафедра Мировой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1110689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B8C62-4CE5-49C8-92B0-AA4E3F9D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Использованные источники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B92100-1407-4377-A799-CD8268D0F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dirty="0"/>
              <a:t>В России зарегистрировались 5 млн самозанятых: ФНС России [</a:t>
            </a:r>
            <a:r>
              <a:rPr lang="ru-RU" sz="2500" dirty="0">
                <a:latin typeface="Arial" panose="020B0604020202020204" pitchFamily="34" charset="0"/>
                <a:cs typeface="Arial" panose="020B0604020202020204" pitchFamily="34" charset="0"/>
              </a:rPr>
              <a:t>Электронный</a:t>
            </a:r>
            <a:r>
              <a:rPr lang="ru-RU" dirty="0"/>
              <a:t>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u="sng" dirty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nalog</a:t>
            </a:r>
            <a:r>
              <a:rPr lang="ru-RU" u="sng" dirty="0">
                <a:hlinkClick r:id="rId2"/>
              </a:rPr>
              <a:t>.</a:t>
            </a:r>
            <a:r>
              <a:rPr lang="en-US" u="sng" dirty="0">
                <a:hlinkClick r:id="rId2"/>
              </a:rPr>
              <a:t>gov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ru-RU" u="sng" dirty="0">
                <a:hlinkClick r:id="rId2"/>
              </a:rPr>
              <a:t>/</a:t>
            </a:r>
            <a:r>
              <a:rPr lang="en-US" u="sng" dirty="0" err="1">
                <a:hlinkClick r:id="rId2"/>
              </a:rPr>
              <a:t>rn</a:t>
            </a:r>
            <a:r>
              <a:rPr lang="ru-RU" u="sng" dirty="0">
                <a:hlinkClick r:id="rId2"/>
              </a:rPr>
              <a:t>77/</a:t>
            </a:r>
            <a:r>
              <a:rPr lang="en-US" u="sng" dirty="0">
                <a:hlinkClick r:id="rId2"/>
              </a:rPr>
              <a:t>news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activities</a:t>
            </a:r>
            <a:r>
              <a:rPr lang="ru-RU" u="sng" dirty="0">
                <a:hlinkClick r:id="rId2"/>
              </a:rPr>
              <a:t>_</a:t>
            </a:r>
            <a:r>
              <a:rPr lang="en-US" u="sng" dirty="0">
                <a:hlinkClick r:id="rId2"/>
              </a:rPr>
              <a:t>fts</a:t>
            </a:r>
            <a:r>
              <a:rPr lang="ru-RU" u="sng" dirty="0">
                <a:hlinkClick r:id="rId2"/>
              </a:rPr>
              <a:t>/12258990/</a:t>
            </a:r>
            <a:r>
              <a:rPr lang="ru-RU" dirty="0"/>
              <a:t> (дата обращения 09.06.2022).</a:t>
            </a:r>
          </a:p>
          <a:p>
            <a:pPr lvl="0"/>
            <a:r>
              <a:rPr lang="ru-RU" dirty="0"/>
              <a:t>Единый план по достижению национальных целей развития Российской Федерации на период до 2024 года и на плановый период до 2030 года.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u="sng" dirty="0">
                <a:hlinkClick r:id="rId3"/>
              </a:rPr>
              <a:t>Plan</a:t>
            </a:r>
            <a:r>
              <a:rPr lang="ru-RU" u="sng" dirty="0">
                <a:hlinkClick r:id="rId3"/>
              </a:rPr>
              <a:t>_</a:t>
            </a:r>
            <a:r>
              <a:rPr lang="en-US" u="sng" dirty="0">
                <a:hlinkClick r:id="rId3"/>
              </a:rPr>
              <a:t>po</a:t>
            </a:r>
            <a:r>
              <a:rPr lang="ru-RU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dostizheniyu</a:t>
            </a:r>
            <a:r>
              <a:rPr lang="ru-RU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nacionalnyh</a:t>
            </a:r>
            <a:r>
              <a:rPr lang="ru-RU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celey</a:t>
            </a:r>
            <a:r>
              <a:rPr lang="ru-RU" u="sng" dirty="0">
                <a:hlinkClick r:id="rId3"/>
              </a:rPr>
              <a:t>_</a:t>
            </a:r>
            <a:r>
              <a:rPr lang="en-US" u="sng" dirty="0" err="1">
                <a:hlinkClick r:id="rId3"/>
              </a:rPr>
              <a:t>razvitiya</a:t>
            </a:r>
            <a:r>
              <a:rPr lang="ru-RU" u="sng" dirty="0">
                <a:hlinkClick r:id="rId3"/>
              </a:rPr>
              <a:t>_</a:t>
            </a:r>
            <a:r>
              <a:rPr lang="en-US" u="sng" dirty="0">
                <a:hlinkClick r:id="rId3"/>
              </a:rPr>
              <a:t>do</a:t>
            </a:r>
            <a:r>
              <a:rPr lang="ru-RU" u="sng" dirty="0">
                <a:hlinkClick r:id="rId3"/>
              </a:rPr>
              <a:t>_2024</a:t>
            </a:r>
            <a:r>
              <a:rPr lang="en-US" u="sng" dirty="0">
                <a:hlinkClick r:id="rId3"/>
              </a:rPr>
              <a:t>g</a:t>
            </a:r>
            <a:r>
              <a:rPr lang="ru-RU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pdf</a:t>
            </a:r>
            <a:r>
              <a:rPr lang="ru-RU" u="sng" dirty="0">
                <a:hlinkClick r:id="rId3"/>
              </a:rPr>
              <a:t> (</a:t>
            </a:r>
            <a:r>
              <a:rPr lang="en-US" u="sng" dirty="0">
                <a:hlinkClick r:id="rId3"/>
              </a:rPr>
              <a:t>economy</a:t>
            </a:r>
            <a:r>
              <a:rPr lang="ru-RU" u="sng" dirty="0">
                <a:hlinkClick r:id="rId3"/>
              </a:rPr>
              <a:t>.</a:t>
            </a:r>
            <a:r>
              <a:rPr lang="en-US" u="sng" dirty="0">
                <a:hlinkClick r:id="rId3"/>
              </a:rPr>
              <a:t>gov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r>
              <a:rPr lang="ru-RU" u="sng" dirty="0">
                <a:hlinkClick r:id="rId3"/>
              </a:rPr>
              <a:t>)</a:t>
            </a:r>
            <a:r>
              <a:rPr lang="ru-RU" dirty="0"/>
              <a:t> (дата обращения 05.06.2022).</a:t>
            </a:r>
          </a:p>
          <a:p>
            <a:pPr lvl="0"/>
            <a:r>
              <a:rPr lang="ru-RU" dirty="0"/>
              <a:t>Мониторинг развития информационного общества Российской Федерации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u="sng" dirty="0">
                <a:hlinkClick r:id="rId4"/>
              </a:rPr>
              <a:t>https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 err="1">
                <a:hlinkClick r:id="rId4"/>
              </a:rPr>
              <a:t>rosstat</a:t>
            </a:r>
            <a:r>
              <a:rPr lang="ru-RU" u="sng" dirty="0">
                <a:hlinkClick r:id="rId4"/>
              </a:rPr>
              <a:t>.</a:t>
            </a:r>
            <a:r>
              <a:rPr lang="en-US" u="sng" dirty="0">
                <a:hlinkClick r:id="rId4"/>
              </a:rPr>
              <a:t>gov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u="sng" dirty="0">
                <a:hlinkClick r:id="rId4"/>
              </a:rPr>
              <a:t>/</a:t>
            </a:r>
            <a:r>
              <a:rPr lang="en-US" u="sng" dirty="0">
                <a:hlinkClick r:id="rId4"/>
              </a:rPr>
              <a:t>statistics</a:t>
            </a:r>
            <a:r>
              <a:rPr lang="ru-RU" u="sng" dirty="0">
                <a:hlinkClick r:id="rId4"/>
              </a:rPr>
              <a:t>/</a:t>
            </a:r>
            <a:r>
              <a:rPr lang="en-US" u="sng" dirty="0" err="1">
                <a:hlinkClick r:id="rId4"/>
              </a:rPr>
              <a:t>infocommunity</a:t>
            </a:r>
            <a:r>
              <a:rPr lang="ru-RU" dirty="0"/>
              <a:t> (дата обращения 24.04.2022).</a:t>
            </a:r>
          </a:p>
          <a:p>
            <a:pPr lvl="0"/>
            <a:r>
              <a:rPr lang="ru-RU" dirty="0"/>
              <a:t>Подведены итоги работы Единого портала госуслуг в 2017 году: Министерство цифрового развития, связи и массовых коммуникаций Российской Федерации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ru-RU" u="sng" dirty="0">
                <a:hlinkClick r:id="rId5"/>
              </a:rPr>
              <a:t>https://digital.gov.ru/ru/events/37879/</a:t>
            </a:r>
            <a:r>
              <a:rPr lang="ru-RU" dirty="0"/>
              <a:t> (дата обращения 24.04.2022).</a:t>
            </a:r>
          </a:p>
          <a:p>
            <a:pPr lvl="0"/>
            <a:r>
              <a:rPr lang="ru-RU" dirty="0"/>
              <a:t>Работа России: Общероссийская база вакансий и резюме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ru-RU" u="sng" dirty="0">
                <a:hlinkClick r:id="rId6"/>
              </a:rPr>
              <a:t>https://trudvsem.ru/analytics</a:t>
            </a:r>
            <a:r>
              <a:rPr lang="ru-RU" dirty="0"/>
              <a:t> (дата обращения 06.06.2022).</a:t>
            </a:r>
          </a:p>
          <a:p>
            <a:pPr lvl="0"/>
            <a:r>
              <a:rPr lang="ru-RU" dirty="0"/>
              <a:t>Распоряжение от 28 июля 2017 года №1632-р.  Об утверждении программы «Цифровая экономика Российской Федерации». </a:t>
            </a:r>
            <a:r>
              <a:rPr lang="ru-RU" u="sng" dirty="0">
                <a:hlinkClick r:id="rId7"/>
              </a:rPr>
              <a:t>9gFM4FHj4PsB79I5v7yLVuPgu4bvR7M0.pdf (government.ru)</a:t>
            </a:r>
            <a:endParaRPr lang="ru-RU" dirty="0"/>
          </a:p>
          <a:p>
            <a:pPr lvl="0"/>
            <a:r>
              <a:rPr lang="ru-RU" dirty="0"/>
              <a:t>Специальный налоговый режим для самозанятых граждан: Налог на профессиональный доход: ФНС России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ru-RU" u="sng" dirty="0">
                <a:hlinkClick r:id="rId8"/>
              </a:rPr>
              <a:t>https://npd.nalog.ru/app/</a:t>
            </a:r>
            <a:r>
              <a:rPr lang="ru-RU" dirty="0"/>
              <a:t> (дата обращения 09.06.2022).</a:t>
            </a:r>
          </a:p>
          <a:p>
            <a:pPr lvl="0"/>
            <a:r>
              <a:rPr lang="ru-RU" dirty="0"/>
              <a:t>Цифровая экономика России: </a:t>
            </a:r>
            <a:r>
              <a:rPr lang="en-US" dirty="0" err="1"/>
              <a:t>TAdviser</a:t>
            </a:r>
            <a:r>
              <a:rPr lang="ru-RU" dirty="0"/>
              <a:t>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u="sng" dirty="0">
                <a:hlinkClick r:id="rId9"/>
              </a:rPr>
              <a:t>https</a:t>
            </a:r>
            <a:r>
              <a:rPr lang="ru-RU" u="sng" dirty="0">
                <a:hlinkClick r:id="rId9"/>
              </a:rPr>
              <a:t>://</a:t>
            </a:r>
            <a:r>
              <a:rPr lang="en-US" u="sng" dirty="0">
                <a:hlinkClick r:id="rId9"/>
              </a:rPr>
              <a:t>www</a:t>
            </a:r>
            <a:r>
              <a:rPr lang="ru-RU" u="sng" dirty="0">
                <a:hlinkClick r:id="rId9"/>
              </a:rPr>
              <a:t>.</a:t>
            </a:r>
            <a:r>
              <a:rPr lang="en-US" u="sng" dirty="0" err="1">
                <a:hlinkClick r:id="rId9"/>
              </a:rPr>
              <a:t>tadviser</a:t>
            </a:r>
            <a:r>
              <a:rPr lang="ru-RU" u="sng" dirty="0">
                <a:hlinkClick r:id="rId9"/>
              </a:rPr>
              <a:t>.</a:t>
            </a:r>
            <a:r>
              <a:rPr lang="en-US" u="sng" dirty="0" err="1">
                <a:hlinkClick r:id="rId9"/>
              </a:rPr>
              <a:t>ru</a:t>
            </a:r>
            <a:r>
              <a:rPr lang="ru-RU" u="sng" dirty="0">
                <a:hlinkClick r:id="rId9"/>
              </a:rPr>
              <a:t>/</a:t>
            </a:r>
            <a:r>
              <a:rPr lang="en-US" u="sng" dirty="0">
                <a:hlinkClick r:id="rId9"/>
              </a:rPr>
              <a:t>index</a:t>
            </a:r>
            <a:r>
              <a:rPr lang="ru-RU" u="sng" dirty="0">
                <a:hlinkClick r:id="rId9"/>
              </a:rPr>
              <a:t>.</a:t>
            </a:r>
            <a:r>
              <a:rPr lang="en-US" u="sng" dirty="0">
                <a:hlinkClick r:id="rId9"/>
              </a:rPr>
              <a:t>php</a:t>
            </a:r>
            <a:r>
              <a:rPr lang="ru-RU" u="sng" dirty="0">
                <a:hlinkClick r:id="rId9"/>
              </a:rPr>
              <a:t>/</a:t>
            </a:r>
            <a:r>
              <a:rPr lang="ru-RU" u="sng" dirty="0" err="1">
                <a:hlinkClick r:id="rId9"/>
              </a:rPr>
              <a:t>Статья:Цифровая_экономика_России</a:t>
            </a:r>
            <a:r>
              <a:rPr lang="ru-RU" dirty="0"/>
              <a:t> (дата обращения 07.06.2022).</a:t>
            </a:r>
          </a:p>
          <a:p>
            <a:pPr lvl="0"/>
            <a:r>
              <a:rPr lang="ru-RU" dirty="0"/>
              <a:t>Цифровая экономика: 2022: краткий статистический сборник / Г. И. </a:t>
            </a:r>
            <a:r>
              <a:rPr lang="ru-RU" dirty="0" err="1"/>
              <a:t>Абдрахманова</a:t>
            </a:r>
            <a:r>
              <a:rPr lang="ru-RU" dirty="0"/>
              <a:t>, Ц75 С.А. Васильковский, К.О. Вишневский и др.; Нац. </a:t>
            </a:r>
            <a:r>
              <a:rPr lang="ru-RU" dirty="0" err="1"/>
              <a:t>исслед</a:t>
            </a:r>
            <a:r>
              <a:rPr lang="ru-RU" dirty="0"/>
              <a:t>. ун-т «Высшая школа экономики». – М.: НИУ ВШЭ, 2022. – 124 с.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ru-RU" u="sng" dirty="0">
                <a:hlinkClick r:id="rId10"/>
              </a:rPr>
              <a:t>https://e-cis.info/upload/iblock/24f/24fa94d20770967f24d038cb804bd0af.pdf?ysclid=l2fb61hpjg</a:t>
            </a:r>
            <a:r>
              <a:rPr lang="ru-RU" dirty="0"/>
              <a:t> (дата обращения 05.06.2022).</a:t>
            </a:r>
          </a:p>
          <a:p>
            <a:pPr lvl="0"/>
            <a:r>
              <a:rPr lang="ru-RU" dirty="0"/>
              <a:t>Больше половины россиян отказались переходить на электронные трудовые книжки и сохранили бумажные/ </a:t>
            </a:r>
            <a:r>
              <a:rPr lang="en-US" dirty="0"/>
              <a:t>VC</a:t>
            </a:r>
            <a:r>
              <a:rPr lang="ru-RU" dirty="0"/>
              <a:t>.</a:t>
            </a:r>
            <a:r>
              <a:rPr lang="en-US" dirty="0" err="1"/>
              <a:t>ru</a:t>
            </a:r>
            <a:r>
              <a:rPr lang="ru-RU" dirty="0"/>
              <a:t> [Электронный ресурс].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en-US" u="sng" dirty="0">
                <a:hlinkClick r:id="rId11"/>
              </a:rPr>
              <a:t>https</a:t>
            </a:r>
            <a:r>
              <a:rPr lang="ru-RU" u="sng" dirty="0">
                <a:hlinkClick r:id="rId11"/>
              </a:rPr>
              <a:t>://</a:t>
            </a:r>
            <a:r>
              <a:rPr lang="en-US" u="sng" dirty="0" err="1">
                <a:hlinkClick r:id="rId11"/>
              </a:rPr>
              <a:t>vc</a:t>
            </a:r>
            <a:r>
              <a:rPr lang="ru-RU" u="sng" dirty="0">
                <a:hlinkClick r:id="rId11"/>
              </a:rPr>
              <a:t>.</a:t>
            </a:r>
            <a:r>
              <a:rPr lang="en-US" u="sng" dirty="0" err="1">
                <a:hlinkClick r:id="rId11"/>
              </a:rPr>
              <a:t>ru</a:t>
            </a:r>
            <a:r>
              <a:rPr lang="ru-RU" u="sng" dirty="0">
                <a:hlinkClick r:id="rId11"/>
              </a:rPr>
              <a:t>/</a:t>
            </a:r>
            <a:r>
              <a:rPr lang="en-US" u="sng" dirty="0">
                <a:hlinkClick r:id="rId11"/>
              </a:rPr>
              <a:t>legal</a:t>
            </a:r>
            <a:r>
              <a:rPr lang="ru-RU" u="sng" dirty="0">
                <a:hlinkClick r:id="rId11"/>
              </a:rPr>
              <a:t>/195562-</a:t>
            </a:r>
            <a:r>
              <a:rPr lang="en-US" u="sng" dirty="0" err="1">
                <a:hlinkClick r:id="rId11"/>
              </a:rPr>
              <a:t>bolshe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poloviny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rossiyan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otkazalis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perehodit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na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elektronnye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trudovye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knizhki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i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sohranili</a:t>
            </a:r>
            <a:r>
              <a:rPr lang="ru-RU" u="sng" dirty="0">
                <a:hlinkClick r:id="rId11"/>
              </a:rPr>
              <a:t>-</a:t>
            </a:r>
            <a:r>
              <a:rPr lang="en-US" u="sng" dirty="0" err="1">
                <a:hlinkClick r:id="rId11"/>
              </a:rPr>
              <a:t>bumazhnye</a:t>
            </a:r>
            <a:r>
              <a:rPr lang="ru-RU" u="sng" dirty="0">
                <a:hlinkClick r:id="rId11"/>
              </a:rPr>
              <a:t>?</a:t>
            </a:r>
            <a:r>
              <a:rPr lang="en-US" u="sng" dirty="0" err="1">
                <a:hlinkClick r:id="rId11"/>
              </a:rPr>
              <a:t>ysclid</a:t>
            </a:r>
            <a:r>
              <a:rPr lang="ru-RU" u="sng" dirty="0">
                <a:hlinkClick r:id="rId11"/>
              </a:rPr>
              <a:t>=</a:t>
            </a:r>
            <a:r>
              <a:rPr lang="en-US" u="sng" dirty="0">
                <a:hlinkClick r:id="rId11"/>
              </a:rPr>
              <a:t>l</a:t>
            </a:r>
            <a:r>
              <a:rPr lang="ru-RU" u="sng" dirty="0">
                <a:hlinkClick r:id="rId11"/>
              </a:rPr>
              <a:t>4</a:t>
            </a:r>
            <a:r>
              <a:rPr lang="en-US" u="sng" dirty="0" err="1">
                <a:hlinkClick r:id="rId11"/>
              </a:rPr>
              <a:t>lk</a:t>
            </a:r>
            <a:r>
              <a:rPr lang="ru-RU" u="sng" dirty="0">
                <a:hlinkClick r:id="rId11"/>
              </a:rPr>
              <a:t>0</a:t>
            </a:r>
            <a:r>
              <a:rPr lang="en-US" u="sng" dirty="0" err="1">
                <a:hlinkClick r:id="rId11"/>
              </a:rPr>
              <a:t>wuugd</a:t>
            </a:r>
            <a:r>
              <a:rPr lang="ru-RU" u="sng" dirty="0">
                <a:hlinkClick r:id="rId11"/>
              </a:rPr>
              <a:t>6955919</a:t>
            </a:r>
            <a:r>
              <a:rPr lang="ru-RU" dirty="0"/>
              <a:t> (дата обращения 19.06.2022).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4AE51E-364E-4B46-8C54-B6540E16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47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23CE81-6BE9-4007-97F3-328970AEB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Содержание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4C692E-8D95-4DB8-83B8-D74236EF7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Анализ цифровой стратегии Российской Федерации в области социально-трудовых отношений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Реализованные практики цифровизации экономики и рынка труда, имеющие последствия для формализации труда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4AF759-B343-4942-B0BF-942A5039C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08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FB289-CFE9-4DED-97E6-71D54297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Национальные цели развития России на период до 2030 г. (достойный, эффективный труд)</a:t>
            </a:r>
            <a:endParaRPr lang="ru-RU" sz="36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518F3DD-A568-4052-93F1-E882ACD02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928476"/>
              </p:ext>
            </p:extLst>
          </p:nvPr>
        </p:nvGraphicFramePr>
        <p:xfrm>
          <a:off x="363984" y="1825625"/>
          <a:ext cx="4687409" cy="36880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687409">
                  <a:extLst>
                    <a:ext uri="{9D8B030D-6E8A-4147-A177-3AD203B41FA5}">
                      <a16:colId xmlns:a16="http://schemas.microsoft.com/office/drawing/2014/main" val="898095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населения, здоровье и благополучие людей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9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Возможности для самореализации и развития талантов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6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Комфортная и безопасная среда для жизни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8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Достойный, эффективный труд и успешное предпринимательство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Цифровая трансформация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644095"/>
                  </a:ext>
                </a:extLst>
              </a:tr>
            </a:tbl>
          </a:graphicData>
        </a:graphic>
      </p:graphicFrame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E12B0C23-3671-4273-AC09-FA2EEB3DF1B0}"/>
              </a:ext>
            </a:extLst>
          </p:cNvPr>
          <p:cNvSpPr/>
          <p:nvPr/>
        </p:nvSpPr>
        <p:spPr>
          <a:xfrm rot="19630132">
            <a:off x="5129775" y="3862870"/>
            <a:ext cx="873737" cy="546559"/>
          </a:xfrm>
          <a:prstGeom prst="rightArrow">
            <a:avLst/>
          </a:prstGeom>
          <a:solidFill>
            <a:srgbClr val="DEEBF7"/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6396AA12-1677-4A0F-BFDE-4B2252BBBF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5961756"/>
              </p:ext>
            </p:extLst>
          </p:nvPr>
        </p:nvGraphicFramePr>
        <p:xfrm>
          <a:off x="6019060" y="1825625"/>
          <a:ext cx="6081204" cy="42976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081204">
                  <a:extLst>
                    <a:ext uri="{9D8B030D-6E8A-4147-A177-3AD203B41FA5}">
                      <a16:colId xmlns:a16="http://schemas.microsoft.com/office/drawing/2014/main" val="898095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темпа роста ВВП выше среднемирового при сохранении макроэкономической стабильности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9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темпа устойчивого роста доходов населения и уровня пенсионного обеспечения не ниже инфляции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6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Реальный рост инвестиций в основной капитал не менее 70% по сравнению с показателем 2020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8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Реальный рост экспорта несырьевых неэнергетических товаров не менее 70% по сравнению с показателем 2020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численности занятых в сфере малого и среднего предпринимательства, включая индивидуальных предпринимателей и самозанятых, до 25 млн человек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644095"/>
                  </a:ext>
                </a:extLst>
              </a:tr>
            </a:tbl>
          </a:graphicData>
        </a:graphic>
      </p:graphicFrame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3FB52-5242-4AA5-97D2-17073E05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80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FB289-CFE9-4DED-97E6-71D542973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Национальные цели развития России на период до 2030 г. (цифровая трансформация)</a:t>
            </a:r>
            <a:endParaRPr lang="ru-RU" sz="36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518F3DD-A568-4052-93F1-E882ACD02D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820214"/>
              </p:ext>
            </p:extLst>
          </p:nvPr>
        </p:nvGraphicFramePr>
        <p:xfrm>
          <a:off x="363984" y="1825625"/>
          <a:ext cx="4687409" cy="3261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687409">
                  <a:extLst>
                    <a:ext uri="{9D8B030D-6E8A-4147-A177-3AD203B41FA5}">
                      <a16:colId xmlns:a16="http://schemas.microsoft.com/office/drawing/2014/main" val="898095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населения, здоровье и благополучие людей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9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Возможности для самореализации и развития талантов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6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Комфортная и безопасная среда для жизни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84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Достойный, эффективный труд и успешное предпринимательство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6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Цифровая трансформация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644095"/>
                  </a:ext>
                </a:extLst>
              </a:tr>
            </a:tbl>
          </a:graphicData>
        </a:graphic>
      </p:graphicFrame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E12B0C23-3671-4273-AC09-FA2EEB3DF1B0}"/>
              </a:ext>
            </a:extLst>
          </p:cNvPr>
          <p:cNvSpPr/>
          <p:nvPr/>
        </p:nvSpPr>
        <p:spPr>
          <a:xfrm rot="18500901">
            <a:off x="5066856" y="4104030"/>
            <a:ext cx="954273" cy="546559"/>
          </a:xfrm>
          <a:prstGeom prst="rightArrow">
            <a:avLst/>
          </a:prstGeom>
          <a:solidFill>
            <a:srgbClr val="DEEBF7"/>
          </a:solidFill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6396AA12-1677-4A0F-BFDE-4B2252BBBF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2253484"/>
              </p:ext>
            </p:extLst>
          </p:nvPr>
        </p:nvGraphicFramePr>
        <p:xfrm>
          <a:off x="6019060" y="1825625"/>
          <a:ext cx="6081204" cy="433547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6081204">
                  <a:extLst>
                    <a:ext uri="{9D8B030D-6E8A-4147-A177-3AD203B41FA5}">
                      <a16:colId xmlns:a16="http://schemas.microsoft.com/office/drawing/2014/main" val="898095863"/>
                    </a:ext>
                  </a:extLst>
                </a:gridCol>
              </a:tblGrid>
              <a:tr h="1310726"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Достичь «цифровой зрелости» ключевых отраслей экономики и социальной сферы, в том числе здравоохранения и образования, а также государственного управления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95628"/>
                  </a:ext>
                </a:extLst>
              </a:tr>
              <a:tr h="70577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Увеличить долю массовых социально значимых услуг, доступных в электронном виде, до 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665936"/>
                  </a:ext>
                </a:extLst>
              </a:tr>
              <a:tr h="1310726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Увеличить долю домохозяйств, которым обеспечена возможность широкополосного доступа к информационно-телекоммуникационной сети «Интернет», до 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884628"/>
                  </a:ext>
                </a:extLst>
              </a:tr>
              <a:tr h="1008251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Увеличить вложения в отечественные решения в сфере информационных технологий в 4 раза по сравнению с показателем 2019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6376"/>
                  </a:ext>
                </a:extLst>
              </a:tr>
            </a:tbl>
          </a:graphicData>
        </a:graphic>
      </p:graphicFrame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8A2FA4E-CB9C-4326-B3E5-19B94835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15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85245-CE7E-4E11-B87E-516DE6AB8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населения доступом к сети Интернет и ИКТ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AD3BF7F-D053-4B2B-8F01-C1C57AB70A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738618"/>
              </p:ext>
            </p:extLst>
          </p:nvPr>
        </p:nvGraphicFramePr>
        <p:xfrm>
          <a:off x="838199" y="1690689"/>
          <a:ext cx="10515600" cy="425735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163191">
                  <a:extLst>
                    <a:ext uri="{9D8B030D-6E8A-4147-A177-3AD203B41FA5}">
                      <a16:colId xmlns:a16="http://schemas.microsoft.com/office/drawing/2014/main" val="2851375551"/>
                    </a:ext>
                  </a:extLst>
                </a:gridCol>
                <a:gridCol w="1472061">
                  <a:extLst>
                    <a:ext uri="{9D8B030D-6E8A-4147-A177-3AD203B41FA5}">
                      <a16:colId xmlns:a16="http://schemas.microsoft.com/office/drawing/2014/main" val="3113136116"/>
                    </a:ext>
                  </a:extLst>
                </a:gridCol>
                <a:gridCol w="1775088">
                  <a:extLst>
                    <a:ext uri="{9D8B030D-6E8A-4147-A177-3AD203B41FA5}">
                      <a16:colId xmlns:a16="http://schemas.microsoft.com/office/drawing/2014/main" val="3830311168"/>
                    </a:ext>
                  </a:extLst>
                </a:gridCol>
                <a:gridCol w="1990178">
                  <a:extLst>
                    <a:ext uri="{9D8B030D-6E8A-4147-A177-3AD203B41FA5}">
                      <a16:colId xmlns:a16="http://schemas.microsoft.com/office/drawing/2014/main" val="2295839405"/>
                    </a:ext>
                  </a:extLst>
                </a:gridCol>
                <a:gridCol w="2094177">
                  <a:extLst>
                    <a:ext uri="{9D8B030D-6E8A-4147-A177-3AD203B41FA5}">
                      <a16:colId xmlns:a16="http://schemas.microsoft.com/office/drawing/2014/main" val="319987555"/>
                    </a:ext>
                  </a:extLst>
                </a:gridCol>
                <a:gridCol w="2020905">
                  <a:extLst>
                    <a:ext uri="{9D8B030D-6E8A-4147-A177-3AD203B41FA5}">
                      <a16:colId xmlns:a16="http://schemas.microsoft.com/office/drawing/2014/main" val="3209064113"/>
                    </a:ext>
                  </a:extLst>
                </a:gridCol>
              </a:tblGrid>
              <a:tr h="222675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     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домашних хозяйств, имеющих доступ к сети Интернет, в общем числе домашних хозяйств, 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населения, использовавшего сеть Интернет для получения государственных и муниципальных услуг, в общей численности населения, 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населения, использовавшего сеть Интернет для получения государственных и муниципальных услуг в общей численности населения, получившего государственные и муниципальные услуги, 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домашних хозяйств, имеющих широкополосный доступ к сети Интернет, в общем числе домашних хозяйств, 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населения, использовавшего сеть Интернет для заказа товаров и (или) услуг, в общей численности населения, 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1355805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66,8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4405833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51,3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9213901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29,1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2411184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76,6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74,8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7217245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76,9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56,5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35,7</a:t>
                      </a:r>
                      <a:endParaRPr lang="ru-RU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9288433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40,3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2543915"/>
                  </a:ext>
                </a:extLst>
              </a:tr>
              <a:tr h="2900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84,0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85,1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3404685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CF7FCF2-D387-43B5-A007-643177ACB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5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3FF223-0BBD-4D09-929C-7569F4082E61}"/>
              </a:ext>
            </a:extLst>
          </p:cNvPr>
          <p:cNvSpPr txBox="1"/>
          <p:nvPr/>
        </p:nvSpPr>
        <p:spPr>
          <a:xfrm>
            <a:off x="838199" y="6232130"/>
            <a:ext cx="10205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Источник: Мониторинг развития информационного общества Российской Федерации.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1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rosstat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gov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</a:t>
            </a:r>
            <a:r>
              <a:rPr lang="en-US" sz="1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statistics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en-US" sz="12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infocommunity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4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E5F09-311F-4526-9322-2BF2F60B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Практики цифровизации экономики и рынка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B582FE-13E0-43B5-97DF-CE11D62D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Портал «Госуслуги»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Рост доли с 28,8% в 2016 г. до 42,3% в 2017 г. Число зарегистрированных на Госуслугах пользователей в 2017 году увеличилось на 25 млн и составило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65 млн человек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на портале появилось 207 новых федеральных услуг.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Портал «Работа в России»: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Федеральная государственная информационная система, проект Федеральной службы по труду и занятости. На данный момент порталом пользуются более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 млн работодателей и 14 млн соискателей.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A4DC33-AF0C-4856-A04F-1ACBF5A3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55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E5F09-311F-4526-9322-2BF2F60B9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Практики цифровизации экономики и рынка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B582FE-13E0-43B5-97DF-CE11D62D2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Приложение «Мой налог»: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Приложение обеспечивает удаленное взаимодействие между самозанятым и налоговым органом. Согласно данным ФНС, число самозанятых в России достигло 5 миллионов. С 2019 г.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самозанятые зарегистрировали доходы на 1,1 трлн руб. и уплатили налоги на 40 млрд руб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Проект электронной трудовой книжки: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Из 58,1 млн застрахованных россиян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только 5,1 млн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подали заявление на электронную трудовую книжку. Тем не менее, с 2021 года новые трудовые книжки заводят только в электронном формате.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A4DC33-AF0C-4856-A04F-1ACBF5A3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48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1D1BC-0D48-450A-9E38-14FA2767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Рост интереса к формальным источникам поиска работы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268A6DE-B4F2-4D7E-8B4A-C1E419B8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66ED71BC-E399-4D70-8039-4C3E1C081D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290064"/>
              </p:ext>
            </p:extLst>
          </p:nvPr>
        </p:nvGraphicFramePr>
        <p:xfrm>
          <a:off x="1562470" y="1802167"/>
          <a:ext cx="8407153" cy="432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E85CCFE-AEC0-43EC-B464-45A65631F849}"/>
              </a:ext>
            </a:extLst>
          </p:cNvPr>
          <p:cNvSpPr txBox="1"/>
          <p:nvPr/>
        </p:nvSpPr>
        <p:spPr>
          <a:xfrm>
            <a:off x="838199" y="6232130"/>
            <a:ext cx="1020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Источник: Составлено автором по материалам ЕМИСС.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https://www.fedstat.ru/indicator/43418</a:t>
            </a:r>
            <a:r>
              <a:rPr lang="ru-RU" sz="1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(дата обращения 03.10.2022)</a:t>
            </a:r>
          </a:p>
        </p:txBody>
      </p:sp>
    </p:spTree>
    <p:extLst>
      <p:ext uri="{BB962C8B-B14F-4D97-AF65-F5344CB8AC3E}">
        <p14:creationId xmlns:p14="http://schemas.microsoft.com/office/powerpoint/2010/main" val="198911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FF681C-97E3-4B9B-AE3C-108882E3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самозанятых граждан, зафиксировавших свой статус, продолжает расти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757D5B15-3124-4522-BE57-C733CEDBF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6293354"/>
              </p:ext>
            </p:extLst>
          </p:nvPr>
        </p:nvGraphicFramePr>
        <p:xfrm>
          <a:off x="838200" y="1878893"/>
          <a:ext cx="10515600" cy="1400662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931633">
                  <a:extLst>
                    <a:ext uri="{9D8B030D-6E8A-4147-A177-3AD203B41FA5}">
                      <a16:colId xmlns:a16="http://schemas.microsoft.com/office/drawing/2014/main" val="4278625956"/>
                    </a:ext>
                  </a:extLst>
                </a:gridCol>
                <a:gridCol w="1573567">
                  <a:extLst>
                    <a:ext uri="{9D8B030D-6E8A-4147-A177-3AD203B41FA5}">
                      <a16:colId xmlns:a16="http://schemas.microsoft.com/office/drawing/2014/main" val="9029094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19819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820632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24514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39949691"/>
                    </a:ext>
                  </a:extLst>
                </a:gridCol>
              </a:tblGrid>
              <a:tr h="486262">
                <a:tc>
                  <a:txBody>
                    <a:bodyPr/>
                    <a:lstStyle/>
                    <a:p>
                      <a:pPr algn="l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Январь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Февраль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Март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Апрель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Май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8936420"/>
                  </a:ext>
                </a:extLst>
              </a:tr>
              <a:tr h="839300">
                <a:tc>
                  <a:txBody>
                    <a:bodyPr/>
                    <a:lstStyle/>
                    <a:p>
                      <a:pPr algn="l"/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Прирост числа самозанятых, чел.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95 868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97 004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98 460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100 001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101 539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207429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9553F3-A78D-451D-8F6F-DFCE2EA37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08A2-3578-478E-907C-330118D5F314}" type="slidenum">
              <a:rPr lang="ru-RU" smtClean="0"/>
              <a:t>9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5CD1F2-5D7C-456E-AC78-09A46B25407A}"/>
              </a:ext>
            </a:extLst>
          </p:cNvPr>
          <p:cNvSpPr txBox="1"/>
          <p:nvPr/>
        </p:nvSpPr>
        <p:spPr>
          <a:xfrm>
            <a:off x="838199" y="6232130"/>
            <a:ext cx="10205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Источник: Составлено автором по материалам ЕМИСС.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https://www.fedstat.ru/indicator/61286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(дата обращения 03.10.2022)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https://moscowseasons.com/news/s-nachala-goda-bolee-11-5-tysiachi-chelovek-zaregistrirovalis-kak-samozaniatye-pri-podderzhke-sluzhby-zaniatosti/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(дата обращения 06.10.2022)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1F3D52-F3FF-411C-87C4-A7852644D998}"/>
              </a:ext>
            </a:extLst>
          </p:cNvPr>
          <p:cNvSpPr txBox="1"/>
          <p:nvPr/>
        </p:nvSpPr>
        <p:spPr>
          <a:xfrm>
            <a:off x="838199" y="3488924"/>
            <a:ext cx="10205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Статистика по Москве на 01.08.2022 г.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CFE7DEED-1340-416B-B8AC-E20C1CD1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752522"/>
              </p:ext>
            </p:extLst>
          </p:nvPr>
        </p:nvGraphicFramePr>
        <p:xfrm>
          <a:off x="838198" y="4177870"/>
          <a:ext cx="10515600" cy="1734658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89939288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59041245"/>
                    </a:ext>
                  </a:extLst>
                </a:gridCol>
              </a:tblGrid>
              <a:tr h="867329"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9 300 самозанятых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6,5 млрд руб. перечислено в бюджет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70487"/>
                  </a:ext>
                </a:extLst>
              </a:tr>
              <a:tr h="867329"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Более 11 500 человек открыли свое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Суммарный доход самозанятых с 2019 года к 01.08.22 г. составил 461 млрд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15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1296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1241</Words>
  <Application>Microsoft Office PowerPoint</Application>
  <PresentationFormat>Широкоэкранный</PresentationFormat>
  <Paragraphs>124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Использование современных информационно-коммуникационных технологий для формализации рынка труда России</vt:lpstr>
      <vt:lpstr>Содержание</vt:lpstr>
      <vt:lpstr>Национальные цели развития России на период до 2030 г. (достойный, эффективный труд)</vt:lpstr>
      <vt:lpstr>Национальные цели развития России на период до 2030 г. (цифровая трансформация)</vt:lpstr>
      <vt:lpstr>Обеспечение населения доступом к сети Интернет и ИКТ</vt:lpstr>
      <vt:lpstr>Практики цифровизации экономики и рынка труда</vt:lpstr>
      <vt:lpstr>Практики цифровизации экономики и рынка труда</vt:lpstr>
      <vt:lpstr>Рост интереса к формальным источникам поиска работы</vt:lpstr>
      <vt:lpstr>Количество самозанятых граждан, зафиксировавших свой статус, продолжает расти</vt:lpstr>
      <vt:lpstr>Использованные 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современных информационно-коммуникационных технологий для формализации рынка труда России</dc:title>
  <dc:creator>Косарева Ангелина Александровна</dc:creator>
  <cp:lastModifiedBy>Косарева Ангелина Александровна</cp:lastModifiedBy>
  <cp:revision>10</cp:revision>
  <dcterms:created xsi:type="dcterms:W3CDTF">2022-10-06T11:15:22Z</dcterms:created>
  <dcterms:modified xsi:type="dcterms:W3CDTF">2022-10-06T12:58:46Z</dcterms:modified>
</cp:coreProperties>
</file>