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6" autoAdjust="0"/>
    <p:restoredTop sz="94660"/>
  </p:normalViewPr>
  <p:slideViewPr>
    <p:cSldViewPr snapToGrid="0">
      <p:cViewPr varScale="1">
        <p:scale>
          <a:sx n="161" d="100"/>
          <a:sy n="161" d="100"/>
        </p:scale>
        <p:origin x="300"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7FA209C9-3F03-4418-B2AC-9A237CEC6EEE}" type="datetimeFigureOut">
              <a:rPr lang="ru-RU" smtClean="0"/>
              <a:t>06.12.2025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A7EF13D-6CE2-44BF-ACA1-19CA9D382E8A}" type="slidenum">
              <a:rPr lang="ru-RU" smtClean="0"/>
              <a:t>‹#›</a:t>
            </a:fld>
            <a:endParaRPr lang="ru-RU"/>
          </a:p>
        </p:txBody>
      </p:sp>
    </p:spTree>
    <p:extLst>
      <p:ext uri="{BB962C8B-B14F-4D97-AF65-F5344CB8AC3E}">
        <p14:creationId xmlns:p14="http://schemas.microsoft.com/office/powerpoint/2010/main" val="3680667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FA209C9-3F03-4418-B2AC-9A237CEC6EEE}" type="datetimeFigureOut">
              <a:rPr lang="ru-RU" smtClean="0"/>
              <a:t>06.12.2025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A7EF13D-6CE2-44BF-ACA1-19CA9D382E8A}" type="slidenum">
              <a:rPr lang="ru-RU" smtClean="0"/>
              <a:t>‹#›</a:t>
            </a:fld>
            <a:endParaRPr lang="ru-RU"/>
          </a:p>
        </p:txBody>
      </p:sp>
    </p:spTree>
    <p:extLst>
      <p:ext uri="{BB962C8B-B14F-4D97-AF65-F5344CB8AC3E}">
        <p14:creationId xmlns:p14="http://schemas.microsoft.com/office/powerpoint/2010/main" val="3904732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FA209C9-3F03-4418-B2AC-9A237CEC6EEE}" type="datetimeFigureOut">
              <a:rPr lang="ru-RU" smtClean="0"/>
              <a:t>06.12.2025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A7EF13D-6CE2-44BF-ACA1-19CA9D382E8A}"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2888443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FA209C9-3F03-4418-B2AC-9A237CEC6EEE}" type="datetimeFigureOut">
              <a:rPr lang="ru-RU" smtClean="0"/>
              <a:t>06.12.2025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A7EF13D-6CE2-44BF-ACA1-19CA9D382E8A}" type="slidenum">
              <a:rPr lang="ru-RU" smtClean="0"/>
              <a:t>‹#›</a:t>
            </a:fld>
            <a:endParaRPr lang="ru-RU"/>
          </a:p>
        </p:txBody>
      </p:sp>
    </p:spTree>
    <p:extLst>
      <p:ext uri="{BB962C8B-B14F-4D97-AF65-F5344CB8AC3E}">
        <p14:creationId xmlns:p14="http://schemas.microsoft.com/office/powerpoint/2010/main" val="935895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FA209C9-3F03-4418-B2AC-9A237CEC6EEE}" type="datetimeFigureOut">
              <a:rPr lang="ru-RU" smtClean="0"/>
              <a:t>06.12.2025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A7EF13D-6CE2-44BF-ACA1-19CA9D382E8A}"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08918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FA209C9-3F03-4418-B2AC-9A237CEC6EEE}" type="datetimeFigureOut">
              <a:rPr lang="ru-RU" smtClean="0"/>
              <a:t>06.12.2025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A7EF13D-6CE2-44BF-ACA1-19CA9D382E8A}" type="slidenum">
              <a:rPr lang="ru-RU" smtClean="0"/>
              <a:t>‹#›</a:t>
            </a:fld>
            <a:endParaRPr lang="ru-RU"/>
          </a:p>
        </p:txBody>
      </p:sp>
    </p:spTree>
    <p:extLst>
      <p:ext uri="{BB962C8B-B14F-4D97-AF65-F5344CB8AC3E}">
        <p14:creationId xmlns:p14="http://schemas.microsoft.com/office/powerpoint/2010/main" val="31818817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FA209C9-3F03-4418-B2AC-9A237CEC6EEE}" type="datetimeFigureOut">
              <a:rPr lang="ru-RU" smtClean="0"/>
              <a:t>06.12.2025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A7EF13D-6CE2-44BF-ACA1-19CA9D382E8A}" type="slidenum">
              <a:rPr lang="ru-RU" smtClean="0"/>
              <a:t>‹#›</a:t>
            </a:fld>
            <a:endParaRPr lang="ru-RU"/>
          </a:p>
        </p:txBody>
      </p:sp>
    </p:spTree>
    <p:extLst>
      <p:ext uri="{BB962C8B-B14F-4D97-AF65-F5344CB8AC3E}">
        <p14:creationId xmlns:p14="http://schemas.microsoft.com/office/powerpoint/2010/main" val="13616873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FA209C9-3F03-4418-B2AC-9A237CEC6EEE}" type="datetimeFigureOut">
              <a:rPr lang="ru-RU" smtClean="0"/>
              <a:t>06.12.2025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A7EF13D-6CE2-44BF-ACA1-19CA9D382E8A}" type="slidenum">
              <a:rPr lang="ru-RU" smtClean="0"/>
              <a:t>‹#›</a:t>
            </a:fld>
            <a:endParaRPr lang="ru-RU"/>
          </a:p>
        </p:txBody>
      </p:sp>
    </p:spTree>
    <p:extLst>
      <p:ext uri="{BB962C8B-B14F-4D97-AF65-F5344CB8AC3E}">
        <p14:creationId xmlns:p14="http://schemas.microsoft.com/office/powerpoint/2010/main" val="2806640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FA209C9-3F03-4418-B2AC-9A237CEC6EEE}" type="datetimeFigureOut">
              <a:rPr lang="ru-RU" smtClean="0"/>
              <a:t>06.12.2025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A7EF13D-6CE2-44BF-ACA1-19CA9D382E8A}" type="slidenum">
              <a:rPr lang="ru-RU" smtClean="0"/>
              <a:t>‹#›</a:t>
            </a:fld>
            <a:endParaRPr lang="ru-RU"/>
          </a:p>
        </p:txBody>
      </p:sp>
    </p:spTree>
    <p:extLst>
      <p:ext uri="{BB962C8B-B14F-4D97-AF65-F5344CB8AC3E}">
        <p14:creationId xmlns:p14="http://schemas.microsoft.com/office/powerpoint/2010/main" val="2447452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FA209C9-3F03-4418-B2AC-9A237CEC6EEE}" type="datetimeFigureOut">
              <a:rPr lang="ru-RU" smtClean="0"/>
              <a:t>06.12.2025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A7EF13D-6CE2-44BF-ACA1-19CA9D382E8A}" type="slidenum">
              <a:rPr lang="ru-RU" smtClean="0"/>
              <a:t>‹#›</a:t>
            </a:fld>
            <a:endParaRPr lang="ru-RU"/>
          </a:p>
        </p:txBody>
      </p:sp>
    </p:spTree>
    <p:extLst>
      <p:ext uri="{BB962C8B-B14F-4D97-AF65-F5344CB8AC3E}">
        <p14:creationId xmlns:p14="http://schemas.microsoft.com/office/powerpoint/2010/main" val="1323871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7FA209C9-3F03-4418-B2AC-9A237CEC6EEE}" type="datetimeFigureOut">
              <a:rPr lang="ru-RU" smtClean="0"/>
              <a:t>06.12.2025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A7EF13D-6CE2-44BF-ACA1-19CA9D382E8A}" type="slidenum">
              <a:rPr lang="ru-RU" smtClean="0"/>
              <a:t>‹#›</a:t>
            </a:fld>
            <a:endParaRPr lang="ru-RU"/>
          </a:p>
        </p:txBody>
      </p:sp>
    </p:spTree>
    <p:extLst>
      <p:ext uri="{BB962C8B-B14F-4D97-AF65-F5344CB8AC3E}">
        <p14:creationId xmlns:p14="http://schemas.microsoft.com/office/powerpoint/2010/main" val="2463646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7FA209C9-3F03-4418-B2AC-9A237CEC6EEE}" type="datetimeFigureOut">
              <a:rPr lang="ru-RU" smtClean="0"/>
              <a:t>06.12.2025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A7EF13D-6CE2-44BF-ACA1-19CA9D382E8A}" type="slidenum">
              <a:rPr lang="ru-RU" smtClean="0"/>
              <a:t>‹#›</a:t>
            </a:fld>
            <a:endParaRPr lang="ru-RU"/>
          </a:p>
        </p:txBody>
      </p:sp>
    </p:spTree>
    <p:extLst>
      <p:ext uri="{BB962C8B-B14F-4D97-AF65-F5344CB8AC3E}">
        <p14:creationId xmlns:p14="http://schemas.microsoft.com/office/powerpoint/2010/main" val="2640037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7FA209C9-3F03-4418-B2AC-9A237CEC6EEE}" type="datetimeFigureOut">
              <a:rPr lang="ru-RU" smtClean="0"/>
              <a:t>06.12.2025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A7EF13D-6CE2-44BF-ACA1-19CA9D382E8A}" type="slidenum">
              <a:rPr lang="ru-RU" smtClean="0"/>
              <a:t>‹#›</a:t>
            </a:fld>
            <a:endParaRPr lang="ru-RU"/>
          </a:p>
        </p:txBody>
      </p:sp>
    </p:spTree>
    <p:extLst>
      <p:ext uri="{BB962C8B-B14F-4D97-AF65-F5344CB8AC3E}">
        <p14:creationId xmlns:p14="http://schemas.microsoft.com/office/powerpoint/2010/main" val="1731524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A209C9-3F03-4418-B2AC-9A237CEC6EEE}" type="datetimeFigureOut">
              <a:rPr lang="ru-RU" smtClean="0"/>
              <a:t>06.12.2025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A7EF13D-6CE2-44BF-ACA1-19CA9D382E8A}" type="slidenum">
              <a:rPr lang="ru-RU" smtClean="0"/>
              <a:t>‹#›</a:t>
            </a:fld>
            <a:endParaRPr lang="ru-RU"/>
          </a:p>
        </p:txBody>
      </p:sp>
    </p:spTree>
    <p:extLst>
      <p:ext uri="{BB962C8B-B14F-4D97-AF65-F5344CB8AC3E}">
        <p14:creationId xmlns:p14="http://schemas.microsoft.com/office/powerpoint/2010/main" val="176444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FA209C9-3F03-4418-B2AC-9A237CEC6EEE}" type="datetimeFigureOut">
              <a:rPr lang="ru-RU" smtClean="0"/>
              <a:t>06.12.2025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A7EF13D-6CE2-44BF-ACA1-19CA9D382E8A}" type="slidenum">
              <a:rPr lang="ru-RU" smtClean="0"/>
              <a:t>‹#›</a:t>
            </a:fld>
            <a:endParaRPr lang="ru-RU"/>
          </a:p>
        </p:txBody>
      </p:sp>
    </p:spTree>
    <p:extLst>
      <p:ext uri="{BB962C8B-B14F-4D97-AF65-F5344CB8AC3E}">
        <p14:creationId xmlns:p14="http://schemas.microsoft.com/office/powerpoint/2010/main" val="337300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FA209C9-3F03-4418-B2AC-9A237CEC6EEE}" type="datetimeFigureOut">
              <a:rPr lang="ru-RU" smtClean="0"/>
              <a:t>06.12.2025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A7EF13D-6CE2-44BF-ACA1-19CA9D382E8A}" type="slidenum">
              <a:rPr lang="ru-RU" smtClean="0"/>
              <a:t>‹#›</a:t>
            </a:fld>
            <a:endParaRPr lang="ru-RU"/>
          </a:p>
        </p:txBody>
      </p:sp>
    </p:spTree>
    <p:extLst>
      <p:ext uri="{BB962C8B-B14F-4D97-AF65-F5344CB8AC3E}">
        <p14:creationId xmlns:p14="http://schemas.microsoft.com/office/powerpoint/2010/main" val="1276967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A209C9-3F03-4418-B2AC-9A237CEC6EEE}" type="datetimeFigureOut">
              <a:rPr lang="ru-RU" smtClean="0"/>
              <a:t>06.12.2025</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A7EF13D-6CE2-44BF-ACA1-19CA9D382E8A}" type="slidenum">
              <a:rPr lang="ru-RU" smtClean="0"/>
              <a:t>‹#›</a:t>
            </a:fld>
            <a:endParaRPr lang="ru-RU"/>
          </a:p>
        </p:txBody>
      </p:sp>
    </p:spTree>
    <p:extLst>
      <p:ext uri="{BB962C8B-B14F-4D97-AF65-F5344CB8AC3E}">
        <p14:creationId xmlns:p14="http://schemas.microsoft.com/office/powerpoint/2010/main" val="26349504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2729586-DBE8-44D9-84CB-4D21955A2231}"/>
              </a:ext>
            </a:extLst>
          </p:cNvPr>
          <p:cNvSpPr>
            <a:spLocks noGrp="1"/>
          </p:cNvSpPr>
          <p:nvPr>
            <p:ph type="ctrTitle"/>
          </p:nvPr>
        </p:nvSpPr>
        <p:spPr>
          <a:xfrm>
            <a:off x="888274" y="1765599"/>
            <a:ext cx="8385729" cy="2584582"/>
          </a:xfrm>
        </p:spPr>
        <p:txBody>
          <a:bodyPr/>
          <a:lstStyle/>
          <a:p>
            <a:r>
              <a:rPr lang="en-US" sz="6000" b="1" dirty="0"/>
              <a:t>Money Splitting as the Basis of the Islamic Money System</a:t>
            </a:r>
            <a:endParaRPr lang="ru-RU" sz="6000" b="1" dirty="0"/>
          </a:p>
        </p:txBody>
      </p:sp>
      <p:sp>
        <p:nvSpPr>
          <p:cNvPr id="3" name="Подзаголовок 2">
            <a:extLst>
              <a:ext uri="{FF2B5EF4-FFF2-40B4-BE49-F238E27FC236}">
                <a16:creationId xmlns:a16="http://schemas.microsoft.com/office/drawing/2014/main" id="{347BFAB5-6F45-4F87-A013-567F8D54F16F}"/>
              </a:ext>
            </a:extLst>
          </p:cNvPr>
          <p:cNvSpPr>
            <a:spLocks noGrp="1"/>
          </p:cNvSpPr>
          <p:nvPr>
            <p:ph type="subTitle" idx="1"/>
          </p:nvPr>
        </p:nvSpPr>
        <p:spPr>
          <a:xfrm>
            <a:off x="1507067" y="4535807"/>
            <a:ext cx="7766936" cy="908691"/>
          </a:xfrm>
        </p:spPr>
        <p:txBody>
          <a:bodyPr>
            <a:normAutofit/>
          </a:bodyPr>
          <a:lstStyle/>
          <a:p>
            <a:r>
              <a:rPr lang="en-US" sz="2000" b="1" dirty="0"/>
              <a:t>Lomonosov Moscow State University</a:t>
            </a:r>
            <a:endParaRPr lang="ru-RU" sz="2000" b="1" dirty="0"/>
          </a:p>
          <a:p>
            <a:r>
              <a:rPr lang="en-US" sz="2000" b="1" dirty="0" err="1"/>
              <a:t>Magomet</a:t>
            </a:r>
            <a:r>
              <a:rPr lang="en-US" sz="2000" b="1" dirty="0"/>
              <a:t> </a:t>
            </a:r>
            <a:r>
              <a:rPr lang="en-US" sz="2000" b="1" dirty="0" err="1"/>
              <a:t>Iandiev</a:t>
            </a:r>
            <a:endParaRPr lang="ru-RU" sz="2000" b="1" dirty="0"/>
          </a:p>
        </p:txBody>
      </p:sp>
      <p:pic>
        <p:nvPicPr>
          <p:cNvPr id="1026" name="Picture 2" descr="University of Bahrain Logo">
            <a:extLst>
              <a:ext uri="{FF2B5EF4-FFF2-40B4-BE49-F238E27FC236}">
                <a16:creationId xmlns:a16="http://schemas.microsoft.com/office/drawing/2014/main" id="{DE019A61-F307-442F-80F5-789BFCC3A1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19049" y="299868"/>
            <a:ext cx="760590" cy="893206"/>
          </a:xfrm>
          <a:prstGeom prst="rect">
            <a:avLst/>
          </a:prstGeom>
          <a:noFill/>
          <a:extLst>
            <a:ext uri="{909E8E84-426E-40DD-AFC4-6F175D3DCCD1}">
              <a14:hiddenFill xmlns:a14="http://schemas.microsoft.com/office/drawing/2010/main">
                <a:solidFill>
                  <a:srgbClr val="FFFFFF"/>
                </a:solidFill>
              </a14:hiddenFill>
            </a:ext>
          </a:extLst>
        </p:spPr>
      </p:pic>
      <p:pic>
        <p:nvPicPr>
          <p:cNvPr id="5" name="Рисунок 4">
            <a:extLst>
              <a:ext uri="{FF2B5EF4-FFF2-40B4-BE49-F238E27FC236}">
                <a16:creationId xmlns:a16="http://schemas.microsoft.com/office/drawing/2014/main" id="{1399B182-090B-46C4-AC2D-343A5FE20B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50740" y="348344"/>
            <a:ext cx="2198653" cy="844730"/>
          </a:xfrm>
          <a:prstGeom prst="rect">
            <a:avLst/>
          </a:prstGeom>
        </p:spPr>
      </p:pic>
      <p:sp>
        <p:nvSpPr>
          <p:cNvPr id="7" name="Подзаголовок 2">
            <a:extLst>
              <a:ext uri="{FF2B5EF4-FFF2-40B4-BE49-F238E27FC236}">
                <a16:creationId xmlns:a16="http://schemas.microsoft.com/office/drawing/2014/main" id="{E0703B63-98F3-46A3-8BF4-F0E4D7D34EA0}"/>
              </a:ext>
            </a:extLst>
          </p:cNvPr>
          <p:cNvSpPr txBox="1">
            <a:spLocks/>
          </p:cNvSpPr>
          <p:nvPr/>
        </p:nvSpPr>
        <p:spPr>
          <a:xfrm>
            <a:off x="1542889" y="5866311"/>
            <a:ext cx="7766936" cy="880788"/>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a:r>
              <a:rPr lang="en-US" sz="1400" b="1" dirty="0"/>
              <a:t>5th International Conference on Sustainable Islamic Business and Finance</a:t>
            </a:r>
          </a:p>
          <a:p>
            <a:pPr algn="ctr"/>
            <a:r>
              <a:rPr lang="en-US" sz="1400" b="1" dirty="0"/>
              <a:t>December, 9-10, Manama, University of Bahrain</a:t>
            </a:r>
            <a:endParaRPr lang="ru-RU" sz="1400" b="1" dirty="0"/>
          </a:p>
        </p:txBody>
      </p:sp>
    </p:spTree>
    <p:extLst>
      <p:ext uri="{BB962C8B-B14F-4D97-AF65-F5344CB8AC3E}">
        <p14:creationId xmlns:p14="http://schemas.microsoft.com/office/powerpoint/2010/main" val="2472061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88D7C2C-3650-434C-A909-7FF2751C13E6}"/>
              </a:ext>
            </a:extLst>
          </p:cNvPr>
          <p:cNvSpPr>
            <a:spLocks noGrp="1"/>
          </p:cNvSpPr>
          <p:nvPr>
            <p:ph type="title"/>
          </p:nvPr>
        </p:nvSpPr>
        <p:spPr/>
        <p:txBody>
          <a:bodyPr/>
          <a:lstStyle/>
          <a:p>
            <a:r>
              <a:rPr lang="ru-RU" dirty="0"/>
              <a:t>Тогда … </a:t>
            </a:r>
          </a:p>
        </p:txBody>
      </p:sp>
      <p:sp>
        <p:nvSpPr>
          <p:cNvPr id="3" name="Объект 2">
            <a:extLst>
              <a:ext uri="{FF2B5EF4-FFF2-40B4-BE49-F238E27FC236}">
                <a16:creationId xmlns:a16="http://schemas.microsoft.com/office/drawing/2014/main" id="{3CCE3B89-F185-42A7-8F62-A6AB3C342C0D}"/>
              </a:ext>
            </a:extLst>
          </p:cNvPr>
          <p:cNvSpPr>
            <a:spLocks noGrp="1"/>
          </p:cNvSpPr>
          <p:nvPr>
            <p:ph idx="1"/>
          </p:nvPr>
        </p:nvSpPr>
        <p:spPr>
          <a:xfrm>
            <a:off x="677334" y="2160589"/>
            <a:ext cx="2919306" cy="3880773"/>
          </a:xfrm>
        </p:spPr>
        <p:txBody>
          <a:bodyPr>
            <a:normAutofit lnSpcReduction="10000"/>
          </a:bodyPr>
          <a:lstStyle/>
          <a:p>
            <a:r>
              <a:rPr lang="en-US" dirty="0"/>
              <a:t>An Islamic analogue of the Interbank lending market</a:t>
            </a:r>
          </a:p>
          <a:p>
            <a:r>
              <a:rPr lang="en-US" dirty="0"/>
              <a:t>Daily accrued dividends create incentives for Islamic banks to:</a:t>
            </a:r>
          </a:p>
          <a:p>
            <a:r>
              <a:rPr lang="en-US" dirty="0"/>
              <a:t>- finance other banks in the Interbank lending market;</a:t>
            </a:r>
          </a:p>
          <a:p>
            <a:r>
              <a:rPr lang="en-US" dirty="0"/>
              <a:t>- participate in transactions with the Central Bank.</a:t>
            </a:r>
            <a:endParaRPr lang="ru-RU" dirty="0"/>
          </a:p>
        </p:txBody>
      </p:sp>
      <p:graphicFrame>
        <p:nvGraphicFramePr>
          <p:cNvPr id="4" name="Таблица 3">
            <a:extLst>
              <a:ext uri="{FF2B5EF4-FFF2-40B4-BE49-F238E27FC236}">
                <a16:creationId xmlns:a16="http://schemas.microsoft.com/office/drawing/2014/main" id="{04AFFF97-AE46-4F88-A6CA-7B9BE610C348}"/>
              </a:ext>
            </a:extLst>
          </p:cNvPr>
          <p:cNvGraphicFramePr>
            <a:graphicFrameLocks noGrp="1"/>
          </p:cNvGraphicFramePr>
          <p:nvPr>
            <p:extLst>
              <p:ext uri="{D42A27DB-BD31-4B8C-83A1-F6EECF244321}">
                <p14:modId xmlns:p14="http://schemas.microsoft.com/office/powerpoint/2010/main" val="4207328894"/>
              </p:ext>
            </p:extLst>
          </p:nvPr>
        </p:nvGraphicFramePr>
        <p:xfrm>
          <a:off x="3596640" y="732866"/>
          <a:ext cx="5070308" cy="5359165"/>
        </p:xfrm>
        <a:graphic>
          <a:graphicData uri="http://schemas.openxmlformats.org/drawingml/2006/table">
            <a:tbl>
              <a:tblPr firstRow="1" firstCol="1" bandRow="1" bandCol="1">
                <a:tableStyleId>{5C22544A-7EE6-4342-B048-85BDC9FD1C3A}</a:tableStyleId>
              </a:tblPr>
              <a:tblGrid>
                <a:gridCol w="997242">
                  <a:extLst>
                    <a:ext uri="{9D8B030D-6E8A-4147-A177-3AD203B41FA5}">
                      <a16:colId xmlns:a16="http://schemas.microsoft.com/office/drawing/2014/main" val="3784359765"/>
                    </a:ext>
                  </a:extLst>
                </a:gridCol>
                <a:gridCol w="1153502">
                  <a:extLst>
                    <a:ext uri="{9D8B030D-6E8A-4147-A177-3AD203B41FA5}">
                      <a16:colId xmlns:a16="http://schemas.microsoft.com/office/drawing/2014/main" val="1202096137"/>
                    </a:ext>
                  </a:extLst>
                </a:gridCol>
                <a:gridCol w="1769318">
                  <a:extLst>
                    <a:ext uri="{9D8B030D-6E8A-4147-A177-3AD203B41FA5}">
                      <a16:colId xmlns:a16="http://schemas.microsoft.com/office/drawing/2014/main" val="1838894705"/>
                    </a:ext>
                  </a:extLst>
                </a:gridCol>
                <a:gridCol w="1150246">
                  <a:extLst>
                    <a:ext uri="{9D8B030D-6E8A-4147-A177-3AD203B41FA5}">
                      <a16:colId xmlns:a16="http://schemas.microsoft.com/office/drawing/2014/main" val="3427727476"/>
                    </a:ext>
                  </a:extLst>
                </a:gridCol>
              </a:tblGrid>
              <a:tr h="842330">
                <a:tc>
                  <a:txBody>
                    <a:bodyPr/>
                    <a:lstStyle/>
                    <a:p>
                      <a:pPr algn="ctr">
                        <a:lnSpc>
                          <a:spcPct val="115000"/>
                        </a:lnSpc>
                        <a:spcAft>
                          <a:spcPts val="800"/>
                        </a:spcAft>
                      </a:pPr>
                      <a:endParaRPr lang="en-GB" sz="900" dirty="0">
                        <a:effectLst/>
                      </a:endParaRPr>
                    </a:p>
                    <a:p>
                      <a:pPr algn="ctr">
                        <a:lnSpc>
                          <a:spcPct val="115000"/>
                        </a:lnSpc>
                        <a:spcAft>
                          <a:spcPts val="800"/>
                        </a:spcAft>
                      </a:pPr>
                      <a:r>
                        <a:rPr lang="en-GB" sz="900" dirty="0">
                          <a:effectLst/>
                        </a:rPr>
                        <a:t>Transaction</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tc>
                <a:tc>
                  <a:txBody>
                    <a:bodyPr/>
                    <a:lstStyle/>
                    <a:p>
                      <a:pPr algn="ctr">
                        <a:lnSpc>
                          <a:spcPct val="115000"/>
                        </a:lnSpc>
                        <a:spcAft>
                          <a:spcPts val="800"/>
                        </a:spcAft>
                      </a:pPr>
                      <a:endParaRPr lang="en-GB" sz="1000" dirty="0">
                        <a:effectLst/>
                      </a:endParaRPr>
                    </a:p>
                    <a:p>
                      <a:pPr algn="ctr">
                        <a:lnSpc>
                          <a:spcPct val="115000"/>
                        </a:lnSpc>
                        <a:spcAft>
                          <a:spcPts val="800"/>
                        </a:spcAft>
                      </a:pPr>
                      <a:r>
                        <a:rPr lang="en-GB" sz="1000" dirty="0">
                          <a:effectLst/>
                        </a:rPr>
                        <a:t>Commercial bank 1</a:t>
                      </a:r>
                      <a:endParaRPr lang="ru-RU" sz="900" dirty="0">
                        <a:effectLst/>
                      </a:endParaRPr>
                    </a:p>
                    <a:p>
                      <a:pPr algn="ctr">
                        <a:lnSpc>
                          <a:spcPct val="115000"/>
                        </a:lnSpc>
                        <a:spcAft>
                          <a:spcPts val="800"/>
                        </a:spcAft>
                      </a:pPr>
                      <a:r>
                        <a:rPr lang="en-GB" sz="1000" dirty="0">
                          <a:effectLst/>
                        </a:rPr>
                        <a:t>(borrower)</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tc>
                <a:tc>
                  <a:txBody>
                    <a:bodyPr/>
                    <a:lstStyle/>
                    <a:p>
                      <a:pPr algn="ctr">
                        <a:lnSpc>
                          <a:spcPct val="115000"/>
                        </a:lnSpc>
                        <a:spcAft>
                          <a:spcPts val="800"/>
                        </a:spcAft>
                      </a:pPr>
                      <a:endParaRPr lang="en-GB" sz="1000" dirty="0">
                        <a:effectLst/>
                      </a:endParaRPr>
                    </a:p>
                    <a:p>
                      <a:pPr algn="ctr">
                        <a:lnSpc>
                          <a:spcPct val="115000"/>
                        </a:lnSpc>
                        <a:spcAft>
                          <a:spcPts val="800"/>
                        </a:spcAft>
                      </a:pPr>
                      <a:r>
                        <a:rPr lang="en-GB" sz="1000" dirty="0">
                          <a:effectLst/>
                        </a:rPr>
                        <a:t>Cash flow and SBT</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tc>
                <a:tc>
                  <a:txBody>
                    <a:bodyPr/>
                    <a:lstStyle/>
                    <a:p>
                      <a:pPr algn="ctr">
                        <a:lnSpc>
                          <a:spcPct val="115000"/>
                        </a:lnSpc>
                        <a:spcAft>
                          <a:spcPts val="800"/>
                        </a:spcAft>
                        <a:tabLst>
                          <a:tab pos="666750" algn="l"/>
                          <a:tab pos="799465" algn="ctr"/>
                        </a:tabLst>
                      </a:pPr>
                      <a:endParaRPr lang="en-GB" sz="1000" dirty="0">
                        <a:effectLst/>
                      </a:endParaRPr>
                    </a:p>
                    <a:p>
                      <a:pPr algn="ctr">
                        <a:lnSpc>
                          <a:spcPct val="115000"/>
                        </a:lnSpc>
                        <a:spcAft>
                          <a:spcPts val="800"/>
                        </a:spcAft>
                        <a:tabLst>
                          <a:tab pos="666750" algn="l"/>
                          <a:tab pos="799465" algn="ctr"/>
                        </a:tabLst>
                      </a:pPr>
                      <a:r>
                        <a:rPr lang="en-GB" sz="1000" dirty="0">
                          <a:effectLst/>
                        </a:rPr>
                        <a:t>Commercial bank 2</a:t>
                      </a:r>
                      <a:endParaRPr lang="ru-RU" sz="900" dirty="0">
                        <a:effectLst/>
                      </a:endParaRPr>
                    </a:p>
                    <a:p>
                      <a:pPr algn="ctr">
                        <a:lnSpc>
                          <a:spcPct val="115000"/>
                        </a:lnSpc>
                        <a:spcAft>
                          <a:spcPts val="800"/>
                        </a:spcAft>
                        <a:tabLst>
                          <a:tab pos="666750" algn="l"/>
                          <a:tab pos="799465" algn="ctr"/>
                        </a:tabLst>
                      </a:pPr>
                      <a:r>
                        <a:rPr lang="en-GB" sz="1000" dirty="0">
                          <a:effectLst/>
                        </a:rPr>
                        <a:t>(creditor)</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tc>
                <a:extLst>
                  <a:ext uri="{0D108BD9-81ED-4DB2-BD59-A6C34878D82A}">
                    <a16:rowId xmlns:a16="http://schemas.microsoft.com/office/drawing/2014/main" val="3910139275"/>
                  </a:ext>
                </a:extLst>
              </a:tr>
              <a:tr h="475834">
                <a:tc>
                  <a:txBody>
                    <a:bodyPr/>
                    <a:lstStyle/>
                    <a:p>
                      <a:pPr algn="ctr">
                        <a:lnSpc>
                          <a:spcPct val="115000"/>
                        </a:lnSpc>
                        <a:spcAft>
                          <a:spcPts val="800"/>
                        </a:spcAft>
                      </a:pPr>
                      <a:r>
                        <a:rPr lang="en-GB" sz="1000" dirty="0">
                          <a:effectLst/>
                        </a:rPr>
                        <a:t>First step of transaction </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tc>
                  <a:txBody>
                    <a:bodyPr/>
                    <a:lstStyle/>
                    <a:p>
                      <a:pPr algn="just">
                        <a:lnSpc>
                          <a:spcPct val="115000"/>
                        </a:lnSpc>
                        <a:spcAft>
                          <a:spcPts val="800"/>
                        </a:spcAft>
                      </a:pPr>
                      <a:r>
                        <a:rPr lang="en-GB" sz="1000">
                          <a:effectLst/>
                        </a:rPr>
                        <a:t> </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tc>
                  <a:txBody>
                    <a:bodyPr/>
                    <a:lstStyle/>
                    <a:p>
                      <a:pPr algn="ctr">
                        <a:lnSpc>
                          <a:spcPct val="115000"/>
                        </a:lnSpc>
                        <a:spcAft>
                          <a:spcPts val="800"/>
                        </a:spcAft>
                      </a:pPr>
                      <a:r>
                        <a:rPr lang="en-GB" sz="1000">
                          <a:effectLst/>
                        </a:rPr>
                        <a:t>Purchase of SBT</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tc>
                  <a:txBody>
                    <a:bodyPr/>
                    <a:lstStyle/>
                    <a:p>
                      <a:pPr algn="just">
                        <a:lnSpc>
                          <a:spcPct val="115000"/>
                        </a:lnSpc>
                        <a:spcAft>
                          <a:spcPts val="800"/>
                        </a:spcAft>
                      </a:pPr>
                      <a:r>
                        <a:rPr lang="en-GB" sz="1000">
                          <a:effectLst/>
                        </a:rPr>
                        <a:t> </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extLst>
                  <a:ext uri="{0D108BD9-81ED-4DB2-BD59-A6C34878D82A}">
                    <a16:rowId xmlns:a16="http://schemas.microsoft.com/office/drawing/2014/main" val="885638771"/>
                  </a:ext>
                </a:extLst>
              </a:tr>
              <a:tr h="475834">
                <a:tc>
                  <a:txBody>
                    <a:bodyPr/>
                    <a:lstStyle/>
                    <a:p>
                      <a:pPr algn="ctr">
                        <a:lnSpc>
                          <a:spcPct val="115000"/>
                        </a:lnSpc>
                        <a:spcAft>
                          <a:spcPts val="800"/>
                        </a:spcAft>
                      </a:pPr>
                      <a:r>
                        <a:rPr lang="en-GB" sz="1000">
                          <a:effectLst/>
                        </a:rPr>
                        <a:t>1.1.</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tc>
                  <a:txBody>
                    <a:bodyPr/>
                    <a:lstStyle/>
                    <a:p>
                      <a:pPr algn="ctr">
                        <a:lnSpc>
                          <a:spcPct val="115000"/>
                        </a:lnSpc>
                        <a:spcAft>
                          <a:spcPts val="800"/>
                        </a:spcAft>
                      </a:pPr>
                      <a:r>
                        <a:rPr lang="en-GB" sz="1000" dirty="0">
                          <a:effectLst/>
                        </a:rPr>
                        <a:t>+</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tc>
                  <a:txBody>
                    <a:bodyPr/>
                    <a:lstStyle/>
                    <a:p>
                      <a:pPr algn="ctr">
                        <a:lnSpc>
                          <a:spcPct val="115000"/>
                        </a:lnSpc>
                        <a:spcAft>
                          <a:spcPts val="800"/>
                        </a:spcAft>
                      </a:pPr>
                      <a:r>
                        <a:rPr lang="en-GB" sz="1000" dirty="0">
                          <a:effectLst/>
                        </a:rPr>
                        <a:t>Payment of SBT at current market value&lt; ==</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tc>
                  <a:txBody>
                    <a:bodyPr/>
                    <a:lstStyle/>
                    <a:p>
                      <a:pPr algn="ctr">
                        <a:lnSpc>
                          <a:spcPct val="115000"/>
                        </a:lnSpc>
                        <a:spcAft>
                          <a:spcPts val="800"/>
                        </a:spcAft>
                      </a:pPr>
                      <a:r>
                        <a:rPr lang="en-GB" sz="1000" dirty="0">
                          <a:effectLst/>
                        </a:rPr>
                        <a:t>–</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extLst>
                  <a:ext uri="{0D108BD9-81ED-4DB2-BD59-A6C34878D82A}">
                    <a16:rowId xmlns:a16="http://schemas.microsoft.com/office/drawing/2014/main" val="3223354603"/>
                  </a:ext>
                </a:extLst>
              </a:tr>
              <a:tr h="230166">
                <a:tc>
                  <a:txBody>
                    <a:bodyPr/>
                    <a:lstStyle/>
                    <a:p>
                      <a:pPr algn="ctr">
                        <a:lnSpc>
                          <a:spcPct val="115000"/>
                        </a:lnSpc>
                        <a:spcAft>
                          <a:spcPts val="800"/>
                        </a:spcAft>
                      </a:pPr>
                      <a:r>
                        <a:rPr lang="en-GB" sz="1000">
                          <a:effectLst/>
                        </a:rPr>
                        <a:t>1.2.</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tc>
                  <a:txBody>
                    <a:bodyPr/>
                    <a:lstStyle/>
                    <a:p>
                      <a:pPr algn="ctr">
                        <a:lnSpc>
                          <a:spcPct val="115000"/>
                        </a:lnSpc>
                        <a:spcAft>
                          <a:spcPts val="800"/>
                        </a:spcAft>
                      </a:pPr>
                      <a:r>
                        <a:rPr lang="en-GB" sz="1000">
                          <a:effectLst/>
                        </a:rPr>
                        <a:t>–</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tc>
                  <a:txBody>
                    <a:bodyPr/>
                    <a:lstStyle/>
                    <a:p>
                      <a:pPr algn="ctr">
                        <a:lnSpc>
                          <a:spcPct val="115000"/>
                        </a:lnSpc>
                        <a:spcAft>
                          <a:spcPts val="800"/>
                        </a:spcAft>
                      </a:pPr>
                      <a:r>
                        <a:rPr lang="en-GB" sz="1000">
                          <a:effectLst/>
                        </a:rPr>
                        <a:t>SBT == &gt;</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tc>
                  <a:txBody>
                    <a:bodyPr/>
                    <a:lstStyle/>
                    <a:p>
                      <a:pPr algn="ctr">
                        <a:lnSpc>
                          <a:spcPct val="115000"/>
                        </a:lnSpc>
                        <a:spcAft>
                          <a:spcPts val="800"/>
                        </a:spcAft>
                      </a:pPr>
                      <a:r>
                        <a:rPr lang="en-GB" sz="1000" dirty="0">
                          <a:effectLst/>
                        </a:rPr>
                        <a:t>+</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extLst>
                  <a:ext uri="{0D108BD9-81ED-4DB2-BD59-A6C34878D82A}">
                    <a16:rowId xmlns:a16="http://schemas.microsoft.com/office/drawing/2014/main" val="3250799730"/>
                  </a:ext>
                </a:extLst>
              </a:tr>
              <a:tr h="230166">
                <a:tc>
                  <a:txBody>
                    <a:bodyPr/>
                    <a:lstStyle/>
                    <a:p>
                      <a:pPr algn="ctr">
                        <a:lnSpc>
                          <a:spcPct val="115000"/>
                        </a:lnSpc>
                        <a:spcAft>
                          <a:spcPts val="800"/>
                        </a:spcAft>
                      </a:pPr>
                      <a:r>
                        <a:rPr lang="en-GB" sz="1000" dirty="0">
                          <a:effectLst/>
                        </a:rPr>
                        <a:t> </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2">
                        <a:lumMod val="60000"/>
                        <a:lumOff val="40000"/>
                      </a:schemeClr>
                    </a:solidFill>
                  </a:tcPr>
                </a:tc>
                <a:tc>
                  <a:txBody>
                    <a:bodyPr/>
                    <a:lstStyle/>
                    <a:p>
                      <a:pPr algn="just">
                        <a:lnSpc>
                          <a:spcPct val="115000"/>
                        </a:lnSpc>
                        <a:spcAft>
                          <a:spcPts val="800"/>
                        </a:spcAft>
                      </a:pPr>
                      <a:r>
                        <a:rPr lang="en-GB" sz="1000">
                          <a:effectLst/>
                        </a:rPr>
                        <a:t> </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2">
                        <a:lumMod val="60000"/>
                        <a:lumOff val="40000"/>
                      </a:schemeClr>
                    </a:solidFill>
                  </a:tcPr>
                </a:tc>
                <a:tc>
                  <a:txBody>
                    <a:bodyPr/>
                    <a:lstStyle/>
                    <a:p>
                      <a:pPr algn="ctr">
                        <a:lnSpc>
                          <a:spcPct val="115000"/>
                        </a:lnSpc>
                        <a:spcAft>
                          <a:spcPts val="800"/>
                        </a:spcAft>
                      </a:pPr>
                      <a:r>
                        <a:rPr lang="en-GB" sz="1000">
                          <a:effectLst/>
                        </a:rPr>
                        <a:t> </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2">
                        <a:lumMod val="60000"/>
                        <a:lumOff val="40000"/>
                      </a:schemeClr>
                    </a:solidFill>
                  </a:tcPr>
                </a:tc>
                <a:tc>
                  <a:txBody>
                    <a:bodyPr/>
                    <a:lstStyle/>
                    <a:p>
                      <a:pPr algn="just">
                        <a:lnSpc>
                          <a:spcPct val="115000"/>
                        </a:lnSpc>
                        <a:spcAft>
                          <a:spcPts val="800"/>
                        </a:spcAft>
                      </a:pPr>
                      <a:r>
                        <a:rPr lang="en-GB" sz="1000" dirty="0">
                          <a:effectLst/>
                        </a:rPr>
                        <a:t> </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2">
                        <a:lumMod val="60000"/>
                        <a:lumOff val="40000"/>
                      </a:schemeClr>
                    </a:solidFill>
                  </a:tcPr>
                </a:tc>
                <a:extLst>
                  <a:ext uri="{0D108BD9-81ED-4DB2-BD59-A6C34878D82A}">
                    <a16:rowId xmlns:a16="http://schemas.microsoft.com/office/drawing/2014/main" val="641685562"/>
                  </a:ext>
                </a:extLst>
              </a:tr>
              <a:tr h="475834">
                <a:tc>
                  <a:txBody>
                    <a:bodyPr/>
                    <a:lstStyle/>
                    <a:p>
                      <a:pPr algn="ctr">
                        <a:lnSpc>
                          <a:spcPct val="115000"/>
                        </a:lnSpc>
                        <a:spcAft>
                          <a:spcPts val="800"/>
                        </a:spcAft>
                      </a:pPr>
                      <a:r>
                        <a:rPr lang="en-GB" sz="1000" dirty="0">
                          <a:effectLst/>
                        </a:rPr>
                        <a:t>Second step of transaction</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tx2">
                        <a:lumMod val="20000"/>
                        <a:lumOff val="80000"/>
                      </a:schemeClr>
                    </a:solidFill>
                  </a:tcPr>
                </a:tc>
                <a:tc>
                  <a:txBody>
                    <a:bodyPr/>
                    <a:lstStyle/>
                    <a:p>
                      <a:pPr algn="ctr">
                        <a:lnSpc>
                          <a:spcPct val="115000"/>
                        </a:lnSpc>
                        <a:spcAft>
                          <a:spcPts val="800"/>
                        </a:spcAft>
                      </a:pPr>
                      <a:r>
                        <a:rPr lang="en-GB" sz="1000" dirty="0">
                          <a:effectLst/>
                        </a:rPr>
                        <a:t>CB1 uses money</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tx2">
                        <a:lumMod val="20000"/>
                        <a:lumOff val="80000"/>
                      </a:schemeClr>
                    </a:solidFill>
                  </a:tcPr>
                </a:tc>
                <a:tc>
                  <a:txBody>
                    <a:bodyPr/>
                    <a:lstStyle/>
                    <a:p>
                      <a:pPr algn="ctr">
                        <a:lnSpc>
                          <a:spcPct val="115000"/>
                        </a:lnSpc>
                        <a:spcAft>
                          <a:spcPts val="800"/>
                        </a:spcAft>
                      </a:pPr>
                      <a:r>
                        <a:rPr lang="en-GB" sz="1000" dirty="0">
                          <a:effectLst/>
                        </a:rPr>
                        <a:t> </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tx2">
                        <a:lumMod val="20000"/>
                        <a:lumOff val="80000"/>
                      </a:schemeClr>
                    </a:solidFill>
                  </a:tcPr>
                </a:tc>
                <a:tc>
                  <a:txBody>
                    <a:bodyPr/>
                    <a:lstStyle/>
                    <a:p>
                      <a:pPr algn="ctr">
                        <a:lnSpc>
                          <a:spcPct val="115000"/>
                        </a:lnSpc>
                        <a:spcAft>
                          <a:spcPts val="800"/>
                        </a:spcAft>
                      </a:pPr>
                      <a:r>
                        <a:rPr lang="en-GB" sz="1000" dirty="0">
                          <a:effectLst/>
                        </a:rPr>
                        <a:t>CB2 receives dividends</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tx2">
                        <a:lumMod val="20000"/>
                        <a:lumOff val="80000"/>
                      </a:schemeClr>
                    </a:solidFill>
                  </a:tcPr>
                </a:tc>
                <a:extLst>
                  <a:ext uri="{0D108BD9-81ED-4DB2-BD59-A6C34878D82A}">
                    <a16:rowId xmlns:a16="http://schemas.microsoft.com/office/drawing/2014/main" val="1773756613"/>
                  </a:ext>
                </a:extLst>
              </a:tr>
              <a:tr h="230166">
                <a:tc>
                  <a:txBody>
                    <a:bodyPr/>
                    <a:lstStyle/>
                    <a:p>
                      <a:pPr algn="ctr">
                        <a:lnSpc>
                          <a:spcPct val="115000"/>
                        </a:lnSpc>
                        <a:spcAft>
                          <a:spcPts val="800"/>
                        </a:spcAft>
                      </a:pPr>
                      <a:r>
                        <a:rPr lang="en-GB" sz="1000">
                          <a:effectLst/>
                        </a:rPr>
                        <a:t>Day 1</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tx2">
                        <a:lumMod val="20000"/>
                        <a:lumOff val="80000"/>
                      </a:schemeClr>
                    </a:solidFill>
                  </a:tcPr>
                </a:tc>
                <a:tc>
                  <a:txBody>
                    <a:bodyPr/>
                    <a:lstStyle/>
                    <a:p>
                      <a:pPr algn="ctr">
                        <a:lnSpc>
                          <a:spcPct val="115000"/>
                        </a:lnSpc>
                        <a:spcAft>
                          <a:spcPts val="800"/>
                        </a:spcAft>
                      </a:pPr>
                      <a:r>
                        <a:rPr lang="en-GB" sz="1000">
                          <a:effectLst/>
                        </a:rPr>
                        <a:t>*</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tx2">
                        <a:lumMod val="20000"/>
                        <a:lumOff val="80000"/>
                      </a:schemeClr>
                    </a:solidFill>
                  </a:tcPr>
                </a:tc>
                <a:tc>
                  <a:txBody>
                    <a:bodyPr/>
                    <a:lstStyle/>
                    <a:p>
                      <a:pPr algn="ctr">
                        <a:lnSpc>
                          <a:spcPct val="115000"/>
                        </a:lnSpc>
                        <a:spcAft>
                          <a:spcPts val="800"/>
                        </a:spcAft>
                      </a:pPr>
                      <a:r>
                        <a:rPr lang="en-GB" sz="1000">
                          <a:effectLst/>
                        </a:rPr>
                        <a:t>Receipt of SBT dividend</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tx2">
                        <a:lumMod val="20000"/>
                        <a:lumOff val="80000"/>
                      </a:schemeClr>
                    </a:solidFill>
                  </a:tcPr>
                </a:tc>
                <a:tc>
                  <a:txBody>
                    <a:bodyPr/>
                    <a:lstStyle/>
                    <a:p>
                      <a:pPr algn="ctr">
                        <a:lnSpc>
                          <a:spcPct val="115000"/>
                        </a:lnSpc>
                        <a:spcAft>
                          <a:spcPts val="800"/>
                        </a:spcAft>
                      </a:pPr>
                      <a:r>
                        <a:rPr lang="en-GB" sz="1000" dirty="0">
                          <a:effectLst/>
                        </a:rPr>
                        <a:t>+</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tx2">
                        <a:lumMod val="20000"/>
                        <a:lumOff val="80000"/>
                      </a:schemeClr>
                    </a:solidFill>
                  </a:tcPr>
                </a:tc>
                <a:extLst>
                  <a:ext uri="{0D108BD9-81ED-4DB2-BD59-A6C34878D82A}">
                    <a16:rowId xmlns:a16="http://schemas.microsoft.com/office/drawing/2014/main" val="1927300410"/>
                  </a:ext>
                </a:extLst>
              </a:tr>
              <a:tr h="230166">
                <a:tc>
                  <a:txBody>
                    <a:bodyPr/>
                    <a:lstStyle/>
                    <a:p>
                      <a:pPr algn="ctr">
                        <a:lnSpc>
                          <a:spcPct val="115000"/>
                        </a:lnSpc>
                        <a:spcAft>
                          <a:spcPts val="800"/>
                        </a:spcAft>
                      </a:pPr>
                      <a:r>
                        <a:rPr lang="en-GB" sz="1000">
                          <a:effectLst/>
                        </a:rPr>
                        <a:t>Day 2</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tx2">
                        <a:lumMod val="20000"/>
                        <a:lumOff val="80000"/>
                      </a:schemeClr>
                    </a:solidFill>
                  </a:tcPr>
                </a:tc>
                <a:tc>
                  <a:txBody>
                    <a:bodyPr/>
                    <a:lstStyle/>
                    <a:p>
                      <a:pPr algn="ctr">
                        <a:lnSpc>
                          <a:spcPct val="115000"/>
                        </a:lnSpc>
                        <a:spcAft>
                          <a:spcPts val="800"/>
                        </a:spcAft>
                      </a:pPr>
                      <a:r>
                        <a:rPr lang="en-GB" sz="1000">
                          <a:effectLst/>
                        </a:rPr>
                        <a:t>*</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tx2">
                        <a:lumMod val="20000"/>
                        <a:lumOff val="80000"/>
                      </a:schemeClr>
                    </a:solidFill>
                  </a:tcPr>
                </a:tc>
                <a:tc>
                  <a:txBody>
                    <a:bodyPr/>
                    <a:lstStyle/>
                    <a:p>
                      <a:pPr algn="ctr">
                        <a:lnSpc>
                          <a:spcPct val="115000"/>
                        </a:lnSpc>
                        <a:spcAft>
                          <a:spcPts val="800"/>
                        </a:spcAft>
                      </a:pPr>
                      <a:r>
                        <a:rPr lang="en-GB" sz="1000">
                          <a:effectLst/>
                        </a:rPr>
                        <a:t>Receipt of SBT dividend</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tx2">
                        <a:lumMod val="20000"/>
                        <a:lumOff val="80000"/>
                      </a:schemeClr>
                    </a:solidFill>
                  </a:tcPr>
                </a:tc>
                <a:tc>
                  <a:txBody>
                    <a:bodyPr/>
                    <a:lstStyle/>
                    <a:p>
                      <a:pPr algn="ctr">
                        <a:lnSpc>
                          <a:spcPct val="115000"/>
                        </a:lnSpc>
                        <a:spcAft>
                          <a:spcPts val="800"/>
                        </a:spcAft>
                      </a:pPr>
                      <a:r>
                        <a:rPr lang="en-GB" sz="1000" dirty="0">
                          <a:effectLst/>
                        </a:rPr>
                        <a:t>+</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tx2">
                        <a:lumMod val="20000"/>
                        <a:lumOff val="80000"/>
                      </a:schemeClr>
                    </a:solidFill>
                  </a:tcPr>
                </a:tc>
                <a:extLst>
                  <a:ext uri="{0D108BD9-81ED-4DB2-BD59-A6C34878D82A}">
                    <a16:rowId xmlns:a16="http://schemas.microsoft.com/office/drawing/2014/main" val="2602622795"/>
                  </a:ext>
                </a:extLst>
              </a:tr>
              <a:tr h="230166">
                <a:tc>
                  <a:txBody>
                    <a:bodyPr/>
                    <a:lstStyle/>
                    <a:p>
                      <a:pPr algn="ctr">
                        <a:lnSpc>
                          <a:spcPct val="115000"/>
                        </a:lnSpc>
                        <a:spcAft>
                          <a:spcPts val="800"/>
                        </a:spcAft>
                      </a:pPr>
                      <a:r>
                        <a:rPr lang="en-GB" sz="1000">
                          <a:effectLst/>
                        </a:rPr>
                        <a:t>…</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tx2">
                        <a:lumMod val="20000"/>
                        <a:lumOff val="80000"/>
                      </a:schemeClr>
                    </a:solidFill>
                  </a:tcPr>
                </a:tc>
                <a:tc>
                  <a:txBody>
                    <a:bodyPr/>
                    <a:lstStyle/>
                    <a:p>
                      <a:pPr algn="ctr">
                        <a:lnSpc>
                          <a:spcPct val="115000"/>
                        </a:lnSpc>
                        <a:spcAft>
                          <a:spcPts val="800"/>
                        </a:spcAft>
                      </a:pPr>
                      <a:r>
                        <a:rPr lang="en-GB" sz="1000">
                          <a:effectLst/>
                        </a:rPr>
                        <a:t>…</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tx2">
                        <a:lumMod val="20000"/>
                        <a:lumOff val="80000"/>
                      </a:schemeClr>
                    </a:solidFill>
                  </a:tcPr>
                </a:tc>
                <a:tc>
                  <a:txBody>
                    <a:bodyPr/>
                    <a:lstStyle/>
                    <a:p>
                      <a:pPr algn="ctr">
                        <a:lnSpc>
                          <a:spcPct val="115000"/>
                        </a:lnSpc>
                        <a:spcAft>
                          <a:spcPts val="800"/>
                        </a:spcAft>
                      </a:pPr>
                      <a:r>
                        <a:rPr lang="en-GB" sz="1000">
                          <a:effectLst/>
                        </a:rPr>
                        <a:t>…</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tx2">
                        <a:lumMod val="20000"/>
                        <a:lumOff val="80000"/>
                      </a:schemeClr>
                    </a:solidFill>
                  </a:tcPr>
                </a:tc>
                <a:tc>
                  <a:txBody>
                    <a:bodyPr/>
                    <a:lstStyle/>
                    <a:p>
                      <a:pPr algn="ctr">
                        <a:lnSpc>
                          <a:spcPct val="115000"/>
                        </a:lnSpc>
                        <a:spcAft>
                          <a:spcPts val="800"/>
                        </a:spcAft>
                      </a:pPr>
                      <a:r>
                        <a:rPr lang="en-GB" sz="1000" dirty="0">
                          <a:effectLst/>
                        </a:rPr>
                        <a:t>…</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tx2">
                        <a:lumMod val="20000"/>
                        <a:lumOff val="80000"/>
                      </a:schemeClr>
                    </a:solidFill>
                  </a:tcPr>
                </a:tc>
                <a:extLst>
                  <a:ext uri="{0D108BD9-81ED-4DB2-BD59-A6C34878D82A}">
                    <a16:rowId xmlns:a16="http://schemas.microsoft.com/office/drawing/2014/main" val="1415917868"/>
                  </a:ext>
                </a:extLst>
              </a:tr>
              <a:tr h="230166">
                <a:tc>
                  <a:txBody>
                    <a:bodyPr/>
                    <a:lstStyle/>
                    <a:p>
                      <a:pPr algn="ctr">
                        <a:lnSpc>
                          <a:spcPct val="115000"/>
                        </a:lnSpc>
                        <a:spcAft>
                          <a:spcPts val="800"/>
                        </a:spcAft>
                      </a:pPr>
                      <a:r>
                        <a:rPr lang="en-GB" sz="1000">
                          <a:effectLst/>
                        </a:rPr>
                        <a:t>Day n</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tx2">
                        <a:lumMod val="20000"/>
                        <a:lumOff val="80000"/>
                      </a:schemeClr>
                    </a:solidFill>
                  </a:tcPr>
                </a:tc>
                <a:tc>
                  <a:txBody>
                    <a:bodyPr/>
                    <a:lstStyle/>
                    <a:p>
                      <a:pPr algn="ctr">
                        <a:lnSpc>
                          <a:spcPct val="115000"/>
                        </a:lnSpc>
                        <a:spcAft>
                          <a:spcPts val="800"/>
                        </a:spcAft>
                      </a:pPr>
                      <a:r>
                        <a:rPr lang="en-GB" sz="1000">
                          <a:effectLst/>
                        </a:rPr>
                        <a:t>*</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tx2">
                        <a:lumMod val="20000"/>
                        <a:lumOff val="80000"/>
                      </a:schemeClr>
                    </a:solidFill>
                  </a:tcPr>
                </a:tc>
                <a:tc>
                  <a:txBody>
                    <a:bodyPr/>
                    <a:lstStyle/>
                    <a:p>
                      <a:pPr algn="ctr">
                        <a:lnSpc>
                          <a:spcPct val="115000"/>
                        </a:lnSpc>
                        <a:spcAft>
                          <a:spcPts val="800"/>
                        </a:spcAft>
                      </a:pPr>
                      <a:r>
                        <a:rPr lang="en-GB" sz="1000">
                          <a:effectLst/>
                        </a:rPr>
                        <a:t>Receipt of SBT dividend</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tx2">
                        <a:lumMod val="20000"/>
                        <a:lumOff val="80000"/>
                      </a:schemeClr>
                    </a:solidFill>
                  </a:tcPr>
                </a:tc>
                <a:tc>
                  <a:txBody>
                    <a:bodyPr/>
                    <a:lstStyle/>
                    <a:p>
                      <a:pPr algn="ctr">
                        <a:lnSpc>
                          <a:spcPct val="115000"/>
                        </a:lnSpc>
                        <a:spcAft>
                          <a:spcPts val="800"/>
                        </a:spcAft>
                      </a:pPr>
                      <a:r>
                        <a:rPr lang="en-GB" sz="1000" dirty="0">
                          <a:effectLst/>
                        </a:rPr>
                        <a:t>+</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tx2">
                        <a:lumMod val="20000"/>
                        <a:lumOff val="80000"/>
                      </a:schemeClr>
                    </a:solidFill>
                  </a:tcPr>
                </a:tc>
                <a:extLst>
                  <a:ext uri="{0D108BD9-81ED-4DB2-BD59-A6C34878D82A}">
                    <a16:rowId xmlns:a16="http://schemas.microsoft.com/office/drawing/2014/main" val="1189274020"/>
                  </a:ext>
                </a:extLst>
              </a:tr>
              <a:tr h="230166">
                <a:tc>
                  <a:txBody>
                    <a:bodyPr/>
                    <a:lstStyle/>
                    <a:p>
                      <a:pPr algn="ctr">
                        <a:lnSpc>
                          <a:spcPct val="115000"/>
                        </a:lnSpc>
                        <a:spcAft>
                          <a:spcPts val="800"/>
                        </a:spcAft>
                      </a:pPr>
                      <a:r>
                        <a:rPr lang="en-GB" sz="1000" dirty="0">
                          <a:effectLst/>
                        </a:rPr>
                        <a:t> </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2">
                        <a:lumMod val="60000"/>
                        <a:lumOff val="40000"/>
                      </a:schemeClr>
                    </a:solidFill>
                  </a:tcPr>
                </a:tc>
                <a:tc>
                  <a:txBody>
                    <a:bodyPr/>
                    <a:lstStyle/>
                    <a:p>
                      <a:pPr algn="ctr">
                        <a:lnSpc>
                          <a:spcPct val="115000"/>
                        </a:lnSpc>
                        <a:spcAft>
                          <a:spcPts val="800"/>
                        </a:spcAft>
                      </a:pPr>
                      <a:r>
                        <a:rPr lang="en-GB" sz="1000">
                          <a:effectLst/>
                        </a:rPr>
                        <a:t> </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2">
                        <a:lumMod val="60000"/>
                        <a:lumOff val="40000"/>
                      </a:schemeClr>
                    </a:solidFill>
                  </a:tcPr>
                </a:tc>
                <a:tc>
                  <a:txBody>
                    <a:bodyPr/>
                    <a:lstStyle/>
                    <a:p>
                      <a:pPr algn="ctr">
                        <a:lnSpc>
                          <a:spcPct val="115000"/>
                        </a:lnSpc>
                        <a:spcAft>
                          <a:spcPts val="800"/>
                        </a:spcAft>
                      </a:pPr>
                      <a:r>
                        <a:rPr lang="en-GB" sz="1000">
                          <a:effectLst/>
                        </a:rPr>
                        <a:t> </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2">
                        <a:lumMod val="60000"/>
                        <a:lumOff val="40000"/>
                      </a:schemeClr>
                    </a:solidFill>
                  </a:tcPr>
                </a:tc>
                <a:tc>
                  <a:txBody>
                    <a:bodyPr/>
                    <a:lstStyle/>
                    <a:p>
                      <a:pPr algn="ctr">
                        <a:lnSpc>
                          <a:spcPct val="115000"/>
                        </a:lnSpc>
                        <a:spcAft>
                          <a:spcPts val="800"/>
                        </a:spcAft>
                      </a:pPr>
                      <a:r>
                        <a:rPr lang="en-GB" sz="1000" dirty="0">
                          <a:effectLst/>
                        </a:rPr>
                        <a:t> </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2">
                        <a:lumMod val="60000"/>
                        <a:lumOff val="40000"/>
                      </a:schemeClr>
                    </a:solidFill>
                  </a:tcPr>
                </a:tc>
                <a:extLst>
                  <a:ext uri="{0D108BD9-81ED-4DB2-BD59-A6C34878D82A}">
                    <a16:rowId xmlns:a16="http://schemas.microsoft.com/office/drawing/2014/main" val="2357445308"/>
                  </a:ext>
                </a:extLst>
              </a:tr>
              <a:tr h="475834">
                <a:tc>
                  <a:txBody>
                    <a:bodyPr/>
                    <a:lstStyle/>
                    <a:p>
                      <a:pPr algn="ctr">
                        <a:lnSpc>
                          <a:spcPct val="115000"/>
                        </a:lnSpc>
                        <a:spcAft>
                          <a:spcPts val="800"/>
                        </a:spcAft>
                      </a:pPr>
                      <a:r>
                        <a:rPr lang="en-GB" sz="1000" dirty="0">
                          <a:effectLst/>
                        </a:rPr>
                        <a:t>Third step of transaction</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tc>
                  <a:txBody>
                    <a:bodyPr/>
                    <a:lstStyle/>
                    <a:p>
                      <a:pPr algn="ctr">
                        <a:lnSpc>
                          <a:spcPct val="115000"/>
                        </a:lnSpc>
                        <a:spcAft>
                          <a:spcPts val="800"/>
                        </a:spcAft>
                      </a:pPr>
                      <a:r>
                        <a:rPr lang="en-GB" sz="1000" dirty="0">
                          <a:effectLst/>
                        </a:rPr>
                        <a:t> </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tc>
                  <a:txBody>
                    <a:bodyPr/>
                    <a:lstStyle/>
                    <a:p>
                      <a:pPr algn="ctr">
                        <a:lnSpc>
                          <a:spcPct val="115000"/>
                        </a:lnSpc>
                        <a:spcAft>
                          <a:spcPts val="800"/>
                        </a:spcAft>
                      </a:pPr>
                      <a:r>
                        <a:rPr lang="en-GB" sz="1000">
                          <a:effectLst/>
                        </a:rPr>
                        <a:t>reverse sale of SBT </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tc>
                  <a:txBody>
                    <a:bodyPr/>
                    <a:lstStyle/>
                    <a:p>
                      <a:pPr algn="ctr">
                        <a:lnSpc>
                          <a:spcPct val="115000"/>
                        </a:lnSpc>
                        <a:spcAft>
                          <a:spcPts val="800"/>
                        </a:spcAft>
                      </a:pPr>
                      <a:r>
                        <a:rPr lang="en-GB" sz="1000">
                          <a:effectLst/>
                        </a:rPr>
                        <a:t> </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extLst>
                  <a:ext uri="{0D108BD9-81ED-4DB2-BD59-A6C34878D82A}">
                    <a16:rowId xmlns:a16="http://schemas.microsoft.com/office/drawing/2014/main" val="593469932"/>
                  </a:ext>
                </a:extLst>
              </a:tr>
              <a:tr h="721500">
                <a:tc>
                  <a:txBody>
                    <a:bodyPr/>
                    <a:lstStyle/>
                    <a:p>
                      <a:pPr algn="ctr">
                        <a:lnSpc>
                          <a:spcPct val="115000"/>
                        </a:lnSpc>
                        <a:spcAft>
                          <a:spcPts val="800"/>
                        </a:spcAft>
                      </a:pPr>
                      <a:r>
                        <a:rPr lang="en-GB" sz="1000">
                          <a:effectLst/>
                        </a:rPr>
                        <a:t>3.1.</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tc>
                  <a:txBody>
                    <a:bodyPr/>
                    <a:lstStyle/>
                    <a:p>
                      <a:pPr algn="ctr">
                        <a:lnSpc>
                          <a:spcPct val="115000"/>
                        </a:lnSpc>
                        <a:spcAft>
                          <a:spcPts val="800"/>
                        </a:spcAft>
                      </a:pPr>
                      <a:r>
                        <a:rPr lang="en-GB" sz="1000">
                          <a:effectLst/>
                        </a:rPr>
                        <a:t>–</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tc>
                  <a:txBody>
                    <a:bodyPr/>
                    <a:lstStyle/>
                    <a:p>
                      <a:pPr algn="ctr">
                        <a:lnSpc>
                          <a:spcPct val="115000"/>
                        </a:lnSpc>
                        <a:spcAft>
                          <a:spcPts val="800"/>
                        </a:spcAft>
                      </a:pPr>
                      <a:r>
                        <a:rPr lang="en-GB" sz="1000" dirty="0">
                          <a:effectLst/>
                        </a:rPr>
                        <a:t>Payment for SBT at the current market price prevailing at that time == &gt;</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tc>
                  <a:txBody>
                    <a:bodyPr/>
                    <a:lstStyle/>
                    <a:p>
                      <a:pPr algn="ctr">
                        <a:lnSpc>
                          <a:spcPct val="115000"/>
                        </a:lnSpc>
                        <a:spcAft>
                          <a:spcPts val="800"/>
                        </a:spcAft>
                      </a:pPr>
                      <a:r>
                        <a:rPr lang="en-GB" sz="1000" dirty="0">
                          <a:effectLst/>
                        </a:rPr>
                        <a:t>+</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extLst>
                  <a:ext uri="{0D108BD9-81ED-4DB2-BD59-A6C34878D82A}">
                    <a16:rowId xmlns:a16="http://schemas.microsoft.com/office/drawing/2014/main" val="1612426838"/>
                  </a:ext>
                </a:extLst>
              </a:tr>
              <a:tr h="230166">
                <a:tc>
                  <a:txBody>
                    <a:bodyPr/>
                    <a:lstStyle/>
                    <a:p>
                      <a:pPr algn="ctr">
                        <a:lnSpc>
                          <a:spcPct val="115000"/>
                        </a:lnSpc>
                        <a:spcAft>
                          <a:spcPts val="800"/>
                        </a:spcAft>
                      </a:pPr>
                      <a:r>
                        <a:rPr lang="en-GB" sz="1000">
                          <a:effectLst/>
                        </a:rPr>
                        <a:t>3.2.</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tc>
                  <a:txBody>
                    <a:bodyPr/>
                    <a:lstStyle/>
                    <a:p>
                      <a:pPr algn="ctr">
                        <a:lnSpc>
                          <a:spcPct val="115000"/>
                        </a:lnSpc>
                        <a:spcAft>
                          <a:spcPts val="800"/>
                        </a:spcAft>
                      </a:pPr>
                      <a:r>
                        <a:rPr lang="en-GB" sz="1000">
                          <a:effectLst/>
                        </a:rPr>
                        <a:t>+</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tc>
                  <a:txBody>
                    <a:bodyPr/>
                    <a:lstStyle/>
                    <a:p>
                      <a:pPr algn="ctr">
                        <a:lnSpc>
                          <a:spcPct val="115000"/>
                        </a:lnSpc>
                        <a:spcAft>
                          <a:spcPts val="800"/>
                        </a:spcAft>
                      </a:pPr>
                      <a:r>
                        <a:rPr lang="en-GB" sz="1000">
                          <a:effectLst/>
                        </a:rPr>
                        <a:t>&lt; == SBT</a:t>
                      </a:r>
                      <a:endParaRPr lang="ru-RU"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tc>
                  <a:txBody>
                    <a:bodyPr/>
                    <a:lstStyle/>
                    <a:p>
                      <a:pPr algn="ctr">
                        <a:lnSpc>
                          <a:spcPct val="115000"/>
                        </a:lnSpc>
                        <a:spcAft>
                          <a:spcPts val="800"/>
                        </a:spcAft>
                      </a:pPr>
                      <a:r>
                        <a:rPr lang="en-GB" sz="1000" dirty="0">
                          <a:effectLst/>
                        </a:rPr>
                        <a:t>–</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597" marR="58597" marT="0" marB="0">
                    <a:solidFill>
                      <a:schemeClr val="accent4">
                        <a:lumMod val="40000"/>
                        <a:lumOff val="60000"/>
                      </a:schemeClr>
                    </a:solidFill>
                  </a:tcPr>
                </a:tc>
                <a:extLst>
                  <a:ext uri="{0D108BD9-81ED-4DB2-BD59-A6C34878D82A}">
                    <a16:rowId xmlns:a16="http://schemas.microsoft.com/office/drawing/2014/main" val="4013496955"/>
                  </a:ext>
                </a:extLst>
              </a:tr>
            </a:tbl>
          </a:graphicData>
        </a:graphic>
      </p:graphicFrame>
    </p:spTree>
    <p:extLst>
      <p:ext uri="{BB962C8B-B14F-4D97-AF65-F5344CB8AC3E}">
        <p14:creationId xmlns:p14="http://schemas.microsoft.com/office/powerpoint/2010/main" val="1102859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DB1DC3-D42D-4FF1-B925-9F416070AE36}"/>
              </a:ext>
            </a:extLst>
          </p:cNvPr>
          <p:cNvSpPr>
            <a:spLocks noGrp="1"/>
          </p:cNvSpPr>
          <p:nvPr>
            <p:ph type="title"/>
          </p:nvPr>
        </p:nvSpPr>
        <p:spPr/>
        <p:txBody>
          <a:bodyPr/>
          <a:lstStyle/>
          <a:p>
            <a:r>
              <a:rPr lang="en-US" dirty="0"/>
              <a:t>International Perspective</a:t>
            </a:r>
            <a:endParaRPr lang="ru-RU" dirty="0"/>
          </a:p>
        </p:txBody>
      </p:sp>
      <p:sp>
        <p:nvSpPr>
          <p:cNvPr id="3" name="Объект 2">
            <a:extLst>
              <a:ext uri="{FF2B5EF4-FFF2-40B4-BE49-F238E27FC236}">
                <a16:creationId xmlns:a16="http://schemas.microsoft.com/office/drawing/2014/main" id="{75964992-84C4-4234-9910-C28F31E46352}"/>
              </a:ext>
            </a:extLst>
          </p:cNvPr>
          <p:cNvSpPr>
            <a:spLocks noGrp="1"/>
          </p:cNvSpPr>
          <p:nvPr>
            <p:ph idx="1"/>
          </p:nvPr>
        </p:nvSpPr>
        <p:spPr>
          <a:xfrm>
            <a:off x="677334" y="1654629"/>
            <a:ext cx="8596668" cy="4264813"/>
          </a:xfrm>
        </p:spPr>
        <p:txBody>
          <a:bodyPr>
            <a:normAutofit/>
          </a:bodyPr>
          <a:lstStyle/>
          <a:p>
            <a:pPr>
              <a:spcAft>
                <a:spcPts val="1200"/>
              </a:spcAft>
            </a:pPr>
            <a:r>
              <a:rPr lang="en-US" sz="2000" dirty="0"/>
              <a:t>The exchange of SFT/SBT between Islamic countries facilitates the creation of a unified Muslim monetary and financial space.</a:t>
            </a:r>
          </a:p>
          <a:p>
            <a:pPr>
              <a:spcAft>
                <a:spcPts val="1200"/>
              </a:spcAft>
            </a:pPr>
            <a:r>
              <a:rPr lang="en-US" sz="2000" dirty="0"/>
              <a:t>Within this framework, a Global Financial Token (GFT) could be created for all Islamic countries to accumulate currency reserves and exchange rates for their national currencies without the need to peg them to any third-party currency.</a:t>
            </a:r>
          </a:p>
          <a:p>
            <a:pPr>
              <a:spcAft>
                <a:spcPts val="1200"/>
              </a:spcAft>
            </a:pPr>
            <a:r>
              <a:rPr lang="en-US" sz="2000" dirty="0"/>
              <a:t>This will help Muslim countries free themselves from their total dependence on global reserve currencies, which operate according to the laws of Western, interest-based economies.</a:t>
            </a:r>
            <a:endParaRPr lang="ru-RU" sz="2000" dirty="0"/>
          </a:p>
        </p:txBody>
      </p:sp>
    </p:spTree>
    <p:extLst>
      <p:ext uri="{BB962C8B-B14F-4D97-AF65-F5344CB8AC3E}">
        <p14:creationId xmlns:p14="http://schemas.microsoft.com/office/powerpoint/2010/main" val="4011533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C4290-4201-4FCC-93D3-6554200903B3}"/>
              </a:ext>
            </a:extLst>
          </p:cNvPr>
          <p:cNvSpPr>
            <a:spLocks noGrp="1"/>
          </p:cNvSpPr>
          <p:nvPr>
            <p:ph type="title"/>
          </p:nvPr>
        </p:nvSpPr>
        <p:spPr/>
        <p:txBody>
          <a:bodyPr/>
          <a:lstStyle/>
          <a:p>
            <a:r>
              <a:rPr lang="en-US" dirty="0"/>
              <a:t>Resume</a:t>
            </a:r>
            <a:endParaRPr lang="ru-RU" dirty="0"/>
          </a:p>
        </p:txBody>
      </p:sp>
      <p:sp>
        <p:nvSpPr>
          <p:cNvPr id="3" name="Объект 2">
            <a:extLst>
              <a:ext uri="{FF2B5EF4-FFF2-40B4-BE49-F238E27FC236}">
                <a16:creationId xmlns:a16="http://schemas.microsoft.com/office/drawing/2014/main" id="{11159CE7-FA30-4D03-A689-2E2BAC0C3AB8}"/>
              </a:ext>
            </a:extLst>
          </p:cNvPr>
          <p:cNvSpPr>
            <a:spLocks noGrp="1"/>
          </p:cNvSpPr>
          <p:nvPr>
            <p:ph idx="1"/>
          </p:nvPr>
        </p:nvSpPr>
        <p:spPr>
          <a:xfrm>
            <a:off x="677334" y="1620658"/>
            <a:ext cx="8596668" cy="3880773"/>
          </a:xfrm>
        </p:spPr>
        <p:txBody>
          <a:bodyPr/>
          <a:lstStyle/>
          <a:p>
            <a:pPr marL="0" indent="0">
              <a:buNone/>
            </a:pPr>
            <a:r>
              <a:rPr lang="en-US" sz="2000" b="1" dirty="0"/>
              <a:t>Project objectives:</a:t>
            </a:r>
          </a:p>
          <a:p>
            <a:pPr>
              <a:buFont typeface="Wingdings" panose="05000000000000000000" pitchFamily="2" charset="2"/>
              <a:buChar char="§"/>
            </a:pPr>
            <a:r>
              <a:rPr lang="en-US" sz="2000" dirty="0"/>
              <a:t>Development of a Sharia-compliant Monetary System.</a:t>
            </a:r>
          </a:p>
          <a:p>
            <a:pPr>
              <a:buFont typeface="Wingdings" panose="05000000000000000000" pitchFamily="2" charset="2"/>
              <a:buChar char="§"/>
            </a:pPr>
            <a:r>
              <a:rPr lang="en-US" sz="2000" dirty="0"/>
              <a:t>Islamic equivalent of the Refinancing Rate.</a:t>
            </a:r>
          </a:p>
          <a:p>
            <a:pPr>
              <a:buFont typeface="Wingdings" panose="05000000000000000000" pitchFamily="2" charset="2"/>
              <a:buChar char="§"/>
            </a:pPr>
            <a:r>
              <a:rPr lang="en-US" sz="2000" dirty="0"/>
              <a:t>Islamic equivalent of the Interbank Lending Market.</a:t>
            </a:r>
          </a:p>
          <a:p>
            <a:pPr>
              <a:buFont typeface="Wingdings" panose="05000000000000000000" pitchFamily="2" charset="2"/>
              <a:buChar char="§"/>
            </a:pPr>
            <a:r>
              <a:rPr lang="en-US" sz="2000" dirty="0"/>
              <a:t>Sharia-compliant liquidity management in the banking sector.</a:t>
            </a:r>
          </a:p>
          <a:p>
            <a:pPr>
              <a:buFont typeface="Wingdings" panose="05000000000000000000" pitchFamily="2" charset="2"/>
              <a:buChar char="§"/>
            </a:pPr>
            <a:r>
              <a:rPr lang="en-US" sz="2000" dirty="0"/>
              <a:t>Development of a unified Islamic monetary and financial space worldwide.</a:t>
            </a:r>
            <a:endParaRPr lang="ru-RU" dirty="0"/>
          </a:p>
        </p:txBody>
      </p:sp>
    </p:spTree>
    <p:extLst>
      <p:ext uri="{BB962C8B-B14F-4D97-AF65-F5344CB8AC3E}">
        <p14:creationId xmlns:p14="http://schemas.microsoft.com/office/powerpoint/2010/main" val="3446979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21B8546-F4C0-4594-903C-8ACDC5431ABD}"/>
              </a:ext>
            </a:extLst>
          </p:cNvPr>
          <p:cNvSpPr>
            <a:spLocks noGrp="1"/>
          </p:cNvSpPr>
          <p:nvPr>
            <p:ph type="title"/>
          </p:nvPr>
        </p:nvSpPr>
        <p:spPr>
          <a:xfrm>
            <a:off x="380010" y="609601"/>
            <a:ext cx="8893992" cy="949234"/>
          </a:xfrm>
        </p:spPr>
        <p:txBody>
          <a:bodyPr>
            <a:normAutofit fontScale="90000"/>
          </a:bodyPr>
          <a:lstStyle/>
          <a:p>
            <a:r>
              <a:rPr lang="ru-RU" sz="2200" dirty="0"/>
              <a:t>P.S.</a:t>
            </a:r>
            <a:r>
              <a:rPr lang="ru-RU" sz="1600" dirty="0"/>
              <a:t> </a:t>
            </a:r>
            <a:r>
              <a:rPr lang="en-US" sz="2200" dirty="0"/>
              <a:t>I clearly understand that the proposed idea is extremely revolutionary. </a:t>
            </a:r>
            <a:br>
              <a:rPr lang="ru-RU" sz="2200" dirty="0"/>
            </a:br>
            <a:r>
              <a:rPr lang="ru-RU" sz="2200" dirty="0"/>
              <a:t>      </a:t>
            </a:r>
            <a:r>
              <a:rPr lang="en-US" sz="2200" dirty="0"/>
              <a:t>Nevertheless, I call for its implementation.</a:t>
            </a:r>
            <a:endParaRPr lang="ru-RU" sz="2200" dirty="0"/>
          </a:p>
        </p:txBody>
      </p:sp>
      <p:sp>
        <p:nvSpPr>
          <p:cNvPr id="3" name="Объект 2">
            <a:extLst>
              <a:ext uri="{FF2B5EF4-FFF2-40B4-BE49-F238E27FC236}">
                <a16:creationId xmlns:a16="http://schemas.microsoft.com/office/drawing/2014/main" id="{93F4679E-A058-4326-8091-59CC0E73776D}"/>
              </a:ext>
            </a:extLst>
          </p:cNvPr>
          <p:cNvSpPr>
            <a:spLocks noGrp="1"/>
          </p:cNvSpPr>
          <p:nvPr>
            <p:ph idx="1"/>
          </p:nvPr>
        </p:nvSpPr>
        <p:spPr>
          <a:xfrm>
            <a:off x="677334" y="1933303"/>
            <a:ext cx="8596668" cy="3759716"/>
          </a:xfrm>
        </p:spPr>
        <p:txBody>
          <a:bodyPr>
            <a:normAutofit lnSpcReduction="10000"/>
          </a:bodyPr>
          <a:lstStyle/>
          <a:p>
            <a:r>
              <a:rPr lang="en-US" sz="2000" dirty="0"/>
              <a:t>Learn more about Islamic political economy and</a:t>
            </a:r>
            <a:br>
              <a:rPr lang="ru-RU" sz="2000" dirty="0"/>
            </a:br>
            <a:r>
              <a:rPr lang="en-US" sz="2000" dirty="0"/>
              <a:t>Islamic Monetary System </a:t>
            </a:r>
            <a:r>
              <a:rPr lang="ru-RU" sz="2000" dirty="0"/>
              <a:t>(</a:t>
            </a:r>
            <a:r>
              <a:rPr lang="en-US" sz="2000" dirty="0"/>
              <a:t>the full article</a:t>
            </a:r>
            <a:r>
              <a:rPr lang="ru-RU" sz="2000" dirty="0"/>
              <a:t>):</a:t>
            </a:r>
          </a:p>
          <a:p>
            <a:pPr marL="0" indent="0">
              <a:buNone/>
            </a:pPr>
            <a:r>
              <a:rPr lang="ru-RU" sz="2400" b="1" dirty="0"/>
              <a:t>    </a:t>
            </a:r>
            <a:r>
              <a:rPr lang="ru-RU" sz="2800" b="1" dirty="0"/>
              <a:t>https://ssrn.com/abstract=5439778/</a:t>
            </a:r>
          </a:p>
          <a:p>
            <a:pPr marL="0" indent="0">
              <a:buNone/>
            </a:pPr>
            <a:endParaRPr lang="ru-RU" sz="2400" dirty="0"/>
          </a:p>
          <a:p>
            <a:pPr marL="0" indent="0" algn="ctr">
              <a:buNone/>
            </a:pPr>
            <a:r>
              <a:rPr lang="en-US" sz="2400" b="1" dirty="0"/>
              <a:t>Thank you for attention!</a:t>
            </a:r>
            <a:endParaRPr lang="ru-RU" sz="2400" b="1" dirty="0"/>
          </a:p>
          <a:p>
            <a:pPr marL="0" indent="0" algn="ctr">
              <a:buNone/>
            </a:pPr>
            <a:endParaRPr lang="en-US" sz="2400" dirty="0"/>
          </a:p>
          <a:p>
            <a:pPr marL="0" indent="0" algn="ctr">
              <a:buNone/>
            </a:pPr>
            <a:r>
              <a:rPr lang="en-US" sz="2400" dirty="0"/>
              <a:t>For comments and feedback</a:t>
            </a:r>
            <a:r>
              <a:rPr lang="ru-RU" sz="2400" dirty="0"/>
              <a:t>:</a:t>
            </a:r>
          </a:p>
          <a:p>
            <a:pPr marL="0" indent="0" algn="ctr">
              <a:buNone/>
            </a:pPr>
            <a:r>
              <a:rPr lang="ru-RU" sz="2800" b="1" dirty="0"/>
              <a:t>mag2097@mail.ru</a:t>
            </a:r>
          </a:p>
          <a:p>
            <a:endParaRPr lang="ru-RU" dirty="0"/>
          </a:p>
        </p:txBody>
      </p:sp>
      <p:pic>
        <p:nvPicPr>
          <p:cNvPr id="4" name="Рисунок 3">
            <a:extLst>
              <a:ext uri="{FF2B5EF4-FFF2-40B4-BE49-F238E27FC236}">
                <a16:creationId xmlns:a16="http://schemas.microsoft.com/office/drawing/2014/main" id="{90429B35-D4F0-4112-B8D2-77A83009F37D}"/>
              </a:ext>
            </a:extLst>
          </p:cNvPr>
          <p:cNvPicPr>
            <a:picLocks noChangeAspect="1"/>
          </p:cNvPicPr>
          <p:nvPr/>
        </p:nvPicPr>
        <p:blipFill>
          <a:blip r:embed="rId2"/>
          <a:stretch>
            <a:fillRect/>
          </a:stretch>
        </p:blipFill>
        <p:spPr>
          <a:xfrm>
            <a:off x="7255823" y="1466795"/>
            <a:ext cx="2346366" cy="2346366"/>
          </a:xfrm>
          <a:prstGeom prst="rect">
            <a:avLst/>
          </a:prstGeom>
        </p:spPr>
      </p:pic>
    </p:spTree>
    <p:extLst>
      <p:ext uri="{BB962C8B-B14F-4D97-AF65-F5344CB8AC3E}">
        <p14:creationId xmlns:p14="http://schemas.microsoft.com/office/powerpoint/2010/main" val="3601356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98CAA4-ABFF-4DF6-948D-39E2ADA5CDE2}"/>
              </a:ext>
            </a:extLst>
          </p:cNvPr>
          <p:cNvSpPr>
            <a:spLocks noGrp="1"/>
          </p:cNvSpPr>
          <p:nvPr>
            <p:ph type="title"/>
          </p:nvPr>
        </p:nvSpPr>
        <p:spPr>
          <a:xfrm>
            <a:off x="677334" y="609600"/>
            <a:ext cx="8596668" cy="827314"/>
          </a:xfrm>
        </p:spPr>
        <p:txBody>
          <a:bodyPr/>
          <a:lstStyle/>
          <a:p>
            <a:r>
              <a:rPr lang="en-US" b="1" dirty="0" err="1"/>
              <a:t>Magomet</a:t>
            </a:r>
            <a:r>
              <a:rPr lang="en-US" b="1" dirty="0"/>
              <a:t> </a:t>
            </a:r>
            <a:r>
              <a:rPr lang="en-US" b="1" dirty="0" err="1"/>
              <a:t>Iandiev</a:t>
            </a:r>
            <a:r>
              <a:rPr lang="en-US" b="1" dirty="0"/>
              <a:t> (</a:t>
            </a:r>
            <a:r>
              <a:rPr lang="en-US" b="1" dirty="0" err="1"/>
              <a:t>Yandiev</a:t>
            </a:r>
            <a:r>
              <a:rPr lang="en-US" b="1" dirty="0"/>
              <a:t>)</a:t>
            </a:r>
            <a:endParaRPr lang="ru-RU" b="1" dirty="0"/>
          </a:p>
        </p:txBody>
      </p:sp>
      <p:sp>
        <p:nvSpPr>
          <p:cNvPr id="3" name="Объект 2">
            <a:extLst>
              <a:ext uri="{FF2B5EF4-FFF2-40B4-BE49-F238E27FC236}">
                <a16:creationId xmlns:a16="http://schemas.microsoft.com/office/drawing/2014/main" id="{7C0FC8F2-C947-44AA-ABEB-1FD4F0B47EDE}"/>
              </a:ext>
            </a:extLst>
          </p:cNvPr>
          <p:cNvSpPr>
            <a:spLocks noGrp="1"/>
          </p:cNvSpPr>
          <p:nvPr>
            <p:ph idx="1"/>
          </p:nvPr>
        </p:nvSpPr>
        <p:spPr>
          <a:xfrm>
            <a:off x="374469" y="1759131"/>
            <a:ext cx="9309462" cy="4282231"/>
          </a:xfrm>
        </p:spPr>
        <p:txBody>
          <a:bodyPr>
            <a:normAutofit fontScale="92500"/>
          </a:bodyPr>
          <a:lstStyle/>
          <a:p>
            <a:r>
              <a:rPr lang="en-US" dirty="0"/>
              <a:t>Economics Department of Lomonosov Moscow State University (270 year)</a:t>
            </a:r>
            <a:r>
              <a:rPr lang="ru-RU" dirty="0"/>
              <a:t>,</a:t>
            </a:r>
            <a:r>
              <a:rPr lang="en-US" dirty="0"/>
              <a:t> since 1996</a:t>
            </a:r>
          </a:p>
          <a:p>
            <a:r>
              <a:rPr lang="en-US" dirty="0"/>
              <a:t>My area of interests is Finance</a:t>
            </a:r>
            <a:r>
              <a:rPr lang="ru-RU" dirty="0"/>
              <a:t>,</a:t>
            </a:r>
            <a:r>
              <a:rPr lang="en-US" dirty="0"/>
              <a:t> inc. Public Finance, Financial Markets and Islamic Finance</a:t>
            </a:r>
          </a:p>
          <a:p>
            <a:r>
              <a:rPr lang="en-US" dirty="0"/>
              <a:t>You can access my papers on the Social Science Research Network (SSRN) at </a:t>
            </a:r>
            <a:r>
              <a:rPr lang="en-US" b="1" u="sng" dirty="0"/>
              <a:t>http://ssrn.com/author=1278584</a:t>
            </a:r>
            <a:r>
              <a:rPr lang="en-US" b="1" dirty="0"/>
              <a:t>/</a:t>
            </a:r>
            <a:r>
              <a:rPr lang="en-US" dirty="0"/>
              <a:t> including</a:t>
            </a:r>
            <a:r>
              <a:rPr lang="ru-RU" dirty="0"/>
              <a:t>:</a:t>
            </a:r>
            <a:endParaRPr lang="en-US" dirty="0"/>
          </a:p>
          <a:p>
            <a:pPr marL="0" indent="0">
              <a:buNone/>
            </a:pPr>
            <a:r>
              <a:rPr lang="en-US" dirty="0"/>
              <a:t>1.	</a:t>
            </a:r>
            <a:r>
              <a:rPr lang="en-US" dirty="0" err="1"/>
              <a:t>Yandiev</a:t>
            </a:r>
            <a:r>
              <a:rPr lang="en-US" dirty="0"/>
              <a:t> M. A Vision of </a:t>
            </a:r>
            <a:r>
              <a:rPr lang="en-US" dirty="0" err="1"/>
              <a:t>Riba</a:t>
            </a:r>
            <a:r>
              <a:rPr lang="en-US" dirty="0"/>
              <a:t> from the Perspective of Secular Science: An Evidence from Russia // </a:t>
            </a:r>
            <a:r>
              <a:rPr lang="en-US" b="1" dirty="0"/>
              <a:t>Al </a:t>
            </a:r>
            <a:r>
              <a:rPr lang="en-US" b="1" dirty="0" err="1"/>
              <a:t>Qasimia</a:t>
            </a:r>
            <a:r>
              <a:rPr lang="en-US" b="1" dirty="0"/>
              <a:t> University Journal of Islamic Economics</a:t>
            </a:r>
            <a:r>
              <a:rPr lang="en-US" dirty="0"/>
              <a:t>. 2025, 5(1), c. 137-154</a:t>
            </a:r>
          </a:p>
          <a:p>
            <a:pPr marL="0" indent="0">
              <a:buNone/>
            </a:pPr>
            <a:r>
              <a:rPr lang="en-US" dirty="0"/>
              <a:t>2.	</a:t>
            </a:r>
            <a:r>
              <a:rPr lang="en-US" dirty="0" err="1"/>
              <a:t>Oziev</a:t>
            </a:r>
            <a:r>
              <a:rPr lang="en-US" dirty="0"/>
              <a:t> G., </a:t>
            </a:r>
            <a:r>
              <a:rPr lang="en-US" dirty="0" err="1"/>
              <a:t>Iandiev</a:t>
            </a:r>
            <a:r>
              <a:rPr lang="en-US" dirty="0"/>
              <a:t> M. A New Approach in Education for Islamic Finance Awareness in Russia // </a:t>
            </a:r>
            <a:r>
              <a:rPr lang="en-US" b="1" dirty="0"/>
              <a:t>Journal of Islamic Finance</a:t>
            </a:r>
            <a:r>
              <a:rPr lang="en-US" dirty="0"/>
              <a:t>. 2019. Т. 8. № 1, с. 08-14</a:t>
            </a:r>
          </a:p>
          <a:p>
            <a:pPr marL="0" indent="0">
              <a:buNone/>
            </a:pPr>
            <a:r>
              <a:rPr lang="en-US" dirty="0"/>
              <a:t>3.	</a:t>
            </a:r>
            <a:r>
              <a:rPr lang="en-US" dirty="0" err="1"/>
              <a:t>Oziev</a:t>
            </a:r>
            <a:r>
              <a:rPr lang="en-US" dirty="0"/>
              <a:t> G., </a:t>
            </a:r>
            <a:r>
              <a:rPr lang="en-US" dirty="0" err="1"/>
              <a:t>Iandiev</a:t>
            </a:r>
            <a:r>
              <a:rPr lang="en-US" dirty="0"/>
              <a:t> M. Cryptocurrency from a </a:t>
            </a:r>
            <a:r>
              <a:rPr lang="en-US" dirty="0" err="1"/>
              <a:t>Shari’ah</a:t>
            </a:r>
            <a:r>
              <a:rPr lang="en-US" dirty="0"/>
              <a:t> Perspective // </a:t>
            </a:r>
            <a:r>
              <a:rPr lang="en-US" b="1" dirty="0"/>
              <a:t>AL-SHAJARAH</a:t>
            </a:r>
            <a:r>
              <a:rPr lang="en-US" dirty="0"/>
              <a:t>. 2018. № 2 (23), с. 315-338</a:t>
            </a:r>
          </a:p>
          <a:p>
            <a:pPr marL="0" indent="0">
              <a:buNone/>
            </a:pPr>
            <a:r>
              <a:rPr lang="en-US" dirty="0"/>
              <a:t>4.	</a:t>
            </a:r>
            <a:r>
              <a:rPr lang="en-US" dirty="0" err="1"/>
              <a:t>Yandiev</a:t>
            </a:r>
            <a:r>
              <a:rPr lang="en-US" dirty="0"/>
              <a:t> M. Short-Term Liquidity Management Mechanisms in the Absence of Islamic Interbank Loan Markets. Macroprudential Regulation and Policy for the Islamic Financial Industry. </a:t>
            </a:r>
            <a:r>
              <a:rPr lang="en-US" b="1" dirty="0"/>
              <a:t>Springer International Publishing Switzerland</a:t>
            </a:r>
            <a:r>
              <a:rPr lang="en-US" dirty="0"/>
              <a:t>. 2016. с. 153-159</a:t>
            </a:r>
          </a:p>
          <a:p>
            <a:endParaRPr lang="ru-RU" dirty="0"/>
          </a:p>
        </p:txBody>
      </p:sp>
    </p:spTree>
    <p:extLst>
      <p:ext uri="{BB962C8B-B14F-4D97-AF65-F5344CB8AC3E}">
        <p14:creationId xmlns:p14="http://schemas.microsoft.com/office/powerpoint/2010/main" val="2745650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2A3649-29A7-413A-825F-6B6C966524CC}"/>
              </a:ext>
            </a:extLst>
          </p:cNvPr>
          <p:cNvSpPr>
            <a:spLocks noGrp="1"/>
          </p:cNvSpPr>
          <p:nvPr>
            <p:ph type="title"/>
          </p:nvPr>
        </p:nvSpPr>
        <p:spPr/>
        <p:txBody>
          <a:bodyPr/>
          <a:lstStyle/>
          <a:p>
            <a:r>
              <a:rPr lang="en-US" dirty="0"/>
              <a:t>The problem</a:t>
            </a:r>
            <a:endParaRPr lang="ru-RU" dirty="0"/>
          </a:p>
        </p:txBody>
      </p:sp>
      <p:sp>
        <p:nvSpPr>
          <p:cNvPr id="3" name="Объект 2">
            <a:extLst>
              <a:ext uri="{FF2B5EF4-FFF2-40B4-BE49-F238E27FC236}">
                <a16:creationId xmlns:a16="http://schemas.microsoft.com/office/drawing/2014/main" id="{CB1EE856-A484-4302-B64A-CC386CF5B578}"/>
              </a:ext>
            </a:extLst>
          </p:cNvPr>
          <p:cNvSpPr>
            <a:spLocks noGrp="1"/>
          </p:cNvSpPr>
          <p:nvPr>
            <p:ph idx="1"/>
          </p:nvPr>
        </p:nvSpPr>
        <p:spPr>
          <a:xfrm>
            <a:off x="677334" y="1663337"/>
            <a:ext cx="8596668" cy="4378025"/>
          </a:xfrm>
        </p:spPr>
        <p:txBody>
          <a:bodyPr>
            <a:normAutofit fontScale="92500" lnSpcReduction="20000"/>
          </a:bodyPr>
          <a:lstStyle/>
          <a:p>
            <a:r>
              <a:rPr lang="en-US" sz="2100" dirty="0"/>
              <a:t>Everything in Islamic finance industry must comply with Sharia.</a:t>
            </a:r>
          </a:p>
          <a:p>
            <a:r>
              <a:rPr lang="en-US" sz="2100" dirty="0"/>
              <a:t>But the current monetary system, upon which the monetary systems of Muslim countries are based, is not Sharia-compliant.</a:t>
            </a:r>
          </a:p>
          <a:p>
            <a:r>
              <a:rPr lang="en-US" sz="2100" dirty="0"/>
              <a:t>Why? Modern money performs three functions: exchange, measurement of value, and savings. </a:t>
            </a:r>
            <a:endParaRPr lang="en-US" sz="700" dirty="0"/>
          </a:p>
          <a:p>
            <a:pPr marL="0" indent="0">
              <a:buNone/>
            </a:pPr>
            <a:r>
              <a:rPr lang="en-US" sz="1500" dirty="0"/>
              <a:t>- N. Gregory Mankiw. Macroeconomics. – New York: Worth Publishers, 2007.</a:t>
            </a:r>
          </a:p>
          <a:p>
            <a:pPr marL="0" indent="0">
              <a:buNone/>
            </a:pPr>
            <a:r>
              <a:rPr lang="en-US" sz="1500" dirty="0"/>
              <a:t>- Krugman, Paul &amp; Wells, Robin. Economics. – New York: Worth Publishers, 2006.</a:t>
            </a:r>
          </a:p>
          <a:p>
            <a:pPr marL="0" indent="0">
              <a:buNone/>
            </a:pPr>
            <a:r>
              <a:rPr lang="en-US" sz="1500" dirty="0"/>
              <a:t>- Abel, Andrew; Bernanke, Ben. Macroeconomics (5th ed.). – Pearson, 2005.</a:t>
            </a:r>
          </a:p>
          <a:p>
            <a:pPr marL="0" indent="0">
              <a:buNone/>
            </a:pPr>
            <a:r>
              <a:rPr lang="en-US" sz="1500" dirty="0"/>
              <a:t>- </a:t>
            </a:r>
            <a:r>
              <a:rPr lang="en-US" sz="1500" dirty="0" err="1"/>
              <a:t>Макконнел</a:t>
            </a:r>
            <a:r>
              <a:rPr lang="en-US" sz="1500" dirty="0"/>
              <a:t> К., </a:t>
            </a:r>
            <a:r>
              <a:rPr lang="en-US" sz="1500" dirty="0" err="1"/>
              <a:t>Брю</a:t>
            </a:r>
            <a:r>
              <a:rPr lang="en-US" sz="1500" dirty="0"/>
              <a:t> С. </a:t>
            </a:r>
            <a:r>
              <a:rPr lang="en-US" sz="1500" dirty="0" err="1"/>
              <a:t>Экономикс</a:t>
            </a:r>
            <a:r>
              <a:rPr lang="en-US" sz="1500" dirty="0"/>
              <a:t>: </a:t>
            </a:r>
            <a:r>
              <a:rPr lang="en-US" sz="1500" dirty="0" err="1"/>
              <a:t>принципы</a:t>
            </a:r>
            <a:r>
              <a:rPr lang="en-US" sz="1500" dirty="0"/>
              <a:t>, </a:t>
            </a:r>
            <a:r>
              <a:rPr lang="en-US" sz="1500" dirty="0" err="1"/>
              <a:t>проблемы</a:t>
            </a:r>
            <a:r>
              <a:rPr lang="en-US" sz="1500" dirty="0"/>
              <a:t> и </a:t>
            </a:r>
            <a:r>
              <a:rPr lang="en-US" sz="1500" dirty="0" err="1"/>
              <a:t>политика</a:t>
            </a:r>
            <a:r>
              <a:rPr lang="en-US" sz="1500" dirty="0"/>
              <a:t>. М.: ИНФРА-М, 2003.</a:t>
            </a:r>
          </a:p>
          <a:p>
            <a:endParaRPr lang="ru-RU" sz="700" dirty="0"/>
          </a:p>
          <a:p>
            <a:r>
              <a:rPr lang="en-US" sz="2100" dirty="0"/>
              <a:t>However, modern money is fiat; it is not made of gold. They have no real value and accordingly cannot be a place of savings. So, using money for saving wealth is not Sharia-compliant.</a:t>
            </a:r>
          </a:p>
          <a:p>
            <a:pPr marL="0" indent="0">
              <a:buNone/>
            </a:pPr>
            <a:r>
              <a:rPr lang="en-US" sz="1500" dirty="0"/>
              <a:t>- Economics and Economic Policy. Islamic Perspective. Edited and compiled by Muhammad </a:t>
            </a:r>
            <a:r>
              <a:rPr lang="en-US" sz="1500" dirty="0" err="1"/>
              <a:t>Ayub</a:t>
            </a:r>
            <a:r>
              <a:rPr lang="en-US" sz="1500" dirty="0"/>
              <a:t>. Edition: 1st. </a:t>
            </a:r>
            <a:r>
              <a:rPr lang="en-US" sz="1500" dirty="0" err="1"/>
              <a:t>Riphah</a:t>
            </a:r>
            <a:r>
              <a:rPr lang="en-US" sz="1500" dirty="0"/>
              <a:t> International University. 2022. ISBN: 978-969-9486-05-0. </a:t>
            </a:r>
          </a:p>
          <a:p>
            <a:endParaRPr lang="en-US" dirty="0"/>
          </a:p>
          <a:p>
            <a:endParaRPr lang="ru-RU" dirty="0"/>
          </a:p>
        </p:txBody>
      </p:sp>
    </p:spTree>
    <p:extLst>
      <p:ext uri="{BB962C8B-B14F-4D97-AF65-F5344CB8AC3E}">
        <p14:creationId xmlns:p14="http://schemas.microsoft.com/office/powerpoint/2010/main" val="3259153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9B600D2-0A3E-4A26-9B8A-E486B4D2933C}"/>
              </a:ext>
            </a:extLst>
          </p:cNvPr>
          <p:cNvSpPr>
            <a:spLocks noGrp="1"/>
          </p:cNvSpPr>
          <p:nvPr>
            <p:ph type="title"/>
          </p:nvPr>
        </p:nvSpPr>
        <p:spPr/>
        <p:txBody>
          <a:bodyPr/>
          <a:lstStyle/>
          <a:p>
            <a:r>
              <a:rPr lang="en-US" dirty="0"/>
              <a:t>Solution</a:t>
            </a:r>
            <a:endParaRPr lang="ru-RU" dirty="0"/>
          </a:p>
        </p:txBody>
      </p:sp>
      <p:sp>
        <p:nvSpPr>
          <p:cNvPr id="3" name="Объект 2">
            <a:extLst>
              <a:ext uri="{FF2B5EF4-FFF2-40B4-BE49-F238E27FC236}">
                <a16:creationId xmlns:a16="http://schemas.microsoft.com/office/drawing/2014/main" id="{CA71B7E0-B9BA-4A2A-8185-EC9A51DDB345}"/>
              </a:ext>
            </a:extLst>
          </p:cNvPr>
          <p:cNvSpPr>
            <a:spLocks noGrp="1"/>
          </p:cNvSpPr>
          <p:nvPr>
            <p:ph idx="1"/>
          </p:nvPr>
        </p:nvSpPr>
        <p:spPr>
          <a:xfrm>
            <a:off x="677334" y="1837509"/>
            <a:ext cx="8596668" cy="4203853"/>
          </a:xfrm>
        </p:spPr>
        <p:txBody>
          <a:bodyPr/>
          <a:lstStyle/>
          <a:p>
            <a:endParaRPr lang="en-US" dirty="0"/>
          </a:p>
          <a:p>
            <a:r>
              <a:rPr lang="en-US" sz="2400" dirty="0"/>
              <a:t>To build a fully-fledged Islamic financial system, the savings function must be removed from money.</a:t>
            </a:r>
          </a:p>
          <a:p>
            <a:endParaRPr lang="en-US" sz="2400" dirty="0"/>
          </a:p>
          <a:p>
            <a:r>
              <a:rPr lang="en-US" sz="2400" dirty="0"/>
              <a:t>You can't stop people from using money the way they want, but you can create a separate financial asset specifically for the "third function" - the savings function.</a:t>
            </a:r>
          </a:p>
          <a:p>
            <a:endParaRPr lang="ru-RU" dirty="0"/>
          </a:p>
        </p:txBody>
      </p:sp>
    </p:spTree>
    <p:extLst>
      <p:ext uri="{BB962C8B-B14F-4D97-AF65-F5344CB8AC3E}">
        <p14:creationId xmlns:p14="http://schemas.microsoft.com/office/powerpoint/2010/main" val="3228725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125118A-DE28-4278-A57B-8CB829407A6A}"/>
              </a:ext>
            </a:extLst>
          </p:cNvPr>
          <p:cNvSpPr>
            <a:spLocks noGrp="1"/>
          </p:cNvSpPr>
          <p:nvPr>
            <p:ph type="title"/>
          </p:nvPr>
        </p:nvSpPr>
        <p:spPr/>
        <p:txBody>
          <a:bodyPr/>
          <a:lstStyle/>
          <a:p>
            <a:r>
              <a:rPr lang="en-US" dirty="0"/>
              <a:t>Experience of reforming money</a:t>
            </a:r>
            <a:endParaRPr lang="ru-RU" dirty="0"/>
          </a:p>
        </p:txBody>
      </p:sp>
      <p:sp>
        <p:nvSpPr>
          <p:cNvPr id="3" name="Объект 2">
            <a:extLst>
              <a:ext uri="{FF2B5EF4-FFF2-40B4-BE49-F238E27FC236}">
                <a16:creationId xmlns:a16="http://schemas.microsoft.com/office/drawing/2014/main" id="{13441918-B13D-4425-8BBF-BAD59C56B3B2}"/>
              </a:ext>
            </a:extLst>
          </p:cNvPr>
          <p:cNvSpPr>
            <a:spLocks noGrp="1"/>
          </p:cNvSpPr>
          <p:nvPr>
            <p:ph idx="1"/>
          </p:nvPr>
        </p:nvSpPr>
        <p:spPr>
          <a:xfrm>
            <a:off x="677334" y="1785257"/>
            <a:ext cx="8596668" cy="4256105"/>
          </a:xfrm>
        </p:spPr>
        <p:txBody>
          <a:bodyPr>
            <a:normAutofit/>
          </a:bodyPr>
          <a:lstStyle/>
          <a:p>
            <a:r>
              <a:rPr lang="en-US" sz="2000" dirty="0"/>
              <a:t>German economist Silvio Gesell (1862-1930): money should be used only as an instrument of exchange and be "free" from interest.</a:t>
            </a:r>
            <a:endParaRPr lang="ru-RU" sz="2000" dirty="0"/>
          </a:p>
          <a:p>
            <a:r>
              <a:rPr lang="en-US" sz="2000" dirty="0"/>
              <a:t>He proposed levying a special tax on money—demurrage—that would encourage rapid currency circulation due to the desire of holders to get rid of their money as quickly as possible.</a:t>
            </a:r>
          </a:p>
          <a:p>
            <a:r>
              <a:rPr lang="en-US" sz="2000" dirty="0" err="1"/>
              <a:t>Gessell</a:t>
            </a:r>
            <a:r>
              <a:rPr lang="en-US" sz="2000" dirty="0"/>
              <a:t> was not a Muslim, and his opposition to interest was his academic position.</a:t>
            </a:r>
          </a:p>
          <a:p>
            <a:r>
              <a:rPr lang="en-US" sz="2000" dirty="0"/>
              <a:t>The most famous example: in 1932, the city of </a:t>
            </a:r>
            <a:r>
              <a:rPr lang="en-US" sz="2000" dirty="0" err="1"/>
              <a:t>Wörgl</a:t>
            </a:r>
            <a:r>
              <a:rPr lang="en-US" sz="2000" dirty="0"/>
              <a:t>, Austria, issued "free schillings," charging a monthly interest rate of 1%.</a:t>
            </a:r>
            <a:endParaRPr lang="ru-RU" sz="2000" dirty="0"/>
          </a:p>
          <a:p>
            <a:endParaRPr lang="ru-RU" dirty="0"/>
          </a:p>
        </p:txBody>
      </p:sp>
    </p:spTree>
    <p:extLst>
      <p:ext uri="{BB962C8B-B14F-4D97-AF65-F5344CB8AC3E}">
        <p14:creationId xmlns:p14="http://schemas.microsoft.com/office/powerpoint/2010/main" val="4148588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487550F-EAF7-460C-B285-7B8F4A029218}"/>
              </a:ext>
            </a:extLst>
          </p:cNvPr>
          <p:cNvSpPr>
            <a:spLocks noGrp="1"/>
          </p:cNvSpPr>
          <p:nvPr>
            <p:ph type="title"/>
          </p:nvPr>
        </p:nvSpPr>
        <p:spPr>
          <a:xfrm>
            <a:off x="374469" y="409303"/>
            <a:ext cx="8899533" cy="1320800"/>
          </a:xfrm>
        </p:spPr>
        <p:txBody>
          <a:bodyPr/>
          <a:lstStyle/>
          <a:p>
            <a:r>
              <a:rPr lang="ru-RU" dirty="0"/>
              <a:t>The </a:t>
            </a:r>
            <a:r>
              <a:rPr lang="ru-RU" dirty="0" err="1"/>
              <a:t>author's</a:t>
            </a:r>
            <a:r>
              <a:rPr lang="ru-RU" dirty="0"/>
              <a:t> </a:t>
            </a:r>
            <a:r>
              <a:rPr lang="ru-RU" dirty="0" err="1"/>
              <a:t>proposal</a:t>
            </a:r>
            <a:r>
              <a:rPr lang="ru-RU" dirty="0"/>
              <a:t> </a:t>
            </a:r>
            <a:r>
              <a:rPr lang="ru-RU" dirty="0" err="1"/>
              <a:t>for</a:t>
            </a:r>
            <a:r>
              <a:rPr lang="ru-RU" dirty="0"/>
              <a:t> </a:t>
            </a:r>
            <a:r>
              <a:rPr lang="ru-RU" dirty="0" err="1"/>
              <a:t>building</a:t>
            </a:r>
            <a:r>
              <a:rPr lang="ru-RU" dirty="0"/>
              <a:t> </a:t>
            </a:r>
            <a:r>
              <a:rPr lang="ru-RU" dirty="0" err="1"/>
              <a:t>an</a:t>
            </a:r>
            <a:r>
              <a:rPr lang="ru-RU" dirty="0"/>
              <a:t> </a:t>
            </a:r>
            <a:r>
              <a:rPr lang="ru-RU" dirty="0" err="1"/>
              <a:t>Islamic</a:t>
            </a:r>
            <a:r>
              <a:rPr lang="ru-RU" dirty="0"/>
              <a:t> </a:t>
            </a:r>
            <a:r>
              <a:rPr lang="ru-RU" dirty="0" err="1"/>
              <a:t>Monetary</a:t>
            </a:r>
            <a:r>
              <a:rPr lang="ru-RU" dirty="0"/>
              <a:t> System</a:t>
            </a:r>
          </a:p>
        </p:txBody>
      </p:sp>
      <p:sp>
        <p:nvSpPr>
          <p:cNvPr id="3" name="Объект 2">
            <a:extLst>
              <a:ext uri="{FF2B5EF4-FFF2-40B4-BE49-F238E27FC236}">
                <a16:creationId xmlns:a16="http://schemas.microsoft.com/office/drawing/2014/main" id="{BA74D002-D257-4604-857C-9687F9650019}"/>
              </a:ext>
            </a:extLst>
          </p:cNvPr>
          <p:cNvSpPr>
            <a:spLocks noGrp="1"/>
          </p:cNvSpPr>
          <p:nvPr>
            <p:ph idx="1"/>
          </p:nvPr>
        </p:nvSpPr>
        <p:spPr>
          <a:xfrm>
            <a:off x="374469" y="1802674"/>
            <a:ext cx="9004661" cy="4754879"/>
          </a:xfrm>
        </p:spPr>
        <p:txBody>
          <a:bodyPr>
            <a:normAutofit/>
          </a:bodyPr>
          <a:lstStyle/>
          <a:p>
            <a:r>
              <a:rPr lang="en-US" sz="2000" dirty="0"/>
              <a:t>The removal of the savings function from currency must be compensated for by something. The savings function must be present in the economy.</a:t>
            </a:r>
          </a:p>
          <a:p>
            <a:r>
              <a:rPr lang="en-US" sz="2000" dirty="0"/>
              <a:t>Money is a financial asset. By removing the savings function from money, it should logically be transferred to another financial asset specifically created for this purpose.</a:t>
            </a:r>
          </a:p>
          <a:p>
            <a:r>
              <a:rPr lang="en-US" sz="2000" dirty="0"/>
              <a:t>Then, an Islamic Monetary System must include:</a:t>
            </a:r>
          </a:p>
          <a:p>
            <a:pPr marL="0" indent="0">
              <a:lnSpc>
                <a:spcPct val="150000"/>
              </a:lnSpc>
              <a:buNone/>
            </a:pPr>
            <a:r>
              <a:rPr lang="ru-RU" sz="2000" dirty="0"/>
              <a:t>    </a:t>
            </a:r>
            <a:r>
              <a:rPr lang="en-US" sz="2000" dirty="0"/>
              <a:t>1. Money (for payment for goods);</a:t>
            </a:r>
            <a:endParaRPr lang="ru-RU" sz="2000" dirty="0"/>
          </a:p>
          <a:p>
            <a:pPr marL="0" indent="0">
              <a:buNone/>
            </a:pPr>
            <a:r>
              <a:rPr lang="en-US" sz="2000" dirty="0"/>
              <a:t>    and</a:t>
            </a:r>
          </a:p>
          <a:p>
            <a:pPr marL="0" indent="0">
              <a:lnSpc>
                <a:spcPct val="150000"/>
              </a:lnSpc>
              <a:buNone/>
            </a:pPr>
            <a:r>
              <a:rPr lang="ru-RU" sz="2000" dirty="0"/>
              <a:t>    </a:t>
            </a:r>
            <a:r>
              <a:rPr lang="en-US" sz="2000" dirty="0"/>
              <a:t>2. A special financial asset (for savings);</a:t>
            </a:r>
          </a:p>
          <a:p>
            <a:r>
              <a:rPr lang="en-US" sz="2000" dirty="0"/>
              <a:t>This special financial asset must be backed by collateral capable of generating cash flow.</a:t>
            </a:r>
            <a:endParaRPr lang="ru-RU" dirty="0"/>
          </a:p>
        </p:txBody>
      </p:sp>
    </p:spTree>
    <p:extLst>
      <p:ext uri="{BB962C8B-B14F-4D97-AF65-F5344CB8AC3E}">
        <p14:creationId xmlns:p14="http://schemas.microsoft.com/office/powerpoint/2010/main" val="2130618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31BCC5-A12E-4BD9-BAEA-AD138B3A16FE}"/>
              </a:ext>
            </a:extLst>
          </p:cNvPr>
          <p:cNvSpPr>
            <a:spLocks noGrp="1"/>
          </p:cNvSpPr>
          <p:nvPr>
            <p:ph type="title"/>
          </p:nvPr>
        </p:nvSpPr>
        <p:spPr>
          <a:xfrm>
            <a:off x="677334" y="293945"/>
            <a:ext cx="8596668" cy="749743"/>
          </a:xfrm>
        </p:spPr>
        <p:txBody>
          <a:bodyPr>
            <a:normAutofit/>
          </a:bodyPr>
          <a:lstStyle/>
          <a:p>
            <a:r>
              <a:rPr lang="en-GB" dirty="0">
                <a:effectLst/>
                <a:latin typeface="Times New Roman" panose="02020603050405020304" pitchFamily="18" charset="0"/>
                <a:ea typeface="Times New Roman" panose="02020603050405020304" pitchFamily="18" charset="0"/>
              </a:rPr>
              <a:t>Special Financial Tokens</a:t>
            </a:r>
            <a:r>
              <a:rPr lang="ru-RU" dirty="0">
                <a:latin typeface="Times New Roman" panose="02020603050405020304" pitchFamily="18" charset="0"/>
                <a:ea typeface="Times New Roman" panose="02020603050405020304" pitchFamily="18" charset="0"/>
              </a:rPr>
              <a:t>,</a:t>
            </a:r>
            <a:r>
              <a:rPr lang="en-GB" dirty="0">
                <a:effectLst/>
                <a:latin typeface="Times New Roman" panose="02020603050405020304" pitchFamily="18" charset="0"/>
                <a:ea typeface="Times New Roman" panose="02020603050405020304" pitchFamily="18" charset="0"/>
              </a:rPr>
              <a:t> SFT</a:t>
            </a:r>
            <a:endParaRPr lang="ru-RU" b="1" dirty="0"/>
          </a:p>
        </p:txBody>
      </p:sp>
      <p:sp>
        <p:nvSpPr>
          <p:cNvPr id="3" name="Объект 2">
            <a:extLst>
              <a:ext uri="{FF2B5EF4-FFF2-40B4-BE49-F238E27FC236}">
                <a16:creationId xmlns:a16="http://schemas.microsoft.com/office/drawing/2014/main" id="{3CFD3659-47C3-4E6E-8422-D1440257C22F}"/>
              </a:ext>
            </a:extLst>
          </p:cNvPr>
          <p:cNvSpPr>
            <a:spLocks noGrp="1"/>
          </p:cNvSpPr>
          <p:nvPr>
            <p:ph idx="1"/>
          </p:nvPr>
        </p:nvSpPr>
        <p:spPr>
          <a:xfrm>
            <a:off x="342708" y="1046016"/>
            <a:ext cx="9410892" cy="2404207"/>
          </a:xfrm>
        </p:spPr>
        <p:txBody>
          <a:bodyPr>
            <a:noAutofit/>
          </a:bodyPr>
          <a:lstStyle/>
          <a:p>
            <a:pPr marL="0" indent="0">
              <a:buNone/>
            </a:pPr>
            <a:r>
              <a:rPr lang="ru-RU" dirty="0"/>
              <a:t>1. </a:t>
            </a:r>
            <a:r>
              <a:rPr lang="en-US" dirty="0"/>
              <a:t>Transfer of a share of a capital of each joint-stock company in the country to the SPV.</a:t>
            </a:r>
          </a:p>
          <a:p>
            <a:pPr marL="0" indent="0">
              <a:buNone/>
            </a:pPr>
            <a:r>
              <a:rPr lang="en-US" dirty="0"/>
              <a:t>2. The SPV issues special financial instruments (SFT) secured by the transferred shares.</a:t>
            </a:r>
          </a:p>
          <a:p>
            <a:pPr marL="0" indent="0">
              <a:buNone/>
            </a:pPr>
            <a:r>
              <a:rPr lang="en-US" dirty="0"/>
              <a:t>3. Dividends paid by joint-stock companies are credited to the SPV and used to increase the fund's assets. Thus, the market value of the SFT will change regularly.</a:t>
            </a:r>
          </a:p>
          <a:p>
            <a:pPr marL="0" indent="0">
              <a:buNone/>
            </a:pPr>
            <a:r>
              <a:rPr lang="en-US" dirty="0"/>
              <a:t>The Central Bank, banks, and financial institutions act as market makers for the SFT.</a:t>
            </a:r>
          </a:p>
          <a:p>
            <a:pPr marL="0" indent="0">
              <a:buNone/>
            </a:pPr>
            <a:r>
              <a:rPr lang="en-US" dirty="0"/>
              <a:t>An exchange platform for the purchase and sale of SFT is created.</a:t>
            </a:r>
            <a:endParaRPr lang="ru-RU" dirty="0"/>
          </a:p>
        </p:txBody>
      </p:sp>
      <p:grpSp>
        <p:nvGrpSpPr>
          <p:cNvPr id="50" name="Группа 49">
            <a:extLst>
              <a:ext uri="{FF2B5EF4-FFF2-40B4-BE49-F238E27FC236}">
                <a16:creationId xmlns:a16="http://schemas.microsoft.com/office/drawing/2014/main" id="{280688E4-6E60-4235-BEEC-D0CFCF05773D}"/>
              </a:ext>
            </a:extLst>
          </p:cNvPr>
          <p:cNvGrpSpPr/>
          <p:nvPr/>
        </p:nvGrpSpPr>
        <p:grpSpPr>
          <a:xfrm>
            <a:off x="1775505" y="3535680"/>
            <a:ext cx="6758895" cy="3028375"/>
            <a:chOff x="0" y="0"/>
            <a:chExt cx="5314931" cy="1984538"/>
          </a:xfrm>
        </p:grpSpPr>
        <p:grpSp>
          <p:nvGrpSpPr>
            <p:cNvPr id="51" name="Группа 50">
              <a:extLst>
                <a:ext uri="{FF2B5EF4-FFF2-40B4-BE49-F238E27FC236}">
                  <a16:creationId xmlns:a16="http://schemas.microsoft.com/office/drawing/2014/main" id="{C46AF7A5-3CCA-4287-9155-9F06966B8804}"/>
                </a:ext>
              </a:extLst>
            </p:cNvPr>
            <p:cNvGrpSpPr/>
            <p:nvPr/>
          </p:nvGrpSpPr>
          <p:grpSpPr>
            <a:xfrm>
              <a:off x="0" y="0"/>
              <a:ext cx="5314931" cy="1527634"/>
              <a:chOff x="0" y="0"/>
              <a:chExt cx="5314931" cy="1527634"/>
            </a:xfrm>
          </p:grpSpPr>
          <p:sp>
            <p:nvSpPr>
              <p:cNvPr id="58" name="Надпись 2">
                <a:extLst>
                  <a:ext uri="{FF2B5EF4-FFF2-40B4-BE49-F238E27FC236}">
                    <a16:creationId xmlns:a16="http://schemas.microsoft.com/office/drawing/2014/main" id="{B57CD325-9BDE-4928-AEAF-279C649538A1}"/>
                  </a:ext>
                </a:extLst>
              </p:cNvPr>
              <p:cNvSpPr txBox="1">
                <a:spLocks noChangeArrowheads="1"/>
              </p:cNvSpPr>
              <p:nvPr/>
            </p:nvSpPr>
            <p:spPr bwMode="auto">
              <a:xfrm>
                <a:off x="0" y="1186004"/>
                <a:ext cx="795020" cy="34163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ru-RU" sz="800">
                    <a:effectLst/>
                    <a:latin typeface="Calibri" panose="020F0502020204030204" pitchFamily="34" charset="0"/>
                    <a:ea typeface="Calibri" panose="020F0502020204030204" pitchFamily="34" charset="0"/>
                    <a:cs typeface="Times New Roman" panose="02020603050405020304" pitchFamily="18" charset="0"/>
                  </a:rPr>
                  <a:t>Joint-stock company</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9" name="Надпись 2">
                <a:extLst>
                  <a:ext uri="{FF2B5EF4-FFF2-40B4-BE49-F238E27FC236}">
                    <a16:creationId xmlns:a16="http://schemas.microsoft.com/office/drawing/2014/main" id="{06D13D07-DBD2-4DBB-B30B-4F6FCEC28809}"/>
                  </a:ext>
                </a:extLst>
              </p:cNvPr>
              <p:cNvSpPr txBox="1">
                <a:spLocks noChangeArrowheads="1"/>
              </p:cNvSpPr>
              <p:nvPr/>
            </p:nvSpPr>
            <p:spPr bwMode="auto">
              <a:xfrm>
                <a:off x="0" y="22634"/>
                <a:ext cx="779145" cy="34925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ru-RU" sz="800">
                    <a:effectLst/>
                    <a:latin typeface="Calibri" panose="020F0502020204030204" pitchFamily="34" charset="0"/>
                    <a:ea typeface="Calibri" panose="020F0502020204030204" pitchFamily="34" charset="0"/>
                    <a:cs typeface="Times New Roman" panose="02020603050405020304" pitchFamily="18" charset="0"/>
                  </a:rPr>
                  <a:t>Joint-stock company</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0" name="Надпись 42">
                <a:extLst>
                  <a:ext uri="{FF2B5EF4-FFF2-40B4-BE49-F238E27FC236}">
                    <a16:creationId xmlns:a16="http://schemas.microsoft.com/office/drawing/2014/main" id="{4CF50630-4949-4E1A-B306-F8F86027F0B7}"/>
                  </a:ext>
                </a:extLst>
              </p:cNvPr>
              <p:cNvSpPr txBox="1">
                <a:spLocks noChangeArrowheads="1"/>
              </p:cNvSpPr>
              <p:nvPr/>
            </p:nvSpPr>
            <p:spPr bwMode="auto">
              <a:xfrm>
                <a:off x="0" y="448147"/>
                <a:ext cx="795020" cy="36576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ru-RU" sz="800">
                    <a:effectLst/>
                    <a:latin typeface="Calibri" panose="020F0502020204030204" pitchFamily="34" charset="0"/>
                    <a:ea typeface="Calibri" panose="020F0502020204030204" pitchFamily="34" charset="0"/>
                    <a:cs typeface="Times New Roman" panose="02020603050405020304" pitchFamily="18" charset="0"/>
                  </a:rPr>
                  <a:t>Joint-stock company</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1" name="Надпись 2">
                <a:extLst>
                  <a:ext uri="{FF2B5EF4-FFF2-40B4-BE49-F238E27FC236}">
                    <a16:creationId xmlns:a16="http://schemas.microsoft.com/office/drawing/2014/main" id="{DF658A9C-429F-418F-87EE-427CAA9EA121}"/>
                  </a:ext>
                </a:extLst>
              </p:cNvPr>
              <p:cNvSpPr txBox="1">
                <a:spLocks noChangeArrowheads="1"/>
              </p:cNvSpPr>
              <p:nvPr/>
            </p:nvSpPr>
            <p:spPr bwMode="auto">
              <a:xfrm>
                <a:off x="0" y="878187"/>
                <a:ext cx="795020" cy="23812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ru-RU" sz="800">
                    <a:effectLst/>
                    <a:latin typeface="Calibri" panose="020F0502020204030204" pitchFamily="34" charset="0"/>
                    <a:ea typeface="Calibri" panose="020F0502020204030204" pitchFamily="34" charset="0"/>
                    <a:cs typeface="Times New Roman" panose="02020603050405020304" pitchFamily="18" charset="0"/>
                  </a:rPr>
                  <a:t>… … …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2" name="Надпись 2">
                <a:extLst>
                  <a:ext uri="{FF2B5EF4-FFF2-40B4-BE49-F238E27FC236}">
                    <a16:creationId xmlns:a16="http://schemas.microsoft.com/office/drawing/2014/main" id="{9AF53B74-2F17-4471-B943-18DD8C9204E8}"/>
                  </a:ext>
                </a:extLst>
              </p:cNvPr>
              <p:cNvSpPr txBox="1">
                <a:spLocks noChangeArrowheads="1"/>
              </p:cNvSpPr>
              <p:nvPr/>
            </p:nvSpPr>
            <p:spPr bwMode="auto">
              <a:xfrm>
                <a:off x="1702052" y="40741"/>
                <a:ext cx="1860550" cy="24638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US" sz="800">
                    <a:effectLst/>
                    <a:latin typeface="Calibri" panose="020F0502020204030204" pitchFamily="34" charset="0"/>
                    <a:ea typeface="Calibri" panose="020F0502020204030204" pitchFamily="34" charset="0"/>
                    <a:cs typeface="Times New Roman" panose="02020603050405020304" pitchFamily="18" charset="0"/>
                  </a:rPr>
                  <a:t>Government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3" name="Надпись 2">
                <a:extLst>
                  <a:ext uri="{FF2B5EF4-FFF2-40B4-BE49-F238E27FC236}">
                    <a16:creationId xmlns:a16="http://schemas.microsoft.com/office/drawing/2014/main" id="{8BD01F6D-C932-4CF7-9264-7CDF0BD3D925}"/>
                  </a:ext>
                </a:extLst>
              </p:cNvPr>
              <p:cNvSpPr txBox="1">
                <a:spLocks noChangeArrowheads="1"/>
              </p:cNvSpPr>
              <p:nvPr/>
            </p:nvSpPr>
            <p:spPr bwMode="auto">
              <a:xfrm>
                <a:off x="1702052" y="294238"/>
                <a:ext cx="628015" cy="118427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ctr">
                  <a:lnSpc>
                    <a:spcPct val="107000"/>
                  </a:lnSpc>
                  <a:spcAft>
                    <a:spcPts val="800"/>
                  </a:spcAft>
                </a:pPr>
                <a:r>
                  <a:rPr lang="ru-RU" sz="800" dirty="0">
                    <a:effectLst/>
                    <a:latin typeface="Calibri" panose="020F0502020204030204" pitchFamily="34" charset="0"/>
                    <a:ea typeface="Calibri" panose="020F0502020204030204" pitchFamily="34" charset="0"/>
                    <a:cs typeface="Times New Roman" panose="02020603050405020304" pitchFamily="18" charset="0"/>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u-RU" sz="1100" dirty="0" err="1">
                    <a:effectLst/>
                    <a:latin typeface="Calibri" panose="020F0502020204030204" pitchFamily="34" charset="0"/>
                    <a:ea typeface="Calibri" panose="020F0502020204030204" pitchFamily="34" charset="0"/>
                    <a:cs typeface="Times New Roman" panose="02020603050405020304" pitchFamily="18" charset="0"/>
                  </a:rPr>
                  <a:t>Share</a:t>
                </a:r>
                <a:r>
                  <a:rPr lang="ru-RU" sz="1100" dirty="0">
                    <a:effectLst/>
                    <a:latin typeface="Calibri" panose="020F0502020204030204" pitchFamily="34" charset="0"/>
                    <a:ea typeface="Calibri" panose="020F0502020204030204" pitchFamily="34" charset="0"/>
                    <a:cs typeface="Times New Roman" panose="02020603050405020304" pitchFamily="18" charset="0"/>
                  </a:rPr>
                  <a:t> </a:t>
                </a:r>
                <a:r>
                  <a:rPr lang="ru-RU" sz="1100" dirty="0" err="1">
                    <a:effectLst/>
                    <a:latin typeface="Calibri" panose="020F0502020204030204" pitchFamily="34" charset="0"/>
                    <a:ea typeface="Calibri" panose="020F0502020204030204" pitchFamily="34" charset="0"/>
                    <a:cs typeface="Times New Roman" panose="02020603050405020304" pitchFamily="18" charset="0"/>
                  </a:rPr>
                  <a:t>of</a:t>
                </a:r>
                <a:r>
                  <a:rPr lang="ru-RU"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a:effectLst/>
                    <a:latin typeface="Calibri" panose="020F0502020204030204" pitchFamily="34" charset="0"/>
                    <a:ea typeface="Calibri" panose="020F0502020204030204" pitchFamily="34" charset="0"/>
                    <a:cs typeface="Times New Roman" panose="02020603050405020304" pitchFamily="18" charset="0"/>
                  </a:rPr>
                  <a:t>a </a:t>
                </a:r>
                <a:r>
                  <a:rPr lang="ru-RU" sz="1100" dirty="0" err="1">
                    <a:effectLst/>
                    <a:latin typeface="Calibri" panose="020F0502020204030204" pitchFamily="34" charset="0"/>
                    <a:ea typeface="Calibri" panose="020F0502020204030204" pitchFamily="34" charset="0"/>
                    <a:cs typeface="Times New Roman" panose="02020603050405020304" pitchFamily="18" charset="0"/>
                  </a:rPr>
                  <a:t>company's</a:t>
                </a:r>
                <a:r>
                  <a:rPr lang="ru-RU" sz="1100" dirty="0">
                    <a:effectLst/>
                    <a:latin typeface="Calibri" panose="020F0502020204030204" pitchFamily="34" charset="0"/>
                    <a:ea typeface="Calibri" panose="020F0502020204030204" pitchFamily="34" charset="0"/>
                    <a:cs typeface="Times New Roman" panose="02020603050405020304" pitchFamily="18" charset="0"/>
                  </a:rPr>
                  <a:t> </a:t>
                </a:r>
                <a:r>
                  <a:rPr lang="ru-RU" sz="1100" dirty="0" err="1">
                    <a:effectLst/>
                    <a:latin typeface="Calibri" panose="020F0502020204030204" pitchFamily="34" charset="0"/>
                    <a:ea typeface="Calibri" panose="020F0502020204030204" pitchFamily="34" charset="0"/>
                    <a:cs typeface="Times New Roman" panose="02020603050405020304" pitchFamily="18" charset="0"/>
                  </a:rPr>
                  <a:t>capital</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4" name="Надпись 2">
                <a:extLst>
                  <a:ext uri="{FF2B5EF4-FFF2-40B4-BE49-F238E27FC236}">
                    <a16:creationId xmlns:a16="http://schemas.microsoft.com/office/drawing/2014/main" id="{66602CCE-232D-4A97-8A00-05EEB4BD72CB}"/>
                  </a:ext>
                </a:extLst>
              </p:cNvPr>
              <p:cNvSpPr txBox="1">
                <a:spLocks noChangeArrowheads="1"/>
              </p:cNvSpPr>
              <p:nvPr/>
            </p:nvSpPr>
            <p:spPr bwMode="auto">
              <a:xfrm>
                <a:off x="2774887" y="620163"/>
                <a:ext cx="779145" cy="85788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ctr">
                  <a:lnSpc>
                    <a:spcPct val="107000"/>
                  </a:lnSpc>
                  <a:spcAft>
                    <a:spcPts val="80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SPV</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5" name="Надпись 2">
                <a:extLst>
                  <a:ext uri="{FF2B5EF4-FFF2-40B4-BE49-F238E27FC236}">
                    <a16:creationId xmlns:a16="http://schemas.microsoft.com/office/drawing/2014/main" id="{94566207-D517-47D0-AF73-D60F255BA559}"/>
                  </a:ext>
                </a:extLst>
              </p:cNvPr>
              <p:cNvSpPr txBox="1">
                <a:spLocks noChangeArrowheads="1"/>
              </p:cNvSpPr>
              <p:nvPr/>
            </p:nvSpPr>
            <p:spPr bwMode="auto">
              <a:xfrm>
                <a:off x="4485992" y="0"/>
                <a:ext cx="779145" cy="23050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US" sz="800">
                    <a:effectLst/>
                    <a:latin typeface="Calibri" panose="020F0502020204030204" pitchFamily="34" charset="0"/>
                    <a:ea typeface="Calibri" panose="020F0502020204030204" pitchFamily="34" charset="0"/>
                    <a:cs typeface="Times New Roman" panose="02020603050405020304" pitchFamily="18" charset="0"/>
                  </a:rPr>
                  <a:t>SFT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6" name="Надпись 2">
                <a:extLst>
                  <a:ext uri="{FF2B5EF4-FFF2-40B4-BE49-F238E27FC236}">
                    <a16:creationId xmlns:a16="http://schemas.microsoft.com/office/drawing/2014/main" id="{3F195860-FC4F-4359-9AD3-C83DE63D70F4}"/>
                  </a:ext>
                </a:extLst>
              </p:cNvPr>
              <p:cNvSpPr txBox="1">
                <a:spLocks noChangeArrowheads="1"/>
              </p:cNvSpPr>
              <p:nvPr/>
            </p:nvSpPr>
            <p:spPr bwMode="auto">
              <a:xfrm>
                <a:off x="4535786" y="1213165"/>
                <a:ext cx="779145" cy="23050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US" sz="800">
                    <a:effectLst/>
                    <a:latin typeface="Calibri" panose="020F0502020204030204" pitchFamily="34" charset="0"/>
                    <a:ea typeface="Calibri" panose="020F0502020204030204" pitchFamily="34" charset="0"/>
                    <a:cs typeface="Times New Roman" panose="02020603050405020304" pitchFamily="18" charset="0"/>
                  </a:rPr>
                  <a:t>SFT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7" name="Надпись 2">
                <a:extLst>
                  <a:ext uri="{FF2B5EF4-FFF2-40B4-BE49-F238E27FC236}">
                    <a16:creationId xmlns:a16="http://schemas.microsoft.com/office/drawing/2014/main" id="{AEFCE6CB-2FC5-4293-BF1A-80D719B7F15D}"/>
                  </a:ext>
                </a:extLst>
              </p:cNvPr>
              <p:cNvSpPr txBox="1">
                <a:spLocks noChangeArrowheads="1"/>
              </p:cNvSpPr>
              <p:nvPr/>
            </p:nvSpPr>
            <p:spPr bwMode="auto">
              <a:xfrm>
                <a:off x="4522206" y="828393"/>
                <a:ext cx="779145" cy="20637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ru-RU" sz="800">
                    <a:effectLst/>
                    <a:latin typeface="Calibri" panose="020F0502020204030204" pitchFamily="34" charset="0"/>
                    <a:ea typeface="Calibri" panose="020F0502020204030204" pitchFamily="34" charset="0"/>
                    <a:cs typeface="Times New Roman" panose="02020603050405020304" pitchFamily="18" charset="0"/>
                  </a:rPr>
                  <a:t>… … …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8" name="Надпись 2">
                <a:extLst>
                  <a:ext uri="{FF2B5EF4-FFF2-40B4-BE49-F238E27FC236}">
                    <a16:creationId xmlns:a16="http://schemas.microsoft.com/office/drawing/2014/main" id="{70BBA071-5C26-4DB8-AE1B-C991D125068C}"/>
                  </a:ext>
                </a:extLst>
              </p:cNvPr>
              <p:cNvSpPr txBox="1">
                <a:spLocks noChangeArrowheads="1"/>
              </p:cNvSpPr>
              <p:nvPr/>
            </p:nvSpPr>
            <p:spPr bwMode="auto">
              <a:xfrm>
                <a:off x="4508626" y="416460"/>
                <a:ext cx="779145" cy="23050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US" sz="800">
                    <a:effectLst/>
                    <a:latin typeface="Calibri" panose="020F0502020204030204" pitchFamily="34" charset="0"/>
                    <a:ea typeface="Calibri" panose="020F0502020204030204" pitchFamily="34" charset="0"/>
                    <a:cs typeface="Times New Roman" panose="02020603050405020304" pitchFamily="18" charset="0"/>
                  </a:rPr>
                  <a:t>SFT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69" name="Прямая со стрелкой 68">
                <a:extLst>
                  <a:ext uri="{FF2B5EF4-FFF2-40B4-BE49-F238E27FC236}">
                    <a16:creationId xmlns:a16="http://schemas.microsoft.com/office/drawing/2014/main" id="{8F3E885A-BC26-47BA-A51A-F4187A1AC269}"/>
                  </a:ext>
                </a:extLst>
              </p:cNvPr>
              <p:cNvCxnSpPr/>
              <p:nvPr/>
            </p:nvCxnSpPr>
            <p:spPr>
              <a:xfrm>
                <a:off x="792178" y="208230"/>
                <a:ext cx="819095" cy="524786"/>
              </a:xfrm>
              <a:prstGeom prst="straightConnector1">
                <a:avLst/>
              </a:prstGeom>
              <a:noFill/>
              <a:ln w="6350" cap="flat" cmpd="sng" algn="ctr">
                <a:solidFill>
                  <a:srgbClr val="4472C4"/>
                </a:solidFill>
                <a:prstDash val="solid"/>
                <a:miter lim="800000"/>
                <a:tailEnd type="triangle"/>
              </a:ln>
              <a:effectLst/>
            </p:spPr>
          </p:cxnSp>
          <p:cxnSp>
            <p:nvCxnSpPr>
              <p:cNvPr id="70" name="Прямая со стрелкой 69">
                <a:extLst>
                  <a:ext uri="{FF2B5EF4-FFF2-40B4-BE49-F238E27FC236}">
                    <a16:creationId xmlns:a16="http://schemas.microsoft.com/office/drawing/2014/main" id="{92D06628-0D0B-4DBC-A4D3-DBB84FDECD46}"/>
                  </a:ext>
                </a:extLst>
              </p:cNvPr>
              <p:cNvCxnSpPr/>
              <p:nvPr/>
            </p:nvCxnSpPr>
            <p:spPr>
              <a:xfrm flipV="1">
                <a:off x="810285" y="993241"/>
                <a:ext cx="787180" cy="363993"/>
              </a:xfrm>
              <a:prstGeom prst="straightConnector1">
                <a:avLst/>
              </a:prstGeom>
              <a:noFill/>
              <a:ln w="6350" cap="flat" cmpd="sng" algn="ctr">
                <a:solidFill>
                  <a:srgbClr val="4472C4"/>
                </a:solidFill>
                <a:prstDash val="solid"/>
                <a:miter lim="800000"/>
                <a:tailEnd type="triangle"/>
              </a:ln>
              <a:effectLst/>
            </p:spPr>
          </p:cxnSp>
          <p:cxnSp>
            <p:nvCxnSpPr>
              <p:cNvPr id="71" name="Прямая со стрелкой 70">
                <a:extLst>
                  <a:ext uri="{FF2B5EF4-FFF2-40B4-BE49-F238E27FC236}">
                    <a16:creationId xmlns:a16="http://schemas.microsoft.com/office/drawing/2014/main" id="{CD37D34A-E7FF-4FBA-86DD-AC1E05C6F509}"/>
                  </a:ext>
                </a:extLst>
              </p:cNvPr>
              <p:cNvCxnSpPr/>
              <p:nvPr/>
            </p:nvCxnSpPr>
            <p:spPr>
              <a:xfrm>
                <a:off x="810285" y="629216"/>
                <a:ext cx="786765" cy="230588"/>
              </a:xfrm>
              <a:prstGeom prst="straightConnector1">
                <a:avLst/>
              </a:prstGeom>
              <a:noFill/>
              <a:ln w="6350" cap="flat" cmpd="sng" algn="ctr">
                <a:solidFill>
                  <a:srgbClr val="4472C4"/>
                </a:solidFill>
                <a:prstDash val="solid"/>
                <a:miter lim="800000"/>
                <a:tailEnd type="triangle"/>
              </a:ln>
              <a:effectLst/>
            </p:spPr>
          </p:cxnSp>
          <p:cxnSp>
            <p:nvCxnSpPr>
              <p:cNvPr id="72" name="Прямая со стрелкой 71">
                <a:extLst>
                  <a:ext uri="{FF2B5EF4-FFF2-40B4-BE49-F238E27FC236}">
                    <a16:creationId xmlns:a16="http://schemas.microsoft.com/office/drawing/2014/main" id="{A8258AB4-8285-4629-8021-2DAE1F6D79D2}"/>
                  </a:ext>
                </a:extLst>
              </p:cNvPr>
              <p:cNvCxnSpPr/>
              <p:nvPr/>
            </p:nvCxnSpPr>
            <p:spPr>
              <a:xfrm>
                <a:off x="2344848" y="978906"/>
                <a:ext cx="421419" cy="0"/>
              </a:xfrm>
              <a:prstGeom prst="straightConnector1">
                <a:avLst/>
              </a:prstGeom>
              <a:noFill/>
              <a:ln w="63500" cap="flat" cmpd="sng" algn="ctr">
                <a:solidFill>
                  <a:srgbClr val="4472C4"/>
                </a:solidFill>
                <a:prstDash val="solid"/>
                <a:miter lim="800000"/>
                <a:tailEnd type="triangle"/>
              </a:ln>
              <a:effectLst/>
            </p:spPr>
          </p:cxnSp>
          <p:cxnSp>
            <p:nvCxnSpPr>
              <p:cNvPr id="73" name="Прямая со стрелкой 72">
                <a:extLst>
                  <a:ext uri="{FF2B5EF4-FFF2-40B4-BE49-F238E27FC236}">
                    <a16:creationId xmlns:a16="http://schemas.microsoft.com/office/drawing/2014/main" id="{81088D0A-2C58-49F0-AD5F-8BD9BE277362}"/>
                  </a:ext>
                </a:extLst>
              </p:cNvPr>
              <p:cNvCxnSpPr/>
              <p:nvPr/>
            </p:nvCxnSpPr>
            <p:spPr>
              <a:xfrm flipV="1">
                <a:off x="3562539" y="110528"/>
                <a:ext cx="914455" cy="863379"/>
              </a:xfrm>
              <a:prstGeom prst="straightConnector1">
                <a:avLst/>
              </a:prstGeom>
              <a:noFill/>
              <a:ln w="6350" cap="flat" cmpd="sng" algn="ctr">
                <a:solidFill>
                  <a:srgbClr val="4472C4"/>
                </a:solidFill>
                <a:prstDash val="solid"/>
                <a:miter lim="800000"/>
                <a:tailEnd type="triangle"/>
              </a:ln>
              <a:effectLst/>
            </p:spPr>
          </p:cxnSp>
          <p:cxnSp>
            <p:nvCxnSpPr>
              <p:cNvPr id="74" name="Прямая со стрелкой 73">
                <a:extLst>
                  <a:ext uri="{FF2B5EF4-FFF2-40B4-BE49-F238E27FC236}">
                    <a16:creationId xmlns:a16="http://schemas.microsoft.com/office/drawing/2014/main" id="{E70E1906-4FE3-4C0E-88D9-04CCF016970B}"/>
                  </a:ext>
                </a:extLst>
              </p:cNvPr>
              <p:cNvCxnSpPr/>
              <p:nvPr/>
            </p:nvCxnSpPr>
            <p:spPr>
              <a:xfrm flipV="1">
                <a:off x="3571592" y="540568"/>
                <a:ext cx="914400" cy="445273"/>
              </a:xfrm>
              <a:prstGeom prst="straightConnector1">
                <a:avLst/>
              </a:prstGeom>
              <a:noFill/>
              <a:ln w="6350" cap="flat" cmpd="sng" algn="ctr">
                <a:solidFill>
                  <a:srgbClr val="4472C4"/>
                </a:solidFill>
                <a:prstDash val="solid"/>
                <a:miter lim="800000"/>
                <a:tailEnd type="triangle"/>
              </a:ln>
              <a:effectLst/>
            </p:spPr>
          </p:cxnSp>
          <p:cxnSp>
            <p:nvCxnSpPr>
              <p:cNvPr id="75" name="Прямая со стрелкой 74">
                <a:extLst>
                  <a:ext uri="{FF2B5EF4-FFF2-40B4-BE49-F238E27FC236}">
                    <a16:creationId xmlns:a16="http://schemas.microsoft.com/office/drawing/2014/main" id="{D0D76737-D6A1-4058-A226-AA6977E8A9C9}"/>
                  </a:ext>
                </a:extLst>
              </p:cNvPr>
              <p:cNvCxnSpPr/>
              <p:nvPr/>
            </p:nvCxnSpPr>
            <p:spPr>
              <a:xfrm>
                <a:off x="3576119" y="995882"/>
                <a:ext cx="946206" cy="326004"/>
              </a:xfrm>
              <a:prstGeom prst="straightConnector1">
                <a:avLst/>
              </a:prstGeom>
              <a:noFill/>
              <a:ln w="6350" cap="flat" cmpd="sng" algn="ctr">
                <a:solidFill>
                  <a:srgbClr val="4472C4"/>
                </a:solidFill>
                <a:prstDash val="solid"/>
                <a:miter lim="800000"/>
                <a:tailEnd type="triangle"/>
              </a:ln>
              <a:effectLst/>
            </p:spPr>
          </p:cxnSp>
        </p:grpSp>
        <p:grpSp>
          <p:nvGrpSpPr>
            <p:cNvPr id="52" name="Группа 51">
              <a:extLst>
                <a:ext uri="{FF2B5EF4-FFF2-40B4-BE49-F238E27FC236}">
                  <a16:creationId xmlns:a16="http://schemas.microsoft.com/office/drawing/2014/main" id="{D7C9B10C-782E-454A-BC5C-F4709FB6B674}"/>
                </a:ext>
              </a:extLst>
            </p:cNvPr>
            <p:cNvGrpSpPr/>
            <p:nvPr/>
          </p:nvGrpSpPr>
          <p:grpSpPr>
            <a:xfrm>
              <a:off x="298765" y="1540975"/>
              <a:ext cx="2838764" cy="443563"/>
              <a:chOff x="0" y="0"/>
              <a:chExt cx="2838764" cy="443563"/>
            </a:xfrm>
          </p:grpSpPr>
          <p:sp>
            <p:nvSpPr>
              <p:cNvPr id="53" name="Надпись 2">
                <a:extLst>
                  <a:ext uri="{FF2B5EF4-FFF2-40B4-BE49-F238E27FC236}">
                    <a16:creationId xmlns:a16="http://schemas.microsoft.com/office/drawing/2014/main" id="{B0A18920-0BD6-4950-8258-80A60B262184}"/>
                  </a:ext>
                </a:extLst>
              </p:cNvPr>
              <p:cNvSpPr txBox="1">
                <a:spLocks noChangeArrowheads="1"/>
              </p:cNvSpPr>
              <p:nvPr/>
            </p:nvSpPr>
            <p:spPr bwMode="auto">
              <a:xfrm>
                <a:off x="344031" y="230863"/>
                <a:ext cx="2032267" cy="2127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Quarterly, annual dividends</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54" name="Прямая соединительная линия 53">
                <a:extLst>
                  <a:ext uri="{FF2B5EF4-FFF2-40B4-BE49-F238E27FC236}">
                    <a16:creationId xmlns:a16="http://schemas.microsoft.com/office/drawing/2014/main" id="{EEB8ABC1-6869-4CC2-BA26-EAB1F4885C44}"/>
                  </a:ext>
                </a:extLst>
              </p:cNvPr>
              <p:cNvCxnSpPr/>
              <p:nvPr/>
            </p:nvCxnSpPr>
            <p:spPr>
              <a:xfrm>
                <a:off x="0" y="0"/>
                <a:ext cx="0" cy="280657"/>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Прямая соединительная линия 54">
                <a:extLst>
                  <a:ext uri="{FF2B5EF4-FFF2-40B4-BE49-F238E27FC236}">
                    <a16:creationId xmlns:a16="http://schemas.microsoft.com/office/drawing/2014/main" id="{D5C1AE29-CE86-4D45-A0BD-D130CF74F587}"/>
                  </a:ext>
                </a:extLst>
              </p:cNvPr>
              <p:cNvCxnSpPr/>
              <p:nvPr/>
            </p:nvCxnSpPr>
            <p:spPr>
              <a:xfrm flipV="1">
                <a:off x="2376534" y="330451"/>
                <a:ext cx="462230" cy="4527"/>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Прямая со стрелкой 55">
                <a:extLst>
                  <a:ext uri="{FF2B5EF4-FFF2-40B4-BE49-F238E27FC236}">
                    <a16:creationId xmlns:a16="http://schemas.microsoft.com/office/drawing/2014/main" id="{74B94088-232F-4C31-AA56-4469059759E1}"/>
                  </a:ext>
                </a:extLst>
              </p:cNvPr>
              <p:cNvCxnSpPr/>
              <p:nvPr/>
            </p:nvCxnSpPr>
            <p:spPr>
              <a:xfrm>
                <a:off x="0" y="269906"/>
                <a:ext cx="307817" cy="84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7" name="Прямая со стрелкой 56">
                <a:extLst>
                  <a:ext uri="{FF2B5EF4-FFF2-40B4-BE49-F238E27FC236}">
                    <a16:creationId xmlns:a16="http://schemas.microsoft.com/office/drawing/2014/main" id="{BEDBE0FD-F8E1-4A32-A208-7E3A7394C711}"/>
                  </a:ext>
                </a:extLst>
              </p:cNvPr>
              <p:cNvCxnSpPr/>
              <p:nvPr/>
            </p:nvCxnSpPr>
            <p:spPr>
              <a:xfrm flipV="1">
                <a:off x="2837507" y="1886"/>
                <a:ext cx="0" cy="3304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2188740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ED783A-658C-4E16-9EF7-525CD276DEC1}"/>
              </a:ext>
            </a:extLst>
          </p:cNvPr>
          <p:cNvSpPr>
            <a:spLocks noGrp="1"/>
          </p:cNvSpPr>
          <p:nvPr>
            <p:ph type="title"/>
          </p:nvPr>
        </p:nvSpPr>
        <p:spPr>
          <a:xfrm>
            <a:off x="444137" y="609600"/>
            <a:ext cx="8829865" cy="836023"/>
          </a:xfrm>
        </p:spPr>
        <p:txBody>
          <a:bodyPr>
            <a:normAutofit/>
          </a:bodyPr>
          <a:lstStyle/>
          <a:p>
            <a:r>
              <a:rPr lang="en-US" dirty="0"/>
              <a:t>Then</a:t>
            </a:r>
            <a:r>
              <a:rPr lang="ru-RU" dirty="0"/>
              <a:t> …</a:t>
            </a:r>
          </a:p>
        </p:txBody>
      </p:sp>
      <p:sp>
        <p:nvSpPr>
          <p:cNvPr id="3" name="Объект 2">
            <a:extLst>
              <a:ext uri="{FF2B5EF4-FFF2-40B4-BE49-F238E27FC236}">
                <a16:creationId xmlns:a16="http://schemas.microsoft.com/office/drawing/2014/main" id="{1E30BA6D-84FB-4C1B-AA32-E00375CD932B}"/>
              </a:ext>
            </a:extLst>
          </p:cNvPr>
          <p:cNvSpPr>
            <a:spLocks noGrp="1"/>
          </p:cNvSpPr>
          <p:nvPr>
            <p:ph idx="1"/>
          </p:nvPr>
        </p:nvSpPr>
        <p:spPr>
          <a:xfrm>
            <a:off x="444137" y="1445623"/>
            <a:ext cx="9083040" cy="4595740"/>
          </a:xfrm>
        </p:spPr>
        <p:txBody>
          <a:bodyPr>
            <a:noAutofit/>
          </a:bodyPr>
          <a:lstStyle/>
          <a:p>
            <a:r>
              <a:rPr lang="en-US" sz="1700" dirty="0"/>
              <a:t>This structure is similar to that of a closed-end </a:t>
            </a:r>
            <a:r>
              <a:rPr lang="en-US" sz="1700"/>
              <a:t>mutual investment fund </a:t>
            </a:r>
            <a:r>
              <a:rPr lang="en-US" sz="1700" dirty="0"/>
              <a:t>and essentially represents a national stock portfolio.</a:t>
            </a:r>
          </a:p>
          <a:p>
            <a:r>
              <a:rPr lang="en-US" sz="1700" dirty="0"/>
              <a:t>Accordingly, the financial characteristics of the SPV will reflect the financial and economic performance of the entire country.</a:t>
            </a:r>
          </a:p>
          <a:p>
            <a:r>
              <a:rPr lang="en-US" sz="1700" dirty="0"/>
              <a:t>This allows for the creation of a series of Islamic financial parameters, including:</a:t>
            </a:r>
          </a:p>
          <a:p>
            <a:pPr marL="0" indent="0">
              <a:lnSpc>
                <a:spcPct val="200000"/>
              </a:lnSpc>
              <a:buNone/>
            </a:pPr>
            <a:r>
              <a:rPr lang="en-US" sz="1700" dirty="0"/>
              <a:t>1. Islamic equivalent of the traditional refinancing rate</a:t>
            </a:r>
            <a:r>
              <a:rPr lang="ru-RU" sz="1700" dirty="0"/>
              <a:t> (</a:t>
            </a:r>
            <a:r>
              <a:rPr lang="en-US" sz="1700" dirty="0"/>
              <a:t>Islamic Benchmark, %):</a:t>
            </a:r>
          </a:p>
          <a:p>
            <a:pPr marL="0" indent="0" algn="ctr">
              <a:buNone/>
            </a:pPr>
            <a:r>
              <a:rPr lang="en-US" sz="1700" b="1" dirty="0"/>
              <a:t>Return on investment, RI = dividends paid to SPV / SPV asset value</a:t>
            </a:r>
          </a:p>
          <a:p>
            <a:pPr marL="0" indent="0">
              <a:buNone/>
            </a:pPr>
            <a:r>
              <a:rPr lang="en-US" sz="1700" dirty="0"/>
              <a:t>RI can be used as a basis for determining the markup for Murabaha and Ijarah contracts.</a:t>
            </a:r>
          </a:p>
          <a:p>
            <a:pPr marL="0" indent="0">
              <a:lnSpc>
                <a:spcPct val="200000"/>
              </a:lnSpc>
              <a:buNone/>
            </a:pPr>
            <a:r>
              <a:rPr lang="en-US" sz="1700" dirty="0"/>
              <a:t>2. Risk tolerance assessment tool (risk per unit of return, %):</a:t>
            </a:r>
          </a:p>
          <a:p>
            <a:pPr marL="0" indent="0" algn="ctr">
              <a:buNone/>
            </a:pPr>
            <a:r>
              <a:rPr lang="en-US" sz="1700" b="1" dirty="0"/>
              <a:t>SFT market quotation volatility / SFT market quotation return</a:t>
            </a:r>
            <a:endParaRPr lang="ru-RU" sz="1700" b="1" dirty="0"/>
          </a:p>
        </p:txBody>
      </p:sp>
    </p:spTree>
    <p:extLst>
      <p:ext uri="{BB962C8B-B14F-4D97-AF65-F5344CB8AC3E}">
        <p14:creationId xmlns:p14="http://schemas.microsoft.com/office/powerpoint/2010/main" val="4275925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5C3960-5A52-4DA3-90C3-D9D8E689352B}"/>
              </a:ext>
            </a:extLst>
          </p:cNvPr>
          <p:cNvSpPr>
            <a:spLocks noGrp="1"/>
          </p:cNvSpPr>
          <p:nvPr>
            <p:ph type="title"/>
          </p:nvPr>
        </p:nvSpPr>
        <p:spPr/>
        <p:txBody>
          <a:bodyPr/>
          <a:lstStyle/>
          <a:p>
            <a:r>
              <a:rPr lang="en-GB" dirty="0">
                <a:effectLst/>
                <a:latin typeface="Times New Roman" panose="02020603050405020304" pitchFamily="18" charset="0"/>
                <a:ea typeface="Times New Roman" panose="02020603050405020304" pitchFamily="18" charset="0"/>
              </a:rPr>
              <a:t>Special Banking Tokens</a:t>
            </a:r>
            <a:r>
              <a:rPr lang="ru-RU" dirty="0">
                <a:latin typeface="Times New Roman" panose="02020603050405020304" pitchFamily="18" charset="0"/>
                <a:ea typeface="Times New Roman" panose="02020603050405020304" pitchFamily="18" charset="0"/>
              </a:rPr>
              <a:t>,</a:t>
            </a:r>
            <a:r>
              <a:rPr lang="en-GB" dirty="0">
                <a:effectLst/>
                <a:latin typeface="Times New Roman" panose="02020603050405020304" pitchFamily="18" charset="0"/>
                <a:ea typeface="Times New Roman" panose="02020603050405020304" pitchFamily="18" charset="0"/>
              </a:rPr>
              <a:t> SBT</a:t>
            </a:r>
            <a:endParaRPr lang="ru-RU" b="1" dirty="0"/>
          </a:p>
        </p:txBody>
      </p:sp>
      <p:sp>
        <p:nvSpPr>
          <p:cNvPr id="3" name="Объект 2">
            <a:extLst>
              <a:ext uri="{FF2B5EF4-FFF2-40B4-BE49-F238E27FC236}">
                <a16:creationId xmlns:a16="http://schemas.microsoft.com/office/drawing/2014/main" id="{44D97120-08FB-4841-B846-3BA09E3A001B}"/>
              </a:ext>
            </a:extLst>
          </p:cNvPr>
          <p:cNvSpPr>
            <a:spLocks noGrp="1"/>
          </p:cNvSpPr>
          <p:nvPr>
            <p:ph idx="1"/>
          </p:nvPr>
        </p:nvSpPr>
        <p:spPr>
          <a:xfrm>
            <a:off x="444137" y="1368110"/>
            <a:ext cx="9379132" cy="1519420"/>
          </a:xfrm>
        </p:spPr>
        <p:txBody>
          <a:bodyPr/>
          <a:lstStyle/>
          <a:p>
            <a:r>
              <a:rPr lang="en-US" dirty="0"/>
              <a:t>1. Transfer of a percentage of capital of each bank in the country to the SPV.</a:t>
            </a:r>
          </a:p>
          <a:p>
            <a:r>
              <a:rPr lang="en-US" dirty="0"/>
              <a:t>2. Issue of special banking tokens (SBT) by the SPV secured by the transferred shares.</a:t>
            </a:r>
          </a:p>
          <a:p>
            <a:r>
              <a:rPr lang="en-US" dirty="0"/>
              <a:t>3. Since banks are required to prepare balance sheets daily, they can also pay dividends to the SPV on a daily basis.</a:t>
            </a:r>
            <a:endParaRPr lang="ru-RU" dirty="0"/>
          </a:p>
        </p:txBody>
      </p:sp>
      <p:grpSp>
        <p:nvGrpSpPr>
          <p:cNvPr id="56" name="Группа 55">
            <a:extLst>
              <a:ext uri="{FF2B5EF4-FFF2-40B4-BE49-F238E27FC236}">
                <a16:creationId xmlns:a16="http://schemas.microsoft.com/office/drawing/2014/main" id="{5CB95A84-2728-472F-A842-298F32F818DE}"/>
              </a:ext>
            </a:extLst>
          </p:cNvPr>
          <p:cNvGrpSpPr/>
          <p:nvPr/>
        </p:nvGrpSpPr>
        <p:grpSpPr>
          <a:xfrm>
            <a:off x="1601334" y="3030583"/>
            <a:ext cx="7028860" cy="3477212"/>
            <a:chOff x="0" y="0"/>
            <a:chExt cx="5314931" cy="2036364"/>
          </a:xfrm>
        </p:grpSpPr>
        <p:grpSp>
          <p:nvGrpSpPr>
            <p:cNvPr id="57" name="Группа 56">
              <a:extLst>
                <a:ext uri="{FF2B5EF4-FFF2-40B4-BE49-F238E27FC236}">
                  <a16:creationId xmlns:a16="http://schemas.microsoft.com/office/drawing/2014/main" id="{11538AA3-2CA2-4229-B999-89047141D726}"/>
                </a:ext>
              </a:extLst>
            </p:cNvPr>
            <p:cNvGrpSpPr/>
            <p:nvPr/>
          </p:nvGrpSpPr>
          <p:grpSpPr>
            <a:xfrm>
              <a:off x="0" y="0"/>
              <a:ext cx="5314931" cy="1527634"/>
              <a:chOff x="0" y="0"/>
              <a:chExt cx="5314931" cy="1527634"/>
            </a:xfrm>
          </p:grpSpPr>
          <p:sp>
            <p:nvSpPr>
              <p:cNvPr id="64" name="Надпись 2">
                <a:extLst>
                  <a:ext uri="{FF2B5EF4-FFF2-40B4-BE49-F238E27FC236}">
                    <a16:creationId xmlns:a16="http://schemas.microsoft.com/office/drawing/2014/main" id="{949BC5DD-5152-41AB-A07E-181BED8FABF4}"/>
                  </a:ext>
                </a:extLst>
              </p:cNvPr>
              <p:cNvSpPr txBox="1">
                <a:spLocks noChangeArrowheads="1"/>
              </p:cNvSpPr>
              <p:nvPr/>
            </p:nvSpPr>
            <p:spPr bwMode="auto">
              <a:xfrm>
                <a:off x="0" y="1186004"/>
                <a:ext cx="795020" cy="34163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US" sz="800">
                    <a:effectLst/>
                    <a:latin typeface="Calibri" panose="020F0502020204030204" pitchFamily="34" charset="0"/>
                    <a:ea typeface="Calibri" panose="020F0502020204030204" pitchFamily="34" charset="0"/>
                    <a:cs typeface="Times New Roman" panose="02020603050405020304" pitchFamily="18" charset="0"/>
                  </a:rPr>
                  <a:t>Bank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5" name="Надпись 2">
                <a:extLst>
                  <a:ext uri="{FF2B5EF4-FFF2-40B4-BE49-F238E27FC236}">
                    <a16:creationId xmlns:a16="http://schemas.microsoft.com/office/drawing/2014/main" id="{7BBB53A9-734F-4358-9F47-75FEA62A6DB9}"/>
                  </a:ext>
                </a:extLst>
              </p:cNvPr>
              <p:cNvSpPr txBox="1">
                <a:spLocks noChangeArrowheads="1"/>
              </p:cNvSpPr>
              <p:nvPr/>
            </p:nvSpPr>
            <p:spPr bwMode="auto">
              <a:xfrm>
                <a:off x="0" y="22634"/>
                <a:ext cx="779145" cy="34925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US" sz="800">
                    <a:effectLst/>
                    <a:latin typeface="Calibri" panose="020F0502020204030204" pitchFamily="34" charset="0"/>
                    <a:ea typeface="Calibri" panose="020F0502020204030204" pitchFamily="34" charset="0"/>
                    <a:cs typeface="Times New Roman" panose="02020603050405020304" pitchFamily="18" charset="0"/>
                  </a:rPr>
                  <a:t>Bank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6" name="Надпись 208">
                <a:extLst>
                  <a:ext uri="{FF2B5EF4-FFF2-40B4-BE49-F238E27FC236}">
                    <a16:creationId xmlns:a16="http://schemas.microsoft.com/office/drawing/2014/main" id="{E5D6F5DB-C8EE-43DB-B2D9-835A5825A312}"/>
                  </a:ext>
                </a:extLst>
              </p:cNvPr>
              <p:cNvSpPr txBox="1">
                <a:spLocks noChangeArrowheads="1"/>
              </p:cNvSpPr>
              <p:nvPr/>
            </p:nvSpPr>
            <p:spPr bwMode="auto">
              <a:xfrm>
                <a:off x="0" y="448147"/>
                <a:ext cx="795020" cy="36576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US" sz="800">
                    <a:effectLst/>
                    <a:latin typeface="Calibri" panose="020F0502020204030204" pitchFamily="34" charset="0"/>
                    <a:ea typeface="Calibri" panose="020F0502020204030204" pitchFamily="34" charset="0"/>
                    <a:cs typeface="Times New Roman" panose="02020603050405020304" pitchFamily="18" charset="0"/>
                  </a:rPr>
                  <a:t>Bank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7" name="Надпись 2">
                <a:extLst>
                  <a:ext uri="{FF2B5EF4-FFF2-40B4-BE49-F238E27FC236}">
                    <a16:creationId xmlns:a16="http://schemas.microsoft.com/office/drawing/2014/main" id="{A0ED974E-881C-46F8-B3F3-9F821F7F5C73}"/>
                  </a:ext>
                </a:extLst>
              </p:cNvPr>
              <p:cNvSpPr txBox="1">
                <a:spLocks noChangeArrowheads="1"/>
              </p:cNvSpPr>
              <p:nvPr/>
            </p:nvSpPr>
            <p:spPr bwMode="auto">
              <a:xfrm>
                <a:off x="0" y="878187"/>
                <a:ext cx="795020" cy="23812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ru-RU" sz="800">
                    <a:effectLst/>
                    <a:latin typeface="Calibri" panose="020F0502020204030204" pitchFamily="34" charset="0"/>
                    <a:ea typeface="Calibri" panose="020F0502020204030204" pitchFamily="34" charset="0"/>
                    <a:cs typeface="Times New Roman" panose="02020603050405020304" pitchFamily="18" charset="0"/>
                  </a:rPr>
                  <a:t>… … …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8" name="Надпись 2">
                <a:extLst>
                  <a:ext uri="{FF2B5EF4-FFF2-40B4-BE49-F238E27FC236}">
                    <a16:creationId xmlns:a16="http://schemas.microsoft.com/office/drawing/2014/main" id="{A7BA6215-34B9-4035-BE81-AB46B5ABC361}"/>
                  </a:ext>
                </a:extLst>
              </p:cNvPr>
              <p:cNvSpPr txBox="1">
                <a:spLocks noChangeArrowheads="1"/>
              </p:cNvSpPr>
              <p:nvPr/>
            </p:nvSpPr>
            <p:spPr bwMode="auto">
              <a:xfrm>
                <a:off x="1702052" y="40741"/>
                <a:ext cx="1860550" cy="24638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US" sz="800">
                    <a:effectLst/>
                    <a:latin typeface="Calibri" panose="020F0502020204030204" pitchFamily="34" charset="0"/>
                    <a:ea typeface="Calibri" panose="020F0502020204030204" pitchFamily="34" charset="0"/>
                    <a:cs typeface="Times New Roman" panose="02020603050405020304" pitchFamily="18" charset="0"/>
                  </a:rPr>
                  <a:t>Government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800">
                    <a:effectLst/>
                    <a:latin typeface="Calibri" panose="020F0502020204030204" pitchFamily="34" charset="0"/>
                    <a:ea typeface="Calibri" panose="020F0502020204030204" pitchFamily="34" charset="0"/>
                    <a:cs typeface="Times New Roman" panose="02020603050405020304" pitchFamily="18" charset="0"/>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9" name="Надпись 2">
                <a:extLst>
                  <a:ext uri="{FF2B5EF4-FFF2-40B4-BE49-F238E27FC236}">
                    <a16:creationId xmlns:a16="http://schemas.microsoft.com/office/drawing/2014/main" id="{904F5266-F974-49CE-A016-64F571286B04}"/>
                  </a:ext>
                </a:extLst>
              </p:cNvPr>
              <p:cNvSpPr txBox="1">
                <a:spLocks noChangeArrowheads="1"/>
              </p:cNvSpPr>
              <p:nvPr/>
            </p:nvSpPr>
            <p:spPr bwMode="auto">
              <a:xfrm>
                <a:off x="1702052" y="294238"/>
                <a:ext cx="628015" cy="118427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ctr">
                  <a:lnSpc>
                    <a:spcPct val="107000"/>
                  </a:lnSpc>
                  <a:spcAft>
                    <a:spcPts val="800"/>
                  </a:spcAft>
                </a:pPr>
                <a:r>
                  <a:rPr lang="ru-RU" sz="800" dirty="0">
                    <a:effectLst/>
                    <a:latin typeface="Calibri" panose="020F0502020204030204" pitchFamily="34" charset="0"/>
                    <a:ea typeface="Calibri" panose="020F0502020204030204" pitchFamily="34" charset="0"/>
                    <a:cs typeface="Times New Roman" panose="02020603050405020304" pitchFamily="18" charset="0"/>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Share of a Bank's capital</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US" sz="800" dirty="0">
                    <a:effectLst/>
                    <a:latin typeface="Calibri" panose="020F0502020204030204" pitchFamily="34" charset="0"/>
                    <a:ea typeface="Calibri" panose="020F0502020204030204" pitchFamily="34" charset="0"/>
                    <a:cs typeface="Times New Roman" panose="02020603050405020304" pitchFamily="18" charset="0"/>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0" name="Надпись 2">
                <a:extLst>
                  <a:ext uri="{FF2B5EF4-FFF2-40B4-BE49-F238E27FC236}">
                    <a16:creationId xmlns:a16="http://schemas.microsoft.com/office/drawing/2014/main" id="{21C1AAB5-68D0-4D97-BE8B-E5F123A7C642}"/>
                  </a:ext>
                </a:extLst>
              </p:cNvPr>
              <p:cNvSpPr txBox="1">
                <a:spLocks noChangeArrowheads="1"/>
              </p:cNvSpPr>
              <p:nvPr/>
            </p:nvSpPr>
            <p:spPr bwMode="auto">
              <a:xfrm>
                <a:off x="2774887" y="620163"/>
                <a:ext cx="779145" cy="85788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ctr">
                  <a:lnSpc>
                    <a:spcPct val="107000"/>
                  </a:lnSpc>
                  <a:spcAft>
                    <a:spcPts val="80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SPV</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1" name="Надпись 2">
                <a:extLst>
                  <a:ext uri="{FF2B5EF4-FFF2-40B4-BE49-F238E27FC236}">
                    <a16:creationId xmlns:a16="http://schemas.microsoft.com/office/drawing/2014/main" id="{A1DD88F8-7FBF-4D8A-A2F0-5644B9881454}"/>
                  </a:ext>
                </a:extLst>
              </p:cNvPr>
              <p:cNvSpPr txBox="1">
                <a:spLocks noChangeArrowheads="1"/>
              </p:cNvSpPr>
              <p:nvPr/>
            </p:nvSpPr>
            <p:spPr bwMode="auto">
              <a:xfrm>
                <a:off x="4485992" y="0"/>
                <a:ext cx="779145" cy="23050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US" sz="800">
                    <a:effectLst/>
                    <a:latin typeface="Calibri" panose="020F0502020204030204" pitchFamily="34" charset="0"/>
                    <a:ea typeface="Calibri" panose="020F0502020204030204" pitchFamily="34" charset="0"/>
                    <a:cs typeface="Times New Roman" panose="02020603050405020304" pitchFamily="18" charset="0"/>
                  </a:rPr>
                  <a:t>SBT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800">
                    <a:effectLst/>
                    <a:latin typeface="Calibri" panose="020F0502020204030204" pitchFamily="34" charset="0"/>
                    <a:ea typeface="Calibri" panose="020F0502020204030204" pitchFamily="34" charset="0"/>
                    <a:cs typeface="Times New Roman" panose="02020603050405020304" pitchFamily="18" charset="0"/>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2" name="Надпись 2">
                <a:extLst>
                  <a:ext uri="{FF2B5EF4-FFF2-40B4-BE49-F238E27FC236}">
                    <a16:creationId xmlns:a16="http://schemas.microsoft.com/office/drawing/2014/main" id="{2FD7FA78-0DF5-45C8-8D3E-C63CF4C29066}"/>
                  </a:ext>
                </a:extLst>
              </p:cNvPr>
              <p:cNvSpPr txBox="1">
                <a:spLocks noChangeArrowheads="1"/>
              </p:cNvSpPr>
              <p:nvPr/>
            </p:nvSpPr>
            <p:spPr bwMode="auto">
              <a:xfrm>
                <a:off x="4535786" y="1213165"/>
                <a:ext cx="779145" cy="23050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US" sz="800">
                    <a:effectLst/>
                    <a:latin typeface="Calibri" panose="020F0502020204030204" pitchFamily="34" charset="0"/>
                    <a:ea typeface="Calibri" panose="020F0502020204030204" pitchFamily="34" charset="0"/>
                    <a:cs typeface="Times New Roman" panose="02020603050405020304" pitchFamily="18" charset="0"/>
                  </a:rPr>
                  <a:t>SBT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800">
                    <a:effectLst/>
                    <a:latin typeface="Calibri" panose="020F0502020204030204" pitchFamily="34" charset="0"/>
                    <a:ea typeface="Calibri" panose="020F0502020204030204" pitchFamily="34" charset="0"/>
                    <a:cs typeface="Times New Roman" panose="02020603050405020304" pitchFamily="18" charset="0"/>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3" name="Надпись 2">
                <a:extLst>
                  <a:ext uri="{FF2B5EF4-FFF2-40B4-BE49-F238E27FC236}">
                    <a16:creationId xmlns:a16="http://schemas.microsoft.com/office/drawing/2014/main" id="{52EC8A84-261A-462E-87BB-7DC571E50FB2}"/>
                  </a:ext>
                </a:extLst>
              </p:cNvPr>
              <p:cNvSpPr txBox="1">
                <a:spLocks noChangeArrowheads="1"/>
              </p:cNvSpPr>
              <p:nvPr/>
            </p:nvSpPr>
            <p:spPr bwMode="auto">
              <a:xfrm>
                <a:off x="4522206" y="828393"/>
                <a:ext cx="779145" cy="20637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ru-RU" sz="800">
                    <a:effectLst/>
                    <a:latin typeface="Calibri" panose="020F0502020204030204" pitchFamily="34" charset="0"/>
                    <a:ea typeface="Calibri" panose="020F0502020204030204" pitchFamily="34" charset="0"/>
                    <a:cs typeface="Times New Roman" panose="02020603050405020304" pitchFamily="18" charset="0"/>
                  </a:rPr>
                  <a:t>… … …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4" name="Надпись 2">
                <a:extLst>
                  <a:ext uri="{FF2B5EF4-FFF2-40B4-BE49-F238E27FC236}">
                    <a16:creationId xmlns:a16="http://schemas.microsoft.com/office/drawing/2014/main" id="{B991BB06-F91A-45CA-ADEE-191859A86750}"/>
                  </a:ext>
                </a:extLst>
              </p:cNvPr>
              <p:cNvSpPr txBox="1">
                <a:spLocks noChangeArrowheads="1"/>
              </p:cNvSpPr>
              <p:nvPr/>
            </p:nvSpPr>
            <p:spPr bwMode="auto">
              <a:xfrm>
                <a:off x="4508626" y="416460"/>
                <a:ext cx="779145" cy="23050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US" sz="800">
                    <a:effectLst/>
                    <a:latin typeface="Calibri" panose="020F0502020204030204" pitchFamily="34" charset="0"/>
                    <a:ea typeface="Calibri" panose="020F0502020204030204" pitchFamily="34" charset="0"/>
                    <a:cs typeface="Times New Roman" panose="02020603050405020304" pitchFamily="18" charset="0"/>
                  </a:rPr>
                  <a:t>SBT</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800">
                    <a:effectLst/>
                    <a:latin typeface="Calibri" panose="020F0502020204030204" pitchFamily="34" charset="0"/>
                    <a:ea typeface="Calibri" panose="020F0502020204030204" pitchFamily="34" charset="0"/>
                    <a:cs typeface="Times New Roman" panose="02020603050405020304" pitchFamily="18" charset="0"/>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75" name="Прямая со стрелкой 74">
                <a:extLst>
                  <a:ext uri="{FF2B5EF4-FFF2-40B4-BE49-F238E27FC236}">
                    <a16:creationId xmlns:a16="http://schemas.microsoft.com/office/drawing/2014/main" id="{629759F7-F9A8-4465-92B6-68A8B55C6026}"/>
                  </a:ext>
                </a:extLst>
              </p:cNvPr>
              <p:cNvCxnSpPr/>
              <p:nvPr/>
            </p:nvCxnSpPr>
            <p:spPr>
              <a:xfrm>
                <a:off x="792178" y="208230"/>
                <a:ext cx="819095" cy="5247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6" name="Прямая со стрелкой 75">
                <a:extLst>
                  <a:ext uri="{FF2B5EF4-FFF2-40B4-BE49-F238E27FC236}">
                    <a16:creationId xmlns:a16="http://schemas.microsoft.com/office/drawing/2014/main" id="{F8107486-7FDB-4C22-91E0-D54CCBD9BAFA}"/>
                  </a:ext>
                </a:extLst>
              </p:cNvPr>
              <p:cNvCxnSpPr/>
              <p:nvPr/>
            </p:nvCxnSpPr>
            <p:spPr>
              <a:xfrm flipV="1">
                <a:off x="810285" y="993241"/>
                <a:ext cx="787180" cy="3639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7" name="Прямая со стрелкой 76">
                <a:extLst>
                  <a:ext uri="{FF2B5EF4-FFF2-40B4-BE49-F238E27FC236}">
                    <a16:creationId xmlns:a16="http://schemas.microsoft.com/office/drawing/2014/main" id="{3ED75283-B6F9-4E97-8B67-A9627791B4A3}"/>
                  </a:ext>
                </a:extLst>
              </p:cNvPr>
              <p:cNvCxnSpPr/>
              <p:nvPr/>
            </p:nvCxnSpPr>
            <p:spPr>
              <a:xfrm>
                <a:off x="810285" y="629216"/>
                <a:ext cx="786765" cy="2305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8" name="Прямая со стрелкой 77">
                <a:extLst>
                  <a:ext uri="{FF2B5EF4-FFF2-40B4-BE49-F238E27FC236}">
                    <a16:creationId xmlns:a16="http://schemas.microsoft.com/office/drawing/2014/main" id="{577D4FDB-B965-4A57-815F-91346875D320}"/>
                  </a:ext>
                </a:extLst>
              </p:cNvPr>
              <p:cNvCxnSpPr/>
              <p:nvPr/>
            </p:nvCxnSpPr>
            <p:spPr>
              <a:xfrm>
                <a:off x="2344848" y="978906"/>
                <a:ext cx="421419" cy="0"/>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cxnSp>
            <p:nvCxnSpPr>
              <p:cNvPr id="79" name="Прямая со стрелкой 78">
                <a:extLst>
                  <a:ext uri="{FF2B5EF4-FFF2-40B4-BE49-F238E27FC236}">
                    <a16:creationId xmlns:a16="http://schemas.microsoft.com/office/drawing/2014/main" id="{EC87D165-54AA-4059-8A5F-65608E3653AD}"/>
                  </a:ext>
                </a:extLst>
              </p:cNvPr>
              <p:cNvCxnSpPr/>
              <p:nvPr/>
            </p:nvCxnSpPr>
            <p:spPr>
              <a:xfrm flipV="1">
                <a:off x="3562539" y="110528"/>
                <a:ext cx="914455" cy="8633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0" name="Прямая со стрелкой 79">
                <a:extLst>
                  <a:ext uri="{FF2B5EF4-FFF2-40B4-BE49-F238E27FC236}">
                    <a16:creationId xmlns:a16="http://schemas.microsoft.com/office/drawing/2014/main" id="{E20FF5ED-84CD-4700-88F5-C68FEAC649DF}"/>
                  </a:ext>
                </a:extLst>
              </p:cNvPr>
              <p:cNvCxnSpPr/>
              <p:nvPr/>
            </p:nvCxnSpPr>
            <p:spPr>
              <a:xfrm flipV="1">
                <a:off x="3571592" y="540568"/>
                <a:ext cx="914400" cy="4452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1" name="Прямая со стрелкой 80">
                <a:extLst>
                  <a:ext uri="{FF2B5EF4-FFF2-40B4-BE49-F238E27FC236}">
                    <a16:creationId xmlns:a16="http://schemas.microsoft.com/office/drawing/2014/main" id="{33A4C2D7-485B-4F0C-9C04-2FB1AFA3856F}"/>
                  </a:ext>
                </a:extLst>
              </p:cNvPr>
              <p:cNvCxnSpPr/>
              <p:nvPr/>
            </p:nvCxnSpPr>
            <p:spPr>
              <a:xfrm>
                <a:off x="3576119" y="995882"/>
                <a:ext cx="946206" cy="3260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58" name="Группа 57">
              <a:extLst>
                <a:ext uri="{FF2B5EF4-FFF2-40B4-BE49-F238E27FC236}">
                  <a16:creationId xmlns:a16="http://schemas.microsoft.com/office/drawing/2014/main" id="{00E8C9EB-722A-478D-BDE5-965B8FEC297D}"/>
                </a:ext>
              </a:extLst>
            </p:cNvPr>
            <p:cNvGrpSpPr/>
            <p:nvPr/>
          </p:nvGrpSpPr>
          <p:grpSpPr>
            <a:xfrm>
              <a:off x="289711" y="1491182"/>
              <a:ext cx="4612589" cy="545182"/>
              <a:chOff x="0" y="0"/>
              <a:chExt cx="4612589" cy="545182"/>
            </a:xfrm>
          </p:grpSpPr>
          <p:sp>
            <p:nvSpPr>
              <p:cNvPr id="59" name="Надпись 2">
                <a:extLst>
                  <a:ext uri="{FF2B5EF4-FFF2-40B4-BE49-F238E27FC236}">
                    <a16:creationId xmlns:a16="http://schemas.microsoft.com/office/drawing/2014/main" id="{5397D8AD-8A07-41D9-AE49-6A7A61D9F73D}"/>
                  </a:ext>
                </a:extLst>
              </p:cNvPr>
              <p:cNvSpPr txBox="1">
                <a:spLocks noChangeArrowheads="1"/>
              </p:cNvSpPr>
              <p:nvPr/>
            </p:nvSpPr>
            <p:spPr bwMode="auto">
              <a:xfrm>
                <a:off x="411933" y="333092"/>
                <a:ext cx="1285362" cy="21209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ru-RU" sz="1200" dirty="0">
                    <a:effectLst/>
                    <a:latin typeface="Calibri" panose="020F0502020204030204" pitchFamily="34" charset="0"/>
                    <a:ea typeface="Calibri" panose="020F0502020204030204" pitchFamily="34" charset="0"/>
                    <a:cs typeface="Times New Roman" panose="02020603050405020304" pitchFamily="18" charset="0"/>
                  </a:rPr>
                  <a:t>Daily </a:t>
                </a:r>
                <a:r>
                  <a:rPr lang="ru-RU" sz="1200" dirty="0" err="1">
                    <a:effectLst/>
                    <a:latin typeface="Calibri" panose="020F0502020204030204" pitchFamily="34" charset="0"/>
                    <a:ea typeface="Calibri" panose="020F0502020204030204" pitchFamily="34" charset="0"/>
                    <a:cs typeface="Times New Roman" panose="02020603050405020304" pitchFamily="18" charset="0"/>
                  </a:rPr>
                  <a:t>dividends</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60" name="Прямая соединительная линия 59">
                <a:extLst>
                  <a:ext uri="{FF2B5EF4-FFF2-40B4-BE49-F238E27FC236}">
                    <a16:creationId xmlns:a16="http://schemas.microsoft.com/office/drawing/2014/main" id="{0A8B7C1A-A722-44DF-B9AB-F668F867CA6B}"/>
                  </a:ext>
                </a:extLst>
              </p:cNvPr>
              <p:cNvCxnSpPr/>
              <p:nvPr/>
            </p:nvCxnSpPr>
            <p:spPr>
              <a:xfrm>
                <a:off x="0" y="43381"/>
                <a:ext cx="0" cy="366665"/>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Прямая со стрелкой 60">
                <a:extLst>
                  <a:ext uri="{FF2B5EF4-FFF2-40B4-BE49-F238E27FC236}">
                    <a16:creationId xmlns:a16="http://schemas.microsoft.com/office/drawing/2014/main" id="{197B3016-FE6C-4CC3-9170-2798880F9E9E}"/>
                  </a:ext>
                </a:extLst>
              </p:cNvPr>
              <p:cNvCxnSpPr/>
              <p:nvPr/>
            </p:nvCxnSpPr>
            <p:spPr>
              <a:xfrm>
                <a:off x="0" y="421929"/>
                <a:ext cx="366590" cy="90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Прямая соединительная линия 61">
                <a:extLst>
                  <a:ext uri="{FF2B5EF4-FFF2-40B4-BE49-F238E27FC236}">
                    <a16:creationId xmlns:a16="http://schemas.microsoft.com/office/drawing/2014/main" id="{8E41DE29-BCEB-47E9-8C53-C3A877759A50}"/>
                  </a:ext>
                </a:extLst>
              </p:cNvPr>
              <p:cNvCxnSpPr/>
              <p:nvPr/>
            </p:nvCxnSpPr>
            <p:spPr>
              <a:xfrm flipV="1">
                <a:off x="1724685" y="410046"/>
                <a:ext cx="2877644" cy="20773"/>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Прямая со стрелкой 62">
                <a:extLst>
                  <a:ext uri="{FF2B5EF4-FFF2-40B4-BE49-F238E27FC236}">
                    <a16:creationId xmlns:a16="http://schemas.microsoft.com/office/drawing/2014/main" id="{9904EC75-3BD5-4E99-BC92-7F6ABDAE8B18}"/>
                  </a:ext>
                </a:extLst>
              </p:cNvPr>
              <p:cNvCxnSpPr/>
              <p:nvPr/>
            </p:nvCxnSpPr>
            <p:spPr>
              <a:xfrm flipH="1" flipV="1">
                <a:off x="4602933" y="0"/>
                <a:ext cx="9656" cy="4119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4094302531"/>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340</TotalTime>
  <Words>1423</Words>
  <Application>Microsoft Office PowerPoint</Application>
  <PresentationFormat>Широкоэкранный</PresentationFormat>
  <Paragraphs>180</Paragraphs>
  <Slides>13</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13</vt:i4>
      </vt:variant>
    </vt:vector>
  </HeadingPairs>
  <TitlesOfParts>
    <vt:vector size="20" baseType="lpstr">
      <vt:lpstr>Arial</vt:lpstr>
      <vt:lpstr>Calibri</vt:lpstr>
      <vt:lpstr>Times New Roman</vt:lpstr>
      <vt:lpstr>Trebuchet MS</vt:lpstr>
      <vt:lpstr>Wingdings</vt:lpstr>
      <vt:lpstr>Wingdings 3</vt:lpstr>
      <vt:lpstr>Аспект</vt:lpstr>
      <vt:lpstr>Money Splitting as the Basis of the Islamic Money System</vt:lpstr>
      <vt:lpstr>Magomet Iandiev (Yandiev)</vt:lpstr>
      <vt:lpstr>The problem</vt:lpstr>
      <vt:lpstr>Solution</vt:lpstr>
      <vt:lpstr>Experience of reforming money</vt:lpstr>
      <vt:lpstr>The author's proposal for building an Islamic Monetary System</vt:lpstr>
      <vt:lpstr>Special Financial Tokens, SFT</vt:lpstr>
      <vt:lpstr>Then …</vt:lpstr>
      <vt:lpstr>Special Banking Tokens, SBT</vt:lpstr>
      <vt:lpstr>Тогда … </vt:lpstr>
      <vt:lpstr>International Perspective</vt:lpstr>
      <vt:lpstr>Resume</vt:lpstr>
      <vt:lpstr>P.S. I clearly understand that the proposed idea is extremely revolutionary.        Nevertheless, I call for its implementation.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Money splitting as the basis of the Islamic money system</dc:title>
  <dc:creator>acer</dc:creator>
  <cp:lastModifiedBy>acer</cp:lastModifiedBy>
  <cp:revision>34</cp:revision>
  <cp:lastPrinted>2025-12-05T19:23:34Z</cp:lastPrinted>
  <dcterms:created xsi:type="dcterms:W3CDTF">2025-12-05T17:24:38Z</dcterms:created>
  <dcterms:modified xsi:type="dcterms:W3CDTF">2025-12-06T19:03:38Z</dcterms:modified>
</cp:coreProperties>
</file>