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84" r:id="rId1"/>
  </p:sldMasterIdLst>
  <p:notesMasterIdLst>
    <p:notesMasterId r:id="rId16"/>
  </p:notesMasterIdLst>
  <p:sldIdLst>
    <p:sldId id="256" r:id="rId2"/>
    <p:sldId id="313" r:id="rId3"/>
    <p:sldId id="331" r:id="rId4"/>
    <p:sldId id="332" r:id="rId5"/>
    <p:sldId id="329" r:id="rId6"/>
    <p:sldId id="330" r:id="rId7"/>
    <p:sldId id="333" r:id="rId8"/>
    <p:sldId id="334" r:id="rId9"/>
    <p:sldId id="338" r:id="rId10"/>
    <p:sldId id="335" r:id="rId11"/>
    <p:sldId id="318" r:id="rId12"/>
    <p:sldId id="336" r:id="rId13"/>
    <p:sldId id="337" r:id="rId14"/>
    <p:sldId id="29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ED7C237-7A5C-4FD6-BD41-678363E816ED}">
          <p14:sldIdLst>
            <p14:sldId id="256"/>
            <p14:sldId id="313"/>
            <p14:sldId id="331"/>
            <p14:sldId id="332"/>
          </p14:sldIdLst>
        </p14:section>
        <p14:section name="Раздел без заголовка" id="{1F5D7BCF-64AC-4EBC-9496-1A5DBEB361E1}">
          <p14:sldIdLst>
            <p14:sldId id="329"/>
            <p14:sldId id="330"/>
            <p14:sldId id="333"/>
            <p14:sldId id="334"/>
            <p14:sldId id="338"/>
            <p14:sldId id="335"/>
          </p14:sldIdLst>
        </p14:section>
        <p14:section name="Раздел без заголовка" id="{BC177BCB-ECDF-4132-A4A1-4F554D919BBE}">
          <p14:sldIdLst>
            <p14:sldId id="318"/>
            <p14:sldId id="336"/>
            <p14:sldId id="337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CCECFF"/>
    <a:srgbClr val="FFFFCC"/>
    <a:srgbClr val="99FF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94" d="100"/>
          <a:sy n="94" d="100"/>
        </p:scale>
        <p:origin x="-1284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121D4-92F3-4600-BD3B-51843F6EE2F4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09A07-7ED7-433A-B6AF-DA07EDA8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574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C8095-246C-4519-8FFE-A250440A3BF8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0C524-1E0C-47AD-80D2-3D5CC0260A5E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287B2-1A81-405F-A7F1-95D13BF29445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F7CDD-E9B6-4B87-80A9-049424095081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E6A1-8AD7-4CC5-AE6C-D923380C8D98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07DBF-69C7-43BF-90CF-F121AAD7ED82}" type="datetime1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94A-BC0F-434F-8EB4-BB42925A6BA5}" type="datetime1">
              <a:rPr lang="ru-RU" smtClean="0"/>
              <a:t>20.09.2018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1F7F-1872-4B57-92FD-16986A378B61}" type="datetime1">
              <a:rPr lang="ru-RU" smtClean="0"/>
              <a:t>20.09.2018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FA64-BF33-4FB4-BD92-D731A7E57BCE}" type="datetime1">
              <a:rPr lang="ru-RU" smtClean="0"/>
              <a:t>20.09.2018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A44D-5027-4585-ACB2-00C1D63436AD}" type="datetime1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1A48-D524-48C4-9392-C4BC938606DB}" type="datetime1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AF1520E-651B-4EAF-846F-4BD2CC51170A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 txBox="1">
            <a:spLocks/>
          </p:cNvSpPr>
          <p:nvPr/>
        </p:nvSpPr>
        <p:spPr>
          <a:xfrm>
            <a:off x="107504" y="476672"/>
            <a:ext cx="8712968" cy="23042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XIX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МЕЖДУНАРОДНАЯ КОНФЕРЕНЦИЯ</a:t>
            </a:r>
            <a:endParaRPr lang="ru-RU" sz="2000" dirty="0">
              <a:solidFill>
                <a:schemeClr val="tx1"/>
              </a:solidFill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по ИСТОРИИ УПРАВЛЕНЧЕСКОЙ МЫСЛИ И БИЗНЕСА</a:t>
            </a:r>
            <a:endParaRPr lang="ru-RU" sz="2000" dirty="0">
              <a:solidFill>
                <a:schemeClr val="tx1"/>
              </a:solidFill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</a:rPr>
              <a:t>«Управленческий </a:t>
            </a:r>
            <a:r>
              <a:rPr lang="ru-RU" sz="2000" b="1" dirty="0">
                <a:solidFill>
                  <a:schemeClr val="tx1"/>
                </a:solidFill>
              </a:rPr>
              <a:t>труд и роли менеджеров: прошлое, настоящее, будущее</a:t>
            </a:r>
            <a:r>
              <a:rPr lang="ru-RU" sz="2000" b="1" dirty="0" smtClean="0">
                <a:solidFill>
                  <a:schemeClr val="tx1"/>
                </a:solidFill>
              </a:rPr>
              <a:t>»</a:t>
            </a:r>
            <a:endParaRPr lang="ru-RU" sz="2000" dirty="0">
              <a:solidFill>
                <a:schemeClr val="tx1"/>
              </a:solidFill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 </a:t>
            </a:r>
            <a:endParaRPr lang="ru-RU" sz="2000" dirty="0">
              <a:solidFill>
                <a:schemeClr val="tx1"/>
              </a:solidFill>
            </a:endParaRPr>
          </a:p>
          <a:p>
            <a:pPr algn="r"/>
            <a:r>
              <a:rPr lang="en-US" sz="2000" b="1" dirty="0" smtClean="0">
                <a:solidFill>
                  <a:schemeClr val="tx1"/>
                </a:solidFill>
              </a:rPr>
              <a:t>2</a:t>
            </a:r>
            <a:r>
              <a:rPr lang="ru-RU" sz="2000" b="1" dirty="0">
                <a:solidFill>
                  <a:schemeClr val="tx1"/>
                </a:solidFill>
              </a:rPr>
              <a:t>1</a:t>
            </a:r>
            <a:r>
              <a:rPr lang="ru-RU" sz="2000" b="1" dirty="0" smtClean="0">
                <a:solidFill>
                  <a:schemeClr val="tx1"/>
                </a:solidFill>
              </a:rPr>
              <a:t>-2</a:t>
            </a:r>
            <a:r>
              <a:rPr lang="en-US" sz="2000" b="1" dirty="0" smtClean="0">
                <a:solidFill>
                  <a:schemeClr val="tx1"/>
                </a:solidFill>
              </a:rPr>
              <a:t>2</a:t>
            </a:r>
            <a:r>
              <a:rPr lang="ru-RU" sz="2000" b="1" dirty="0" smtClean="0">
                <a:solidFill>
                  <a:schemeClr val="tx1"/>
                </a:solidFill>
              </a:rPr>
              <a:t> сентября 201</a:t>
            </a:r>
            <a:r>
              <a:rPr lang="ru-RU" sz="2000" b="1" dirty="0">
                <a:solidFill>
                  <a:schemeClr val="tx1"/>
                </a:solidFill>
              </a:rPr>
              <a:t>8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г.</a:t>
            </a:r>
            <a:endParaRPr lang="ru-RU" sz="2000" dirty="0">
              <a:solidFill>
                <a:schemeClr val="tx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 МГУ</a:t>
            </a:r>
            <a:r>
              <a:rPr lang="ru-RU" sz="2000" b="1" dirty="0" smtClean="0">
                <a:solidFill>
                  <a:srgbClr val="000000"/>
                </a:solidFill>
              </a:rPr>
              <a:t>                                                              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504" y="3429000"/>
            <a:ext cx="89289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Роль </a:t>
            </a:r>
            <a:r>
              <a:rPr lang="ru-RU" sz="3200" b="1" dirty="0"/>
              <a:t>менеджера и его труд в цифровой </a:t>
            </a:r>
            <a:r>
              <a:rPr lang="ru-RU" sz="3200" b="1" dirty="0" smtClean="0"/>
              <a:t>экономике</a:t>
            </a:r>
            <a:endParaRPr lang="ru-RU" sz="3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280514" y="5805264"/>
            <a:ext cx="24733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Клименко </a:t>
            </a:r>
            <a:r>
              <a:rPr lang="ru-RU" sz="2000" b="1" dirty="0" smtClean="0"/>
              <a:t>Э.Ю.</a:t>
            </a:r>
            <a:r>
              <a:rPr lang="ru-RU" sz="2000" b="1" dirty="0"/>
              <a:t> </a:t>
            </a:r>
            <a:endParaRPr lang="en-US" sz="2000" b="1" dirty="0" smtClean="0"/>
          </a:p>
          <a:p>
            <a:r>
              <a:rPr lang="ru-RU" sz="2000" b="1" dirty="0" smtClean="0"/>
              <a:t>Неизвестный </a:t>
            </a:r>
            <a:r>
              <a:rPr lang="ru-RU" sz="2000" b="1" dirty="0"/>
              <a:t>С.И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51935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Тенденции менеджмента в цифровой экономике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980728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Цифровизация</a:t>
            </a:r>
            <a:r>
              <a:rPr lang="ru-RU" sz="2400" dirty="0"/>
              <a:t> может усилить процесс текучести кадров. Уже сейчас наблюдается массовая тенденция на предприятиях корпоративных учебных центров, ВУЗах к снижению ответственности работодателя перед сотрудниками: большая их часть переводится на краткосрочные контракты, стимулируется переход на «одноразовых» работников.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этой обстановке говорить о формировании коллективных компетенций, коллективной базы знаний, культуры управления – не приходится.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С </a:t>
            </a:r>
            <a:r>
              <a:rPr lang="ru-RU" sz="2400" dirty="0"/>
              <a:t>другой стороны, </a:t>
            </a:r>
            <a:r>
              <a:rPr lang="ru-RU" sz="2400" dirty="0" err="1"/>
              <a:t>цифровизация</a:t>
            </a:r>
            <a:r>
              <a:rPr lang="ru-RU" sz="2400" dirty="0"/>
              <a:t> приведет к снижению ответственности управляющего с передачей ее цифровым инструментам, ИИ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50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Тенденции менеджмента в цифровой экономике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20" y="620688"/>
            <a:ext cx="892899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Цифровизация</a:t>
            </a:r>
            <a:r>
              <a:rPr lang="ru-RU" sz="2400" dirty="0"/>
              <a:t> дает толчок высокоинтеллектуальным когнитивным технологиям управления вследствие чего в менеджменте должно наступить кардинальное изменение. Это изменение затронет, прежде всего, передачу части управленческого </a:t>
            </a:r>
            <a:r>
              <a:rPr lang="ru-RU" sz="2400" dirty="0" smtClean="0"/>
              <a:t>процесса АИС, ИИ, </a:t>
            </a:r>
            <a:r>
              <a:rPr lang="ru-RU" sz="2400" dirty="0" err="1" smtClean="0"/>
              <a:t>киберменеджерам</a:t>
            </a:r>
            <a:r>
              <a:rPr lang="ru-RU" sz="2400" dirty="0" smtClean="0"/>
              <a:t> </a:t>
            </a:r>
            <a:r>
              <a:rPr lang="ru-RU" sz="2400" dirty="0"/>
              <a:t>связанную с принятием решений с системным привлечением неструктурированных </a:t>
            </a:r>
            <a:r>
              <a:rPr lang="ru-RU" sz="2400" dirty="0" smtClean="0"/>
              <a:t>данных.</a:t>
            </a:r>
          </a:p>
          <a:p>
            <a:endParaRPr lang="ru-RU" sz="2400" dirty="0"/>
          </a:p>
          <a:p>
            <a:r>
              <a:rPr lang="ru-RU" sz="2400" dirty="0"/>
              <a:t>Технологически особое значение в данном аспекте применения </a:t>
            </a:r>
            <a:r>
              <a:rPr lang="ru-RU" sz="2400" dirty="0" err="1"/>
              <a:t>цифровизации</a:t>
            </a:r>
            <a:r>
              <a:rPr lang="ru-RU" sz="2400" dirty="0"/>
              <a:t> в управлении приобретет отрицательная обратная </a:t>
            </a:r>
            <a:r>
              <a:rPr lang="ru-RU" sz="2400" dirty="0" smtClean="0"/>
              <a:t>связь </a:t>
            </a:r>
            <a:r>
              <a:rPr lang="ru-RU" sz="2400" dirty="0"/>
              <a:t>обеспечивающая сходимость (устойчивость) процесса управления.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/>
              <a:t>В результате </a:t>
            </a:r>
            <a:r>
              <a:rPr lang="ru-RU" sz="2400" dirty="0" err="1"/>
              <a:t>цифровизации</a:t>
            </a:r>
            <a:r>
              <a:rPr lang="ru-RU" sz="2400" dirty="0"/>
              <a:t> в тактическом плане управленческая роль менеджера уменьшится, но в стратегическом – несравненно возрастет. </a:t>
            </a:r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9031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Тенденции </a:t>
            </a:r>
            <a:r>
              <a:rPr lang="ru-RU" sz="2400" b="1" dirty="0" smtClean="0">
                <a:solidFill>
                  <a:schemeClr val="tx1"/>
                </a:solidFill>
              </a:rPr>
              <a:t>менеджмента в цифровой экономике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4128" y="764704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Ц</a:t>
            </a:r>
            <a:r>
              <a:rPr lang="ru-RU" sz="2400" dirty="0" err="1" smtClean="0"/>
              <a:t>ифровизация</a:t>
            </a:r>
            <a:r>
              <a:rPr lang="ru-RU" sz="2400" dirty="0" smtClean="0"/>
              <a:t> </a:t>
            </a:r>
            <a:r>
              <a:rPr lang="ru-RU" sz="2400" dirty="0"/>
              <a:t>как инструмент спровоцирует системный реинжиниринг методов управления и вывод их из-под анестезии вчерашних методологий и стандартов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С течением времени основная часть стоимости систем управления предприятием и систем управления проектами будет определяться их цифровой составляющий, их интеллектуальным ядром принятия управленческих решений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При переходе к цифровой экономике менеджмент нижнего и среднего звена практически полностью заменится искусственным интеллектом, а менеджмент верхнего уровня приобретет гибридный вариант совмещения человека и </a:t>
            </a:r>
            <a:r>
              <a:rPr lang="ru-RU" sz="2400" dirty="0" err="1"/>
              <a:t>киберменеджера</a:t>
            </a:r>
            <a:r>
              <a:rPr lang="ru-RU" sz="2400" dirty="0"/>
              <a:t>. 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492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Заключение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4128" y="548680"/>
            <a:ext cx="9059872" cy="6812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Цифровизация</a:t>
            </a:r>
            <a:r>
              <a:rPr lang="ru-RU" sz="2400" dirty="0"/>
              <a:t> влечет за собой изменение соотношения между физическим и умственным трудом, перестройку структуры, содержания многих видов компетенций и уровней компетентности трудовых </a:t>
            </a:r>
            <a:r>
              <a:rPr lang="ru-RU" sz="2400" dirty="0" smtClean="0"/>
              <a:t>ресурсов</a:t>
            </a:r>
            <a:r>
              <a:rPr lang="ru-RU" sz="2400" dirty="0"/>
              <a:t>, изменение в подготовке специалистов, неизбежно трансформирует социальные отношения.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err="1"/>
              <a:t>Цифровизация</a:t>
            </a:r>
            <a:r>
              <a:rPr lang="ru-RU" sz="2400" dirty="0"/>
              <a:t> усиливает процессы глобализации и при сохранении текущих тенденций рыночной экономики в мире будет приводить к дальнейшему увеличению расслоения общества на богатых и бедных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Коэффициент </a:t>
            </a:r>
            <a:r>
              <a:rPr lang="ru-RU" sz="2400" dirty="0"/>
              <a:t>Джини – коэффициент социального </a:t>
            </a:r>
            <a:r>
              <a:rPr lang="ru-RU" sz="2400" dirty="0" smtClean="0"/>
              <a:t>неравенства</a:t>
            </a:r>
            <a:r>
              <a:rPr lang="ru-RU" sz="2400" dirty="0"/>
              <a:t> будет увеличиваться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В целом внедрение </a:t>
            </a:r>
            <a:r>
              <a:rPr lang="ru-RU" sz="2400" dirty="0" err="1"/>
              <a:t>цифровизации</a:t>
            </a:r>
            <a:r>
              <a:rPr lang="ru-RU" sz="2400" dirty="0"/>
              <a:t> – это не техническая проблема, а методологическая и социальная.</a:t>
            </a:r>
          </a:p>
          <a:p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8669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11545" y="34960"/>
            <a:ext cx="9144000" cy="80973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XIX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МЕЖДУНАРОДНАЯ КОНФЕРЕНЦИЯ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по ИСТОРИИ УПРАВЛЕНЧЕСКОЙ МЫСЛИ И БИЗНЕСА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3118" y="764704"/>
            <a:ext cx="9040881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0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00"/>
                </a:solidFill>
              </a:rPr>
              <a:t>КОНФЕРЕНЦИЯ </a:t>
            </a:r>
            <a:r>
              <a:rPr lang="ru-RU" sz="2400" b="1" dirty="0" smtClean="0">
                <a:solidFill>
                  <a:srgbClr val="000000"/>
                </a:solidFill>
              </a:rPr>
              <a:t>«</a:t>
            </a:r>
            <a:r>
              <a:rPr lang="ru-RU" sz="2400" b="1" dirty="0"/>
              <a:t>Управленческий труд и роли менеджеров: прошлое, настоящее, будущее</a:t>
            </a:r>
            <a:r>
              <a:rPr lang="ru-RU" sz="2400" b="1" dirty="0" smtClean="0"/>
              <a:t>»</a:t>
            </a:r>
          </a:p>
          <a:p>
            <a:pPr algn="ctr"/>
            <a:endParaRPr lang="ru-RU" sz="2000" dirty="0"/>
          </a:p>
          <a:p>
            <a:pPr algn="r"/>
            <a:r>
              <a:rPr lang="ru-RU" sz="2000" b="1" dirty="0"/>
              <a:t> </a:t>
            </a:r>
            <a:r>
              <a:rPr lang="ru-RU" sz="2000" b="1" dirty="0" smtClean="0"/>
              <a:t>Москва, МГУ 2</a:t>
            </a:r>
            <a:r>
              <a:rPr lang="en-US" sz="2000" b="1" dirty="0" smtClean="0"/>
              <a:t>1</a:t>
            </a:r>
            <a:r>
              <a:rPr lang="ru-RU" sz="2000" b="1" dirty="0" smtClean="0"/>
              <a:t>-22 сентября 2018 года</a:t>
            </a:r>
            <a:r>
              <a:rPr lang="ru-RU" sz="2000" b="1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endParaRPr lang="ru-RU" sz="2000" b="1" dirty="0" smtClean="0">
              <a:solidFill>
                <a:srgbClr val="0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00"/>
                </a:solidFill>
              </a:rPr>
              <a:t> </a:t>
            </a:r>
            <a:endParaRPr lang="ru-RU" sz="2000" b="1" dirty="0"/>
          </a:p>
          <a:p>
            <a:pPr lvl="0"/>
            <a:endParaRPr lang="ru-RU" sz="2000" b="1" dirty="0" smtClean="0"/>
          </a:p>
          <a:p>
            <a:pPr lvl="0" algn="ctr"/>
            <a:r>
              <a:rPr lang="ru-RU" sz="5400" b="1" dirty="0" smtClean="0"/>
              <a:t>Спасибо за внимание!</a:t>
            </a:r>
          </a:p>
          <a:p>
            <a:pPr lvl="0" algn="ctr"/>
            <a:endParaRPr lang="ru-RU" sz="2200" dirty="0"/>
          </a:p>
          <a:p>
            <a:pPr lvl="0" algn="ctr"/>
            <a:endParaRPr lang="ru-RU" sz="2200" dirty="0" smtClean="0"/>
          </a:p>
          <a:p>
            <a:pPr lvl="0" algn="ctr"/>
            <a:endParaRPr lang="ru-RU" sz="2200" dirty="0" smtClean="0"/>
          </a:p>
          <a:p>
            <a:pPr lvl="0" algn="ctr"/>
            <a:endParaRPr lang="ru-RU" sz="2200" dirty="0"/>
          </a:p>
          <a:p>
            <a:pPr lvl="0" algn="ctr"/>
            <a:r>
              <a:rPr lang="ru-RU" dirty="0" smtClean="0"/>
              <a:t>  Клименко </a:t>
            </a:r>
            <a:r>
              <a:rPr lang="ru-RU" dirty="0"/>
              <a:t>Эдуард </a:t>
            </a:r>
            <a:r>
              <a:rPr lang="ru-RU" dirty="0" smtClean="0"/>
              <a:t>Юрьевич, </a:t>
            </a:r>
            <a:r>
              <a:rPr lang="ru-RU" dirty="0"/>
              <a:t>eduard.klimenko@gmail.com </a:t>
            </a:r>
            <a:endParaRPr lang="ru-RU" dirty="0"/>
          </a:p>
          <a:p>
            <a:pPr algn="ctr"/>
            <a:r>
              <a:rPr lang="ru-RU" dirty="0" smtClean="0"/>
              <a:t>Неизвестный Сергей Иванович, </a:t>
            </a:r>
            <a:r>
              <a:rPr lang="en-US" dirty="0" smtClean="0"/>
              <a:t>sergey@neizvestny.com</a:t>
            </a:r>
            <a:endParaRPr lang="ru-RU" dirty="0"/>
          </a:p>
          <a:p>
            <a:pPr lvl="0"/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01599" y="260648"/>
            <a:ext cx="514400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63330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Введение в тему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0256" y="748774"/>
            <a:ext cx="87129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Глобальный переход к цифровой экономике несет в себе в основном положительные аспекты, но есть и отрицательные.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Главная </a:t>
            </a:r>
            <a:r>
              <a:rPr lang="ru-RU" sz="2800" dirty="0"/>
              <a:t>положительная сторона </a:t>
            </a:r>
            <a:r>
              <a:rPr lang="ru-RU" sz="2800" dirty="0" err="1"/>
              <a:t>цифровизации</a:t>
            </a:r>
            <a:r>
              <a:rPr lang="ru-RU" sz="2800" dirty="0"/>
              <a:t> – повышение производительности </a:t>
            </a:r>
            <a:r>
              <a:rPr lang="ru-RU" sz="2800" dirty="0" smtClean="0"/>
              <a:t>труда. </a:t>
            </a:r>
          </a:p>
          <a:p>
            <a:endParaRPr lang="ru-RU" sz="2800" dirty="0"/>
          </a:p>
          <a:p>
            <a:r>
              <a:rPr lang="ru-RU" sz="2800" dirty="0" smtClean="0"/>
              <a:t>Основная </a:t>
            </a:r>
            <a:r>
              <a:rPr lang="ru-RU" sz="2800" dirty="0"/>
              <a:t>отрицательная – </a:t>
            </a:r>
            <a:r>
              <a:rPr lang="ru-RU" sz="2800" dirty="0" err="1"/>
              <a:t>цифровизация</a:t>
            </a:r>
            <a:r>
              <a:rPr lang="ru-RU" sz="2800" dirty="0"/>
              <a:t> порождает содержательно-юридическую казуистику: массовое высвобождение трудовых ресурсов противоречит стратегии обеспечения социальной стабильности, системному обеспечению занятости трудоспособного населения.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0522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Введение в тему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980728"/>
            <a:ext cx="871296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Цифровизация</a:t>
            </a:r>
            <a:r>
              <a:rPr lang="ru-RU" sz="2800" dirty="0"/>
              <a:t> фундаментально изменяет не только производственную деятельность, но и многие виды управленческо-учетной деятельности.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Значительное </a:t>
            </a:r>
            <a:r>
              <a:rPr lang="ru-RU" sz="2800" dirty="0"/>
              <a:t>высвобождение трудовых ресурсов на Западе наблюдается в кадровом, бухгалтерском, управленческом учетах.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Очень </a:t>
            </a:r>
            <a:r>
              <a:rPr lang="ru-RU" sz="2800" dirty="0"/>
              <a:t>интенсивно идет замещение человеческого труда на цифровые инструменты и технологии в биржевой деятельности (маклеры, брокеры, дилеры).</a:t>
            </a:r>
            <a:endParaRPr lang="ru-RU" sz="2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208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Введение в тему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980728"/>
            <a:ext cx="871296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Цифровизация</a:t>
            </a:r>
            <a:r>
              <a:rPr lang="ru-RU" sz="2800" dirty="0"/>
              <a:t> может обеспечить в российской экономике «двух-трехкратный прирост производительности труда», но если не трансформировать его в экспансию на внутренних и внешних рынках, тогда он может привести к «неприемлемому по масштабам высвобождению занятых». 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По данным Центра </a:t>
            </a:r>
            <a:r>
              <a:rPr lang="ru-RU" sz="2800" dirty="0"/>
              <a:t>макроэкономического анализа и краткосрочного прогнозирования (ЦМАКП</a:t>
            </a:r>
            <a:r>
              <a:rPr lang="ru-RU" sz="2800" dirty="0" smtClean="0"/>
              <a:t>) при переходе к цифровой экономике в РФ к 2030 г высвободится 12.5 млн трудоспособного населения.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186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Роль менеджера </a:t>
            </a:r>
            <a:r>
              <a:rPr lang="ru-RU" sz="2400" b="1" dirty="0" smtClean="0">
                <a:solidFill>
                  <a:schemeClr val="tx1"/>
                </a:solidFill>
              </a:rPr>
              <a:t>в </a:t>
            </a:r>
            <a:r>
              <a:rPr lang="ru-RU" sz="2400" b="1" dirty="0">
                <a:solidFill>
                  <a:schemeClr val="tx1"/>
                </a:solidFill>
              </a:rPr>
              <a:t>цифровой экономике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980728"/>
            <a:ext cx="871296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Переход к цифровой экономике</a:t>
            </a:r>
            <a:r>
              <a:rPr lang="ru-RU" sz="2600" dirty="0"/>
              <a:t> </a:t>
            </a:r>
            <a:r>
              <a:rPr lang="ru-RU" sz="2600" dirty="0" smtClean="0"/>
              <a:t>принципиально изменит роль управляющих.</a:t>
            </a:r>
            <a:r>
              <a:rPr lang="ru-RU" sz="2600" dirty="0" smtClean="0"/>
              <a:t> </a:t>
            </a:r>
          </a:p>
          <a:p>
            <a:r>
              <a:rPr lang="ru-RU" sz="2600" dirty="0" smtClean="0"/>
              <a:t>Внедрение цифровых технологий существенно изменит условия и саму сущность труда менеджера.</a:t>
            </a:r>
          </a:p>
          <a:p>
            <a:endParaRPr lang="ru-RU" sz="2600" dirty="0" smtClean="0"/>
          </a:p>
          <a:p>
            <a:r>
              <a:rPr lang="ru-RU" sz="2600" dirty="0" smtClean="0"/>
              <a:t>Цифровые инструменты позволяют практически полностью заместить менеджера на операционном уровне управления и значительную часть управленческих функций на уровне </a:t>
            </a:r>
            <a:r>
              <a:rPr lang="ru-RU" sz="2600" dirty="0" err="1" smtClean="0"/>
              <a:t>мидл</a:t>
            </a:r>
            <a:r>
              <a:rPr lang="ru-RU" sz="2600" dirty="0" smtClean="0"/>
              <a:t>-менеджмента.</a:t>
            </a:r>
          </a:p>
          <a:p>
            <a:endParaRPr lang="ru-RU" sz="2600" dirty="0"/>
          </a:p>
          <a:p>
            <a:r>
              <a:rPr lang="ru-RU" sz="2600" dirty="0" smtClean="0"/>
              <a:t>Однако на стратегическом уровне управления по-прежнему решающая роль останется за топ-менеджментом.</a:t>
            </a:r>
            <a:endParaRPr lang="ru-RU" sz="2600" dirty="0" smtClean="0"/>
          </a:p>
          <a:p>
            <a:endParaRPr lang="ru-RU" sz="2600" dirty="0"/>
          </a:p>
          <a:p>
            <a:r>
              <a:rPr lang="ru-RU" sz="2600" dirty="0" smtClean="0"/>
              <a:t> </a:t>
            </a:r>
            <a:endParaRPr lang="ru-RU" sz="2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04547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Роль менеджера в цифровой экономике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692696"/>
            <a:ext cx="88569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</a:t>
            </a:r>
            <a:r>
              <a:rPr lang="ru-RU" sz="2800" dirty="0" smtClean="0"/>
              <a:t>адежность </a:t>
            </a:r>
            <a:r>
              <a:rPr lang="ru-RU" sz="2800" dirty="0"/>
              <a:t>и результаты </a:t>
            </a:r>
            <a:r>
              <a:rPr lang="ru-RU" sz="2800" dirty="0" err="1"/>
              <a:t>цифровизации</a:t>
            </a:r>
            <a:r>
              <a:rPr lang="ru-RU" sz="2800" dirty="0"/>
              <a:t> сильнейшим образом зависят от качества входной информации, качества ресурсов, процессов и методологии преобразования этой информации. Незначительные нарушения в любом из этих элементов приведут к недостоверным результатам </a:t>
            </a:r>
            <a:r>
              <a:rPr lang="ru-RU" sz="2800" dirty="0" err="1"/>
              <a:t>цифровизации</a:t>
            </a:r>
            <a:r>
              <a:rPr lang="ru-RU" sz="2800" dirty="0"/>
              <a:t>.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Отсюда </a:t>
            </a:r>
            <a:r>
              <a:rPr lang="ru-RU" sz="2800" dirty="0"/>
              <a:t>диктуется необходимость инжиниринга процессов, методологии,  трансформации компетентности старых ролей управления и необходимость в новых ролях управления, в совершенно новых автоматизированных рабочих местах (АРМ). 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1361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Роль менеджера в цифровой экономике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5376" y="836712"/>
            <a:ext cx="87129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Цифровизация</a:t>
            </a:r>
            <a:r>
              <a:rPr lang="ru-RU" sz="2800" dirty="0" smtClean="0"/>
              <a:t> меняет </a:t>
            </a:r>
            <a:r>
              <a:rPr lang="ru-RU" sz="2800" dirty="0"/>
              <a:t>представление о рабочем месте, стирает границы между домашними и офисными условиями.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Рабочее </a:t>
            </a:r>
            <a:r>
              <a:rPr lang="ru-RU" sz="2800" dirty="0"/>
              <a:t>место </a:t>
            </a:r>
            <a:r>
              <a:rPr lang="ru-RU" sz="2800" dirty="0" smtClean="0"/>
              <a:t>менеджера трансформируется </a:t>
            </a:r>
            <a:r>
              <a:rPr lang="ru-RU" sz="2800" dirty="0"/>
              <a:t>в высокотехнологичный автоматизированный инструмент, оно становится компактным, мобильным.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Особенно </a:t>
            </a:r>
            <a:r>
              <a:rPr lang="ru-RU" sz="2800" dirty="0"/>
              <a:t>это относится к АРМ топ-менеджеров, которые позволили управлять предприятием, коллективом не только из кабинета, но из любой географической точки, при наличии интернета, спутниковой связи.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9201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Роль менеджера в цифровой экономике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496" y="692696"/>
            <a:ext cx="9008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Цифровизация</a:t>
            </a:r>
            <a:r>
              <a:rPr lang="ru-RU" sz="2800" dirty="0"/>
              <a:t> меняет не только понятие </a:t>
            </a:r>
            <a:r>
              <a:rPr lang="ru-RU" sz="2800" dirty="0" err="1"/>
              <a:t>фрилансерства</a:t>
            </a:r>
            <a:r>
              <a:rPr lang="ru-RU" sz="2800" dirty="0"/>
              <a:t>, но самою сущность занятого и безработного. </a:t>
            </a:r>
            <a:endParaRPr lang="ru-RU" sz="2800" dirty="0" smtClean="0"/>
          </a:p>
          <a:p>
            <a:endParaRPr lang="ru-RU" sz="800" dirty="0"/>
          </a:p>
          <a:p>
            <a:r>
              <a:rPr lang="ru-RU" sz="2800" dirty="0" smtClean="0"/>
              <a:t>В </a:t>
            </a:r>
            <a:r>
              <a:rPr lang="ru-RU" sz="2800" dirty="0"/>
              <a:t>условиях </a:t>
            </a:r>
            <a:r>
              <a:rPr lang="ru-RU" sz="2800" dirty="0" err="1"/>
              <a:t>цифровизации</a:t>
            </a:r>
            <a:r>
              <a:rPr lang="ru-RU" sz="2800" dirty="0"/>
              <a:t> сложно провести границы между устоявшимися юридическими и фактическими критериями занятости, типами труда, социальной и налоговой однозначностью условий труда. </a:t>
            </a:r>
            <a:endParaRPr lang="ru-RU" sz="2800" dirty="0" smtClean="0"/>
          </a:p>
          <a:p>
            <a:r>
              <a:rPr lang="ru-RU" sz="2800" dirty="0" err="1"/>
              <a:t>Цифровизация</a:t>
            </a:r>
            <a:r>
              <a:rPr lang="ru-RU" sz="2800" dirty="0"/>
              <a:t> переведет значительную часть управленческих процессов в роботизированный вид. В этом переходе позиции управленцев, позиции менеджеров-администраторов МВА будут замещены ботами – программами имитирующими работу человека.</a:t>
            </a:r>
            <a:endParaRPr lang="ru-RU" sz="2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05689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Роль менеджера в цифровой экономике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3424" y="1196752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Однако бессистемная</a:t>
            </a:r>
            <a:r>
              <a:rPr lang="ru-RU" sz="2800" dirty="0"/>
              <a:t>, непродуманная </a:t>
            </a:r>
            <a:r>
              <a:rPr lang="ru-RU" sz="2800" dirty="0" err="1"/>
              <a:t>цифровизация</a:t>
            </a:r>
            <a:r>
              <a:rPr lang="ru-RU" sz="2800" dirty="0"/>
              <a:t> может привести к «извращенным» формам управления, когда создается  парадоксальная ситуация – робот управляет человеком.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err="1" smtClean="0"/>
              <a:t>Цифровизация</a:t>
            </a:r>
            <a:r>
              <a:rPr lang="ru-RU" sz="2800" dirty="0" smtClean="0"/>
              <a:t> </a:t>
            </a:r>
            <a:r>
              <a:rPr lang="ru-RU" sz="2800" dirty="0"/>
              <a:t>может привести к юридическим коллизиям, связанным с определением авторства принятого решения, установления границ ответственности между человеком и </a:t>
            </a:r>
            <a:r>
              <a:rPr lang="ru-RU" sz="2800" dirty="0" err="1" smtClean="0"/>
              <a:t>кибер</a:t>
            </a:r>
            <a:r>
              <a:rPr lang="ru-RU" sz="2800" dirty="0" smtClean="0"/>
              <a:t>-менеджером.</a:t>
            </a:r>
            <a:endParaRPr lang="ru-RU" sz="2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40975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3453</TotalTime>
  <Words>829</Words>
  <Application>Microsoft Office PowerPoint</Application>
  <PresentationFormat>Экран (4:3)</PresentationFormat>
  <Paragraphs>107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Ясность</vt:lpstr>
      <vt:lpstr>Презентация PowerPoint</vt:lpstr>
      <vt:lpstr>Введение в тему</vt:lpstr>
      <vt:lpstr>Введение в тему</vt:lpstr>
      <vt:lpstr>Введение в тему</vt:lpstr>
      <vt:lpstr>Роль менеджера в цифровой экономике</vt:lpstr>
      <vt:lpstr>Роль менеджера в цифровой экономике</vt:lpstr>
      <vt:lpstr>Роль менеджера в цифровой экономике</vt:lpstr>
      <vt:lpstr>Роль менеджера в цифровой экономике</vt:lpstr>
      <vt:lpstr>Роль менеджера в цифровой экономике</vt:lpstr>
      <vt:lpstr>Тенденции менеджмента в цифровой экономике</vt:lpstr>
      <vt:lpstr>Тенденции менеджмента в цифровой экономике</vt:lpstr>
      <vt:lpstr>Тенденции менеджмента в цифровой экономике</vt:lpstr>
      <vt:lpstr>Заключение</vt:lpstr>
      <vt:lpstr>XIX МЕЖДУНАРОДНАЯ КОНФЕРЕНЦИЯ по ИСТОРИИ УПРАВЛЕНЧЕСКОЙ МЫСЛИ И БИЗНЕСА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Киевский Национальный Университет Строительства и Архитектуры</dc:title>
  <dc:creator>user</dc:creator>
  <cp:lastModifiedBy>user</cp:lastModifiedBy>
  <cp:revision>254</cp:revision>
  <dcterms:created xsi:type="dcterms:W3CDTF">2013-01-12T15:51:11Z</dcterms:created>
  <dcterms:modified xsi:type="dcterms:W3CDTF">2018-09-20T13:33:24Z</dcterms:modified>
</cp:coreProperties>
</file>