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74" r:id="rId7"/>
    <p:sldId id="281" r:id="rId8"/>
    <p:sldId id="260" r:id="rId9"/>
    <p:sldId id="261" r:id="rId10"/>
    <p:sldId id="262" r:id="rId11"/>
    <p:sldId id="263" r:id="rId12"/>
    <p:sldId id="264" r:id="rId13"/>
    <p:sldId id="265" r:id="rId14"/>
    <p:sldId id="276" r:id="rId15"/>
    <p:sldId id="267" r:id="rId16"/>
    <p:sldId id="266" r:id="rId17"/>
    <p:sldId id="268" r:id="rId18"/>
    <p:sldId id="269" r:id="rId19"/>
    <p:sldId id="270" r:id="rId20"/>
    <p:sldId id="275" r:id="rId21"/>
    <p:sldId id="277" r:id="rId22"/>
    <p:sldId id="279" r:id="rId23"/>
    <p:sldId id="278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26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EA39C-A943-47CA-9CE8-218265A810F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788D9-2ACF-454B-8D76-E83EC4D04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584176"/>
          </a:xfrm>
        </p:spPr>
        <p:txBody>
          <a:bodyPr>
            <a:normAutofit fontScale="90000"/>
          </a:bodyPr>
          <a:lstStyle/>
          <a:p>
            <a:pPr>
              <a:lnSpc>
                <a:spcPts val="3400"/>
              </a:lnSpc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СТРАТЕГИЯ ПОДГОТОВКИ МЕНЕДЖЕРОВ: </a:t>
            </a:r>
            <a:br>
              <a:rPr lang="ru-RU" b="1" dirty="0" smtClean="0"/>
            </a:br>
            <a:r>
              <a:rPr lang="ru-RU" b="1" dirty="0" smtClean="0"/>
              <a:t>история и современность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157192"/>
            <a:ext cx="5256584" cy="1296144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Чернов С.Е.</a:t>
            </a:r>
            <a:br>
              <a:rPr lang="ru-RU" sz="8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профессор кафедры маркетинга</a:t>
            </a:r>
            <a:br>
              <a:rPr lang="ru-RU" sz="8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РГАУ-МСХА имени К.А. Тимирязева</a:t>
            </a:r>
          </a:p>
          <a:p>
            <a:r>
              <a:rPr lang="ru-RU" sz="8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8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sergchernov</a:t>
            </a:r>
            <a:r>
              <a:rPr lang="ru-RU" sz="8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@</a:t>
            </a:r>
            <a:r>
              <a:rPr lang="en-US" sz="8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mail</a:t>
            </a:r>
            <a:r>
              <a:rPr lang="ru-RU" sz="8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8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ru</a:t>
            </a:r>
            <a:endParaRPr lang="ru-RU" sz="8000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ru-RU" sz="6200" dirty="0" smtClean="0">
              <a:solidFill>
                <a:srgbClr val="00000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r"/>
            <a:endParaRPr lang="ru-RU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endParaRPr lang="ru-RU" dirty="0"/>
          </a:p>
        </p:txBody>
      </p:sp>
      <p:pic>
        <p:nvPicPr>
          <p:cNvPr id="5" name="Рисунок 1" descr="ЭМБЛЕМА 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0"/>
            <a:ext cx="2784786" cy="14847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1628800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46598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XIХ   Международная конференция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46598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по истории управленческой мысли и бизнеса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«Управленческий труд и роли менеджеров: прошлое, настоящее, будущее»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0"/>
            <a:ext cx="9144000" cy="134076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Постмодернизм: необходимость управления организациями в условиях хаоса и </a:t>
            </a:r>
            <a:r>
              <a:rPr lang="ru-RU" sz="3600" dirty="0" err="1" smtClean="0"/>
              <a:t>гиперконкуренции</a:t>
            </a:r>
            <a:r>
              <a:rPr lang="ru-RU" sz="3600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Формирование </a:t>
            </a:r>
            <a:r>
              <a:rPr lang="ru-RU" sz="3600" b="1" dirty="0"/>
              <a:t>стратегического сценария</a:t>
            </a:r>
            <a:r>
              <a:rPr lang="ru-RU" sz="3600" b="1" dirty="0" smtClean="0"/>
              <a:t>:</a:t>
            </a:r>
          </a:p>
          <a:p>
            <a:r>
              <a:rPr lang="ru-RU" sz="3600" dirty="0" smtClean="0"/>
              <a:t> от возможностей  домена </a:t>
            </a:r>
            <a:r>
              <a:rPr lang="ru-RU" sz="3600" dirty="0"/>
              <a:t>внешней среды</a:t>
            </a:r>
            <a:r>
              <a:rPr lang="ru-RU" sz="3600" dirty="0" smtClean="0"/>
              <a:t>;</a:t>
            </a:r>
          </a:p>
          <a:p>
            <a:r>
              <a:rPr lang="ru-RU" sz="3600" dirty="0" smtClean="0"/>
              <a:t> компетенций внутренней </a:t>
            </a:r>
            <a:r>
              <a:rPr lang="ru-RU" sz="3600" dirty="0"/>
              <a:t>среды</a:t>
            </a:r>
            <a:r>
              <a:rPr lang="ru-RU" sz="3600" dirty="0" smtClean="0"/>
              <a:t>;</a:t>
            </a:r>
          </a:p>
          <a:p>
            <a:r>
              <a:rPr lang="ru-RU" sz="3600" dirty="0" smtClean="0"/>
              <a:t> анализ конфигурации </a:t>
            </a:r>
            <a:r>
              <a:rPr lang="ru-RU" sz="3600" dirty="0"/>
              <a:t>организации;</a:t>
            </a:r>
            <a:endParaRPr lang="ru-RU" sz="3600" dirty="0" smtClean="0"/>
          </a:p>
          <a:p>
            <a:r>
              <a:rPr lang="ru-RU" sz="3600" dirty="0" smtClean="0"/>
              <a:t> учет стадии ЖЦО, отрасли и продукта;</a:t>
            </a:r>
          </a:p>
          <a:p>
            <a:r>
              <a:rPr lang="ru-RU" sz="3600" dirty="0" smtClean="0"/>
              <a:t>анализ возможностей трансформации организации;</a:t>
            </a:r>
          </a:p>
          <a:p>
            <a:r>
              <a:rPr lang="ru-RU" sz="3600" dirty="0" smtClean="0"/>
              <a:t>Человек? Организационное поведение?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ПОСТМОДЕРНИЗМ: ПРОГНОЗИРОВАНИЕ ОРГАНИЗАЦИОННОГО ПОВЕДЕНИЯ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0000" lnSpcReduction="20000"/>
          </a:bodyPr>
          <a:lstStyle/>
          <a:p>
            <a:r>
              <a:rPr lang="ru-RU" sz="4000" dirty="0" smtClean="0"/>
              <a:t>описывая жизненный цикл организации (ЖЦО) и разрабатываем принципы поведения управленцев организации в зависимости от этапа ЖЦО. </a:t>
            </a:r>
          </a:p>
          <a:p>
            <a:r>
              <a:rPr lang="ru-RU" sz="4000" dirty="0" smtClean="0"/>
              <a:t>концепции «</a:t>
            </a:r>
            <a:r>
              <a:rPr lang="ru-RU" sz="4000" b="1" dirty="0" smtClean="0"/>
              <a:t>позитивного организационного поведения» и «позитивной организации» </a:t>
            </a:r>
            <a:r>
              <a:rPr lang="ru-RU" sz="4000" dirty="0" smtClean="0"/>
              <a:t>превращают современное управление в "сценарный менеджмент", </a:t>
            </a:r>
            <a:endParaRPr lang="ru-RU" sz="4000" b="1" dirty="0" smtClean="0"/>
          </a:p>
          <a:p>
            <a:r>
              <a:rPr lang="ru-RU" b="1" dirty="0" smtClean="0"/>
              <a:t>АВТОРЫ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en-US" dirty="0" err="1" smtClean="0"/>
              <a:t>Luthans</a:t>
            </a:r>
            <a:r>
              <a:rPr lang="ru-RU" dirty="0" smtClean="0"/>
              <a:t>, </a:t>
            </a:r>
            <a:r>
              <a:rPr lang="en-US" dirty="0" smtClean="0"/>
              <a:t>Fred</a:t>
            </a:r>
            <a:r>
              <a:rPr lang="ru-RU" dirty="0" smtClean="0"/>
              <a:t>.</a:t>
            </a:r>
          </a:p>
          <a:p>
            <a:r>
              <a:rPr lang="en-US" dirty="0" smtClean="0"/>
              <a:t>Organizational behavior : an evidence-based approach / Fred Luthans.—12th </a:t>
            </a:r>
            <a:r>
              <a:rPr lang="en-US" dirty="0" err="1" smtClean="0"/>
              <a:t>edPublished</a:t>
            </a:r>
            <a:r>
              <a:rPr lang="en-US" dirty="0" smtClean="0"/>
              <a:t> by McGraw-Hill/Irwin, a business unit of The McGraw-Hill 2011</a:t>
            </a:r>
            <a:endParaRPr lang="ru-RU" dirty="0" smtClean="0"/>
          </a:p>
          <a:p>
            <a:r>
              <a:rPr lang="ru-RU" dirty="0" err="1" smtClean="0"/>
              <a:t>Куинн</a:t>
            </a:r>
            <a:r>
              <a:rPr lang="ru-RU" dirty="0" smtClean="0"/>
              <a:t> Р. Позитивная организация: Освобождение от стереотипов, принуждения, консерватизма / Роберт </a:t>
            </a:r>
            <a:r>
              <a:rPr lang="ru-RU" dirty="0" err="1" smtClean="0"/>
              <a:t>Куинн</a:t>
            </a:r>
            <a:r>
              <a:rPr lang="ru-RU" dirty="0" smtClean="0"/>
              <a:t>: [перевод с английского]. – Москва: Издательство «Олимп–Бизнес», 2017. – 208 с.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Определение </a:t>
            </a:r>
            <a:r>
              <a:rPr lang="ru-RU" dirty="0" smtClean="0">
                <a:solidFill>
                  <a:srgbClr val="FF0000"/>
                </a:solidFill>
              </a:rPr>
              <a:t>менеджмента и сценарный подход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97152"/>
          </a:xfrm>
        </p:spPr>
        <p:txBody>
          <a:bodyPr>
            <a:normAutofit/>
          </a:bodyPr>
          <a:lstStyle/>
          <a:p>
            <a:r>
              <a:rPr lang="ru-RU" dirty="0" smtClean="0"/>
              <a:t>"менеджмент (управление, "</a:t>
            </a:r>
            <a:r>
              <a:rPr lang="ru-RU" dirty="0" err="1" smtClean="0"/>
              <a:t>менеджирование</a:t>
            </a:r>
            <a:r>
              <a:rPr lang="ru-RU" dirty="0" smtClean="0"/>
              <a:t>") в условиях постмодернизма — это </a:t>
            </a:r>
            <a:r>
              <a:rPr lang="ru-RU" b="1" dirty="0" smtClean="0"/>
              <a:t>стратегическая деятельность на основе разработки сценариев</a:t>
            </a:r>
            <a:r>
              <a:rPr lang="ru-RU" dirty="0" smtClean="0"/>
              <a:t>, в основе которой преследуется единственно объективная цель — формирование потребителей, </a:t>
            </a:r>
            <a:r>
              <a:rPr lang="ru-RU" b="1" dirty="0" smtClean="0"/>
              <a:t>а персонал рассматривается одновременно в качестве ресурса и клиента позитивной организации"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Обучение профессии – менеджера в контексте сценарного менеджмента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52736"/>
            <a:ext cx="8784976" cy="554461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Знания</a:t>
            </a:r>
            <a:r>
              <a:rPr lang="ru-RU" dirty="0" smtClean="0"/>
              <a:t> формирование стратегии                               управления  людьми (проектирование позитивной организации и позитивного </a:t>
            </a:r>
            <a:r>
              <a:rPr lang="ru-RU" dirty="0" err="1" smtClean="0"/>
              <a:t>оргповедения</a:t>
            </a:r>
            <a:r>
              <a:rPr lang="ru-RU" dirty="0" smtClean="0"/>
              <a:t>)</a:t>
            </a:r>
          </a:p>
          <a:p>
            <a:r>
              <a:rPr lang="ru-RU" b="1" dirty="0" smtClean="0"/>
              <a:t>Умения  </a:t>
            </a:r>
            <a:r>
              <a:rPr lang="ru-RU" dirty="0" smtClean="0"/>
              <a:t>как устанавливать цели и </a:t>
            </a:r>
            <a:r>
              <a:rPr lang="ru-RU" b="1" dirty="0" smtClean="0"/>
              <a:t> </a:t>
            </a:r>
            <a:r>
              <a:rPr lang="ru-RU" dirty="0" smtClean="0"/>
              <a:t>принимать стратегические решения</a:t>
            </a:r>
          </a:p>
          <a:p>
            <a:r>
              <a:rPr lang="ru-RU" b="1" dirty="0" smtClean="0"/>
              <a:t>Социальная компетентность - </a:t>
            </a:r>
            <a:r>
              <a:rPr lang="ru-RU" dirty="0" smtClean="0"/>
              <a:t>пути принятия правильных решений в процессе управления людьми,  формирование умений и навыков искусства  управления людьми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Выработка стратегического мышления по </a:t>
            </a:r>
            <a:r>
              <a:rPr lang="ru-RU" sz="2800" dirty="0" err="1" smtClean="0"/>
              <a:t>Киничи</a:t>
            </a:r>
            <a:r>
              <a:rPr lang="ru-RU" sz="2800" dirty="0" smtClean="0"/>
              <a:t> </a:t>
            </a:r>
            <a:r>
              <a:rPr lang="ru-RU" sz="2800" dirty="0" err="1" smtClean="0"/>
              <a:t>Омае</a:t>
            </a:r>
            <a:r>
              <a:rPr lang="ru-RU" sz="2800" dirty="0" smtClean="0"/>
              <a:t> </a:t>
            </a:r>
            <a:r>
              <a:rPr lang="ru-RU" sz="2200" dirty="0" smtClean="0"/>
              <a:t>(</a:t>
            </a:r>
            <a:r>
              <a:rPr lang="ru-RU" sz="2200" dirty="0" err="1" smtClean="0"/>
              <a:t>Омае</a:t>
            </a:r>
            <a:r>
              <a:rPr lang="ru-RU" sz="2200" dirty="0" smtClean="0"/>
              <a:t> К. Мышление стратега: Искусство бизнеса по </a:t>
            </a:r>
            <a:r>
              <a:rPr lang="ru-RU" sz="2200" dirty="0" err="1" smtClean="0"/>
              <a:t>японски</a:t>
            </a:r>
            <a:r>
              <a:rPr lang="ru-RU" sz="2200" dirty="0" smtClean="0"/>
              <a:t>.-М., Альпина </a:t>
            </a:r>
            <a:r>
              <a:rPr lang="ru-RU" sz="2200" dirty="0" err="1" smtClean="0"/>
              <a:t>Паблишер</a:t>
            </a:r>
            <a:r>
              <a:rPr lang="ru-RU" sz="2200" dirty="0" smtClean="0"/>
              <a:t>, 2015, с.26)</a:t>
            </a:r>
            <a:endParaRPr lang="ru-RU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835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Профессия менеджер:     эффективный менеджмент и лидерство составляют единое целое как на уровне личности , так и организации в целом.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Традиционно социальная компетентность  основывалась на лидерских качествах менеджера.  Предполагалось, что для  менеджмента характерны  иерархичность, равновесие и контроль. А лидерству же должны быть свойственны динамизм, энергия, </a:t>
            </a:r>
            <a:r>
              <a:rPr lang="ru-RU" dirty="0" err="1" smtClean="0"/>
              <a:t>харизма</a:t>
            </a:r>
            <a:r>
              <a:rPr lang="ru-RU" dirty="0" smtClean="0"/>
              <a:t>, эмоциональный  интеллект, лежащие в основе социальной компетентности. </a:t>
            </a:r>
          </a:p>
          <a:p>
            <a:r>
              <a:rPr lang="ru-RU" dirty="0" smtClean="0"/>
              <a:t>Практика доказала, что такое разделение при формировании стратегии подготовки менеджеров непродуктивно. Нельзя подготовить эффективного менеджера из человека не имеющего качеств лидера, и хорошего лидера - без обучения и тренинга навыков менеджмента.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Ситуация : диалектика двух крайностей в навыках менеджмента и лидерства - постоянная стабильность и постоянное изменение.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Важно отметить, что диалектика навыков менеджмента и лидерства  современного управляющего должны отвечать двум противоположным требованиям: </a:t>
            </a:r>
          </a:p>
          <a:p>
            <a:r>
              <a:rPr lang="ru-RU" dirty="0" smtClean="0"/>
              <a:t>-  организация должна быть</a:t>
            </a:r>
            <a:r>
              <a:rPr lang="ru-RU" b="1" dirty="0" smtClean="0"/>
              <a:t> стабильна</a:t>
            </a:r>
            <a:r>
              <a:rPr lang="ru-RU" dirty="0" smtClean="0"/>
              <a:t> - обладать устойчивым конкурентным преимуществом;</a:t>
            </a:r>
          </a:p>
          <a:p>
            <a:r>
              <a:rPr lang="ru-RU" dirty="0" smtClean="0"/>
              <a:t>-  организация ищет пути и ресурсы эффективности</a:t>
            </a:r>
            <a:r>
              <a:rPr lang="ru-RU" b="1" dirty="0" smtClean="0"/>
              <a:t>, изменяясь</a:t>
            </a:r>
            <a:r>
              <a:rPr lang="ru-RU" dirty="0" smtClean="0"/>
              <a:t>, отвечая на вызовы домена  среды, в котором она находится. </a:t>
            </a:r>
          </a:p>
          <a:p>
            <a:r>
              <a:rPr lang="ru-RU" dirty="0" smtClean="0"/>
              <a:t>Требование достижения целей в условиях хаоса и  </a:t>
            </a:r>
            <a:r>
              <a:rPr lang="ru-RU" dirty="0" err="1" smtClean="0"/>
              <a:t>гиперконкуренции</a:t>
            </a:r>
            <a:r>
              <a:rPr lang="ru-RU" dirty="0" smtClean="0"/>
              <a:t> в эпоху постмодернизма во многих отраслях и на рынках - парадоксальны, требуют от управляющего  эффективного лидерства и качественного </a:t>
            </a:r>
            <a:r>
              <a:rPr lang="ru-RU" dirty="0" err="1" smtClean="0"/>
              <a:t>менеджирования</a:t>
            </a:r>
            <a:r>
              <a:rPr lang="ru-RU" dirty="0" smtClean="0"/>
              <a:t>: необходим эмоциональный интеллект  и четкая координация действий часто одновременно и в реальном производстве, и в виртуальном пространстве; создание видения и логичность задач операционного менеджмента.</a:t>
            </a:r>
          </a:p>
          <a:p>
            <a:r>
              <a:rPr lang="ru-RU" b="1" dirty="0" smtClean="0"/>
              <a:t>Решить эти проблемы в обучении менеджеров  можно лишь ориентацией программ обучения на формирование сценариев деятельности любого функционала и организации в целом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Обучение менеджеров  по </a:t>
            </a:r>
            <a:r>
              <a:rPr lang="ru-RU" sz="2800" dirty="0" err="1" smtClean="0"/>
              <a:t>Вэттену</a:t>
            </a:r>
            <a:r>
              <a:rPr lang="ru-RU" sz="2800" dirty="0" smtClean="0"/>
              <a:t> Д.А.и  Камерону К.С </a:t>
            </a:r>
            <a:r>
              <a:rPr lang="ru-RU" sz="2800" dirty="0" err="1" smtClean="0"/>
              <a:t>такти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 smtClean="0"/>
              <a:t>ческая</a:t>
            </a:r>
            <a:r>
              <a:rPr lang="ru-RU" sz="2800" dirty="0" smtClean="0"/>
              <a:t> задача</a:t>
            </a:r>
            <a:br>
              <a:rPr lang="ru-RU" sz="2800" dirty="0" smtClean="0"/>
            </a:br>
            <a:r>
              <a:rPr lang="ru-RU" sz="1300" dirty="0" err="1" smtClean="0"/>
              <a:t>Вэттен</a:t>
            </a:r>
            <a:r>
              <a:rPr lang="ru-RU" sz="1300" dirty="0" smtClean="0"/>
              <a:t> Д.А., Камерон К.С. Развитие навыков менеджмента. 5-е издание. / Пер. с англ. под ред. </a:t>
            </a:r>
            <a:r>
              <a:rPr lang="ru-RU" sz="1300" dirty="0" err="1" smtClean="0"/>
              <a:t>В.А.Спивака</a:t>
            </a:r>
            <a:r>
              <a:rPr lang="ru-RU" sz="1300" dirty="0" smtClean="0"/>
              <a:t>. – СПб.: Издательский дом «Нева», 2004, с.32.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10 наиболее часто упоминаемых навыков эффективных менеджеров: </a:t>
            </a:r>
          </a:p>
          <a:p>
            <a:r>
              <a:rPr lang="ru-RU" sz="2400" dirty="0" smtClean="0"/>
              <a:t>"1. Вербальная коммуникация (включая умение слушать). </a:t>
            </a:r>
          </a:p>
          <a:p>
            <a:r>
              <a:rPr lang="ru-RU" sz="2400" dirty="0" smtClean="0"/>
              <a:t> 2. Умение управлять временем и стрессом.</a:t>
            </a:r>
          </a:p>
          <a:p>
            <a:r>
              <a:rPr lang="ru-RU" sz="2400" dirty="0" smtClean="0"/>
              <a:t> 3. Способность принимать решения.       </a:t>
            </a:r>
          </a:p>
          <a:p>
            <a:r>
              <a:rPr lang="ru-RU" sz="2400" dirty="0" smtClean="0"/>
              <a:t> 4. Выявление, определение и разрешение проблем.    </a:t>
            </a:r>
          </a:p>
          <a:p>
            <a:r>
              <a:rPr lang="ru-RU" sz="2400" dirty="0" smtClean="0"/>
              <a:t> 5. Стимулирование и влияние на других лиц.      </a:t>
            </a:r>
          </a:p>
          <a:p>
            <a:r>
              <a:rPr lang="ru-RU" sz="2400" dirty="0" smtClean="0"/>
              <a:t> 6. Делегирование полномочий.  </a:t>
            </a:r>
          </a:p>
          <a:p>
            <a:r>
              <a:rPr lang="ru-RU" sz="2400" dirty="0" smtClean="0"/>
              <a:t> 7.Постановка целей и формулировка видения будущего организации.</a:t>
            </a:r>
          </a:p>
          <a:p>
            <a:r>
              <a:rPr lang="ru-RU" sz="2400" dirty="0" smtClean="0"/>
              <a:t> 8. Самоанализ.</a:t>
            </a:r>
          </a:p>
          <a:p>
            <a:r>
              <a:rPr lang="ru-RU" sz="2400" dirty="0" smtClean="0"/>
              <a:t> 9. Создание команды</a:t>
            </a:r>
          </a:p>
          <a:p>
            <a:r>
              <a:rPr lang="ru-RU" sz="2400" dirty="0" smtClean="0"/>
              <a:t> 10. Управление конфликтами."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Стратегия поведенческого подхода</a:t>
            </a:r>
            <a:br>
              <a:rPr lang="ru-RU" dirty="0" smtClean="0"/>
            </a:br>
            <a:r>
              <a:rPr lang="ru-RU" dirty="0" smtClean="0"/>
              <a:t>подготовки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55000" lnSpcReduction="20000"/>
          </a:bodyPr>
          <a:lstStyle/>
          <a:p>
            <a:r>
              <a:rPr lang="ru-RU" sz="4000" dirty="0" err="1" smtClean="0"/>
              <a:t>Компетеция</a:t>
            </a:r>
            <a:r>
              <a:rPr lang="ru-RU" sz="4000" dirty="0" smtClean="0"/>
              <a:t> — "</a:t>
            </a:r>
            <a:r>
              <a:rPr lang="ru-RU" sz="4000" b="1" dirty="0" smtClean="0"/>
              <a:t>базовое качество индивидуума</a:t>
            </a:r>
            <a:r>
              <a:rPr lang="ru-RU" sz="4000" dirty="0" smtClean="0"/>
              <a:t>, имеющее причинное отношение к эффек­тивному и/или наилучшему на основе критериев исполнению в работе или в других ситуаци­ях.</a:t>
            </a:r>
          </a:p>
          <a:p>
            <a:r>
              <a:rPr lang="ru-RU" sz="4000" dirty="0" smtClean="0"/>
              <a:t>" </a:t>
            </a:r>
            <a:r>
              <a:rPr lang="ru-RU" sz="4000" i="1" dirty="0" smtClean="0"/>
              <a:t>Базовое качество </a:t>
            </a:r>
            <a:r>
              <a:rPr lang="ru-RU" sz="4000" dirty="0" smtClean="0"/>
              <a:t>означает, что компетенция отражает сущность личности и может предопределять поведение чело­века во множестве ситуаций и реализации задач. </a:t>
            </a:r>
          </a:p>
          <a:p>
            <a:r>
              <a:rPr lang="ru-RU" sz="4000" i="1" dirty="0" smtClean="0"/>
              <a:t>Причинное отношение предопределяет </a:t>
            </a:r>
            <a:r>
              <a:rPr lang="ru-RU" sz="4000" dirty="0" smtClean="0"/>
              <a:t>определенное поведение и исполнение работ    </a:t>
            </a:r>
          </a:p>
          <a:p>
            <a:r>
              <a:rPr lang="ru-RU" sz="4000" i="1" dirty="0" smtClean="0"/>
              <a:t>На основе критериев — </a:t>
            </a:r>
            <a:r>
              <a:rPr lang="ru-RU" sz="4000" dirty="0" smtClean="0"/>
              <a:t>значит, что компетенция действительно прогнозирует качество исполнения, которое измеряется при помощи </a:t>
            </a:r>
            <a:r>
              <a:rPr lang="ru-RU" sz="4000" i="1" dirty="0" smtClean="0"/>
              <a:t>конкретного критерия, </a:t>
            </a:r>
            <a:r>
              <a:rPr lang="ru-RU" sz="4000" dirty="0" smtClean="0"/>
              <a:t>или стандарта. </a:t>
            </a:r>
          </a:p>
          <a:p>
            <a:pPr>
              <a:buNone/>
            </a:pPr>
            <a:r>
              <a:rPr lang="ru-RU" sz="4000" dirty="0" err="1" smtClean="0"/>
              <a:t>Лайл</a:t>
            </a:r>
            <a:r>
              <a:rPr lang="ru-RU" sz="4000" dirty="0" smtClean="0"/>
              <a:t> М . Спенсер –мл. и  </a:t>
            </a:r>
            <a:r>
              <a:rPr lang="ru-RU" sz="4000" dirty="0" err="1" smtClean="0"/>
              <a:t>Сайн</a:t>
            </a:r>
            <a:r>
              <a:rPr lang="ru-RU" sz="4000" dirty="0" smtClean="0"/>
              <a:t>  М . Спенсер  Компетенции на работе.. Модели максимальной эффективности работы. Пер. с англ. М.: HIPPO, 2005,с.</a:t>
            </a:r>
          </a:p>
          <a:p>
            <a:r>
              <a:rPr lang="ru-RU" b="1" dirty="0" smtClean="0"/>
              <a:t> Важным атрибутом компетенции являются намерения управляющего. Они четко проявляют компетенцию менеджера, его стремление реализовать свои знания и навыки.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Стратегия подготовки менеджеров: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2565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 этап. Собеседование, анкетирование позволяет изучить намерения, личные качества (мотивы, характеристики личности, ценности), знания, которые учитываются при проведении занятий,  практик, стажировок.</a:t>
            </a:r>
          </a:p>
          <a:p>
            <a:r>
              <a:rPr lang="ru-RU" dirty="0" smtClean="0"/>
              <a:t>2 этап. Обучение, ориентированное на позитивное организационное поведение в группе (обучение действием, ориентированное на выработку управленческих навыков).</a:t>
            </a:r>
          </a:p>
          <a:p>
            <a:r>
              <a:rPr lang="ru-RU" dirty="0" smtClean="0"/>
              <a:t>3 этап. Результат. Защита проекта. Практика. Проект и практика определяют компетенцию в процессе обучения.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литературы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8856984" cy="5760640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 err="1" smtClean="0"/>
              <a:t>Адизес</a:t>
            </a:r>
            <a:r>
              <a:rPr lang="ru-RU" dirty="0" smtClean="0"/>
              <a:t> И. Развитие лидеров: Как понять свой стиль управления и эффективно общаться с носителями новых стилей / Ицхак </a:t>
            </a:r>
            <a:r>
              <a:rPr lang="ru-RU" dirty="0" err="1" smtClean="0"/>
              <a:t>Калдерон</a:t>
            </a:r>
            <a:r>
              <a:rPr lang="ru-RU" dirty="0" smtClean="0"/>
              <a:t> </a:t>
            </a:r>
            <a:r>
              <a:rPr lang="ru-RU" dirty="0" err="1" smtClean="0"/>
              <a:t>Адизес</a:t>
            </a:r>
            <a:r>
              <a:rPr lang="ru-RU" dirty="0" smtClean="0"/>
              <a:t>; Пер. с англ. – 7-е изд. – М.: </a:t>
            </a:r>
            <a:r>
              <a:rPr lang="ru-RU" dirty="0" err="1" smtClean="0"/>
              <a:t>Альпина</a:t>
            </a:r>
            <a:r>
              <a:rPr lang="ru-RU" dirty="0" smtClean="0"/>
              <a:t> </a:t>
            </a:r>
            <a:r>
              <a:rPr lang="ru-RU" dirty="0" err="1" smtClean="0"/>
              <a:t>Паблишер</a:t>
            </a:r>
            <a:r>
              <a:rPr lang="ru-RU" dirty="0" smtClean="0"/>
              <a:t>, 2016. – 259 с.</a:t>
            </a:r>
          </a:p>
          <a:p>
            <a:pPr lvl="0"/>
            <a:r>
              <a:rPr lang="ru-RU" dirty="0" err="1" smtClean="0"/>
              <a:t>Адизес</a:t>
            </a:r>
            <a:r>
              <a:rPr lang="ru-RU" dirty="0" smtClean="0"/>
              <a:t> И. Управление жизненным циклом организации / Пер. с англ. Под </a:t>
            </a:r>
            <a:r>
              <a:rPr lang="ru-RU" dirty="0" err="1" smtClean="0"/>
              <a:t>науч</a:t>
            </a:r>
            <a:r>
              <a:rPr lang="ru-RU" dirty="0" smtClean="0"/>
              <a:t>. Ред. </a:t>
            </a:r>
            <a:r>
              <a:rPr lang="ru-RU" dirty="0" err="1" smtClean="0"/>
              <a:t>А.Г.Сеферяна</a:t>
            </a:r>
            <a:r>
              <a:rPr lang="ru-RU" dirty="0" smtClean="0"/>
              <a:t>. – СПб.: Питер, 2008. – 384 с.: ил. – (Серия «Теория менеджмента»).</a:t>
            </a:r>
          </a:p>
          <a:p>
            <a:pPr lvl="0"/>
            <a:r>
              <a:rPr lang="ru-RU" dirty="0" err="1" smtClean="0"/>
              <a:t>Вэттен</a:t>
            </a:r>
            <a:r>
              <a:rPr lang="ru-RU" dirty="0" smtClean="0"/>
              <a:t> Д.А., Камерон К.С. Развитие навыков менеджмента. 5-е издание. / Пер. с англ. под ред. </a:t>
            </a:r>
            <a:r>
              <a:rPr lang="ru-RU" dirty="0" err="1" smtClean="0"/>
              <a:t>В.А.Спивака</a:t>
            </a:r>
            <a:r>
              <a:rPr lang="ru-RU" dirty="0" smtClean="0"/>
              <a:t>. – СПб.: Издательский дом «Нева», 2004. – 672 с.</a:t>
            </a:r>
          </a:p>
          <a:p>
            <a:pPr lvl="0"/>
            <a:r>
              <a:rPr lang="ru-RU" dirty="0" err="1" smtClean="0"/>
              <a:t>Каммингс</a:t>
            </a:r>
            <a:r>
              <a:rPr lang="ru-RU" dirty="0" smtClean="0"/>
              <a:t> С. Реконструкция стратегии /Пер.с англ. – Х.: Изд-во Гуманитарный Центр, 2010. – 560 с.</a:t>
            </a:r>
          </a:p>
          <a:p>
            <a:pPr lvl="0"/>
            <a:r>
              <a:rPr lang="ru-RU" dirty="0" err="1" smtClean="0"/>
              <a:t>Куинн</a:t>
            </a:r>
            <a:r>
              <a:rPr lang="ru-RU" dirty="0" smtClean="0"/>
              <a:t> Р. Позитивная организация: Освобождение от стереотипов, принуждения, консерватизма / Роберт </a:t>
            </a:r>
            <a:r>
              <a:rPr lang="ru-RU" dirty="0" err="1" smtClean="0"/>
              <a:t>Куинн</a:t>
            </a:r>
            <a:r>
              <a:rPr lang="ru-RU" dirty="0" smtClean="0"/>
              <a:t>: [перевод с английского]. – Москва: Издательство «Олимп–Бизнес», 2017. – 208 с.</a:t>
            </a:r>
          </a:p>
          <a:p>
            <a:pPr lvl="0"/>
            <a:r>
              <a:rPr lang="ru-RU" dirty="0" err="1" smtClean="0"/>
              <a:t>Лайл</a:t>
            </a:r>
            <a:r>
              <a:rPr lang="ru-RU" dirty="0" smtClean="0"/>
              <a:t> М . Спенсер –мл. и  </a:t>
            </a:r>
            <a:r>
              <a:rPr lang="ru-RU" dirty="0" err="1" smtClean="0"/>
              <a:t>Сайн</a:t>
            </a:r>
            <a:r>
              <a:rPr lang="ru-RU" dirty="0" smtClean="0"/>
              <a:t>  М . Спенсер  Компетенции на работе.. Модели максимальной эффективности работы. Пер. с англ. М.: HIPPO, 2005</a:t>
            </a:r>
          </a:p>
          <a:p>
            <a:pPr lvl="0"/>
            <a:r>
              <a:rPr lang="ru-RU" dirty="0" err="1" smtClean="0"/>
              <a:t>Маршев</a:t>
            </a:r>
            <a:r>
              <a:rPr lang="ru-RU" dirty="0" smtClean="0"/>
              <a:t> В.И. История управленческой мысли: Учебник / В.И. </a:t>
            </a:r>
            <a:r>
              <a:rPr lang="ru-RU" dirty="0" err="1" smtClean="0"/>
              <a:t>Маршев</a:t>
            </a:r>
            <a:r>
              <a:rPr lang="ru-RU" dirty="0" smtClean="0"/>
              <a:t>. - M.: </a:t>
            </a:r>
            <a:r>
              <a:rPr lang="ru-RU" dirty="0" err="1" smtClean="0"/>
              <a:t>Инфра-М</a:t>
            </a:r>
            <a:r>
              <a:rPr lang="ru-RU" dirty="0" smtClean="0"/>
              <a:t>, 2005.. - 730 </a:t>
            </a:r>
            <a:r>
              <a:rPr lang="ru-RU" dirty="0" err="1" smtClean="0"/>
              <a:t>c</a:t>
            </a:r>
            <a:endParaRPr lang="ru-RU" dirty="0" smtClean="0"/>
          </a:p>
          <a:p>
            <a:pPr lvl="0"/>
            <a:r>
              <a:rPr lang="ru-RU" dirty="0" smtClean="0"/>
              <a:t>Минцберг Г. Стратегическое сафари: Экскурсия по дебрям стратегического менеджмента / Генри Минцберг, Брюс </a:t>
            </a:r>
            <a:r>
              <a:rPr lang="ru-RU" dirty="0" err="1" smtClean="0"/>
              <a:t>Альстранд</a:t>
            </a:r>
            <a:r>
              <a:rPr lang="ru-RU" dirty="0" smtClean="0"/>
              <a:t>, </a:t>
            </a:r>
            <a:r>
              <a:rPr lang="ru-RU" dirty="0" err="1" smtClean="0"/>
              <a:t>Жозеф</a:t>
            </a:r>
            <a:r>
              <a:rPr lang="ru-RU" dirty="0" smtClean="0"/>
              <a:t> </a:t>
            </a:r>
            <a:r>
              <a:rPr lang="ru-RU" dirty="0" err="1" smtClean="0"/>
              <a:t>Лампель</a:t>
            </a:r>
            <a:r>
              <a:rPr lang="ru-RU" dirty="0" smtClean="0"/>
              <a:t> ; Пер. с англ. — М.: </a:t>
            </a:r>
            <a:r>
              <a:rPr lang="ru-RU" dirty="0" err="1" smtClean="0"/>
              <a:t>Альпина</a:t>
            </a:r>
            <a:r>
              <a:rPr lang="ru-RU" dirty="0" smtClean="0"/>
              <a:t> </a:t>
            </a:r>
            <a:r>
              <a:rPr lang="ru-RU" dirty="0" err="1" smtClean="0"/>
              <a:t>Паблишер</a:t>
            </a:r>
            <a:r>
              <a:rPr lang="ru-RU" dirty="0" smtClean="0"/>
              <a:t>, 2013. — 367 с. </a:t>
            </a:r>
          </a:p>
          <a:p>
            <a:pPr lvl="0"/>
            <a:r>
              <a:rPr lang="en-US" dirty="0" err="1" smtClean="0"/>
              <a:t>Luthans</a:t>
            </a:r>
            <a:r>
              <a:rPr lang="en-US" dirty="0" smtClean="0"/>
              <a:t>, Fred. Organizational behavior : an evidence-based approach / Fred Luthans.—12th </a:t>
            </a:r>
            <a:r>
              <a:rPr lang="en-US" dirty="0" err="1" smtClean="0"/>
              <a:t>edPublished</a:t>
            </a:r>
            <a:r>
              <a:rPr lang="en-US" dirty="0" smtClean="0"/>
              <a:t> by McGraw-Hill/Irwin, a business unit of The McGraw-Hill </a:t>
            </a:r>
            <a:r>
              <a:rPr lang="en-US" dirty="0" smtClean="0"/>
              <a:t>2011</a:t>
            </a:r>
            <a:endParaRPr lang="ru-RU" dirty="0" smtClean="0"/>
          </a:p>
          <a:p>
            <a:pPr lvl="0"/>
            <a:r>
              <a:rPr lang="ru-RU" dirty="0" err="1"/>
              <a:t>Омае</a:t>
            </a:r>
            <a:r>
              <a:rPr lang="ru-RU" dirty="0"/>
              <a:t> К. Мышление стратега: Искусство бизнеса по </a:t>
            </a:r>
            <a:r>
              <a:rPr lang="ru-RU" dirty="0" err="1"/>
              <a:t>японски</a:t>
            </a:r>
            <a:r>
              <a:rPr lang="ru-RU" dirty="0"/>
              <a:t>.-М., Альпина </a:t>
            </a:r>
            <a:r>
              <a:rPr lang="ru-RU" dirty="0" err="1"/>
              <a:t>Паблишер</a:t>
            </a:r>
            <a:r>
              <a:rPr lang="ru-RU" dirty="0"/>
              <a:t>, 2015, с.26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Корреляция между типами </a:t>
            </a:r>
            <a:r>
              <a:rPr lang="ru-RU" sz="2800" dirty="0" err="1" smtClean="0"/>
              <a:t>научения</a:t>
            </a:r>
            <a:r>
              <a:rPr lang="ru-RU" sz="2800" dirty="0" smtClean="0"/>
              <a:t> по </a:t>
            </a:r>
            <a:r>
              <a:rPr lang="ru-RU" sz="2800" dirty="0" err="1" smtClean="0"/>
              <a:t>Хегенхану</a:t>
            </a:r>
            <a:r>
              <a:rPr lang="ru-RU" sz="2800" dirty="0" smtClean="0"/>
              <a:t> и </a:t>
            </a:r>
            <a:r>
              <a:rPr lang="ru-RU" sz="2800" dirty="0" err="1" smtClean="0"/>
              <a:t>Олсону</a:t>
            </a:r>
            <a:r>
              <a:rPr lang="ru-RU" sz="2800" dirty="0" smtClean="0"/>
              <a:t> </a:t>
            </a:r>
            <a:r>
              <a:rPr lang="ru-RU" sz="1800" dirty="0" smtClean="0"/>
              <a:t>(</a:t>
            </a:r>
            <a:r>
              <a:rPr lang="ru-RU" sz="1800" dirty="0" err="1" smtClean="0"/>
              <a:t>Хегенхан</a:t>
            </a:r>
            <a:r>
              <a:rPr lang="ru-RU" sz="1800" dirty="0" smtClean="0"/>
              <a:t> Б.и </a:t>
            </a:r>
            <a:r>
              <a:rPr lang="ru-RU" sz="1800" dirty="0" err="1" smtClean="0"/>
              <a:t>Олсон</a:t>
            </a:r>
            <a:r>
              <a:rPr lang="ru-RU" sz="1800" dirty="0" smtClean="0"/>
              <a:t> М. Теории </a:t>
            </a:r>
            <a:r>
              <a:rPr lang="ru-RU" sz="1800" dirty="0" err="1" smtClean="0"/>
              <a:t>научения</a:t>
            </a:r>
            <a:r>
              <a:rPr lang="ru-RU" sz="1800" dirty="0" smtClean="0"/>
              <a:t>. СПб, Питер, 2004,с.447)</a:t>
            </a:r>
            <a:endParaRPr lang="ru-RU" sz="1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980728"/>
            <a:ext cx="1051605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903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Ориентация на </a:t>
            </a:r>
            <a:r>
              <a:rPr lang="ru-RU" dirty="0" err="1" smtClean="0"/>
              <a:t>профстандарты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68760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В </a:t>
            </a:r>
            <a:r>
              <a:rPr lang="ru-RU" sz="2800" dirty="0" err="1" smtClean="0"/>
              <a:t>профстандартах</a:t>
            </a:r>
            <a:r>
              <a:rPr lang="ru-RU" sz="2800" dirty="0" smtClean="0"/>
              <a:t>  приведены </a:t>
            </a:r>
            <a:r>
              <a:rPr lang="ru-RU" sz="2800" dirty="0"/>
              <a:t>обобщенные трудовые функции для специалистов по управлению </a:t>
            </a:r>
            <a:r>
              <a:rPr lang="ru-RU" sz="2800" dirty="0" smtClean="0"/>
              <a:t>функционалами, </a:t>
            </a:r>
            <a:r>
              <a:rPr lang="ru-RU" sz="2800" dirty="0"/>
              <a:t>сгруппированные по имеющимся профессиональным </a:t>
            </a:r>
            <a:r>
              <a:rPr lang="ru-RU" sz="2800" dirty="0" smtClean="0"/>
              <a:t>навыкам, уровням </a:t>
            </a:r>
            <a:r>
              <a:rPr lang="ru-RU" sz="2800" dirty="0"/>
              <a:t>полученного </a:t>
            </a:r>
            <a:r>
              <a:rPr lang="ru-RU" sz="2800" dirty="0" smtClean="0"/>
              <a:t>образования и принятия решений. </a:t>
            </a:r>
            <a:endParaRPr lang="ru-RU" sz="2800" dirty="0"/>
          </a:p>
          <a:p>
            <a:r>
              <a:rPr lang="ru-RU" sz="2800" dirty="0" smtClean="0"/>
              <a:t>     </a:t>
            </a:r>
            <a:r>
              <a:rPr lang="ru-RU" sz="2800" dirty="0" err="1" smtClean="0"/>
              <a:t>Профстандарты</a:t>
            </a:r>
            <a:r>
              <a:rPr lang="ru-RU" sz="2800" dirty="0" smtClean="0"/>
              <a:t>,  </a:t>
            </a:r>
            <a:r>
              <a:rPr lang="ru-RU" sz="2800" dirty="0"/>
              <a:t>как правило, становятся обязательными для применения работодателями. </a:t>
            </a:r>
          </a:p>
          <a:p>
            <a:r>
              <a:rPr lang="ru-RU" sz="2800" dirty="0" smtClean="0"/>
              <a:t>Данная </a:t>
            </a:r>
            <a:r>
              <a:rPr lang="ru-RU" sz="2800" dirty="0"/>
              <a:t>обязанность для работодателей будет возникать, если для исполнения трудовых функций на определенной должности сотруднику будет необходимо соответствовать законодательно установленным квалификационным требованиям. </a:t>
            </a:r>
          </a:p>
        </p:txBody>
      </p:sp>
    </p:spTree>
    <p:extLst>
      <p:ext uri="{BB962C8B-B14F-4D97-AF65-F5344CB8AC3E}">
        <p14:creationId xmlns:p14="http://schemas.microsoft.com/office/powerpoint/2010/main" val="2017856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Сценарный подход: ориентация на </a:t>
            </a:r>
            <a:br>
              <a:rPr lang="ru-RU" dirty="0" smtClean="0"/>
            </a:br>
            <a:r>
              <a:rPr lang="ru-RU" dirty="0" smtClean="0"/>
              <a:t>стратегическое мышление по </a:t>
            </a:r>
            <a:r>
              <a:rPr lang="ru-RU" dirty="0" err="1" smtClean="0"/>
              <a:t>Омае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7"/>
            <a:ext cx="9036496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7064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ru-RU" dirty="0" err="1" smtClean="0"/>
              <a:t>Профстандарты</a:t>
            </a:r>
            <a:r>
              <a:rPr lang="ru-RU" dirty="0" smtClean="0"/>
              <a:t> и сценарный подход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/>
          </a:bodyPr>
          <a:lstStyle/>
          <a:p>
            <a:r>
              <a:rPr lang="ru-RU" dirty="0" smtClean="0"/>
              <a:t>Для преподавателей </a:t>
            </a:r>
            <a:r>
              <a:rPr lang="ru-RU" dirty="0"/>
              <a:t>управленческих дисциплин важен </a:t>
            </a:r>
            <a:r>
              <a:rPr lang="ru-RU" dirty="0" smtClean="0"/>
              <a:t>учет </a:t>
            </a:r>
            <a:r>
              <a:rPr lang="ru-RU" dirty="0"/>
              <a:t>этих стандартов, а следовательно,  </a:t>
            </a:r>
            <a:r>
              <a:rPr lang="ru-RU" dirty="0" smtClean="0"/>
              <a:t>это ориентация на функциональный механистический процесс.</a:t>
            </a:r>
          </a:p>
          <a:p>
            <a:r>
              <a:rPr lang="ru-RU" dirty="0" smtClean="0"/>
              <a:t>Далеки наши программы обучения управлению далеки от </a:t>
            </a:r>
            <a:r>
              <a:rPr lang="ru-RU" dirty="0"/>
              <a:t>сценарной парадигмы современного менеджмента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Остается надеяться на выживаемость российского менеджмента, а соответственно и </a:t>
            </a:r>
            <a:r>
              <a:rPr lang="ru-RU" dirty="0" smtClean="0"/>
              <a:t>организаций </a:t>
            </a:r>
            <a:r>
              <a:rPr lang="ru-RU" dirty="0"/>
              <a:t>им возглавляемым. </a:t>
            </a:r>
          </a:p>
        </p:txBody>
      </p:sp>
    </p:spTree>
    <p:extLst>
      <p:ext uri="{BB962C8B-B14F-4D97-AF65-F5344CB8AC3E}">
        <p14:creationId xmlns:p14="http://schemas.microsoft.com/office/powerpoint/2010/main" val="352119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ПРОГНОЗ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Как писал А. Платонов в </a:t>
            </a:r>
            <a:r>
              <a:rPr lang="ru-RU" sz="4800" dirty="0" err="1"/>
              <a:t>Чевенгуре</a:t>
            </a:r>
            <a:r>
              <a:rPr lang="ru-RU" sz="4800" dirty="0"/>
              <a:t>: "</a:t>
            </a:r>
            <a:r>
              <a:rPr lang="ru-RU" sz="4800" b="1" dirty="0"/>
              <a:t>русский — это человек двухстороннего действия: он может жить и так и обратно и в обоих случаях остается цел" </a:t>
            </a:r>
          </a:p>
        </p:txBody>
      </p:sp>
    </p:spTree>
    <p:extLst>
      <p:ext uri="{BB962C8B-B14F-4D97-AF65-F5344CB8AC3E}">
        <p14:creationId xmlns:p14="http://schemas.microsoft.com/office/powerpoint/2010/main" val="310767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Цели и задачи доклада и конференции:</a:t>
            </a:r>
          </a:p>
          <a:p>
            <a:r>
              <a:rPr lang="ru-RU" sz="4000" dirty="0" smtClean="0"/>
              <a:t>обсудить причины и возможности обращения представителей науки и практики менеджмента </a:t>
            </a:r>
            <a:r>
              <a:rPr lang="ru-RU" sz="4000" b="1" dirty="0" smtClean="0"/>
              <a:t>в </a:t>
            </a:r>
            <a:r>
              <a:rPr lang="ru-RU" sz="4000" b="1" dirty="0" smtClean="0">
                <a:solidFill>
                  <a:srgbClr val="FF0000"/>
                </a:solidFill>
              </a:rPr>
              <a:t>историческом аспекте к сценарному подходу в управлении социальными организациями в условиях</a:t>
            </a:r>
            <a:r>
              <a:rPr lang="ru-RU" sz="4000" dirty="0" smtClean="0">
                <a:solidFill>
                  <a:srgbClr val="FF0000"/>
                </a:solidFill>
              </a:rPr>
              <a:t>,</a:t>
            </a:r>
            <a:r>
              <a:rPr lang="ru-RU" sz="4000" dirty="0" smtClean="0"/>
              <a:t> прежде всего, непредсказуемости изменений бизнес-среды объектов управления  на разных стадиях их жизненного цикла.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доклада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712968" cy="5040560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Рассмотреть тенденции в формировании стратегии массовой подготовки профессиональных менеджеров в условиях турбулентной бизнес-среды и </a:t>
            </a:r>
            <a:r>
              <a:rPr lang="ru-RU" i="1" dirty="0" err="1" smtClean="0"/>
              <a:t>гиперконкуренции</a:t>
            </a:r>
            <a:r>
              <a:rPr lang="ru-RU" i="1" dirty="0" smtClean="0"/>
              <a:t>. </a:t>
            </a:r>
          </a:p>
          <a:p>
            <a:r>
              <a:rPr lang="ru-RU" i="1" dirty="0" smtClean="0"/>
              <a:t>Разработать </a:t>
            </a:r>
            <a:r>
              <a:rPr lang="ru-RU" i="1" dirty="0" smtClean="0"/>
              <a:t>стратегию и  </a:t>
            </a:r>
            <a:r>
              <a:rPr lang="ru-RU" i="1" dirty="0" smtClean="0"/>
              <a:t>подходы к формированию  компетенций практикующих менеджеров, основанные на теориях позитивного  организационного поведения и позитивной организации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-99392"/>
            <a:ext cx="9252520" cy="79208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ОПРЕДЕЛЕНИЕ ПОЗИТИВНОЙ ОРГАНИЗАЦИИ по </a:t>
            </a:r>
            <a:r>
              <a:rPr lang="ru-RU" sz="3200" dirty="0" err="1" smtClean="0"/>
              <a:t>Р.Куинну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8892480" cy="60932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Простейшее : система, в которой люди преуспевают, превышая ожидания. </a:t>
            </a:r>
          </a:p>
          <a:p>
            <a:r>
              <a:rPr lang="ru-RU" dirty="0" smtClean="0"/>
              <a:t>Это организация, обладающая такой корпоративной культурой, в которой люди чувствуют себя вовлеченными, взаимодействуют, растут и демонстрируют эффективность. Приобретение позитивной ментальной карты не означает утрату (либо отказ) от стандартной карты; просто это более сложный, комплексный способ мышления и видения. </a:t>
            </a:r>
          </a:p>
          <a:p>
            <a:r>
              <a:rPr lang="ru-RU" dirty="0" smtClean="0"/>
              <a:t>Стратегический тип мышления позволяет рассматривать идеи, на первый взгляд противоположные, и понимать, каким образом они могут работать в организации одновременно. Этот способ мышления обеспечивает вас способностью видеть, как ограничения, так и возможности.</a:t>
            </a:r>
          </a:p>
          <a:p>
            <a:r>
              <a:rPr lang="ru-RU" dirty="0" smtClean="0"/>
              <a:t> Организация рассматривается одновременно и в виде властной пирамиды, и как сеть общественных отношений. Для организации характере сценарный подход к управлению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Позитивная организация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99715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ПЕРЕХОД ОТ МОДЕРНИЗМА К ПОСТМОДЕРНИЗМУ</a:t>
            </a:r>
          </a:p>
          <a:p>
            <a:r>
              <a:rPr lang="ru-RU" sz="4000" dirty="0" smtClean="0"/>
              <a:t>НУЖЕН ЛИ ПРОФЕССИОНАЛЬНЫЙ МЕНЕДЖЕР ?</a:t>
            </a:r>
          </a:p>
          <a:p>
            <a:r>
              <a:rPr lang="ru-RU" sz="4000" dirty="0" smtClean="0"/>
              <a:t>КАК ПОДГОТОВИТЬ МЕНЕДЖЕРА К УПРАВЛЕНИЮ В УСЛОВИЯХ ХАОСА ?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реативная реклама ССС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5256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1190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300" dirty="0" smtClean="0"/>
              <a:t>Модернизм: направления и школы в развитии ИУМ </a:t>
            </a:r>
            <a:br>
              <a:rPr lang="ru-RU" sz="3300" dirty="0" smtClean="0"/>
            </a:br>
            <a:r>
              <a:rPr lang="ru-RU" sz="3100" dirty="0" smtClean="0"/>
              <a:t>по  </a:t>
            </a:r>
            <a:r>
              <a:rPr lang="ru-RU" dirty="0" err="1" smtClean="0"/>
              <a:t>Маршеву</a:t>
            </a:r>
            <a:r>
              <a:rPr lang="ru-RU" dirty="0" smtClean="0"/>
              <a:t> В.И и  </a:t>
            </a:r>
            <a:r>
              <a:rPr lang="ru-RU" dirty="0" err="1" smtClean="0"/>
              <a:t>Р.Дафту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8892480" cy="5229200"/>
          </a:xfrm>
        </p:spPr>
        <p:txBody>
          <a:bodyPr>
            <a:normAutofit/>
          </a:bodyPr>
          <a:lstStyle/>
          <a:p>
            <a:r>
              <a:rPr lang="ru-RU" b="1" dirty="0" smtClean="0"/>
              <a:t>классическое:</a:t>
            </a:r>
            <a:r>
              <a:rPr lang="ru-RU" dirty="0" smtClean="0"/>
              <a:t> школа научного менеджмента, школы бюрократической организации, административной школы;</a:t>
            </a:r>
          </a:p>
          <a:p>
            <a:r>
              <a:rPr lang="ru-RU" b="1" dirty="0" smtClean="0"/>
              <a:t>гуманитарное:</a:t>
            </a:r>
            <a:r>
              <a:rPr lang="ru-RU" dirty="0" smtClean="0"/>
              <a:t> школа человеческих отношений,  школа человеческих ресурсов, школа поведенческих наук;</a:t>
            </a:r>
          </a:p>
          <a:p>
            <a:r>
              <a:rPr lang="ru-RU" b="1" dirty="0" smtClean="0"/>
              <a:t>наука управления:</a:t>
            </a:r>
            <a:r>
              <a:rPr lang="ru-RU" dirty="0" smtClean="0"/>
              <a:t> школа экономико-математического моделирования, школа социальных систем, эмпирическая школа.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Постмодернизм: управление организациями в условиях хаоса и </a:t>
            </a:r>
            <a:r>
              <a:rPr lang="ru-RU" sz="3600" dirty="0" err="1" smtClean="0"/>
              <a:t>гиперконкуренции</a:t>
            </a:r>
            <a:r>
              <a:rPr lang="ru-RU" sz="3600" dirty="0" smtClean="0"/>
              <a:t>. 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25144"/>
          </a:xfrm>
        </p:spPr>
        <p:txBody>
          <a:bodyPr>
            <a:noAutofit/>
          </a:bodyPr>
          <a:lstStyle/>
          <a:p>
            <a:r>
              <a:rPr lang="ru-RU" sz="4800" dirty="0" smtClean="0"/>
              <a:t>системный и ситуационный подходы, </a:t>
            </a:r>
          </a:p>
          <a:p>
            <a:r>
              <a:rPr lang="en-US" sz="4800" dirty="0" smtClean="0"/>
              <a:t>TQM</a:t>
            </a:r>
            <a:r>
              <a:rPr lang="ru-RU" sz="4800" dirty="0" smtClean="0"/>
              <a:t>  </a:t>
            </a:r>
          </a:p>
          <a:p>
            <a:r>
              <a:rPr lang="ru-RU" sz="4800" dirty="0" smtClean="0"/>
              <a:t>школа цифровых управленческих систем на базе Интернет 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1570</Words>
  <Application>Microsoft Office PowerPoint</Application>
  <PresentationFormat>Экран (4:3)</PresentationFormat>
  <Paragraphs>108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СТРАТЕГИЯ ПОДГОТОВКИ МЕНЕДЖЕРОВ:  история и современность</vt:lpstr>
      <vt:lpstr>Список литературы </vt:lpstr>
      <vt:lpstr>Презентация PowerPoint</vt:lpstr>
      <vt:lpstr>Цели доклада</vt:lpstr>
      <vt:lpstr>ОПРЕДЕЛЕНИЕ ПОЗИТИВНОЙ ОРГАНИЗАЦИИ по Р.Куинну </vt:lpstr>
      <vt:lpstr>Позитивная организация</vt:lpstr>
      <vt:lpstr>Презентация PowerPoint</vt:lpstr>
      <vt:lpstr>Модернизм: направления и школы в развитии ИУМ  по  Маршеву В.И и  Р.Дафту</vt:lpstr>
      <vt:lpstr> Постмодернизм: управление организациями в условиях хаоса и гиперконкуренции.   </vt:lpstr>
      <vt:lpstr>Постмодернизм: необходимость управления организациями в условиях хаоса и гиперконкуренции  </vt:lpstr>
      <vt:lpstr>ПОСТМОДЕРНИЗМ: ПРОГНОЗИРОВАНИЕ ОРГАНИЗАЦИОННОГО ПОВЕДЕНИЯ </vt:lpstr>
      <vt:lpstr>Определение менеджмента и сценарный подход</vt:lpstr>
      <vt:lpstr>Обучение профессии – менеджера в контексте сценарного менеджмента</vt:lpstr>
      <vt:lpstr>Выработка стратегического мышления по Киничи Омае (Омае К. Мышление стратега: Искусство бизнеса по японски.-М., Альпина Паблишер, 2015, с.26)</vt:lpstr>
      <vt:lpstr> Профессия менеджер:     эффективный менеджмент и лидерство составляют единое целое как на уровне личности , так и организации в целом. </vt:lpstr>
      <vt:lpstr>Ситуация : диалектика двух крайностей в навыках менеджмента и лидерства - постоянная стабильность и постоянное изменение. </vt:lpstr>
      <vt:lpstr> Обучение менеджеров  по Вэттену Д.А.и  Камерону К.С такти ческая задача Вэттен Д.А., Камерон К.С. Развитие навыков менеджмента. 5-е издание. / Пер. с англ. под ред. В.А.Спивака. – СПб.: Издательский дом «Нева», 2004, с.32. </vt:lpstr>
      <vt:lpstr>Стратегия поведенческого подхода подготовки</vt:lpstr>
      <vt:lpstr>Стратегия подготовки менеджеров: </vt:lpstr>
      <vt:lpstr>Корреляция между типами научения по Хегенхану и Олсону (Хегенхан Б.и Олсон М. Теории научения. СПб, Питер, 2004,с.447)</vt:lpstr>
      <vt:lpstr>Ориентация на профстандарты</vt:lpstr>
      <vt:lpstr>Сценарный подход: ориентация на  стратегическое мышление по Омае</vt:lpstr>
      <vt:lpstr>Профстандарты и сценарный подход</vt:lpstr>
      <vt:lpstr>ПРОГНОЗ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СТРАТЕГИЯ И КОНКУРЕНТОСПОСОБНОСТЬ УЧЕБНЫХ  ПРОГРАММ ПОДГОТОВКИ МЕНЕДЖЕРОВ</dc:title>
  <dc:creator>Chernov</dc:creator>
  <cp:lastModifiedBy>мак</cp:lastModifiedBy>
  <cp:revision>32</cp:revision>
  <dcterms:created xsi:type="dcterms:W3CDTF">2018-08-09T18:28:05Z</dcterms:created>
  <dcterms:modified xsi:type="dcterms:W3CDTF">2018-09-21T13:33:51Z</dcterms:modified>
</cp:coreProperties>
</file>