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409" r:id="rId3"/>
    <p:sldId id="438" r:id="rId4"/>
    <p:sldId id="423" r:id="rId5"/>
    <p:sldId id="439" r:id="rId6"/>
    <p:sldId id="440" r:id="rId7"/>
    <p:sldId id="441" r:id="rId8"/>
    <p:sldId id="442" r:id="rId9"/>
    <p:sldId id="443" r:id="rId10"/>
    <p:sldId id="407" r:id="rId11"/>
    <p:sldId id="444" r:id="rId12"/>
    <p:sldId id="445" r:id="rId13"/>
    <p:sldId id="437"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4" autoAdjust="0"/>
    <p:restoredTop sz="94595" autoAdjust="0"/>
  </p:normalViewPr>
  <p:slideViewPr>
    <p:cSldViewPr>
      <p:cViewPr varScale="1">
        <p:scale>
          <a:sx n="69" d="100"/>
          <a:sy n="69" d="100"/>
        </p:scale>
        <p:origin x="1356"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1" Type="http://schemas.openxmlformats.org/officeDocument/2006/relationships/image" Target="../media/image2.png"/></Relationships>
</file>

<file path=ppt/diagrams/_rels/data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diagrams/_rels/data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png"/></Relationships>
</file>

<file path=ppt/diagrams/_rels/data4.xml.rels><?xml version="1.0" encoding="UTF-8" standalone="yes"?>
<Relationships xmlns="http://schemas.openxmlformats.org/package/2006/relationships"><Relationship Id="rId1" Type="http://schemas.openxmlformats.org/officeDocument/2006/relationships/image" Target="../media/image8.png"/></Relationships>
</file>

<file path=ppt/diagrams/_rels/drawing1.xml.rels><?xml version="1.0" encoding="UTF-8" standalone="yes"?>
<Relationships xmlns="http://schemas.openxmlformats.org/package/2006/relationships"><Relationship Id="rId1" Type="http://schemas.openxmlformats.org/officeDocument/2006/relationships/image" Target="../media/image2.png"/></Relationships>
</file>

<file path=ppt/diagrams/_rels/drawing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diagrams/_rels/drawing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png"/></Relationships>
</file>

<file path=ppt/diagrams/_rels/drawing4.xml.rels><?xml version="1.0" encoding="UTF-8" standalone="yes"?>
<Relationships xmlns="http://schemas.openxmlformats.org/package/2006/relationships"><Relationship Id="rId1"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D35F85-A108-4E58-9E89-C11100B0A5A0}" type="doc">
      <dgm:prSet loTypeId="urn:microsoft.com/office/officeart/2005/8/layout/vList4#4" loCatId="list" qsTypeId="urn:microsoft.com/office/officeart/2005/8/quickstyle/simple1" qsCatId="simple" csTypeId="urn:microsoft.com/office/officeart/2005/8/colors/accent1_2" csCatId="accent1" phldr="1"/>
      <dgm:spPr/>
      <dgm:t>
        <a:bodyPr/>
        <a:lstStyle/>
        <a:p>
          <a:endParaRPr lang="ru-RU"/>
        </a:p>
      </dgm:t>
    </dgm:pt>
    <dgm:pt modelId="{064520BB-4789-4BE4-8A2B-1079DFEFA4E9}">
      <dgm:prSet/>
      <dgm:spPr/>
      <dgm: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ru-RU" dirty="0"/>
            <a:t>Занимая место в пределах 60 университетов в </a:t>
          </a:r>
          <a:r>
            <a:rPr lang="en-US" dirty="0"/>
            <a:t>QS</a:t>
          </a:r>
          <a:r>
            <a:rPr lang="ru-RU" dirty="0"/>
            <a:t> рейтинге в 2006 году, в 2014 году </a:t>
          </a:r>
          <a:r>
            <a:rPr lang="en-US" dirty="0"/>
            <a:t>EPFL</a:t>
          </a:r>
          <a:r>
            <a:rPr lang="ru-RU" dirty="0"/>
            <a:t> присоединился к группе топ-20 (17 в мире и 8 в Европе). Достигнутый прогресс также находит свое отражение в оценке рейтинга </a:t>
          </a:r>
          <a:r>
            <a:rPr lang="en-US" dirty="0"/>
            <a:t>Times Higher Education</a:t>
          </a:r>
          <a:r>
            <a:rPr lang="ru-RU" dirty="0"/>
            <a:t> (</a:t>
          </a:r>
          <a:r>
            <a:rPr lang="en-US" dirty="0"/>
            <a:t>THE</a:t>
          </a:r>
          <a:r>
            <a:rPr lang="ru-RU" dirty="0"/>
            <a:t>): 34-общая позиция на мировом уровне, 12 в области техники и технологии, и 2 место в мире среди учреждений, учрежденных менее 50 лет назад. </a:t>
          </a:r>
        </a:p>
      </dgm:t>
    </dgm:pt>
    <dgm:pt modelId="{095F3D0F-49CA-4559-885D-9E11780B0006}" type="parTrans" cxnId="{1F2B2F40-073C-42CB-B0E9-5640E47A9077}">
      <dgm:prSet/>
      <dgm:spPr/>
      <dgm:t>
        <a:bodyPr/>
        <a:lstStyle/>
        <a:p>
          <a:endParaRPr lang="ru-RU"/>
        </a:p>
      </dgm:t>
    </dgm:pt>
    <dgm:pt modelId="{EDD035AE-D4BC-41E3-A543-FC6F3C2E8D29}" type="sibTrans" cxnId="{1F2B2F40-073C-42CB-B0E9-5640E47A9077}">
      <dgm:prSet/>
      <dgm:spPr/>
      <dgm:t>
        <a:bodyPr/>
        <a:lstStyle/>
        <a:p>
          <a:endParaRPr lang="ru-RU"/>
        </a:p>
      </dgm:t>
    </dgm:pt>
    <dgm:pt modelId="{32767DB6-CA0F-4EED-9584-1124714B2870}" type="pres">
      <dgm:prSet presAssocID="{A2D35F85-A108-4E58-9E89-C11100B0A5A0}" presName="linear" presStyleCnt="0">
        <dgm:presLayoutVars>
          <dgm:dir/>
          <dgm:resizeHandles val="exact"/>
        </dgm:presLayoutVars>
      </dgm:prSet>
      <dgm:spPr/>
    </dgm:pt>
    <dgm:pt modelId="{8A92474B-C7AB-44DC-B373-FA33CF3366C7}" type="pres">
      <dgm:prSet presAssocID="{064520BB-4789-4BE4-8A2B-1079DFEFA4E9}" presName="comp" presStyleCnt="0"/>
      <dgm:spPr/>
    </dgm:pt>
    <dgm:pt modelId="{0841C505-F1E7-4A71-87C8-F5435BEEA887}" type="pres">
      <dgm:prSet presAssocID="{064520BB-4789-4BE4-8A2B-1079DFEFA4E9}" presName="box" presStyleLbl="node1" presStyleIdx="0" presStyleCnt="1"/>
      <dgm:spPr/>
    </dgm:pt>
    <dgm:pt modelId="{5DD28B08-0B19-40BE-AE0A-56616EC81DAD}" type="pres">
      <dgm:prSet presAssocID="{064520BB-4789-4BE4-8A2B-1079DFEFA4E9}" presName="img" presStyleLbl="fgImgPlace1" presStyleIdx="0" presStyleCnt="1" custScaleX="127218" custScaleY="55990" custLinFactNeighborX="-13889" custLinFactNeighborY="1272"/>
      <dgm:spPr>
        <a:blipFill rotWithShape="1">
          <a:blip xmlns:r="http://schemas.openxmlformats.org/officeDocument/2006/relationships" r:embed="rId1"/>
          <a:srcRect/>
          <a:stretch>
            <a:fillRect t="-24000" b="-24000"/>
          </a:stretch>
        </a:blipFill>
      </dgm:spPr>
    </dgm:pt>
    <dgm:pt modelId="{F7F686C2-07A7-4934-8CE0-AC001033E56D}" type="pres">
      <dgm:prSet presAssocID="{064520BB-4789-4BE4-8A2B-1079DFEFA4E9}" presName="text" presStyleLbl="node1" presStyleIdx="0" presStyleCnt="1">
        <dgm:presLayoutVars>
          <dgm:bulletEnabled val="1"/>
        </dgm:presLayoutVars>
      </dgm:prSet>
      <dgm:spPr/>
    </dgm:pt>
  </dgm:ptLst>
  <dgm:cxnLst>
    <dgm:cxn modelId="{B92A663A-7A40-480F-9394-F39EFE773AB7}" type="presOf" srcId="{064520BB-4789-4BE4-8A2B-1079DFEFA4E9}" destId="{0841C505-F1E7-4A71-87C8-F5435BEEA887}" srcOrd="0" destOrd="0" presId="urn:microsoft.com/office/officeart/2005/8/layout/vList4#4"/>
    <dgm:cxn modelId="{1F2B2F40-073C-42CB-B0E9-5640E47A9077}" srcId="{A2D35F85-A108-4E58-9E89-C11100B0A5A0}" destId="{064520BB-4789-4BE4-8A2B-1079DFEFA4E9}" srcOrd="0" destOrd="0" parTransId="{095F3D0F-49CA-4559-885D-9E11780B0006}" sibTransId="{EDD035AE-D4BC-41E3-A543-FC6F3C2E8D29}"/>
    <dgm:cxn modelId="{16F4FCB9-D799-4DF0-8F13-814E7BBCD5C4}" type="presOf" srcId="{064520BB-4789-4BE4-8A2B-1079DFEFA4E9}" destId="{F7F686C2-07A7-4934-8CE0-AC001033E56D}" srcOrd="1" destOrd="0" presId="urn:microsoft.com/office/officeart/2005/8/layout/vList4#4"/>
    <dgm:cxn modelId="{004EF1F7-97F3-4D70-A872-A7191E082EA3}" type="presOf" srcId="{A2D35F85-A108-4E58-9E89-C11100B0A5A0}" destId="{32767DB6-CA0F-4EED-9584-1124714B2870}" srcOrd="0" destOrd="0" presId="urn:microsoft.com/office/officeart/2005/8/layout/vList4#4"/>
    <dgm:cxn modelId="{0BA31C73-9565-4EA6-B4CE-33A09DC34663}" type="presParOf" srcId="{32767DB6-CA0F-4EED-9584-1124714B2870}" destId="{8A92474B-C7AB-44DC-B373-FA33CF3366C7}" srcOrd="0" destOrd="0" presId="urn:microsoft.com/office/officeart/2005/8/layout/vList4#4"/>
    <dgm:cxn modelId="{4FFB8CE7-C527-4A25-A270-4001E860B09B}" type="presParOf" srcId="{8A92474B-C7AB-44DC-B373-FA33CF3366C7}" destId="{0841C505-F1E7-4A71-87C8-F5435BEEA887}" srcOrd="0" destOrd="0" presId="urn:microsoft.com/office/officeart/2005/8/layout/vList4#4"/>
    <dgm:cxn modelId="{5CF29FD4-EC87-4A47-BE0C-C565118ADCED}" type="presParOf" srcId="{8A92474B-C7AB-44DC-B373-FA33CF3366C7}" destId="{5DD28B08-0B19-40BE-AE0A-56616EC81DAD}" srcOrd="1" destOrd="0" presId="urn:microsoft.com/office/officeart/2005/8/layout/vList4#4"/>
    <dgm:cxn modelId="{603A98E3-6B86-4092-BED9-68D114E7E4A6}" type="presParOf" srcId="{8A92474B-C7AB-44DC-B373-FA33CF3366C7}" destId="{F7F686C2-07A7-4934-8CE0-AC001033E56D}" srcOrd="2" destOrd="0" presId="urn:microsoft.com/office/officeart/2005/8/layout/vList4#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7781B1-8C01-4F14-A0D5-88F6E1142FAD}" type="doc">
      <dgm:prSet loTypeId="urn:microsoft.com/office/officeart/2005/8/layout/vList4#18" loCatId="list" qsTypeId="urn:microsoft.com/office/officeart/2005/8/quickstyle/simple1" qsCatId="simple" csTypeId="urn:microsoft.com/office/officeart/2005/8/colors/accent1_2" csCatId="accent1" phldr="1"/>
      <dgm:spPr/>
      <dgm:t>
        <a:bodyPr/>
        <a:lstStyle/>
        <a:p>
          <a:endParaRPr lang="ru-RU"/>
        </a:p>
      </dgm:t>
    </dgm:pt>
    <dgm:pt modelId="{5B5CCF34-6E6B-434A-9B0A-3D2DE0E805FC}">
      <dgm:prSet custT="1"/>
      <dgm:spPr>
        <a:solidFill>
          <a:schemeClr val="accent1"/>
        </a:solidFill>
      </dgm:spPr>
      <dgm:t>
        <a:bodyPr/>
        <a:lstStyle/>
        <a:p>
          <a:r>
            <a:rPr lang="ru-RU" sz="2000" i="0" dirty="0">
              <a:latin typeface="Arial" panose="020B0604020202020204" pitchFamily="34" charset="0"/>
              <a:cs typeface="Arial" panose="020B0604020202020204" pitchFamily="34" charset="0"/>
            </a:rPr>
            <a:t>Предложение  продукта или услуги </a:t>
          </a:r>
        </a:p>
        <a:p>
          <a:r>
            <a:rPr lang="ru-RU" sz="2000" i="0" dirty="0">
              <a:latin typeface="Arial" panose="020B0604020202020204" pitchFamily="34" charset="0"/>
              <a:cs typeface="Arial" panose="020B0604020202020204" pitchFamily="34" charset="0"/>
            </a:rPr>
            <a:t>Высокая степень релевантности за счет учета информации полученной от корпоративных заказчиков</a:t>
          </a:r>
        </a:p>
      </dgm:t>
    </dgm:pt>
    <dgm:pt modelId="{16F448D6-50E9-4804-A7B0-15ECCC05245C}" type="parTrans" cxnId="{056EBAB6-0588-4B32-BD57-165C9108AAEA}">
      <dgm:prSet/>
      <dgm:spPr/>
      <dgm:t>
        <a:bodyPr/>
        <a:lstStyle/>
        <a:p>
          <a:endParaRPr lang="ru-RU"/>
        </a:p>
      </dgm:t>
    </dgm:pt>
    <dgm:pt modelId="{220A01E1-56F6-44FC-935C-C7A62A440048}" type="sibTrans" cxnId="{056EBAB6-0588-4B32-BD57-165C9108AAEA}">
      <dgm:prSet/>
      <dgm:spPr/>
      <dgm:t>
        <a:bodyPr/>
        <a:lstStyle/>
        <a:p>
          <a:endParaRPr lang="ru-RU"/>
        </a:p>
      </dgm:t>
    </dgm:pt>
    <dgm:pt modelId="{9C6D62D8-3CEA-4D30-AC7A-48F4FB2C4708}">
      <dgm:prSet custT="1"/>
      <dgm:spPr>
        <a:solidFill>
          <a:schemeClr val="accent1"/>
        </a:solidFill>
      </dgm:spPr>
      <dgm:t>
        <a:bodyPr/>
        <a:lstStyle/>
        <a:p>
          <a:r>
            <a:rPr lang="ru-RU" sz="2000" i="0" dirty="0">
              <a:latin typeface="Arial" panose="020B0604020202020204" pitchFamily="34" charset="0"/>
              <a:cs typeface="Arial" panose="020B0604020202020204" pitchFamily="34" charset="0"/>
            </a:rPr>
            <a:t>Модель наращивания ресурсов</a:t>
          </a:r>
        </a:p>
        <a:p>
          <a:r>
            <a:rPr lang="ru-RU" sz="2000" i="0" dirty="0">
              <a:latin typeface="Arial" panose="020B0604020202020204" pitchFamily="34" charset="0"/>
              <a:cs typeface="Arial" panose="020B0604020202020204" pitchFamily="34" charset="0"/>
            </a:rPr>
            <a:t>Финансирование по выигранному тендеру,</a:t>
          </a:r>
        </a:p>
        <a:p>
          <a:r>
            <a:rPr lang="ru-RU" sz="2000" i="0" dirty="0">
              <a:latin typeface="Arial" panose="020B0604020202020204" pitchFamily="34" charset="0"/>
              <a:cs typeface="Arial" panose="020B0604020202020204" pitchFamily="34" charset="0"/>
            </a:rPr>
            <a:t>Человеческий капитал</a:t>
          </a:r>
        </a:p>
      </dgm:t>
    </dgm:pt>
    <dgm:pt modelId="{9BDA1244-0D8A-4549-A768-8D94CF247C68}" type="parTrans" cxnId="{93C115F0-799B-45C0-87EF-A804C0C1BC54}">
      <dgm:prSet/>
      <dgm:spPr/>
      <dgm:t>
        <a:bodyPr/>
        <a:lstStyle/>
        <a:p>
          <a:endParaRPr lang="ru-RU"/>
        </a:p>
      </dgm:t>
    </dgm:pt>
    <dgm:pt modelId="{9C3AD63F-D401-4B90-AE9A-1E330977E1EA}" type="sibTrans" cxnId="{93C115F0-799B-45C0-87EF-A804C0C1BC54}">
      <dgm:prSet/>
      <dgm:spPr/>
      <dgm:t>
        <a:bodyPr/>
        <a:lstStyle/>
        <a:p>
          <a:endParaRPr lang="ru-RU"/>
        </a:p>
      </dgm:t>
    </dgm:pt>
    <dgm:pt modelId="{48426EA0-BF65-4708-8542-67109F90F5EB}">
      <dgm:prSet custT="1"/>
      <dgm:spPr/>
      <dgm:t>
        <a:bodyPr/>
        <a:lstStyle/>
        <a:p>
          <a:r>
            <a:rPr lang="ru-RU" sz="2000" i="0" dirty="0">
              <a:latin typeface="Arial" panose="020B0604020202020204" pitchFamily="34" charset="0"/>
              <a:cs typeface="Arial" panose="020B0604020202020204" pitchFamily="34" charset="0"/>
            </a:rPr>
            <a:t>Ключевые процессы</a:t>
          </a:r>
        </a:p>
        <a:p>
          <a:r>
            <a:rPr lang="ru-RU" sz="2000" i="0" dirty="0">
              <a:latin typeface="Arial" panose="020B0604020202020204" pitchFamily="34" charset="0"/>
              <a:cs typeface="Arial" panose="020B0604020202020204" pitchFamily="34" charset="0"/>
            </a:rPr>
            <a:t>Подготовка предложения </a:t>
          </a:r>
          <a:r>
            <a:rPr lang="en-US" sz="2000" i="0" dirty="0">
              <a:latin typeface="Arial" panose="020B0604020202020204" pitchFamily="34" charset="0"/>
              <a:cs typeface="Arial" panose="020B0604020202020204" pitchFamily="34" charset="0"/>
            </a:rPr>
            <a:t>tenure track </a:t>
          </a:r>
          <a:r>
            <a:rPr lang="ru-RU" sz="2000" i="0" dirty="0">
              <a:latin typeface="Arial" panose="020B0604020202020204" pitchFamily="34" charset="0"/>
              <a:cs typeface="Arial" panose="020B0604020202020204" pitchFamily="34" charset="0"/>
            </a:rPr>
            <a:t>доцентом на основе установления глобальной кооперации с наиболее продвинутыми исследователями</a:t>
          </a:r>
        </a:p>
      </dgm:t>
    </dgm:pt>
    <dgm:pt modelId="{78E9E47B-37C8-49FD-AA99-45B5C0C6EF0A}" type="parTrans" cxnId="{10FC9054-9E1F-4923-9DAC-B02BA6875A14}">
      <dgm:prSet/>
      <dgm:spPr/>
      <dgm:t>
        <a:bodyPr/>
        <a:lstStyle/>
        <a:p>
          <a:endParaRPr lang="ru-RU"/>
        </a:p>
      </dgm:t>
    </dgm:pt>
    <dgm:pt modelId="{6B591119-5340-4533-9A78-7989531070D4}" type="sibTrans" cxnId="{10FC9054-9E1F-4923-9DAC-B02BA6875A14}">
      <dgm:prSet/>
      <dgm:spPr/>
      <dgm:t>
        <a:bodyPr/>
        <a:lstStyle/>
        <a:p>
          <a:endParaRPr lang="ru-RU"/>
        </a:p>
      </dgm:t>
    </dgm:pt>
    <dgm:pt modelId="{4D910EF4-23C3-44A2-9920-5B7E559A45DE}" type="pres">
      <dgm:prSet presAssocID="{B37781B1-8C01-4F14-A0D5-88F6E1142FAD}" presName="linear" presStyleCnt="0">
        <dgm:presLayoutVars>
          <dgm:dir/>
          <dgm:resizeHandles val="exact"/>
        </dgm:presLayoutVars>
      </dgm:prSet>
      <dgm:spPr/>
    </dgm:pt>
    <dgm:pt modelId="{E0CFB459-F457-40BB-A0B7-00E9A9FD1D2E}" type="pres">
      <dgm:prSet presAssocID="{48426EA0-BF65-4708-8542-67109F90F5EB}" presName="comp" presStyleCnt="0"/>
      <dgm:spPr/>
    </dgm:pt>
    <dgm:pt modelId="{A38899AA-75F7-4FC4-8423-31A9DB8AEE84}" type="pres">
      <dgm:prSet presAssocID="{48426EA0-BF65-4708-8542-67109F90F5EB}" presName="box" presStyleLbl="node1" presStyleIdx="0" presStyleCnt="3"/>
      <dgm:spPr/>
    </dgm:pt>
    <dgm:pt modelId="{E4B23A2E-99FF-4978-AB5A-8AB015E01486}" type="pres">
      <dgm:prSet presAssocID="{48426EA0-BF65-4708-8542-67109F90F5EB}" presName="img" presStyleLbl="fgImgPlace1" presStyleIdx="0" presStyleCnt="3"/>
      <dgm:spPr>
        <a:blipFill rotWithShape="1">
          <a:blip xmlns:r="http://schemas.openxmlformats.org/officeDocument/2006/relationships" r:embed="rId1"/>
          <a:stretch>
            <a:fillRect/>
          </a:stretch>
        </a:blipFill>
      </dgm:spPr>
    </dgm:pt>
    <dgm:pt modelId="{899F1E8E-D3A5-4CF1-8338-D095A1EE5BD2}" type="pres">
      <dgm:prSet presAssocID="{48426EA0-BF65-4708-8542-67109F90F5EB}" presName="text" presStyleLbl="node1" presStyleIdx="0" presStyleCnt="3">
        <dgm:presLayoutVars>
          <dgm:bulletEnabled val="1"/>
        </dgm:presLayoutVars>
      </dgm:prSet>
      <dgm:spPr/>
    </dgm:pt>
    <dgm:pt modelId="{BDE3353E-1B61-45E0-8351-146C575A17F4}" type="pres">
      <dgm:prSet presAssocID="{6B591119-5340-4533-9A78-7989531070D4}" presName="spacer" presStyleCnt="0"/>
      <dgm:spPr/>
    </dgm:pt>
    <dgm:pt modelId="{7B6A0117-7DC4-4A4C-A599-D52845BC737E}" type="pres">
      <dgm:prSet presAssocID="{5B5CCF34-6E6B-434A-9B0A-3D2DE0E805FC}" presName="comp" presStyleCnt="0"/>
      <dgm:spPr/>
    </dgm:pt>
    <dgm:pt modelId="{3F10DF5B-7D71-48D5-B691-BCDC5232DBB2}" type="pres">
      <dgm:prSet presAssocID="{5B5CCF34-6E6B-434A-9B0A-3D2DE0E805FC}" presName="box" presStyleLbl="node1" presStyleIdx="1" presStyleCnt="3"/>
      <dgm:spPr/>
    </dgm:pt>
    <dgm:pt modelId="{DDB352BA-CB09-41A2-A197-66406469FBD2}" type="pres">
      <dgm:prSet presAssocID="{5B5CCF34-6E6B-434A-9B0A-3D2DE0E805FC}" presName="img" presStyleLbl="fgImgPlace1" presStyleIdx="1" presStyleCnt="3"/>
      <dgm:spPr>
        <a:blipFill rotWithShape="0">
          <a:blip xmlns:r="http://schemas.openxmlformats.org/officeDocument/2006/relationships" r:embed="rId2"/>
          <a:stretch>
            <a:fillRect/>
          </a:stretch>
        </a:blipFill>
      </dgm:spPr>
    </dgm:pt>
    <dgm:pt modelId="{0458EE89-A4AF-41F0-AA14-3D5DFD20314C}" type="pres">
      <dgm:prSet presAssocID="{5B5CCF34-6E6B-434A-9B0A-3D2DE0E805FC}" presName="text" presStyleLbl="node1" presStyleIdx="1" presStyleCnt="3">
        <dgm:presLayoutVars>
          <dgm:bulletEnabled val="1"/>
        </dgm:presLayoutVars>
      </dgm:prSet>
      <dgm:spPr/>
    </dgm:pt>
    <dgm:pt modelId="{F564BB91-9EAB-4BFD-A24E-2F2714BDD4F2}" type="pres">
      <dgm:prSet presAssocID="{220A01E1-56F6-44FC-935C-C7A62A440048}" presName="spacer" presStyleCnt="0"/>
      <dgm:spPr/>
    </dgm:pt>
    <dgm:pt modelId="{EEC82B91-775F-4665-8901-DCBDBD202FA6}" type="pres">
      <dgm:prSet presAssocID="{9C6D62D8-3CEA-4D30-AC7A-48F4FB2C4708}" presName="comp" presStyleCnt="0"/>
      <dgm:spPr/>
    </dgm:pt>
    <dgm:pt modelId="{1DEF609D-67BB-43EF-B4F8-FB4853FBD5E2}" type="pres">
      <dgm:prSet presAssocID="{9C6D62D8-3CEA-4D30-AC7A-48F4FB2C4708}" presName="box" presStyleLbl="node1" presStyleIdx="2" presStyleCnt="3" custLinFactNeighborX="-277" custLinFactNeighborY="3530"/>
      <dgm:spPr/>
    </dgm:pt>
    <dgm:pt modelId="{0B00EF04-14E4-4D85-BFB6-09A7F5D583E4}" type="pres">
      <dgm:prSet presAssocID="{9C6D62D8-3CEA-4D30-AC7A-48F4FB2C4708}" presName="img" presStyleLbl="fgImgPlace1" presStyleIdx="2" presStyleCnt="3"/>
      <dgm:spPr>
        <a:blipFill rotWithShape="0">
          <a:blip xmlns:r="http://schemas.openxmlformats.org/officeDocument/2006/relationships" r:embed="rId3"/>
          <a:stretch>
            <a:fillRect/>
          </a:stretch>
        </a:blipFill>
      </dgm:spPr>
    </dgm:pt>
    <dgm:pt modelId="{90D39C7B-AD81-49F5-8642-3159C6C55ECC}" type="pres">
      <dgm:prSet presAssocID="{9C6D62D8-3CEA-4D30-AC7A-48F4FB2C4708}" presName="text" presStyleLbl="node1" presStyleIdx="2" presStyleCnt="3">
        <dgm:presLayoutVars>
          <dgm:bulletEnabled val="1"/>
        </dgm:presLayoutVars>
      </dgm:prSet>
      <dgm:spPr/>
    </dgm:pt>
  </dgm:ptLst>
  <dgm:cxnLst>
    <dgm:cxn modelId="{D9BB1A61-5CD1-4682-88F4-CFF153B8C1A0}" type="presOf" srcId="{9C6D62D8-3CEA-4D30-AC7A-48F4FB2C4708}" destId="{1DEF609D-67BB-43EF-B4F8-FB4853FBD5E2}" srcOrd="0" destOrd="0" presId="urn:microsoft.com/office/officeart/2005/8/layout/vList4#18"/>
    <dgm:cxn modelId="{2B7C1568-958E-427E-BA00-C048E5E481D7}" type="presOf" srcId="{5B5CCF34-6E6B-434A-9B0A-3D2DE0E805FC}" destId="{0458EE89-A4AF-41F0-AA14-3D5DFD20314C}" srcOrd="1" destOrd="0" presId="urn:microsoft.com/office/officeart/2005/8/layout/vList4#18"/>
    <dgm:cxn modelId="{10FC9054-9E1F-4923-9DAC-B02BA6875A14}" srcId="{B37781B1-8C01-4F14-A0D5-88F6E1142FAD}" destId="{48426EA0-BF65-4708-8542-67109F90F5EB}" srcOrd="0" destOrd="0" parTransId="{78E9E47B-37C8-49FD-AA99-45B5C0C6EF0A}" sibTransId="{6B591119-5340-4533-9A78-7989531070D4}"/>
    <dgm:cxn modelId="{6F6BED8B-9C6B-47C8-8CB1-891706B25635}" type="presOf" srcId="{B37781B1-8C01-4F14-A0D5-88F6E1142FAD}" destId="{4D910EF4-23C3-44A2-9920-5B7E559A45DE}" srcOrd="0" destOrd="0" presId="urn:microsoft.com/office/officeart/2005/8/layout/vList4#18"/>
    <dgm:cxn modelId="{3F86648E-E6FB-4856-88DF-02F643AC1C72}" type="presOf" srcId="{5B5CCF34-6E6B-434A-9B0A-3D2DE0E805FC}" destId="{3F10DF5B-7D71-48D5-B691-BCDC5232DBB2}" srcOrd="0" destOrd="0" presId="urn:microsoft.com/office/officeart/2005/8/layout/vList4#18"/>
    <dgm:cxn modelId="{4CA3B995-3DB3-4741-8A4D-E15DFCEDD324}" type="presOf" srcId="{48426EA0-BF65-4708-8542-67109F90F5EB}" destId="{899F1E8E-D3A5-4CF1-8338-D095A1EE5BD2}" srcOrd="1" destOrd="0" presId="urn:microsoft.com/office/officeart/2005/8/layout/vList4#18"/>
    <dgm:cxn modelId="{F83591A6-FB1C-461E-B065-C2FC472ABB56}" type="presOf" srcId="{9C6D62D8-3CEA-4D30-AC7A-48F4FB2C4708}" destId="{90D39C7B-AD81-49F5-8642-3159C6C55ECC}" srcOrd="1" destOrd="0" presId="urn:microsoft.com/office/officeart/2005/8/layout/vList4#18"/>
    <dgm:cxn modelId="{056EBAB6-0588-4B32-BD57-165C9108AAEA}" srcId="{B37781B1-8C01-4F14-A0D5-88F6E1142FAD}" destId="{5B5CCF34-6E6B-434A-9B0A-3D2DE0E805FC}" srcOrd="1" destOrd="0" parTransId="{16F448D6-50E9-4804-A7B0-15ECCC05245C}" sibTransId="{220A01E1-56F6-44FC-935C-C7A62A440048}"/>
    <dgm:cxn modelId="{684349D3-3324-4845-B083-6FE555A0D250}" type="presOf" srcId="{48426EA0-BF65-4708-8542-67109F90F5EB}" destId="{A38899AA-75F7-4FC4-8423-31A9DB8AEE84}" srcOrd="0" destOrd="0" presId="urn:microsoft.com/office/officeart/2005/8/layout/vList4#18"/>
    <dgm:cxn modelId="{93C115F0-799B-45C0-87EF-A804C0C1BC54}" srcId="{B37781B1-8C01-4F14-A0D5-88F6E1142FAD}" destId="{9C6D62D8-3CEA-4D30-AC7A-48F4FB2C4708}" srcOrd="2" destOrd="0" parTransId="{9BDA1244-0D8A-4549-A768-8D94CF247C68}" sibTransId="{9C3AD63F-D401-4B90-AE9A-1E330977E1EA}"/>
    <dgm:cxn modelId="{7BA4BDD7-4550-43A1-8114-1156A836DFD3}" type="presParOf" srcId="{4D910EF4-23C3-44A2-9920-5B7E559A45DE}" destId="{E0CFB459-F457-40BB-A0B7-00E9A9FD1D2E}" srcOrd="0" destOrd="0" presId="urn:microsoft.com/office/officeart/2005/8/layout/vList4#18"/>
    <dgm:cxn modelId="{BF3C8D2F-D00C-40B6-A9F5-0CC19BD337FE}" type="presParOf" srcId="{E0CFB459-F457-40BB-A0B7-00E9A9FD1D2E}" destId="{A38899AA-75F7-4FC4-8423-31A9DB8AEE84}" srcOrd="0" destOrd="0" presId="urn:microsoft.com/office/officeart/2005/8/layout/vList4#18"/>
    <dgm:cxn modelId="{87B826AC-08E1-46D5-8C25-679A1804A897}" type="presParOf" srcId="{E0CFB459-F457-40BB-A0B7-00E9A9FD1D2E}" destId="{E4B23A2E-99FF-4978-AB5A-8AB015E01486}" srcOrd="1" destOrd="0" presId="urn:microsoft.com/office/officeart/2005/8/layout/vList4#18"/>
    <dgm:cxn modelId="{BB265C8C-2796-44A3-8FEE-5AE98DED90EA}" type="presParOf" srcId="{E0CFB459-F457-40BB-A0B7-00E9A9FD1D2E}" destId="{899F1E8E-D3A5-4CF1-8338-D095A1EE5BD2}" srcOrd="2" destOrd="0" presId="urn:microsoft.com/office/officeart/2005/8/layout/vList4#18"/>
    <dgm:cxn modelId="{4EE45D9B-579D-4AC8-AAF2-B3671F415DA5}" type="presParOf" srcId="{4D910EF4-23C3-44A2-9920-5B7E559A45DE}" destId="{BDE3353E-1B61-45E0-8351-146C575A17F4}" srcOrd="1" destOrd="0" presId="urn:microsoft.com/office/officeart/2005/8/layout/vList4#18"/>
    <dgm:cxn modelId="{0D8CF385-CDE0-405C-BEC6-33C07816FE51}" type="presParOf" srcId="{4D910EF4-23C3-44A2-9920-5B7E559A45DE}" destId="{7B6A0117-7DC4-4A4C-A599-D52845BC737E}" srcOrd="2" destOrd="0" presId="urn:microsoft.com/office/officeart/2005/8/layout/vList4#18"/>
    <dgm:cxn modelId="{F022B1F5-C3FD-4E6B-B465-D68E118B09E9}" type="presParOf" srcId="{7B6A0117-7DC4-4A4C-A599-D52845BC737E}" destId="{3F10DF5B-7D71-48D5-B691-BCDC5232DBB2}" srcOrd="0" destOrd="0" presId="urn:microsoft.com/office/officeart/2005/8/layout/vList4#18"/>
    <dgm:cxn modelId="{E6171059-8B16-47C2-9DEA-58DBA6B9C8BF}" type="presParOf" srcId="{7B6A0117-7DC4-4A4C-A599-D52845BC737E}" destId="{DDB352BA-CB09-41A2-A197-66406469FBD2}" srcOrd="1" destOrd="0" presId="urn:microsoft.com/office/officeart/2005/8/layout/vList4#18"/>
    <dgm:cxn modelId="{6AE77B07-90F8-4848-9D27-69B5BC1D24C9}" type="presParOf" srcId="{7B6A0117-7DC4-4A4C-A599-D52845BC737E}" destId="{0458EE89-A4AF-41F0-AA14-3D5DFD20314C}" srcOrd="2" destOrd="0" presId="urn:microsoft.com/office/officeart/2005/8/layout/vList4#18"/>
    <dgm:cxn modelId="{7FFD97DA-3FA1-4445-A1FC-676F6F15EFB1}" type="presParOf" srcId="{4D910EF4-23C3-44A2-9920-5B7E559A45DE}" destId="{F564BB91-9EAB-4BFD-A24E-2F2714BDD4F2}" srcOrd="3" destOrd="0" presId="urn:microsoft.com/office/officeart/2005/8/layout/vList4#18"/>
    <dgm:cxn modelId="{28FB6B6D-EA95-42ED-8A31-683930F025FB}" type="presParOf" srcId="{4D910EF4-23C3-44A2-9920-5B7E559A45DE}" destId="{EEC82B91-775F-4665-8901-DCBDBD202FA6}" srcOrd="4" destOrd="0" presId="urn:microsoft.com/office/officeart/2005/8/layout/vList4#18"/>
    <dgm:cxn modelId="{94E9B545-FA6B-4DF1-976A-4A4A188926D7}" type="presParOf" srcId="{EEC82B91-775F-4665-8901-DCBDBD202FA6}" destId="{1DEF609D-67BB-43EF-B4F8-FB4853FBD5E2}" srcOrd="0" destOrd="0" presId="urn:microsoft.com/office/officeart/2005/8/layout/vList4#18"/>
    <dgm:cxn modelId="{09A4973D-F99F-4918-B147-B6F91B5EA5DE}" type="presParOf" srcId="{EEC82B91-775F-4665-8901-DCBDBD202FA6}" destId="{0B00EF04-14E4-4D85-BFB6-09A7F5D583E4}" srcOrd="1" destOrd="0" presId="urn:microsoft.com/office/officeart/2005/8/layout/vList4#18"/>
    <dgm:cxn modelId="{E2546D78-15D5-442E-954C-798F2CF975C8}" type="presParOf" srcId="{EEC82B91-775F-4665-8901-DCBDBD202FA6}" destId="{90D39C7B-AD81-49F5-8642-3159C6C55ECC}" srcOrd="2" destOrd="0" presId="urn:microsoft.com/office/officeart/2005/8/layout/vList4#1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2D35F85-A108-4E58-9E89-C11100B0A5A0}" type="doc">
      <dgm:prSet loTypeId="urn:microsoft.com/office/officeart/2005/8/layout/vList4#5" loCatId="list" qsTypeId="urn:microsoft.com/office/officeart/2005/8/quickstyle/simple1" qsCatId="simple" csTypeId="urn:microsoft.com/office/officeart/2005/8/colors/accent1_2" csCatId="accent1" phldr="1"/>
      <dgm:spPr/>
      <dgm:t>
        <a:bodyPr/>
        <a:lstStyle/>
        <a:p>
          <a:endParaRPr lang="ru-RU"/>
        </a:p>
      </dgm:t>
    </dgm:pt>
    <dgm:pt modelId="{37FCEBAF-0499-4818-AA48-9DEC41CA4642}">
      <dgm:prSet phldrT="[Текст]" custT="1"/>
      <dgm:spPr>
        <a:solidFill>
          <a:schemeClr val="tx2">
            <a:lumMod val="40000"/>
            <a:lumOff val="60000"/>
          </a:schemeClr>
        </a:solidFill>
      </dgm:spPr>
      <dgm:t>
        <a:bodyPr/>
        <a:lstStyle/>
        <a:p>
          <a:pPr marL="0" marR="0" indent="0" algn="r" defTabSz="914400" eaLnBrk="1" fontAlgn="auto" latinLnBrk="0" hangingPunct="1">
            <a:lnSpc>
              <a:spcPct val="100000"/>
            </a:lnSpc>
            <a:spcBef>
              <a:spcPts val="0"/>
            </a:spcBef>
            <a:spcAft>
              <a:spcPts val="0"/>
            </a:spcAft>
            <a:buClrTx/>
            <a:buSzTx/>
            <a:buFontTx/>
            <a:buNone/>
            <a:tabLst/>
            <a:defRPr/>
          </a:pPr>
          <a:r>
            <a:rPr lang="ru-RU" sz="2400" dirty="0">
              <a:solidFill>
                <a:schemeClr val="tx1"/>
              </a:solidFill>
            </a:rPr>
            <a:t>ресурсного подхода, динамических способностей</a:t>
          </a:r>
          <a:r>
            <a:rPr lang="en-US" sz="2400" dirty="0">
              <a:solidFill>
                <a:schemeClr val="tx1"/>
              </a:solidFill>
            </a:rPr>
            <a:t>,</a:t>
          </a:r>
          <a:endParaRPr lang="ru-RU" sz="2400" dirty="0">
            <a:solidFill>
              <a:schemeClr val="tx1"/>
            </a:solidFill>
          </a:endParaRPr>
        </a:p>
      </dgm:t>
    </dgm:pt>
    <dgm:pt modelId="{BFF7CABE-DEB6-40A4-95FA-2B2D362644F1}" type="parTrans" cxnId="{3F3EA435-25F0-4993-B073-B0085E5224BF}">
      <dgm:prSet/>
      <dgm:spPr/>
      <dgm:t>
        <a:bodyPr/>
        <a:lstStyle/>
        <a:p>
          <a:endParaRPr lang="ru-RU"/>
        </a:p>
      </dgm:t>
    </dgm:pt>
    <dgm:pt modelId="{929CE939-1C3F-4562-805C-2C31B3AE50D4}" type="sibTrans" cxnId="{3F3EA435-25F0-4993-B073-B0085E5224BF}">
      <dgm:prSet/>
      <dgm:spPr/>
      <dgm:t>
        <a:bodyPr/>
        <a:lstStyle/>
        <a:p>
          <a:endParaRPr lang="ru-RU"/>
        </a:p>
      </dgm:t>
    </dgm:pt>
    <dgm:pt modelId="{8289EE11-25AA-4365-B49E-948CE5EB11B4}">
      <dgm:prSet phldrT="[Текст]" custT="1"/>
      <dgm:spPr>
        <a:solidFill>
          <a:schemeClr val="tx2">
            <a:lumMod val="40000"/>
            <a:lumOff val="60000"/>
          </a:schemeClr>
        </a:solidFill>
      </dgm:spPr>
      <dgm:t>
        <a:bodyPr/>
        <a:lstStyle/>
        <a:p>
          <a:pPr algn="ctr"/>
          <a:r>
            <a:rPr lang="ru-RU" sz="2400" dirty="0">
              <a:solidFill>
                <a:schemeClr val="tx1"/>
              </a:solidFill>
            </a:rPr>
            <a:t>стратегической инновации</a:t>
          </a:r>
          <a:r>
            <a:rPr lang="en-US" sz="2400" dirty="0">
              <a:solidFill>
                <a:schemeClr val="tx1"/>
              </a:solidFill>
            </a:rPr>
            <a:t>,</a:t>
          </a:r>
          <a:r>
            <a:rPr lang="ru-RU" sz="2400" dirty="0">
              <a:solidFill>
                <a:schemeClr val="tx1"/>
              </a:solidFill>
            </a:rPr>
            <a:t> стратегического предпринимательства </a:t>
          </a:r>
          <a:endParaRPr lang="ru-RU" sz="2400" b="1" dirty="0">
            <a:solidFill>
              <a:schemeClr val="tx1"/>
            </a:solidFill>
          </a:endParaRPr>
        </a:p>
      </dgm:t>
    </dgm:pt>
    <dgm:pt modelId="{92CA14BA-1E41-4430-9256-8FD16D54B44E}" type="parTrans" cxnId="{900CAB73-B22D-4FE3-8BFE-975EE5A003D3}">
      <dgm:prSet/>
      <dgm:spPr/>
      <dgm:t>
        <a:bodyPr/>
        <a:lstStyle/>
        <a:p>
          <a:endParaRPr lang="ru-RU"/>
        </a:p>
      </dgm:t>
    </dgm:pt>
    <dgm:pt modelId="{F777B4A5-78F4-48C2-8664-1B87FD769EF0}" type="sibTrans" cxnId="{900CAB73-B22D-4FE3-8BFE-975EE5A003D3}">
      <dgm:prSet/>
      <dgm:spPr/>
      <dgm:t>
        <a:bodyPr/>
        <a:lstStyle/>
        <a:p>
          <a:endParaRPr lang="ru-RU"/>
        </a:p>
      </dgm:t>
    </dgm:pt>
    <dgm:pt modelId="{17FF5F15-4B83-4C3B-B2C2-0D6869B03BEC}">
      <dgm:prSet phldrT="[Текст]" custT="1"/>
      <dgm:spPr>
        <a:solidFill>
          <a:schemeClr val="tx2">
            <a:lumMod val="40000"/>
            <a:lumOff val="60000"/>
          </a:schemeClr>
        </a:solidFill>
      </dgm:spPr>
      <dgm:t>
        <a:bodyPr/>
        <a:lstStyle/>
        <a:p>
          <a:pPr algn="ctr"/>
          <a:r>
            <a:rPr lang="ru-RU" sz="2400" dirty="0">
              <a:solidFill>
                <a:schemeClr val="tx1"/>
              </a:solidFill>
            </a:rPr>
            <a:t>и перехода от Защитника к </a:t>
          </a:r>
          <a:r>
            <a:rPr lang="ru-RU" sz="2400" dirty="0" err="1">
              <a:solidFill>
                <a:schemeClr val="tx1"/>
              </a:solidFill>
            </a:rPr>
            <a:t>проактивному</a:t>
          </a:r>
          <a:r>
            <a:rPr lang="ru-RU" sz="2400" dirty="0">
              <a:solidFill>
                <a:schemeClr val="tx1"/>
              </a:solidFill>
            </a:rPr>
            <a:t> типу адаптации</a:t>
          </a:r>
        </a:p>
      </dgm:t>
    </dgm:pt>
    <dgm:pt modelId="{4B278694-877C-42BC-BCA5-BB775F162FCB}" type="parTrans" cxnId="{9B35CA33-B5CF-4057-A906-3393199F304E}">
      <dgm:prSet/>
      <dgm:spPr/>
      <dgm:t>
        <a:bodyPr/>
        <a:lstStyle/>
        <a:p>
          <a:endParaRPr lang="ru-RU"/>
        </a:p>
      </dgm:t>
    </dgm:pt>
    <dgm:pt modelId="{500B88D2-98D7-4592-8A03-AC0E7BC229A2}" type="sibTrans" cxnId="{9B35CA33-B5CF-4057-A906-3393199F304E}">
      <dgm:prSet/>
      <dgm:spPr/>
      <dgm:t>
        <a:bodyPr/>
        <a:lstStyle/>
        <a:p>
          <a:endParaRPr lang="ru-RU"/>
        </a:p>
      </dgm:t>
    </dgm:pt>
    <dgm:pt modelId="{32767DB6-CA0F-4EED-9584-1124714B2870}" type="pres">
      <dgm:prSet presAssocID="{A2D35F85-A108-4E58-9E89-C11100B0A5A0}" presName="linear" presStyleCnt="0">
        <dgm:presLayoutVars>
          <dgm:dir/>
          <dgm:resizeHandles val="exact"/>
        </dgm:presLayoutVars>
      </dgm:prSet>
      <dgm:spPr/>
    </dgm:pt>
    <dgm:pt modelId="{1C487D60-E8CB-42B2-B9F3-766546536DE5}" type="pres">
      <dgm:prSet presAssocID="{37FCEBAF-0499-4818-AA48-9DEC41CA4642}" presName="comp" presStyleCnt="0"/>
      <dgm:spPr/>
    </dgm:pt>
    <dgm:pt modelId="{4C40E962-D210-4CEA-8111-EE2F8DCF4368}" type="pres">
      <dgm:prSet presAssocID="{37FCEBAF-0499-4818-AA48-9DEC41CA4642}" presName="box" presStyleLbl="node1" presStyleIdx="0" presStyleCnt="3" custScaleX="100000" custScaleY="118700" custLinFactNeighborX="-2738"/>
      <dgm:spPr/>
    </dgm:pt>
    <dgm:pt modelId="{B403CA64-7FC4-44C8-9551-A4D0B6A45E6D}" type="pres">
      <dgm:prSet presAssocID="{37FCEBAF-0499-4818-AA48-9DEC41CA4642}" presName="img" presStyleLbl="fgImgPlace1" presStyleIdx="0" presStyleCnt="3" custScaleX="123950" custScaleY="148375" custLinFactNeighborX="-7629"/>
      <dgm:spPr>
        <a:blipFill rotWithShape="1">
          <a:blip xmlns:r="http://schemas.openxmlformats.org/officeDocument/2006/relationships" r:embed="rId1"/>
          <a:srcRect/>
          <a:stretch>
            <a:fillRect t="-66000" b="-66000"/>
          </a:stretch>
        </a:blipFill>
      </dgm:spPr>
    </dgm:pt>
    <dgm:pt modelId="{EBA8B64E-41F9-4DCB-B89D-B8312118EAA4}" type="pres">
      <dgm:prSet presAssocID="{37FCEBAF-0499-4818-AA48-9DEC41CA4642}" presName="text" presStyleLbl="node1" presStyleIdx="0" presStyleCnt="3">
        <dgm:presLayoutVars>
          <dgm:bulletEnabled val="1"/>
        </dgm:presLayoutVars>
      </dgm:prSet>
      <dgm:spPr/>
    </dgm:pt>
    <dgm:pt modelId="{08E62138-3074-444F-9619-3EB0B721E027}" type="pres">
      <dgm:prSet presAssocID="{929CE939-1C3F-4562-805C-2C31B3AE50D4}" presName="spacer" presStyleCnt="0"/>
      <dgm:spPr/>
    </dgm:pt>
    <dgm:pt modelId="{24F8B827-926B-4676-A14E-937616433C63}" type="pres">
      <dgm:prSet presAssocID="{8289EE11-25AA-4365-B49E-948CE5EB11B4}" presName="comp" presStyleCnt="0"/>
      <dgm:spPr/>
    </dgm:pt>
    <dgm:pt modelId="{FE766FBE-DC5D-4E1A-B8EA-1B786A942ABC}" type="pres">
      <dgm:prSet presAssocID="{8289EE11-25AA-4365-B49E-948CE5EB11B4}" presName="box" presStyleLbl="node1" presStyleIdx="1" presStyleCnt="3" custScaleY="138265" custLinFactNeighborX="520" custLinFactNeighborY="-902"/>
      <dgm:spPr/>
    </dgm:pt>
    <dgm:pt modelId="{3953328E-367D-46C6-B68C-03CBCE49DBBC}" type="pres">
      <dgm:prSet presAssocID="{8289EE11-25AA-4365-B49E-948CE5EB11B4}" presName="img" presStyleLbl="fgImgPlace1" presStyleIdx="1" presStyleCnt="3" custScaleX="107927" custScaleY="164384"/>
      <dgm:spPr/>
    </dgm:pt>
    <dgm:pt modelId="{375BB55E-0988-431A-B49C-80F824EA99B6}" type="pres">
      <dgm:prSet presAssocID="{8289EE11-25AA-4365-B49E-948CE5EB11B4}" presName="text" presStyleLbl="node1" presStyleIdx="1" presStyleCnt="3">
        <dgm:presLayoutVars>
          <dgm:bulletEnabled val="1"/>
        </dgm:presLayoutVars>
      </dgm:prSet>
      <dgm:spPr/>
    </dgm:pt>
    <dgm:pt modelId="{2E607E7E-99B7-4C28-B28F-F01A00214546}" type="pres">
      <dgm:prSet presAssocID="{F777B4A5-78F4-48C2-8664-1B87FD769EF0}" presName="spacer" presStyleCnt="0"/>
      <dgm:spPr/>
    </dgm:pt>
    <dgm:pt modelId="{B6F74BBB-CBF7-4760-9F53-13B772090B40}" type="pres">
      <dgm:prSet presAssocID="{17FF5F15-4B83-4C3B-B2C2-0D6869B03BEC}" presName="comp" presStyleCnt="0"/>
      <dgm:spPr/>
    </dgm:pt>
    <dgm:pt modelId="{B501C945-3218-4559-9361-BE7ED8466889}" type="pres">
      <dgm:prSet presAssocID="{17FF5F15-4B83-4C3B-B2C2-0D6869B03BEC}" presName="box" presStyleLbl="node1" presStyleIdx="2" presStyleCnt="3" custScaleX="100000" custScaleY="133813"/>
      <dgm:spPr/>
    </dgm:pt>
    <dgm:pt modelId="{4BEC091A-53E5-4F73-98F3-F20FA981FF96}" type="pres">
      <dgm:prSet presAssocID="{17FF5F15-4B83-4C3B-B2C2-0D6869B03BEC}" presName="img" presStyleLbl="fgImgPlace1" presStyleIdx="2" presStyleCnt="3" custScaleX="115534" custScaleY="171865" custLinFactY="-89444" custLinFactNeighborX="-4217" custLinFactNeighborY="-100000"/>
      <dgm:spPr>
        <a:blipFill rotWithShape="1">
          <a:blip xmlns:r="http://schemas.openxmlformats.org/officeDocument/2006/relationships" r:embed="rId2"/>
          <a:srcRect/>
          <a:stretch>
            <a:fillRect l="-8000" r="-8000"/>
          </a:stretch>
        </a:blipFill>
      </dgm:spPr>
    </dgm:pt>
    <dgm:pt modelId="{A44E8574-3A33-402C-A8F9-74C6E18246B4}" type="pres">
      <dgm:prSet presAssocID="{17FF5F15-4B83-4C3B-B2C2-0D6869B03BEC}" presName="text" presStyleLbl="node1" presStyleIdx="2" presStyleCnt="3">
        <dgm:presLayoutVars>
          <dgm:bulletEnabled val="1"/>
        </dgm:presLayoutVars>
      </dgm:prSet>
      <dgm:spPr/>
    </dgm:pt>
  </dgm:ptLst>
  <dgm:cxnLst>
    <dgm:cxn modelId="{813EEB31-9DF9-47B0-9D5F-5FBAD0610638}" type="presOf" srcId="{8289EE11-25AA-4365-B49E-948CE5EB11B4}" destId="{375BB55E-0988-431A-B49C-80F824EA99B6}" srcOrd="1" destOrd="0" presId="urn:microsoft.com/office/officeart/2005/8/layout/vList4#5"/>
    <dgm:cxn modelId="{9B35CA33-B5CF-4057-A906-3393199F304E}" srcId="{A2D35F85-A108-4E58-9E89-C11100B0A5A0}" destId="{17FF5F15-4B83-4C3B-B2C2-0D6869B03BEC}" srcOrd="2" destOrd="0" parTransId="{4B278694-877C-42BC-BCA5-BB775F162FCB}" sibTransId="{500B88D2-98D7-4592-8A03-AC0E7BC229A2}"/>
    <dgm:cxn modelId="{3F3EA435-25F0-4993-B073-B0085E5224BF}" srcId="{A2D35F85-A108-4E58-9E89-C11100B0A5A0}" destId="{37FCEBAF-0499-4818-AA48-9DEC41CA4642}" srcOrd="0" destOrd="0" parTransId="{BFF7CABE-DEB6-40A4-95FA-2B2D362644F1}" sibTransId="{929CE939-1C3F-4562-805C-2C31B3AE50D4}"/>
    <dgm:cxn modelId="{169EB55C-8BEB-42AD-8CD0-2340BA519B5A}" type="presOf" srcId="{17FF5F15-4B83-4C3B-B2C2-0D6869B03BEC}" destId="{B501C945-3218-4559-9361-BE7ED8466889}" srcOrd="0" destOrd="0" presId="urn:microsoft.com/office/officeart/2005/8/layout/vList4#5"/>
    <dgm:cxn modelId="{26906069-07A3-4FEA-99BA-94365088AC7A}" type="presOf" srcId="{37FCEBAF-0499-4818-AA48-9DEC41CA4642}" destId="{EBA8B64E-41F9-4DCB-B89D-B8312118EAA4}" srcOrd="1" destOrd="0" presId="urn:microsoft.com/office/officeart/2005/8/layout/vList4#5"/>
    <dgm:cxn modelId="{4E728E52-9D05-49F2-BDB2-840DD279692C}" type="presOf" srcId="{37FCEBAF-0499-4818-AA48-9DEC41CA4642}" destId="{4C40E962-D210-4CEA-8111-EE2F8DCF4368}" srcOrd="0" destOrd="0" presId="urn:microsoft.com/office/officeart/2005/8/layout/vList4#5"/>
    <dgm:cxn modelId="{900CAB73-B22D-4FE3-8BFE-975EE5A003D3}" srcId="{A2D35F85-A108-4E58-9E89-C11100B0A5A0}" destId="{8289EE11-25AA-4365-B49E-948CE5EB11B4}" srcOrd="1" destOrd="0" parTransId="{92CA14BA-1E41-4430-9256-8FD16D54B44E}" sibTransId="{F777B4A5-78F4-48C2-8664-1B87FD769EF0}"/>
    <dgm:cxn modelId="{C08BF886-B57E-4A5F-9029-964EB4335ED8}" type="presOf" srcId="{8289EE11-25AA-4365-B49E-948CE5EB11B4}" destId="{FE766FBE-DC5D-4E1A-B8EA-1B786A942ABC}" srcOrd="0" destOrd="0" presId="urn:microsoft.com/office/officeart/2005/8/layout/vList4#5"/>
    <dgm:cxn modelId="{D3C5D6DB-A3DA-4BE3-A66A-6D4468AD8B56}" type="presOf" srcId="{17FF5F15-4B83-4C3B-B2C2-0D6869B03BEC}" destId="{A44E8574-3A33-402C-A8F9-74C6E18246B4}" srcOrd="1" destOrd="0" presId="urn:microsoft.com/office/officeart/2005/8/layout/vList4#5"/>
    <dgm:cxn modelId="{004EF1F7-97F3-4D70-A872-A7191E082EA3}" type="presOf" srcId="{A2D35F85-A108-4E58-9E89-C11100B0A5A0}" destId="{32767DB6-CA0F-4EED-9584-1124714B2870}" srcOrd="0" destOrd="0" presId="urn:microsoft.com/office/officeart/2005/8/layout/vList4#5"/>
    <dgm:cxn modelId="{A2D3D1C5-6E4F-4575-8150-361C96FEB2C8}" type="presParOf" srcId="{32767DB6-CA0F-4EED-9584-1124714B2870}" destId="{1C487D60-E8CB-42B2-B9F3-766546536DE5}" srcOrd="0" destOrd="0" presId="urn:microsoft.com/office/officeart/2005/8/layout/vList4#5"/>
    <dgm:cxn modelId="{25422B0E-FE2F-479B-89F8-09D604D4BA5D}" type="presParOf" srcId="{1C487D60-E8CB-42B2-B9F3-766546536DE5}" destId="{4C40E962-D210-4CEA-8111-EE2F8DCF4368}" srcOrd="0" destOrd="0" presId="urn:microsoft.com/office/officeart/2005/8/layout/vList4#5"/>
    <dgm:cxn modelId="{4D128150-7564-41CC-8EB8-C5B156AAE850}" type="presParOf" srcId="{1C487D60-E8CB-42B2-B9F3-766546536DE5}" destId="{B403CA64-7FC4-44C8-9551-A4D0B6A45E6D}" srcOrd="1" destOrd="0" presId="urn:microsoft.com/office/officeart/2005/8/layout/vList4#5"/>
    <dgm:cxn modelId="{66DC7DE7-A401-494C-A012-FA5A3BBCDED7}" type="presParOf" srcId="{1C487D60-E8CB-42B2-B9F3-766546536DE5}" destId="{EBA8B64E-41F9-4DCB-B89D-B8312118EAA4}" srcOrd="2" destOrd="0" presId="urn:microsoft.com/office/officeart/2005/8/layout/vList4#5"/>
    <dgm:cxn modelId="{0C34B302-31E8-4BD5-8F34-BBB6BCF500CE}" type="presParOf" srcId="{32767DB6-CA0F-4EED-9584-1124714B2870}" destId="{08E62138-3074-444F-9619-3EB0B721E027}" srcOrd="1" destOrd="0" presId="urn:microsoft.com/office/officeart/2005/8/layout/vList4#5"/>
    <dgm:cxn modelId="{51DDBD1E-ECA8-4009-AC89-0DE5E87D1F05}" type="presParOf" srcId="{32767DB6-CA0F-4EED-9584-1124714B2870}" destId="{24F8B827-926B-4676-A14E-937616433C63}" srcOrd="2" destOrd="0" presId="urn:microsoft.com/office/officeart/2005/8/layout/vList4#5"/>
    <dgm:cxn modelId="{F4657BAB-2D3C-405A-AAD7-7908ED9E486A}" type="presParOf" srcId="{24F8B827-926B-4676-A14E-937616433C63}" destId="{FE766FBE-DC5D-4E1A-B8EA-1B786A942ABC}" srcOrd="0" destOrd="0" presId="urn:microsoft.com/office/officeart/2005/8/layout/vList4#5"/>
    <dgm:cxn modelId="{AF432BF1-0BAD-4DF0-9A5E-A2F53937D4A1}" type="presParOf" srcId="{24F8B827-926B-4676-A14E-937616433C63}" destId="{3953328E-367D-46C6-B68C-03CBCE49DBBC}" srcOrd="1" destOrd="0" presId="urn:microsoft.com/office/officeart/2005/8/layout/vList4#5"/>
    <dgm:cxn modelId="{BFDE6147-D210-4688-ADF0-37599B5EDE08}" type="presParOf" srcId="{24F8B827-926B-4676-A14E-937616433C63}" destId="{375BB55E-0988-431A-B49C-80F824EA99B6}" srcOrd="2" destOrd="0" presId="urn:microsoft.com/office/officeart/2005/8/layout/vList4#5"/>
    <dgm:cxn modelId="{84F629E0-5215-4B27-B883-0BA6070DCCE7}" type="presParOf" srcId="{32767DB6-CA0F-4EED-9584-1124714B2870}" destId="{2E607E7E-99B7-4C28-B28F-F01A00214546}" srcOrd="3" destOrd="0" presId="urn:microsoft.com/office/officeart/2005/8/layout/vList4#5"/>
    <dgm:cxn modelId="{670A899C-E060-48FB-B532-D40C60B27EF0}" type="presParOf" srcId="{32767DB6-CA0F-4EED-9584-1124714B2870}" destId="{B6F74BBB-CBF7-4760-9F53-13B772090B40}" srcOrd="4" destOrd="0" presId="urn:microsoft.com/office/officeart/2005/8/layout/vList4#5"/>
    <dgm:cxn modelId="{AE13E17D-EC57-4B21-82E2-8C3C189A7F0C}" type="presParOf" srcId="{B6F74BBB-CBF7-4760-9F53-13B772090B40}" destId="{B501C945-3218-4559-9361-BE7ED8466889}" srcOrd="0" destOrd="0" presId="urn:microsoft.com/office/officeart/2005/8/layout/vList4#5"/>
    <dgm:cxn modelId="{34A6AB92-C26C-49B1-B49F-241A6A18BE93}" type="presParOf" srcId="{B6F74BBB-CBF7-4760-9F53-13B772090B40}" destId="{4BEC091A-53E5-4F73-98F3-F20FA981FF96}" srcOrd="1" destOrd="0" presId="urn:microsoft.com/office/officeart/2005/8/layout/vList4#5"/>
    <dgm:cxn modelId="{E0396AFE-98BD-4131-89F1-72376B2AFE51}" type="presParOf" srcId="{B6F74BBB-CBF7-4760-9F53-13B772090B40}" destId="{A44E8574-3A33-402C-A8F9-74C6E18246B4}" srcOrd="2" destOrd="0" presId="urn:microsoft.com/office/officeart/2005/8/layout/vList4#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2D35F85-A108-4E58-9E89-C11100B0A5A0}" type="doc">
      <dgm:prSet loTypeId="urn:microsoft.com/office/officeart/2005/8/layout/vList4#4" loCatId="list" qsTypeId="urn:microsoft.com/office/officeart/2005/8/quickstyle/simple1" qsCatId="simple" csTypeId="urn:microsoft.com/office/officeart/2005/8/colors/accent1_2" csCatId="accent1" phldr="1"/>
      <dgm:spPr/>
      <dgm:t>
        <a:bodyPr/>
        <a:lstStyle/>
        <a:p>
          <a:endParaRPr lang="ru-RU"/>
        </a:p>
      </dgm:t>
    </dgm:pt>
    <dgm:pt modelId="{064520BB-4789-4BE4-8A2B-1079DFEFA4E9}">
      <dgm:prSet custT="1"/>
      <dgm:spPr>
        <a:xfrm>
          <a:off x="0" y="0"/>
          <a:ext cx="8229600" cy="4525963"/>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ru-RU" sz="1800" dirty="0"/>
            <a:t>Стратегическая трансформация корпорации </a:t>
          </a:r>
          <a:r>
            <a:rPr lang="ru-RU" sz="1800" dirty="0" err="1"/>
            <a:t>Microsoft</a:t>
          </a:r>
          <a:r>
            <a:rPr lang="ru-RU" sz="1800" dirty="0"/>
            <a:t> инициирована в 2014 году с целью выхода на данные рыночные сегменты из ее ниши, связанной с продуктами  </a:t>
          </a:r>
          <a:r>
            <a:rPr lang="ru-RU" sz="1800" dirty="0" err="1"/>
            <a:t>Windows</a:t>
          </a:r>
          <a:r>
            <a:rPr lang="ru-RU" sz="1800" dirty="0"/>
            <a:t>/</a:t>
          </a:r>
          <a:r>
            <a:rPr lang="ru-RU" sz="1800" dirty="0" err="1"/>
            <a:t>Office</a:t>
          </a:r>
          <a:r>
            <a:rPr lang="ru-RU" sz="1800" dirty="0"/>
            <a:t>. </a:t>
          </a:r>
        </a:p>
        <a:p>
          <a:pPr marL="0" marR="0" lvl="0" indent="0" algn="just" defTabSz="914400" eaLnBrk="1" fontAlgn="auto" latinLnBrk="0" hangingPunct="1">
            <a:lnSpc>
              <a:spcPct val="100000"/>
            </a:lnSpc>
            <a:spcBef>
              <a:spcPts val="0"/>
            </a:spcBef>
            <a:spcAft>
              <a:spcPts val="0"/>
            </a:spcAft>
            <a:buClrTx/>
            <a:buSzTx/>
            <a:buFontTx/>
            <a:buNone/>
            <a:tabLst/>
            <a:defRPr/>
          </a:pPr>
          <a:r>
            <a:rPr lang="ru-RU" sz="1800" dirty="0"/>
            <a:t>Назначение нового руководителя </a:t>
          </a:r>
          <a:r>
            <a:rPr lang="ru-RU" sz="1800" dirty="0" err="1"/>
            <a:t>Сатья</a:t>
          </a:r>
          <a:r>
            <a:rPr lang="ru-RU" sz="1800" dirty="0"/>
            <a:t> </a:t>
          </a:r>
          <a:r>
            <a:rPr lang="ru-RU" sz="1800" dirty="0" err="1"/>
            <a:t>Наделла</a:t>
          </a:r>
          <a:r>
            <a:rPr lang="ru-RU" sz="1800" dirty="0"/>
            <a:t> с его стратегически-предпринимательским менталитетом и поддержка его реформаторской деятельности акционерами. </a:t>
          </a:r>
        </a:p>
        <a:p>
          <a:pPr marL="0" marR="0" lvl="0" indent="0" algn="just" defTabSz="914400" eaLnBrk="1" fontAlgn="auto" latinLnBrk="0" hangingPunct="1">
            <a:lnSpc>
              <a:spcPct val="100000"/>
            </a:lnSpc>
            <a:spcBef>
              <a:spcPts val="0"/>
            </a:spcBef>
            <a:spcAft>
              <a:spcPts val="0"/>
            </a:spcAft>
            <a:buClrTx/>
            <a:buSzTx/>
            <a:buFontTx/>
            <a:buNone/>
            <a:tabLst/>
            <a:defRPr/>
          </a:pPr>
          <a:r>
            <a:rPr lang="ru-RU" sz="1800" dirty="0"/>
            <a:t>Интенсивная интеграция ресурсов из внешнего окружения в форме приобретения за это время более 40 компаний. </a:t>
          </a:r>
        </a:p>
        <a:p>
          <a:pPr marL="0" marR="0" lvl="0" indent="0" algn="just" defTabSz="914400" eaLnBrk="1" fontAlgn="auto" latinLnBrk="0" hangingPunct="1">
            <a:lnSpc>
              <a:spcPct val="100000"/>
            </a:lnSpc>
            <a:spcBef>
              <a:spcPts val="0"/>
            </a:spcBef>
            <a:spcAft>
              <a:spcPts val="0"/>
            </a:spcAft>
            <a:buClrTx/>
            <a:buSzTx/>
            <a:buFontTx/>
            <a:buNone/>
            <a:tabLst/>
            <a:defRPr/>
          </a:pPr>
          <a:r>
            <a:rPr lang="ru-RU" sz="1800" dirty="0"/>
            <a:t>Проведение нескольких реорганизаций в виде изменения структуры и назначения на ключевые позиции менеджеров с соответствующими компетенциями и предпринимательским менталитетом.</a:t>
          </a:r>
          <a:endParaRPr lang="ru-RU" sz="1800" dirty="0">
            <a:solidFill>
              <a:sysClr val="window" lastClr="FFFFFF"/>
            </a:solidFill>
            <a:latin typeface="Calibri" panose="020F0502020204030204"/>
            <a:ea typeface="+mn-ea"/>
            <a:cs typeface="+mn-cs"/>
          </a:endParaRPr>
        </a:p>
      </dgm:t>
    </dgm:pt>
    <dgm:pt modelId="{095F3D0F-49CA-4559-885D-9E11780B0006}" type="parTrans" cxnId="{1F2B2F40-073C-42CB-B0E9-5640E47A9077}">
      <dgm:prSet/>
      <dgm:spPr/>
      <dgm:t>
        <a:bodyPr/>
        <a:lstStyle/>
        <a:p>
          <a:endParaRPr lang="ru-RU"/>
        </a:p>
      </dgm:t>
    </dgm:pt>
    <dgm:pt modelId="{EDD035AE-D4BC-41E3-A543-FC6F3C2E8D29}" type="sibTrans" cxnId="{1F2B2F40-073C-42CB-B0E9-5640E47A9077}">
      <dgm:prSet/>
      <dgm:spPr/>
      <dgm:t>
        <a:bodyPr/>
        <a:lstStyle/>
        <a:p>
          <a:endParaRPr lang="ru-RU"/>
        </a:p>
      </dgm:t>
    </dgm:pt>
    <dgm:pt modelId="{32767DB6-CA0F-4EED-9584-1124714B2870}" type="pres">
      <dgm:prSet presAssocID="{A2D35F85-A108-4E58-9E89-C11100B0A5A0}" presName="linear" presStyleCnt="0">
        <dgm:presLayoutVars>
          <dgm:dir/>
          <dgm:resizeHandles val="exact"/>
        </dgm:presLayoutVars>
      </dgm:prSet>
      <dgm:spPr/>
    </dgm:pt>
    <dgm:pt modelId="{8A92474B-C7AB-44DC-B373-FA33CF3366C7}" type="pres">
      <dgm:prSet presAssocID="{064520BB-4789-4BE4-8A2B-1079DFEFA4E9}" presName="comp" presStyleCnt="0"/>
      <dgm:spPr/>
    </dgm:pt>
    <dgm:pt modelId="{0841C505-F1E7-4A71-87C8-F5435BEEA887}" type="pres">
      <dgm:prSet presAssocID="{064520BB-4789-4BE4-8A2B-1079DFEFA4E9}" presName="box" presStyleLbl="node1" presStyleIdx="0" presStyleCnt="1"/>
      <dgm:spPr/>
    </dgm:pt>
    <dgm:pt modelId="{5DD28B08-0B19-40BE-AE0A-56616EC81DAD}" type="pres">
      <dgm:prSet presAssocID="{064520BB-4789-4BE4-8A2B-1079DFEFA4E9}" presName="img" presStyleLbl="fgImgPlace1" presStyleIdx="0" presStyleCnt="1" custScaleX="100926" custScaleY="35154" custLinFactNeighborX="-13889" custLinFactNeighborY="1272"/>
      <dgm:spPr>
        <a:xfrm>
          <a:off x="1" y="1295403"/>
          <a:ext cx="2093906" cy="2027269"/>
        </a:xfrm>
        <a:prstGeom prst="roundRect">
          <a:avLst>
            <a:gd name="adj" fmla="val 10000"/>
          </a:avLst>
        </a:prstGeom>
        <a:blipFill rotWithShape="1">
          <a:blip xmlns:r="http://schemas.openxmlformats.org/officeDocument/2006/relationships" r:embed="rId1"/>
          <a:srcRect/>
          <a:stretch>
            <a:fillRect l="-14000" r="-14000"/>
          </a:stretch>
        </a:blipFill>
        <a:ln w="12700" cap="flat" cmpd="sng" algn="ctr">
          <a:solidFill>
            <a:sysClr val="window" lastClr="FFFFFF">
              <a:hueOff val="0"/>
              <a:satOff val="0"/>
              <a:lumOff val="0"/>
              <a:alphaOff val="0"/>
            </a:sysClr>
          </a:solidFill>
          <a:prstDash val="solid"/>
          <a:miter lim="800000"/>
        </a:ln>
        <a:effectLst/>
      </dgm:spPr>
    </dgm:pt>
    <dgm:pt modelId="{F7F686C2-07A7-4934-8CE0-AC001033E56D}" type="pres">
      <dgm:prSet presAssocID="{064520BB-4789-4BE4-8A2B-1079DFEFA4E9}" presName="text" presStyleLbl="node1" presStyleIdx="0" presStyleCnt="1">
        <dgm:presLayoutVars>
          <dgm:bulletEnabled val="1"/>
        </dgm:presLayoutVars>
      </dgm:prSet>
      <dgm:spPr/>
    </dgm:pt>
  </dgm:ptLst>
  <dgm:cxnLst>
    <dgm:cxn modelId="{B92A663A-7A40-480F-9394-F39EFE773AB7}" type="presOf" srcId="{064520BB-4789-4BE4-8A2B-1079DFEFA4E9}" destId="{0841C505-F1E7-4A71-87C8-F5435BEEA887}" srcOrd="0" destOrd="0" presId="urn:microsoft.com/office/officeart/2005/8/layout/vList4#4"/>
    <dgm:cxn modelId="{1F2B2F40-073C-42CB-B0E9-5640E47A9077}" srcId="{A2D35F85-A108-4E58-9E89-C11100B0A5A0}" destId="{064520BB-4789-4BE4-8A2B-1079DFEFA4E9}" srcOrd="0" destOrd="0" parTransId="{095F3D0F-49CA-4559-885D-9E11780B0006}" sibTransId="{EDD035AE-D4BC-41E3-A543-FC6F3C2E8D29}"/>
    <dgm:cxn modelId="{16F4FCB9-D799-4DF0-8F13-814E7BBCD5C4}" type="presOf" srcId="{064520BB-4789-4BE4-8A2B-1079DFEFA4E9}" destId="{F7F686C2-07A7-4934-8CE0-AC001033E56D}" srcOrd="1" destOrd="0" presId="urn:microsoft.com/office/officeart/2005/8/layout/vList4#4"/>
    <dgm:cxn modelId="{004EF1F7-97F3-4D70-A872-A7191E082EA3}" type="presOf" srcId="{A2D35F85-A108-4E58-9E89-C11100B0A5A0}" destId="{32767DB6-CA0F-4EED-9584-1124714B2870}" srcOrd="0" destOrd="0" presId="urn:microsoft.com/office/officeart/2005/8/layout/vList4#4"/>
    <dgm:cxn modelId="{0BA31C73-9565-4EA6-B4CE-33A09DC34663}" type="presParOf" srcId="{32767DB6-CA0F-4EED-9584-1124714B2870}" destId="{8A92474B-C7AB-44DC-B373-FA33CF3366C7}" srcOrd="0" destOrd="0" presId="urn:microsoft.com/office/officeart/2005/8/layout/vList4#4"/>
    <dgm:cxn modelId="{4FFB8CE7-C527-4A25-A270-4001E860B09B}" type="presParOf" srcId="{8A92474B-C7AB-44DC-B373-FA33CF3366C7}" destId="{0841C505-F1E7-4A71-87C8-F5435BEEA887}" srcOrd="0" destOrd="0" presId="urn:microsoft.com/office/officeart/2005/8/layout/vList4#4"/>
    <dgm:cxn modelId="{5CF29FD4-EC87-4A47-BE0C-C565118ADCED}" type="presParOf" srcId="{8A92474B-C7AB-44DC-B373-FA33CF3366C7}" destId="{5DD28B08-0B19-40BE-AE0A-56616EC81DAD}" srcOrd="1" destOrd="0" presId="urn:microsoft.com/office/officeart/2005/8/layout/vList4#4"/>
    <dgm:cxn modelId="{603A98E3-6B86-4092-BED9-68D114E7E4A6}" type="presParOf" srcId="{8A92474B-C7AB-44DC-B373-FA33CF3366C7}" destId="{F7F686C2-07A7-4934-8CE0-AC001033E56D}" srcOrd="2" destOrd="0" presId="urn:microsoft.com/office/officeart/2005/8/layout/vList4#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41C505-F1E7-4A71-87C8-F5435BEEA887}">
      <dsp:nvSpPr>
        <dsp:cNvPr id="0" name=""/>
        <dsp:cNvSpPr/>
      </dsp:nvSpPr>
      <dsp:spPr>
        <a:xfrm>
          <a:off x="0" y="0"/>
          <a:ext cx="8229600" cy="4525963"/>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marR="0" lvl="0" indent="0" algn="just" defTabSz="914400" eaLnBrk="1" fontAlgn="auto" latinLnBrk="0" hangingPunct="1">
            <a:lnSpc>
              <a:spcPct val="100000"/>
            </a:lnSpc>
            <a:spcBef>
              <a:spcPct val="0"/>
            </a:spcBef>
            <a:spcAft>
              <a:spcPts val="0"/>
            </a:spcAft>
            <a:buClrTx/>
            <a:buSzTx/>
            <a:buFontTx/>
            <a:buNone/>
            <a:tabLst/>
            <a:defRPr/>
          </a:pPr>
          <a:r>
            <a:rPr lang="ru-RU" sz="2300" kern="1200" dirty="0"/>
            <a:t>Занимая место в пределах 60 университетов в </a:t>
          </a:r>
          <a:r>
            <a:rPr lang="en-US" sz="2300" kern="1200" dirty="0"/>
            <a:t>QS</a:t>
          </a:r>
          <a:r>
            <a:rPr lang="ru-RU" sz="2300" kern="1200" dirty="0"/>
            <a:t> рейтинге в 2006 году, в 2014 году </a:t>
          </a:r>
          <a:r>
            <a:rPr lang="en-US" sz="2300" kern="1200" dirty="0"/>
            <a:t>EPFL</a:t>
          </a:r>
          <a:r>
            <a:rPr lang="ru-RU" sz="2300" kern="1200" dirty="0"/>
            <a:t> присоединился к группе топ-20 (17 в мире и 8 в Европе). Достигнутый прогресс также находит свое отражение в оценке рейтинга </a:t>
          </a:r>
          <a:r>
            <a:rPr lang="en-US" sz="2300" kern="1200" dirty="0"/>
            <a:t>Times Higher Education</a:t>
          </a:r>
          <a:r>
            <a:rPr lang="ru-RU" sz="2300" kern="1200" dirty="0"/>
            <a:t> (</a:t>
          </a:r>
          <a:r>
            <a:rPr lang="en-US" sz="2300" kern="1200" dirty="0"/>
            <a:t>THE</a:t>
          </a:r>
          <a:r>
            <a:rPr lang="ru-RU" sz="2300" kern="1200" dirty="0"/>
            <a:t>): 34-общая позиция на мировом уровне, 12 в области техники и технологии, и 2 место в мире среди учреждений, учрежденных менее 50 лет назад. </a:t>
          </a:r>
        </a:p>
      </dsp:txBody>
      <dsp:txXfrm>
        <a:off x="2098516" y="0"/>
        <a:ext cx="6131083" cy="4525963"/>
      </dsp:txXfrm>
    </dsp:sp>
    <dsp:sp modelId="{5DD28B08-0B19-40BE-AE0A-56616EC81DAD}">
      <dsp:nvSpPr>
        <dsp:cNvPr id="0" name=""/>
        <dsp:cNvSpPr/>
      </dsp:nvSpPr>
      <dsp:spPr>
        <a:xfrm>
          <a:off x="1" y="1295403"/>
          <a:ext cx="2093906" cy="2027269"/>
        </a:xfrm>
        <a:prstGeom prst="roundRect">
          <a:avLst>
            <a:gd name="adj" fmla="val 10000"/>
          </a:avLst>
        </a:prstGeom>
        <a:blipFill rotWithShape="1">
          <a:blip xmlns:r="http://schemas.openxmlformats.org/officeDocument/2006/relationships" r:embed="rId1"/>
          <a:srcRect/>
          <a:stretch>
            <a:fillRect t="-24000" b="-24000"/>
          </a:stretch>
        </a:blip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8899AA-75F7-4FC4-8423-31A9DB8AEE84}">
      <dsp:nvSpPr>
        <dsp:cNvPr id="0" name=""/>
        <dsp:cNvSpPr/>
      </dsp:nvSpPr>
      <dsp:spPr>
        <a:xfrm>
          <a:off x="0" y="0"/>
          <a:ext cx="8249010" cy="1452562"/>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ru-RU" sz="2000" i="0" kern="1200" dirty="0">
              <a:latin typeface="Arial" panose="020B0604020202020204" pitchFamily="34" charset="0"/>
              <a:cs typeface="Arial" panose="020B0604020202020204" pitchFamily="34" charset="0"/>
            </a:rPr>
            <a:t>Ключевые процессы</a:t>
          </a:r>
        </a:p>
        <a:p>
          <a:pPr marL="0" lvl="0" indent="0" algn="l" defTabSz="889000">
            <a:lnSpc>
              <a:spcPct val="90000"/>
            </a:lnSpc>
            <a:spcBef>
              <a:spcPct val="0"/>
            </a:spcBef>
            <a:spcAft>
              <a:spcPct val="35000"/>
            </a:spcAft>
            <a:buNone/>
          </a:pPr>
          <a:r>
            <a:rPr lang="ru-RU" sz="2000" i="0" kern="1200" dirty="0">
              <a:latin typeface="Arial" panose="020B0604020202020204" pitchFamily="34" charset="0"/>
              <a:cs typeface="Arial" panose="020B0604020202020204" pitchFamily="34" charset="0"/>
            </a:rPr>
            <a:t>Подготовка предложения </a:t>
          </a:r>
          <a:r>
            <a:rPr lang="en-US" sz="2000" i="0" kern="1200" dirty="0">
              <a:latin typeface="Arial" panose="020B0604020202020204" pitchFamily="34" charset="0"/>
              <a:cs typeface="Arial" panose="020B0604020202020204" pitchFamily="34" charset="0"/>
            </a:rPr>
            <a:t>tenure track </a:t>
          </a:r>
          <a:r>
            <a:rPr lang="ru-RU" sz="2000" i="0" kern="1200" dirty="0">
              <a:latin typeface="Arial" panose="020B0604020202020204" pitchFamily="34" charset="0"/>
              <a:cs typeface="Arial" panose="020B0604020202020204" pitchFamily="34" charset="0"/>
            </a:rPr>
            <a:t>доцентом на основе установления глобальной кооперации с наиболее продвинутыми исследователями</a:t>
          </a:r>
        </a:p>
      </dsp:txBody>
      <dsp:txXfrm>
        <a:off x="1795058" y="0"/>
        <a:ext cx="6453951" cy="1452562"/>
      </dsp:txXfrm>
    </dsp:sp>
    <dsp:sp modelId="{E4B23A2E-99FF-4978-AB5A-8AB015E01486}">
      <dsp:nvSpPr>
        <dsp:cNvPr id="0" name=""/>
        <dsp:cNvSpPr/>
      </dsp:nvSpPr>
      <dsp:spPr>
        <a:xfrm>
          <a:off x="145256" y="145256"/>
          <a:ext cx="1649802" cy="1162049"/>
        </a:xfrm>
        <a:prstGeom prst="roundRect">
          <a:avLst>
            <a:gd name="adj" fmla="val 10000"/>
          </a:avLst>
        </a:prstGeom>
        <a:blipFill rotWithShape="1">
          <a:blip xmlns:r="http://schemas.openxmlformats.org/officeDocument/2006/relationships" r:embed="rId1"/>
          <a:stretch>
            <a:fillRect/>
          </a:stretch>
        </a:blip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F10DF5B-7D71-48D5-B691-BCDC5232DBB2}">
      <dsp:nvSpPr>
        <dsp:cNvPr id="0" name=""/>
        <dsp:cNvSpPr/>
      </dsp:nvSpPr>
      <dsp:spPr>
        <a:xfrm>
          <a:off x="0" y="1597818"/>
          <a:ext cx="8249010" cy="1452562"/>
        </a:xfrm>
        <a:prstGeom prst="roundRect">
          <a:avLst>
            <a:gd name="adj" fmla="val 10000"/>
          </a:avLst>
        </a:prstGeom>
        <a:solidFill>
          <a:schemeClr val="accent1"/>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ru-RU" sz="2000" i="0" kern="1200" dirty="0">
              <a:latin typeface="Arial" panose="020B0604020202020204" pitchFamily="34" charset="0"/>
              <a:cs typeface="Arial" panose="020B0604020202020204" pitchFamily="34" charset="0"/>
            </a:rPr>
            <a:t>Предложение  продукта или услуги </a:t>
          </a:r>
        </a:p>
        <a:p>
          <a:pPr marL="0" lvl="0" indent="0" algn="l" defTabSz="889000">
            <a:lnSpc>
              <a:spcPct val="90000"/>
            </a:lnSpc>
            <a:spcBef>
              <a:spcPct val="0"/>
            </a:spcBef>
            <a:spcAft>
              <a:spcPct val="35000"/>
            </a:spcAft>
            <a:buNone/>
          </a:pPr>
          <a:r>
            <a:rPr lang="ru-RU" sz="2000" i="0" kern="1200" dirty="0">
              <a:latin typeface="Arial" panose="020B0604020202020204" pitchFamily="34" charset="0"/>
              <a:cs typeface="Arial" panose="020B0604020202020204" pitchFamily="34" charset="0"/>
            </a:rPr>
            <a:t>Высокая степень релевантности за счет учета информации полученной от корпоративных заказчиков</a:t>
          </a:r>
        </a:p>
      </dsp:txBody>
      <dsp:txXfrm>
        <a:off x="1795058" y="1597818"/>
        <a:ext cx="6453951" cy="1452562"/>
      </dsp:txXfrm>
    </dsp:sp>
    <dsp:sp modelId="{DDB352BA-CB09-41A2-A197-66406469FBD2}">
      <dsp:nvSpPr>
        <dsp:cNvPr id="0" name=""/>
        <dsp:cNvSpPr/>
      </dsp:nvSpPr>
      <dsp:spPr>
        <a:xfrm>
          <a:off x="145256" y="1743074"/>
          <a:ext cx="1649802" cy="1162049"/>
        </a:xfrm>
        <a:prstGeom prst="roundRect">
          <a:avLst>
            <a:gd name="adj" fmla="val 10000"/>
          </a:avLst>
        </a:prstGeom>
        <a:blipFill rotWithShape="0">
          <a:blip xmlns:r="http://schemas.openxmlformats.org/officeDocument/2006/relationships" r:embed="rId2"/>
          <a:stretch>
            <a:fillRect/>
          </a:stretch>
        </a:blip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DEF609D-67BB-43EF-B4F8-FB4853FBD5E2}">
      <dsp:nvSpPr>
        <dsp:cNvPr id="0" name=""/>
        <dsp:cNvSpPr/>
      </dsp:nvSpPr>
      <dsp:spPr>
        <a:xfrm>
          <a:off x="0" y="3195637"/>
          <a:ext cx="8249010" cy="1452562"/>
        </a:xfrm>
        <a:prstGeom prst="roundRect">
          <a:avLst>
            <a:gd name="adj" fmla="val 10000"/>
          </a:avLst>
        </a:prstGeom>
        <a:solidFill>
          <a:schemeClr val="accent1"/>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ru-RU" sz="2000" i="0" kern="1200" dirty="0">
              <a:latin typeface="Arial" panose="020B0604020202020204" pitchFamily="34" charset="0"/>
              <a:cs typeface="Arial" panose="020B0604020202020204" pitchFamily="34" charset="0"/>
            </a:rPr>
            <a:t>Модель наращивания ресурсов</a:t>
          </a:r>
        </a:p>
        <a:p>
          <a:pPr marL="0" lvl="0" indent="0" algn="l" defTabSz="889000">
            <a:lnSpc>
              <a:spcPct val="90000"/>
            </a:lnSpc>
            <a:spcBef>
              <a:spcPct val="0"/>
            </a:spcBef>
            <a:spcAft>
              <a:spcPct val="35000"/>
            </a:spcAft>
            <a:buNone/>
          </a:pPr>
          <a:r>
            <a:rPr lang="ru-RU" sz="2000" i="0" kern="1200" dirty="0">
              <a:latin typeface="Arial" panose="020B0604020202020204" pitchFamily="34" charset="0"/>
              <a:cs typeface="Arial" panose="020B0604020202020204" pitchFamily="34" charset="0"/>
            </a:rPr>
            <a:t>Финансирование по выигранному тендеру,</a:t>
          </a:r>
        </a:p>
        <a:p>
          <a:pPr marL="0" lvl="0" indent="0" algn="l" defTabSz="889000">
            <a:lnSpc>
              <a:spcPct val="90000"/>
            </a:lnSpc>
            <a:spcBef>
              <a:spcPct val="0"/>
            </a:spcBef>
            <a:spcAft>
              <a:spcPct val="35000"/>
            </a:spcAft>
            <a:buNone/>
          </a:pPr>
          <a:r>
            <a:rPr lang="ru-RU" sz="2000" i="0" kern="1200" dirty="0">
              <a:latin typeface="Arial" panose="020B0604020202020204" pitchFamily="34" charset="0"/>
              <a:cs typeface="Arial" panose="020B0604020202020204" pitchFamily="34" charset="0"/>
            </a:rPr>
            <a:t>Человеческий капитал</a:t>
          </a:r>
        </a:p>
      </dsp:txBody>
      <dsp:txXfrm>
        <a:off x="1795058" y="3195637"/>
        <a:ext cx="6453951" cy="1452562"/>
      </dsp:txXfrm>
    </dsp:sp>
    <dsp:sp modelId="{0B00EF04-14E4-4D85-BFB6-09A7F5D583E4}">
      <dsp:nvSpPr>
        <dsp:cNvPr id="0" name=""/>
        <dsp:cNvSpPr/>
      </dsp:nvSpPr>
      <dsp:spPr>
        <a:xfrm>
          <a:off x="145256" y="3340893"/>
          <a:ext cx="1649802" cy="1162049"/>
        </a:xfrm>
        <a:prstGeom prst="roundRect">
          <a:avLst>
            <a:gd name="adj" fmla="val 10000"/>
          </a:avLst>
        </a:prstGeom>
        <a:blipFill rotWithShape="0">
          <a:blip xmlns:r="http://schemas.openxmlformats.org/officeDocument/2006/relationships" r:embed="rId3"/>
          <a:stretch>
            <a:fillRect/>
          </a:stretch>
        </a:blip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40E962-D210-4CEA-8111-EE2F8DCF4368}">
      <dsp:nvSpPr>
        <dsp:cNvPr id="0" name=""/>
        <dsp:cNvSpPr/>
      </dsp:nvSpPr>
      <dsp:spPr>
        <a:xfrm>
          <a:off x="0" y="0"/>
          <a:ext cx="8229600" cy="1090869"/>
        </a:xfrm>
        <a:prstGeom prst="roundRect">
          <a:avLst>
            <a:gd name="adj" fmla="val 10000"/>
          </a:avLst>
        </a:prstGeom>
        <a:solidFill>
          <a:schemeClr val="tx2">
            <a:lumMod val="40000"/>
            <a:lumOff val="6000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marR="0" lvl="0" indent="0" algn="r" defTabSz="914400" eaLnBrk="1" fontAlgn="auto" latinLnBrk="0" hangingPunct="1">
            <a:lnSpc>
              <a:spcPct val="100000"/>
            </a:lnSpc>
            <a:spcBef>
              <a:spcPct val="0"/>
            </a:spcBef>
            <a:spcAft>
              <a:spcPts val="0"/>
            </a:spcAft>
            <a:buClrTx/>
            <a:buSzTx/>
            <a:buFontTx/>
            <a:buNone/>
            <a:tabLst/>
            <a:defRPr/>
          </a:pPr>
          <a:r>
            <a:rPr lang="ru-RU" sz="2400" kern="1200" dirty="0">
              <a:solidFill>
                <a:schemeClr val="tx1"/>
              </a:solidFill>
            </a:rPr>
            <a:t>ресурсного подхода, динамических способностей</a:t>
          </a:r>
          <a:r>
            <a:rPr lang="en-US" sz="2400" kern="1200" dirty="0">
              <a:solidFill>
                <a:schemeClr val="tx1"/>
              </a:solidFill>
            </a:rPr>
            <a:t>,</a:t>
          </a:r>
          <a:endParaRPr lang="ru-RU" sz="2400" kern="1200" dirty="0">
            <a:solidFill>
              <a:schemeClr val="tx1"/>
            </a:solidFill>
          </a:endParaRPr>
        </a:p>
      </dsp:txBody>
      <dsp:txXfrm>
        <a:off x="1737821" y="0"/>
        <a:ext cx="6491778" cy="1090869"/>
      </dsp:txXfrm>
    </dsp:sp>
    <dsp:sp modelId="{B403CA64-7FC4-44C8-9551-A4D0B6A45E6D}">
      <dsp:nvSpPr>
        <dsp:cNvPr id="0" name=""/>
        <dsp:cNvSpPr/>
      </dsp:nvSpPr>
      <dsp:spPr>
        <a:xfrm>
          <a:off x="-52598" y="0"/>
          <a:ext cx="2040117" cy="1090869"/>
        </a:xfrm>
        <a:prstGeom prst="roundRect">
          <a:avLst>
            <a:gd name="adj" fmla="val 10000"/>
          </a:avLst>
        </a:prstGeom>
        <a:blipFill rotWithShape="1">
          <a:blip xmlns:r="http://schemas.openxmlformats.org/officeDocument/2006/relationships" r:embed="rId1"/>
          <a:srcRect/>
          <a:stretch>
            <a:fillRect t="-66000" b="-66000"/>
          </a:stretch>
        </a:blip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E766FBE-DC5D-4E1A-B8EA-1B786A942ABC}">
      <dsp:nvSpPr>
        <dsp:cNvPr id="0" name=""/>
        <dsp:cNvSpPr/>
      </dsp:nvSpPr>
      <dsp:spPr>
        <a:xfrm>
          <a:off x="0" y="1174481"/>
          <a:ext cx="8229600" cy="1270674"/>
        </a:xfrm>
        <a:prstGeom prst="roundRect">
          <a:avLst>
            <a:gd name="adj" fmla="val 10000"/>
          </a:avLst>
        </a:prstGeom>
        <a:solidFill>
          <a:schemeClr val="tx2">
            <a:lumMod val="40000"/>
            <a:lumOff val="6000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ru-RU" sz="2400" kern="1200" dirty="0">
              <a:solidFill>
                <a:schemeClr val="tx1"/>
              </a:solidFill>
            </a:rPr>
            <a:t>стратегической инновации</a:t>
          </a:r>
          <a:r>
            <a:rPr lang="en-US" sz="2400" kern="1200" dirty="0">
              <a:solidFill>
                <a:schemeClr val="tx1"/>
              </a:solidFill>
            </a:rPr>
            <a:t>,</a:t>
          </a:r>
          <a:r>
            <a:rPr lang="ru-RU" sz="2400" kern="1200" dirty="0">
              <a:solidFill>
                <a:schemeClr val="tx1"/>
              </a:solidFill>
            </a:rPr>
            <a:t> стратегического предпринимательства </a:t>
          </a:r>
          <a:endParaRPr lang="ru-RU" sz="2400" b="1" kern="1200" dirty="0">
            <a:solidFill>
              <a:schemeClr val="tx1"/>
            </a:solidFill>
          </a:endParaRPr>
        </a:p>
      </dsp:txBody>
      <dsp:txXfrm>
        <a:off x="1737821" y="1174481"/>
        <a:ext cx="6491778" cy="1270674"/>
      </dsp:txXfrm>
    </dsp:sp>
    <dsp:sp modelId="{3953328E-367D-46C6-B68C-03CBCE49DBBC}">
      <dsp:nvSpPr>
        <dsp:cNvPr id="0" name=""/>
        <dsp:cNvSpPr/>
      </dsp:nvSpPr>
      <dsp:spPr>
        <a:xfrm>
          <a:off x="26665" y="1213823"/>
          <a:ext cx="1776392" cy="1208569"/>
        </a:xfrm>
        <a:prstGeom prst="roundRect">
          <a:avLst>
            <a:gd name="adj" fmla="val 10000"/>
          </a:avLst>
        </a:prstGeom>
        <a:solidFill>
          <a:schemeClr val="accent1">
            <a:tint val="50000"/>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01C945-3218-4559-9361-BE7ED8466889}">
      <dsp:nvSpPr>
        <dsp:cNvPr id="0" name=""/>
        <dsp:cNvSpPr/>
      </dsp:nvSpPr>
      <dsp:spPr>
        <a:xfrm>
          <a:off x="17968" y="2562251"/>
          <a:ext cx="8229600" cy="1229759"/>
        </a:xfrm>
        <a:prstGeom prst="roundRect">
          <a:avLst>
            <a:gd name="adj" fmla="val 10000"/>
          </a:avLst>
        </a:prstGeom>
        <a:solidFill>
          <a:schemeClr val="tx2">
            <a:lumMod val="40000"/>
            <a:lumOff val="6000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ru-RU" sz="2400" kern="1200" dirty="0">
              <a:solidFill>
                <a:schemeClr val="tx1"/>
              </a:solidFill>
            </a:rPr>
            <a:t>и перехода от Защитника к </a:t>
          </a:r>
          <a:r>
            <a:rPr lang="ru-RU" sz="2400" kern="1200" dirty="0" err="1">
              <a:solidFill>
                <a:schemeClr val="tx1"/>
              </a:solidFill>
            </a:rPr>
            <a:t>проактивному</a:t>
          </a:r>
          <a:r>
            <a:rPr lang="ru-RU" sz="2400" kern="1200" dirty="0">
              <a:solidFill>
                <a:schemeClr val="tx1"/>
              </a:solidFill>
            </a:rPr>
            <a:t> типу адаптации</a:t>
          </a:r>
        </a:p>
      </dsp:txBody>
      <dsp:txXfrm>
        <a:off x="1755789" y="2562251"/>
        <a:ext cx="6491778" cy="1229759"/>
      </dsp:txXfrm>
    </dsp:sp>
    <dsp:sp modelId="{4BEC091A-53E5-4F73-98F3-F20FA981FF96}">
      <dsp:nvSpPr>
        <dsp:cNvPr id="0" name=""/>
        <dsp:cNvSpPr/>
      </dsp:nvSpPr>
      <dsp:spPr>
        <a:xfrm>
          <a:off x="-17968" y="1152533"/>
          <a:ext cx="1901597" cy="1263570"/>
        </a:xfrm>
        <a:prstGeom prst="roundRect">
          <a:avLst>
            <a:gd name="adj" fmla="val 10000"/>
          </a:avLst>
        </a:prstGeom>
        <a:blipFill rotWithShape="1">
          <a:blip xmlns:r="http://schemas.openxmlformats.org/officeDocument/2006/relationships" r:embed="rId2"/>
          <a:srcRect/>
          <a:stretch>
            <a:fillRect l="-8000" r="-8000"/>
          </a:stretch>
        </a:blip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41C505-F1E7-4A71-87C8-F5435BEEA887}">
      <dsp:nvSpPr>
        <dsp:cNvPr id="0" name=""/>
        <dsp:cNvSpPr/>
      </dsp:nvSpPr>
      <dsp:spPr>
        <a:xfrm>
          <a:off x="0" y="0"/>
          <a:ext cx="8229600" cy="5100414"/>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marR="0" lvl="0" indent="0" algn="just" defTabSz="914400" eaLnBrk="1" fontAlgn="auto" latinLnBrk="0" hangingPunct="1">
            <a:lnSpc>
              <a:spcPct val="100000"/>
            </a:lnSpc>
            <a:spcBef>
              <a:spcPct val="0"/>
            </a:spcBef>
            <a:spcAft>
              <a:spcPts val="0"/>
            </a:spcAft>
            <a:buClrTx/>
            <a:buSzTx/>
            <a:buFontTx/>
            <a:buNone/>
            <a:tabLst/>
            <a:defRPr/>
          </a:pPr>
          <a:r>
            <a:rPr lang="ru-RU" sz="1800" kern="1200" dirty="0"/>
            <a:t>Стратегическая трансформация корпорации </a:t>
          </a:r>
          <a:r>
            <a:rPr lang="ru-RU" sz="1800" kern="1200" dirty="0" err="1"/>
            <a:t>Microsoft</a:t>
          </a:r>
          <a:r>
            <a:rPr lang="ru-RU" sz="1800" kern="1200" dirty="0"/>
            <a:t> инициирована в 2014 году с целью выхода на данные рыночные сегменты из ее ниши, связанной с продуктами  </a:t>
          </a:r>
          <a:r>
            <a:rPr lang="ru-RU" sz="1800" kern="1200" dirty="0" err="1"/>
            <a:t>Windows</a:t>
          </a:r>
          <a:r>
            <a:rPr lang="ru-RU" sz="1800" kern="1200" dirty="0"/>
            <a:t>/</a:t>
          </a:r>
          <a:r>
            <a:rPr lang="ru-RU" sz="1800" kern="1200" dirty="0" err="1"/>
            <a:t>Office</a:t>
          </a:r>
          <a:r>
            <a:rPr lang="ru-RU" sz="1800" kern="1200" dirty="0"/>
            <a:t>. </a:t>
          </a:r>
        </a:p>
        <a:p>
          <a:pPr marL="0" marR="0" lvl="0" indent="0" algn="just" defTabSz="914400" eaLnBrk="1" fontAlgn="auto" latinLnBrk="0" hangingPunct="1">
            <a:lnSpc>
              <a:spcPct val="100000"/>
            </a:lnSpc>
            <a:spcBef>
              <a:spcPct val="0"/>
            </a:spcBef>
            <a:spcAft>
              <a:spcPts val="0"/>
            </a:spcAft>
            <a:buClrTx/>
            <a:buSzTx/>
            <a:buFontTx/>
            <a:buNone/>
            <a:tabLst/>
            <a:defRPr/>
          </a:pPr>
          <a:r>
            <a:rPr lang="ru-RU" sz="1800" kern="1200" dirty="0"/>
            <a:t>Назначение нового руководителя </a:t>
          </a:r>
          <a:r>
            <a:rPr lang="ru-RU" sz="1800" kern="1200" dirty="0" err="1"/>
            <a:t>Сатья</a:t>
          </a:r>
          <a:r>
            <a:rPr lang="ru-RU" sz="1800" kern="1200" dirty="0"/>
            <a:t> </a:t>
          </a:r>
          <a:r>
            <a:rPr lang="ru-RU" sz="1800" kern="1200" dirty="0" err="1"/>
            <a:t>Наделла</a:t>
          </a:r>
          <a:r>
            <a:rPr lang="ru-RU" sz="1800" kern="1200" dirty="0"/>
            <a:t> с его стратегически-предпринимательским менталитетом и поддержка его реформаторской деятельности акционерами. </a:t>
          </a:r>
        </a:p>
        <a:p>
          <a:pPr marL="0" marR="0" lvl="0" indent="0" algn="just" defTabSz="914400" eaLnBrk="1" fontAlgn="auto" latinLnBrk="0" hangingPunct="1">
            <a:lnSpc>
              <a:spcPct val="100000"/>
            </a:lnSpc>
            <a:spcBef>
              <a:spcPct val="0"/>
            </a:spcBef>
            <a:spcAft>
              <a:spcPts val="0"/>
            </a:spcAft>
            <a:buClrTx/>
            <a:buSzTx/>
            <a:buFontTx/>
            <a:buNone/>
            <a:tabLst/>
            <a:defRPr/>
          </a:pPr>
          <a:r>
            <a:rPr lang="ru-RU" sz="1800" kern="1200" dirty="0"/>
            <a:t>Интенсивная интеграция ресурсов из внешнего окружения в форме приобретения за это время более 40 компаний. </a:t>
          </a:r>
        </a:p>
        <a:p>
          <a:pPr marL="0" marR="0" lvl="0" indent="0" algn="just" defTabSz="914400" eaLnBrk="1" fontAlgn="auto" latinLnBrk="0" hangingPunct="1">
            <a:lnSpc>
              <a:spcPct val="100000"/>
            </a:lnSpc>
            <a:spcBef>
              <a:spcPct val="0"/>
            </a:spcBef>
            <a:spcAft>
              <a:spcPts val="0"/>
            </a:spcAft>
            <a:buClrTx/>
            <a:buSzTx/>
            <a:buFontTx/>
            <a:buNone/>
            <a:tabLst/>
            <a:defRPr/>
          </a:pPr>
          <a:r>
            <a:rPr lang="ru-RU" sz="1800" kern="1200" dirty="0"/>
            <a:t>Проведение нескольких реорганизаций в виде изменения структуры и назначения на ключевые позиции менеджеров с соответствующими компетенциями и предпринимательским менталитетом.</a:t>
          </a:r>
          <a:endParaRPr lang="ru-RU" sz="1800" kern="1200" dirty="0">
            <a:solidFill>
              <a:sysClr val="window" lastClr="FFFFFF"/>
            </a:solidFill>
            <a:latin typeface="Calibri" panose="020F0502020204030204"/>
            <a:ea typeface="+mn-ea"/>
            <a:cs typeface="+mn-cs"/>
          </a:endParaRPr>
        </a:p>
      </dsp:txBody>
      <dsp:txXfrm>
        <a:off x="2305347" y="149386"/>
        <a:ext cx="5774866" cy="4801642"/>
      </dsp:txXfrm>
    </dsp:sp>
    <dsp:sp modelId="{5DD28B08-0B19-40BE-AE0A-56616EC81DAD}">
      <dsp:nvSpPr>
        <dsp:cNvPr id="0" name=""/>
        <dsp:cNvSpPr/>
      </dsp:nvSpPr>
      <dsp:spPr>
        <a:xfrm>
          <a:off x="273818" y="1884909"/>
          <a:ext cx="1661161" cy="1434399"/>
        </a:xfrm>
        <a:prstGeom prst="roundRect">
          <a:avLst>
            <a:gd name="adj" fmla="val 10000"/>
          </a:avLst>
        </a:prstGeom>
        <a:blipFill rotWithShape="1">
          <a:blip xmlns:r="http://schemas.openxmlformats.org/officeDocument/2006/relationships" r:embed="rId1"/>
          <a:srcRect/>
          <a:stretch>
            <a:fillRect l="-14000" r="-14000"/>
          </a:stretch>
        </a:blip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18">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5">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56488E-FD44-445E-9EDF-C707BA56F096}" type="datetimeFigureOut">
              <a:rPr lang="ru-RU" smtClean="0"/>
              <a:pPr/>
              <a:t>20.09.2018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24ED62-CB00-47B0-9FF5-10984C86168C}"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ECE82B-231D-47C3-9B7E-F1069E828376}" type="slidenum">
              <a:rPr lang="en-US"/>
              <a:pPr/>
              <a:t>2</a:t>
            </a:fld>
            <a:endParaRPr lang="en-US"/>
          </a:p>
        </p:txBody>
      </p:sp>
      <p:sp>
        <p:nvSpPr>
          <p:cNvPr id="1859586" name="Rectangle 2"/>
          <p:cNvSpPr>
            <a:spLocks noGrp="1" noRot="1" noChangeAspect="1" noChangeArrowheads="1" noTextEdit="1"/>
          </p:cNvSpPr>
          <p:nvPr>
            <p:ph type="sldImg"/>
          </p:nvPr>
        </p:nvSpPr>
        <p:spPr>
          <a:ln/>
        </p:spPr>
      </p:sp>
      <p:sp>
        <p:nvSpPr>
          <p:cNvPr id="1859587" name="Rectangle 3"/>
          <p:cNvSpPr>
            <a:spLocks noGrp="1" noChangeArrowheads="1"/>
          </p:cNvSpPr>
          <p:nvPr>
            <p:ph type="body" idx="1"/>
          </p:nvPr>
        </p:nvSpPr>
        <p:spPr/>
        <p:txBody>
          <a:bodyPr/>
          <a:lstStyle/>
          <a:p>
            <a:pPr algn="r"/>
            <a:endParaRPr lang="ru-RU" sz="1000"/>
          </a:p>
        </p:txBody>
      </p:sp>
    </p:spTree>
    <p:extLst>
      <p:ext uri="{BB962C8B-B14F-4D97-AF65-F5344CB8AC3E}">
        <p14:creationId xmlns:p14="http://schemas.microsoft.com/office/powerpoint/2010/main" val="282545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A24ED62-CB00-47B0-9FF5-10984C86168C}" type="slidenum">
              <a:rPr lang="ru-RU" smtClean="0"/>
              <a:pPr/>
              <a:t>3</a:t>
            </a:fld>
            <a:endParaRPr lang="ru-RU"/>
          </a:p>
        </p:txBody>
      </p:sp>
    </p:spTree>
    <p:extLst>
      <p:ext uri="{BB962C8B-B14F-4D97-AF65-F5344CB8AC3E}">
        <p14:creationId xmlns:p14="http://schemas.microsoft.com/office/powerpoint/2010/main" val="24447540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ECE82B-231D-47C3-9B7E-F1069E828376}" type="slidenum">
              <a:rPr lang="en-US"/>
              <a:pPr/>
              <a:t>4</a:t>
            </a:fld>
            <a:endParaRPr lang="en-US"/>
          </a:p>
        </p:txBody>
      </p:sp>
      <p:sp>
        <p:nvSpPr>
          <p:cNvPr id="1859586" name="Rectangle 2"/>
          <p:cNvSpPr>
            <a:spLocks noGrp="1" noRot="1" noChangeAspect="1" noChangeArrowheads="1" noTextEdit="1"/>
          </p:cNvSpPr>
          <p:nvPr>
            <p:ph type="sldImg"/>
          </p:nvPr>
        </p:nvSpPr>
        <p:spPr>
          <a:ln/>
        </p:spPr>
      </p:sp>
      <p:sp>
        <p:nvSpPr>
          <p:cNvPr id="1859587" name="Rectangle 3"/>
          <p:cNvSpPr>
            <a:spLocks noGrp="1" noChangeArrowheads="1"/>
          </p:cNvSpPr>
          <p:nvPr>
            <p:ph type="body" idx="1"/>
          </p:nvPr>
        </p:nvSpPr>
        <p:spPr/>
        <p:txBody>
          <a:bodyPr/>
          <a:lstStyle/>
          <a:p>
            <a:pPr algn="r"/>
            <a:endParaRPr lang="ru-RU" sz="1000"/>
          </a:p>
        </p:txBody>
      </p:sp>
    </p:spTree>
    <p:extLst>
      <p:ext uri="{BB962C8B-B14F-4D97-AF65-F5344CB8AC3E}">
        <p14:creationId xmlns:p14="http://schemas.microsoft.com/office/powerpoint/2010/main" val="1588653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181C41-0EAC-49C1-83D5-20D5D1D9856D}" type="slidenum">
              <a:rPr lang="en-US"/>
              <a:pPr/>
              <a:t>10</a:t>
            </a:fld>
            <a:endParaRPr lang="en-US"/>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10638196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ECE82B-231D-47C3-9B7E-F1069E828376}" type="slidenum">
              <a:rPr lang="en-US"/>
              <a:pPr/>
              <a:t>12</a:t>
            </a:fld>
            <a:endParaRPr lang="en-US"/>
          </a:p>
        </p:txBody>
      </p:sp>
      <p:sp>
        <p:nvSpPr>
          <p:cNvPr id="1859586" name="Rectangle 2"/>
          <p:cNvSpPr>
            <a:spLocks noGrp="1" noRot="1" noChangeAspect="1" noChangeArrowheads="1" noTextEdit="1"/>
          </p:cNvSpPr>
          <p:nvPr>
            <p:ph type="sldImg"/>
          </p:nvPr>
        </p:nvSpPr>
        <p:spPr>
          <a:ln/>
        </p:spPr>
      </p:sp>
      <p:sp>
        <p:nvSpPr>
          <p:cNvPr id="1859587" name="Rectangle 3"/>
          <p:cNvSpPr>
            <a:spLocks noGrp="1" noChangeArrowheads="1"/>
          </p:cNvSpPr>
          <p:nvPr>
            <p:ph type="body" idx="1"/>
          </p:nvPr>
        </p:nvSpPr>
        <p:spPr/>
        <p:txBody>
          <a:bodyPr/>
          <a:lstStyle/>
          <a:p>
            <a:pPr algn="r"/>
            <a:endParaRPr lang="ru-RU" sz="1000"/>
          </a:p>
        </p:txBody>
      </p:sp>
    </p:spTree>
    <p:extLst>
      <p:ext uri="{BB962C8B-B14F-4D97-AF65-F5344CB8AC3E}">
        <p14:creationId xmlns:p14="http://schemas.microsoft.com/office/powerpoint/2010/main" val="2586216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a:t>Образец подзаголовка</a:t>
            </a:r>
            <a:endParaRPr kumimoji="0" lang="en-US"/>
          </a:p>
        </p:txBody>
      </p:sp>
      <p:sp>
        <p:nvSpPr>
          <p:cNvPr id="19" name="Дата 18"/>
          <p:cNvSpPr>
            <a:spLocks noGrp="1"/>
          </p:cNvSpPr>
          <p:nvPr>
            <p:ph type="dt" sz="half" idx="10"/>
          </p:nvPr>
        </p:nvSpPr>
        <p:spPr/>
        <p:txBody>
          <a:bodyPr/>
          <a:lstStyle/>
          <a:p>
            <a:fld id="{5EDBD992-BF99-48BC-BE17-F83D2B978CBC}" type="datetimeFigureOut">
              <a:rPr lang="ru-RU" smtClean="0"/>
              <a:pPr/>
              <a:t>20.09.2018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11" name="Номер слайда 10"/>
          <p:cNvSpPr>
            <a:spLocks noGrp="1"/>
          </p:cNvSpPr>
          <p:nvPr>
            <p:ph type="sldNum" sz="quarter" idx="12"/>
          </p:nvPr>
        </p:nvSpPr>
        <p:spPr/>
        <p:txBody>
          <a:bodyPr/>
          <a:lstStyle/>
          <a:p>
            <a:fld id="{EB4602D7-A594-4F88-906F-9ACA0594F87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5EDBD992-BF99-48BC-BE17-F83D2B978CBC}" type="datetimeFigureOut">
              <a:rPr lang="ru-RU" smtClean="0"/>
              <a:pPr/>
              <a:t>20.09.2018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B4602D7-A594-4F88-906F-9ACA0594F87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5EDBD992-BF99-48BC-BE17-F83D2B978CBC}" type="datetimeFigureOut">
              <a:rPr lang="ru-RU" smtClean="0"/>
              <a:pPr/>
              <a:t>20.09.2018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B4602D7-A594-4F88-906F-9ACA0594F874}"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1412"/>
          </a:xfrm>
        </p:spPr>
        <p:txBody>
          <a:bodyPr/>
          <a:lstStyle/>
          <a:p>
            <a:r>
              <a:rPr lang="ru-RU"/>
              <a:t>Образец заголовка</a:t>
            </a:r>
          </a:p>
        </p:txBody>
      </p:sp>
      <p:sp>
        <p:nvSpPr>
          <p:cNvPr id="3" name="Таблица 2"/>
          <p:cNvSpPr>
            <a:spLocks noGrp="1"/>
          </p:cNvSpPr>
          <p:nvPr>
            <p:ph type="tbl" idx="1"/>
          </p:nvPr>
        </p:nvSpPr>
        <p:spPr>
          <a:xfrm>
            <a:off x="457200" y="1600200"/>
            <a:ext cx="8229600" cy="4525963"/>
          </a:xfrm>
        </p:spPr>
        <p:txBody>
          <a:bodyPr/>
          <a:lstStyle/>
          <a:p>
            <a:endParaRPr lang="ru-RU"/>
          </a:p>
        </p:txBody>
      </p:sp>
      <p:sp>
        <p:nvSpPr>
          <p:cNvPr id="4" name="Дата 3"/>
          <p:cNvSpPr>
            <a:spLocks noGrp="1"/>
          </p:cNvSpPr>
          <p:nvPr>
            <p:ph type="dt" sz="half" idx="10"/>
          </p:nvPr>
        </p:nvSpPr>
        <p:spPr>
          <a:xfrm>
            <a:off x="457200" y="6245225"/>
            <a:ext cx="2133600" cy="476250"/>
          </a:xfrm>
        </p:spPr>
        <p:txBody>
          <a:bodyPr/>
          <a:lstStyle>
            <a:lvl1pPr>
              <a:defRPr/>
            </a:lvl1pPr>
          </a:lstStyle>
          <a:p>
            <a:endParaRPr lang="en-US"/>
          </a:p>
        </p:txBody>
      </p:sp>
      <p:sp>
        <p:nvSpPr>
          <p:cNvPr id="5" name="Нижний колонтитул 4"/>
          <p:cNvSpPr>
            <a:spLocks noGrp="1"/>
          </p:cNvSpPr>
          <p:nvPr>
            <p:ph type="ftr" sz="quarter" idx="11"/>
          </p:nvPr>
        </p:nvSpPr>
        <p:spPr>
          <a:xfrm>
            <a:off x="3125788" y="6245225"/>
            <a:ext cx="2892425" cy="476250"/>
          </a:xfrm>
        </p:spPr>
        <p:txBody>
          <a:bodyPr/>
          <a:lstStyle>
            <a:lvl1pPr>
              <a:defRPr/>
            </a:lvl1pPr>
          </a:lstStyle>
          <a:p>
            <a:endParaRPr lang="en-US"/>
          </a:p>
        </p:txBody>
      </p:sp>
      <p:sp>
        <p:nvSpPr>
          <p:cNvPr id="6" name="Номер слайда 5"/>
          <p:cNvSpPr>
            <a:spLocks noGrp="1"/>
          </p:cNvSpPr>
          <p:nvPr>
            <p:ph type="sldNum" sz="quarter" idx="12"/>
          </p:nvPr>
        </p:nvSpPr>
        <p:spPr>
          <a:xfrm>
            <a:off x="6553200" y="6245225"/>
            <a:ext cx="2133600" cy="476250"/>
          </a:xfrm>
        </p:spPr>
        <p:txBody>
          <a:bodyPr/>
          <a:lstStyle>
            <a:lvl1pPr>
              <a:defRPr/>
            </a:lvl1pPr>
          </a:lstStyle>
          <a:p>
            <a:fld id="{B494890C-9804-439C-B04A-629F4E42C08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p>
            <a:r>
              <a:rPr kumimoji="0" lang="ru-RU"/>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5EDBD992-BF99-48BC-BE17-F83D2B978CBC}" type="datetimeFigureOut">
              <a:rPr lang="ru-RU" smtClean="0"/>
              <a:pPr/>
              <a:t>20.09.2018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B4602D7-A594-4F88-906F-9ACA0594F87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a:t>Образец текста</a:t>
            </a:r>
          </a:p>
        </p:txBody>
      </p:sp>
      <p:sp>
        <p:nvSpPr>
          <p:cNvPr id="4" name="Дата 3"/>
          <p:cNvSpPr>
            <a:spLocks noGrp="1"/>
          </p:cNvSpPr>
          <p:nvPr>
            <p:ph type="dt" sz="half" idx="10"/>
          </p:nvPr>
        </p:nvSpPr>
        <p:spPr/>
        <p:txBody>
          <a:bodyPr/>
          <a:lstStyle/>
          <a:p>
            <a:fld id="{5EDBD992-BF99-48BC-BE17-F83D2B978CBC}" type="datetimeFigureOut">
              <a:rPr lang="ru-RU" smtClean="0"/>
              <a:pPr/>
              <a:t>20.09.2018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B4602D7-A594-4F88-906F-9ACA0594F874}"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5EDBD992-BF99-48BC-BE17-F83D2B978CBC}" type="datetimeFigureOut">
              <a:rPr lang="ru-RU" smtClean="0"/>
              <a:pPr/>
              <a:t>20.09.2018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B4602D7-A594-4F88-906F-9ACA0594F87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0"/>
          </p:nvPr>
        </p:nvSpPr>
        <p:spPr/>
        <p:txBody>
          <a:bodyPr/>
          <a:lstStyle/>
          <a:p>
            <a:fld id="{5EDBD992-BF99-48BC-BE17-F83D2B978CBC}" type="datetimeFigureOut">
              <a:rPr lang="ru-RU" smtClean="0"/>
              <a:pPr/>
              <a:t>20.09.2018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B4602D7-A594-4F88-906F-9ACA0594F87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5EDBD992-BF99-48BC-BE17-F83D2B978CBC}" type="datetimeFigureOut">
              <a:rPr lang="ru-RU" smtClean="0"/>
              <a:pPr/>
              <a:t>20.09.2018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B4602D7-A594-4F88-906F-9ACA0594F87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Дата 1"/>
          <p:cNvSpPr>
            <a:spLocks noGrp="1"/>
          </p:cNvSpPr>
          <p:nvPr>
            <p:ph type="dt" sz="half" idx="10"/>
          </p:nvPr>
        </p:nvSpPr>
        <p:spPr/>
        <p:txBody>
          <a:bodyPr/>
          <a:lstStyle/>
          <a:p>
            <a:fld id="{5EDBD992-BF99-48BC-BE17-F83D2B978CBC}" type="datetimeFigureOut">
              <a:rPr lang="ru-RU" smtClean="0"/>
              <a:pPr/>
              <a:t>20.09.2018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B4602D7-A594-4F88-906F-9ACA0594F87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5EDBD992-BF99-48BC-BE17-F83D2B978CBC}" type="datetimeFigureOut">
              <a:rPr lang="ru-RU" smtClean="0"/>
              <a:pPr/>
              <a:t>20.09.2018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B4602D7-A594-4F88-906F-9ACA0594F87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5EDBD992-BF99-48BC-BE17-F83D2B978CBC}" type="datetimeFigureOut">
              <a:rPr lang="ru-RU" smtClean="0"/>
              <a:pPr/>
              <a:t>20.09.2018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B4602D7-A594-4F88-906F-9ACA0594F874}"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p>
            <a:r>
              <a:rPr kumimoji="0" lang="ru-RU"/>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EDBD992-BF99-48BC-BE17-F83D2B978CBC}" type="datetimeFigureOut">
              <a:rPr lang="ru-RU" smtClean="0"/>
              <a:pPr/>
              <a:t>20.09.2018</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EB4602D7-A594-4F88-906F-9ACA0594F87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6" r:id="rId12"/>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04800" y="1820206"/>
            <a:ext cx="8382000" cy="1864826"/>
          </a:xfrm>
        </p:spPr>
        <p:txBody>
          <a:bodyPr>
            <a:noAutofit/>
          </a:bodyPr>
          <a:lstStyle/>
          <a:p>
            <a:r>
              <a:rPr lang="ru-RU" sz="2800" dirty="0">
                <a:solidFill>
                  <a:srgbClr val="FF0000"/>
                </a:solidFill>
                <a:effectLst/>
              </a:rPr>
              <a:t>ПРИМЕНИМОСТЬ ИСТОРИЧЕСКОГО ОПЫТА ИССЛЕДОВАНИЙ СТРАТЕГИЧЕСКИХ ПРЕОБРАЗОВАНИЙ ДЛЯ АНАЛИЗА ОРГАНИЗАЦИОННЫХ ИННОВАЦИЙ В УСЛОВИЯХ ЦИФРОВИЗАЦИИ</a:t>
            </a:r>
            <a:endParaRPr lang="ru-RU" sz="2800" dirty="0">
              <a:solidFill>
                <a:srgbClr val="FF0000"/>
              </a:solidFill>
            </a:endParaRPr>
          </a:p>
        </p:txBody>
      </p:sp>
      <p:sp>
        <p:nvSpPr>
          <p:cNvPr id="3" name="Подзаголовок 2"/>
          <p:cNvSpPr>
            <a:spLocks noGrp="1"/>
          </p:cNvSpPr>
          <p:nvPr>
            <p:ph type="subTitle" idx="1"/>
          </p:nvPr>
        </p:nvSpPr>
        <p:spPr/>
        <p:txBody>
          <a:bodyPr/>
          <a:lstStyle/>
          <a:p>
            <a:r>
              <a:rPr lang="ru-RU" dirty="0">
                <a:solidFill>
                  <a:schemeClr val="tx1"/>
                </a:solidFill>
                <a:effectLst>
                  <a:outerShdw blurRad="38100" dist="38100" dir="2700000" algn="tl">
                    <a:srgbClr val="C0C0C0"/>
                  </a:outerShdw>
                </a:effectLst>
              </a:rPr>
              <a:t>Козлов Михаил Романович, </a:t>
            </a:r>
            <a:r>
              <a:rPr lang="en-US" dirty="0">
                <a:solidFill>
                  <a:schemeClr val="tx1"/>
                </a:solidFill>
                <a:effectLst>
                  <a:outerShdw blurRad="38100" dist="38100" dir="2700000" algn="tl">
                    <a:srgbClr val="C0C0C0"/>
                  </a:outerShdw>
                </a:effectLst>
              </a:rPr>
              <a:t>mkozlov@mbschool.ru</a:t>
            </a:r>
            <a:endParaRPr lang="ru-RU" dirty="0">
              <a:solidFill>
                <a:schemeClr val="tx1"/>
              </a:solidFill>
            </a:endParaRPr>
          </a:p>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2" y="381000"/>
            <a:ext cx="7913687" cy="914400"/>
          </a:xfrm>
        </p:spPr>
        <p:txBody>
          <a:bodyPr>
            <a:normAutofit fontScale="90000"/>
          </a:bodyPr>
          <a:lstStyle/>
          <a:p>
            <a:r>
              <a:rPr lang="ru-RU" sz="2800" dirty="0">
                <a:solidFill>
                  <a:srgbClr val="FF0000"/>
                </a:solidFill>
              </a:rPr>
              <a:t>Эмпирические исследования не позволяют получить ответы</a:t>
            </a:r>
            <a:r>
              <a:rPr lang="en-US" sz="2800" dirty="0">
                <a:solidFill>
                  <a:srgbClr val="FF0000"/>
                </a:solidFill>
              </a:rPr>
              <a:t> </a:t>
            </a:r>
            <a:r>
              <a:rPr lang="ru-RU" sz="2800" dirty="0">
                <a:solidFill>
                  <a:srgbClr val="FF0000"/>
                </a:solidFill>
              </a:rPr>
              <a:t>на вопросы:</a:t>
            </a:r>
            <a:endParaRPr lang="en-US" sz="2800" dirty="0">
              <a:solidFill>
                <a:srgbClr val="FF0000"/>
              </a:solidFill>
            </a:endParaRPr>
          </a:p>
        </p:txBody>
      </p:sp>
      <p:sp>
        <p:nvSpPr>
          <p:cNvPr id="36867" name="Rectangle 3"/>
          <p:cNvSpPr>
            <a:spLocks noGrp="1" noChangeArrowheads="1"/>
          </p:cNvSpPr>
          <p:nvPr>
            <p:ph type="body" idx="1"/>
          </p:nvPr>
        </p:nvSpPr>
        <p:spPr>
          <a:xfrm>
            <a:off x="468313" y="1295400"/>
            <a:ext cx="8207375" cy="4654551"/>
          </a:xfrm>
        </p:spPr>
        <p:txBody>
          <a:bodyPr>
            <a:noAutofit/>
          </a:bodyPr>
          <a:lstStyle/>
          <a:p>
            <a:pPr>
              <a:spcBef>
                <a:spcPct val="60000"/>
              </a:spcBef>
            </a:pPr>
            <a:r>
              <a:rPr lang="ru-RU" sz="2200" dirty="0"/>
              <a:t>В чем заключаются ключевые факторы успешного повышения конкурентоспособности Аналитика, которые отсутствуют у Защитника?</a:t>
            </a:r>
          </a:p>
          <a:p>
            <a:pPr>
              <a:spcBef>
                <a:spcPct val="60000"/>
              </a:spcBef>
            </a:pPr>
            <a:r>
              <a:rPr lang="ru-RU" sz="2200" dirty="0"/>
              <a:t>Что выступает в качестве движущей силы перехода организации от модели Защитника к реализации стратегии Аналитика?</a:t>
            </a:r>
          </a:p>
          <a:p>
            <a:pPr>
              <a:spcBef>
                <a:spcPct val="60000"/>
              </a:spcBef>
            </a:pPr>
            <a:r>
              <a:rPr lang="ru-RU" sz="2200" dirty="0"/>
              <a:t>Каким образом выявляются и устраняются барьеры для наращивания потенциала захвата стратегических сегментов рынков </a:t>
            </a:r>
          </a:p>
          <a:p>
            <a:pPr>
              <a:spcBef>
                <a:spcPct val="60000"/>
              </a:spcBef>
            </a:pPr>
            <a:r>
              <a:rPr lang="ru-RU" sz="2200" dirty="0"/>
              <a:t>Каким образом интегрируются и развиваются недостающие организационные ресурсы и ключевые способности Аналитика?</a:t>
            </a:r>
          </a:p>
        </p:txBody>
      </p:sp>
    </p:spTree>
    <p:extLst>
      <p:ext uri="{BB962C8B-B14F-4D97-AF65-F5344CB8AC3E}">
        <p14:creationId xmlns:p14="http://schemas.microsoft.com/office/powerpoint/2010/main" val="853431823"/>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4213" y="620713"/>
            <a:ext cx="8229600" cy="936625"/>
          </a:xfrm>
        </p:spPr>
        <p:txBody>
          <a:bodyPr>
            <a:noAutofit/>
          </a:bodyPr>
          <a:lstStyle/>
          <a:p>
            <a:r>
              <a:rPr lang="ru-RU" sz="2800" dirty="0">
                <a:solidFill>
                  <a:srgbClr val="FF0000"/>
                </a:solidFill>
                <a:effectLst/>
              </a:rPr>
              <a:t>Расширение номенклатуры типов адаптации </a:t>
            </a:r>
            <a:r>
              <a:rPr lang="ru-RU" sz="2800" b="1" dirty="0" err="1">
                <a:solidFill>
                  <a:srgbClr val="FF0000"/>
                </a:solidFill>
              </a:rPr>
              <a:t>Майлза</a:t>
            </a:r>
            <a:r>
              <a:rPr lang="ru-RU" sz="2800" b="1" dirty="0">
                <a:solidFill>
                  <a:srgbClr val="FF0000"/>
                </a:solidFill>
              </a:rPr>
              <a:t> и Сноу</a:t>
            </a:r>
            <a:endParaRPr lang="de-DE" sz="2800" b="1" dirty="0">
              <a:solidFill>
                <a:srgbClr val="FF0000"/>
              </a:solidFill>
            </a:endParaRPr>
          </a:p>
        </p:txBody>
      </p:sp>
      <p:sp>
        <p:nvSpPr>
          <p:cNvPr id="8195" name="Rectangle 3"/>
          <p:cNvSpPr>
            <a:spLocks noGrp="1" noChangeArrowheads="1"/>
          </p:cNvSpPr>
          <p:nvPr>
            <p:ph type="body" idx="1"/>
          </p:nvPr>
        </p:nvSpPr>
        <p:spPr>
          <a:xfrm>
            <a:off x="539750" y="1600201"/>
            <a:ext cx="8229600" cy="4267199"/>
          </a:xfrm>
        </p:spPr>
        <p:txBody>
          <a:bodyPr>
            <a:normAutofit fontScale="62500" lnSpcReduction="20000"/>
          </a:bodyPr>
          <a:lstStyle/>
          <a:p>
            <a:pPr marL="0" indent="0">
              <a:buNone/>
            </a:pPr>
            <a:r>
              <a:rPr lang="ru-RU" sz="2400" b="1" dirty="0"/>
              <a:t>Стратегия Переходного аналитика</a:t>
            </a:r>
          </a:p>
          <a:p>
            <a:pPr>
              <a:buNone/>
            </a:pPr>
            <a:r>
              <a:rPr lang="ru-RU" sz="2400" dirty="0"/>
              <a:t>	</a:t>
            </a:r>
            <a:endParaRPr lang="en-US" sz="2600" dirty="0"/>
          </a:p>
          <a:p>
            <a:r>
              <a:rPr lang="ru-RU" sz="2900" dirty="0"/>
              <a:t>В случае ухода от Защитника реконфигурация ресурсной базы нацелена на альтернативное определение и решение предпринимательской, инженерной и административной проблем таким образом, чтобы обойти сопротивление архетипа Защитника, устранить влияние его траекторной зависимости в последующем и выйти за пределы своей ниши на новый сегмент рынка для использования открывшейся возможности.</a:t>
            </a:r>
          </a:p>
          <a:p>
            <a:pPr lvl="1"/>
            <a:r>
              <a:rPr lang="ru-RU" sz="2900" dirty="0"/>
              <a:t>Существенная стратегическая организационная инновация включает в себя переход от  архетипа адаптации типа Защитник к типу Переходного аналитика для построения таких альтернативных решений предпринимательских, инженерных и административных проблем, которые обеспечивали бы нейтрализацию влияния исходных ресурсов и способностей Защитника. </a:t>
            </a:r>
            <a:endParaRPr lang="de-CH" sz="2900" dirty="0"/>
          </a:p>
        </p:txBody>
      </p:sp>
    </p:spTree>
    <p:extLst>
      <p:ext uri="{BB962C8B-B14F-4D97-AF65-F5344CB8AC3E}">
        <p14:creationId xmlns:p14="http://schemas.microsoft.com/office/powerpoint/2010/main" val="180833929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8562" name="Rectangle 2"/>
          <p:cNvSpPr>
            <a:spLocks noGrp="1" noChangeArrowheads="1"/>
          </p:cNvSpPr>
          <p:nvPr>
            <p:ph type="title"/>
          </p:nvPr>
        </p:nvSpPr>
        <p:spPr>
          <a:xfrm>
            <a:off x="381000" y="457200"/>
            <a:ext cx="8629650" cy="762000"/>
          </a:xfrm>
          <a:noFill/>
          <a:ln/>
        </p:spPr>
        <p:txBody>
          <a:bodyPr lIns="91425" tIns="45715" rIns="91425" bIns="45715">
            <a:normAutofit fontScale="90000"/>
          </a:bodyPr>
          <a:lstStyle/>
          <a:p>
            <a:pPr>
              <a:lnSpc>
                <a:spcPct val="90000"/>
              </a:lnSpc>
            </a:pPr>
            <a:r>
              <a:rPr lang="ru-RU" sz="2800" b="1" i="0" dirty="0">
                <a:solidFill>
                  <a:srgbClr val="FF0000"/>
                </a:solidFill>
                <a:latin typeface="Arial Narrow" pitchFamily="34" charset="0"/>
              </a:rPr>
              <a:t>Кейс </a:t>
            </a:r>
            <a:r>
              <a:rPr lang="ru-RU" sz="2800" dirty="0">
                <a:solidFill>
                  <a:srgbClr val="FF0000"/>
                </a:solidFill>
                <a:effectLst/>
                <a:latin typeface="Arial" panose="020B0604020202020204" pitchFamily="34" charset="0"/>
                <a:cs typeface="Arial" panose="020B0604020202020204" pitchFamily="34" charset="0"/>
              </a:rPr>
              <a:t>конкуренции</a:t>
            </a:r>
            <a:r>
              <a:rPr lang="ru-RU" sz="2800" b="1" i="0" dirty="0">
                <a:solidFill>
                  <a:srgbClr val="FF0000"/>
                </a:solidFill>
                <a:latin typeface="Arial Narrow" pitchFamily="34" charset="0"/>
              </a:rPr>
              <a:t> </a:t>
            </a:r>
            <a:r>
              <a:rPr lang="ru-RU" sz="2800" dirty="0">
                <a:solidFill>
                  <a:srgbClr val="FF0000"/>
                </a:solidFill>
                <a:effectLst/>
                <a:latin typeface="Arial" panose="020B0604020202020204" pitchFamily="34" charset="0"/>
                <a:cs typeface="Arial" panose="020B0604020202020204" pitchFamily="34" charset="0"/>
              </a:rPr>
              <a:t>между </a:t>
            </a:r>
            <a:r>
              <a:rPr lang="en-US" sz="2800" dirty="0">
                <a:solidFill>
                  <a:srgbClr val="FF0000"/>
                </a:solidFill>
                <a:effectLst/>
                <a:latin typeface="Arial" panose="020B0604020202020204" pitchFamily="34" charset="0"/>
                <a:cs typeface="Arial" panose="020B0604020202020204" pitchFamily="34" charset="0"/>
              </a:rPr>
              <a:t>Microsoft </a:t>
            </a:r>
            <a:r>
              <a:rPr lang="ru-RU" sz="2800" dirty="0">
                <a:solidFill>
                  <a:srgbClr val="FF0000"/>
                </a:solidFill>
                <a:effectLst/>
                <a:latin typeface="Arial" panose="020B0604020202020204" pitchFamily="34" charset="0"/>
                <a:cs typeface="Arial" panose="020B0604020202020204" pitchFamily="34" charset="0"/>
              </a:rPr>
              <a:t>и </a:t>
            </a:r>
            <a:r>
              <a:rPr lang="en-US" sz="2800" dirty="0">
                <a:solidFill>
                  <a:srgbClr val="FF0000"/>
                </a:solidFill>
                <a:effectLst/>
                <a:latin typeface="Arial" panose="020B0604020202020204" pitchFamily="34" charset="0"/>
                <a:cs typeface="Arial" panose="020B0604020202020204" pitchFamily="34" charset="0"/>
              </a:rPr>
              <a:t>AWS</a:t>
            </a:r>
            <a:r>
              <a:rPr lang="ru-RU" sz="2800" dirty="0">
                <a:solidFill>
                  <a:srgbClr val="FF0000"/>
                </a:solidFill>
                <a:effectLst/>
                <a:latin typeface="Arial" panose="020B0604020202020204" pitchFamily="34" charset="0"/>
                <a:cs typeface="Arial" panose="020B0604020202020204" pitchFamily="34" charset="0"/>
              </a:rPr>
              <a:t> на рынке облачных технологий</a:t>
            </a:r>
            <a:endParaRPr lang="en-US" sz="2800" b="1" i="0" dirty="0">
              <a:solidFill>
                <a:srgbClr val="FF0000"/>
              </a:solidFill>
              <a:latin typeface="Arial Narrow" pitchFamily="34" charset="0"/>
            </a:endParaRPr>
          </a:p>
        </p:txBody>
      </p:sp>
      <p:graphicFrame>
        <p:nvGraphicFramePr>
          <p:cNvPr id="5" name="Таблица 4"/>
          <p:cNvGraphicFramePr>
            <a:graphicFrameLocks noGrp="1"/>
          </p:cNvGraphicFramePr>
          <p:nvPr>
            <p:ph type="tbl" idx="1"/>
            <p:extLst/>
          </p:nvPr>
        </p:nvGraphicFramePr>
        <p:xfrm>
          <a:off x="457200" y="1219200"/>
          <a:ext cx="82296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501635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457200"/>
            <a:ext cx="7924800" cy="1142999"/>
          </a:xfrm>
        </p:spPr>
        <p:txBody>
          <a:bodyPr>
            <a:normAutofit fontScale="90000"/>
          </a:bodyPr>
          <a:lstStyle/>
          <a:p>
            <a:pPr lvl="0"/>
            <a:r>
              <a:rPr lang="ru-RU" sz="2400" dirty="0">
                <a:solidFill>
                  <a:srgbClr val="FF0000"/>
                </a:solidFill>
                <a:effectLst/>
                <a:latin typeface="Arial" panose="020B0604020202020204" pitchFamily="34" charset="0"/>
                <a:cs typeface="Arial" panose="020B0604020202020204" pitchFamily="34" charset="0"/>
              </a:rPr>
              <a:t>Стратегическая трансформация </a:t>
            </a:r>
            <a:r>
              <a:rPr lang="en-US" sz="2400" dirty="0">
                <a:solidFill>
                  <a:srgbClr val="FF0000"/>
                </a:solidFill>
                <a:effectLst/>
                <a:latin typeface="Arial" panose="020B0604020202020204" pitchFamily="34" charset="0"/>
                <a:cs typeface="Arial" panose="020B0604020202020204" pitchFamily="34" charset="0"/>
              </a:rPr>
              <a:t>Microsoft </a:t>
            </a:r>
            <a:r>
              <a:rPr lang="ru-RU" sz="2400" dirty="0">
                <a:solidFill>
                  <a:srgbClr val="FF0000"/>
                </a:solidFill>
                <a:effectLst/>
                <a:latin typeface="Arial" panose="020B0604020202020204" pitchFamily="34" charset="0"/>
                <a:cs typeface="Arial" panose="020B0604020202020204" pitchFamily="34" charset="0"/>
              </a:rPr>
              <a:t>повысила его конкурентоспособность по отношению к </a:t>
            </a:r>
            <a:r>
              <a:rPr lang="en-US" sz="2400" dirty="0">
                <a:solidFill>
                  <a:srgbClr val="FF0000"/>
                </a:solidFill>
                <a:effectLst/>
                <a:latin typeface="Arial" panose="020B0604020202020204" pitchFamily="34" charset="0"/>
                <a:cs typeface="Arial" panose="020B0604020202020204" pitchFamily="34" charset="0"/>
              </a:rPr>
              <a:t>AWS</a:t>
            </a:r>
            <a:endParaRPr lang="ru-RU" sz="2400" b="1" dirty="0">
              <a:solidFill>
                <a:srgbClr val="FF0000"/>
              </a:solidFill>
              <a:effectLst/>
              <a:latin typeface="Arial" panose="020B0604020202020204" pitchFamily="34" charset="0"/>
              <a:cs typeface="Arial" panose="020B0604020202020204" pitchFamily="34" charset="0"/>
            </a:endParaRPr>
          </a:p>
        </p:txBody>
      </p:sp>
      <p:sp>
        <p:nvSpPr>
          <p:cNvPr id="7" name="Номер слайда 6"/>
          <p:cNvSpPr>
            <a:spLocks noGrp="1"/>
          </p:cNvSpPr>
          <p:nvPr>
            <p:ph type="sldNum" sz="quarter" idx="12"/>
          </p:nvPr>
        </p:nvSpPr>
        <p:spPr/>
        <p:txBody>
          <a:bodyPr/>
          <a:lstStyle/>
          <a:p>
            <a:fld id="{EB4602D7-A594-4F88-906F-9ACA0594F874}" type="slidenum">
              <a:rPr lang="ru-RU" smtClean="0"/>
              <a:pPr/>
              <a:t>13</a:t>
            </a:fld>
            <a:endParaRPr lang="ru-RU"/>
          </a:p>
        </p:txBody>
      </p:sp>
      <p:pic>
        <p:nvPicPr>
          <p:cNvPr id="5" name="Объект 4">
            <a:extLst>
              <a:ext uri="{FF2B5EF4-FFF2-40B4-BE49-F238E27FC236}">
                <a16:creationId xmlns:a16="http://schemas.microsoft.com/office/drawing/2014/main" id="{77DE4DD1-182C-42D0-9F35-81CF03F96E11}"/>
              </a:ext>
            </a:extLst>
          </p:cNvPr>
          <p:cNvPicPr>
            <a:picLocks noGrp="1" noChangeAspect="1"/>
          </p:cNvPicPr>
          <p:nvPr>
            <p:ph idx="1"/>
          </p:nvPr>
        </p:nvPicPr>
        <p:blipFill>
          <a:blip r:embed="rId2"/>
          <a:stretch>
            <a:fillRect/>
          </a:stretch>
        </p:blipFill>
        <p:spPr>
          <a:xfrm>
            <a:off x="457200" y="1828800"/>
            <a:ext cx="8229600" cy="4038600"/>
          </a:xfrm>
          <a:prstGeom prst="rect">
            <a:avLst/>
          </a:prstGeom>
        </p:spPr>
      </p:pic>
    </p:spTree>
    <p:extLst>
      <p:ext uri="{BB962C8B-B14F-4D97-AF65-F5344CB8AC3E}">
        <p14:creationId xmlns:p14="http://schemas.microsoft.com/office/powerpoint/2010/main" val="9036363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8562" name="Rectangle 2"/>
          <p:cNvSpPr>
            <a:spLocks noGrp="1" noChangeArrowheads="1"/>
          </p:cNvSpPr>
          <p:nvPr>
            <p:ph type="title"/>
          </p:nvPr>
        </p:nvSpPr>
        <p:spPr>
          <a:xfrm>
            <a:off x="381000" y="457200"/>
            <a:ext cx="8629650" cy="1143000"/>
          </a:xfrm>
          <a:noFill/>
          <a:ln/>
        </p:spPr>
        <p:txBody>
          <a:bodyPr lIns="91425" tIns="45715" rIns="91425" bIns="45715">
            <a:normAutofit/>
          </a:bodyPr>
          <a:lstStyle/>
          <a:p>
            <a:pPr>
              <a:lnSpc>
                <a:spcPct val="90000"/>
              </a:lnSpc>
            </a:pPr>
            <a:r>
              <a:rPr lang="ru-RU" sz="3200" b="1" i="0" dirty="0">
                <a:solidFill>
                  <a:srgbClr val="FF0000"/>
                </a:solidFill>
                <a:latin typeface="Arial Narrow" pitchFamily="34" charset="0"/>
              </a:rPr>
              <a:t>Кейс Федерального политехнического университета Лозанны</a:t>
            </a:r>
            <a:endParaRPr lang="en-US" sz="3200" b="1" i="0" dirty="0">
              <a:solidFill>
                <a:srgbClr val="FF0000"/>
              </a:solidFill>
              <a:latin typeface="Arial Narrow" pitchFamily="34" charset="0"/>
            </a:endParaRPr>
          </a:p>
        </p:txBody>
      </p:sp>
      <p:graphicFrame>
        <p:nvGraphicFramePr>
          <p:cNvPr id="5" name="Таблица 4"/>
          <p:cNvGraphicFramePr>
            <a:graphicFrameLocks noGrp="1"/>
          </p:cNvGraphicFramePr>
          <p:nvPr>
            <p:ph type="tbl" idx="1"/>
            <p:extLst>
              <p:ext uri="{D42A27DB-BD31-4B8C-83A1-F6EECF244321}">
                <p14:modId xmlns:p14="http://schemas.microsoft.com/office/powerpoint/2010/main" val="36908041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02328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7790" y="609600"/>
            <a:ext cx="8096610" cy="685800"/>
          </a:xfrm>
        </p:spPr>
        <p:txBody>
          <a:bodyPr>
            <a:noAutofit/>
          </a:bodyPr>
          <a:lstStyle/>
          <a:p>
            <a:r>
              <a:rPr lang="ru-RU" sz="2400" dirty="0">
                <a:solidFill>
                  <a:srgbClr val="FF0000"/>
                </a:solidFill>
                <a:effectLst/>
                <a:latin typeface="Arial" panose="020B0604020202020204" pitchFamily="34" charset="0"/>
                <a:cs typeface="Arial" panose="020B0604020202020204" pitchFamily="34" charset="0"/>
              </a:rPr>
              <a:t>Предложение ценности </a:t>
            </a:r>
            <a:r>
              <a:rPr lang="en-US" sz="2400" dirty="0">
                <a:solidFill>
                  <a:srgbClr val="FF0000"/>
                </a:solidFill>
                <a:effectLst/>
                <a:latin typeface="Arial" panose="020B0604020202020204" pitchFamily="34" charset="0"/>
                <a:cs typeface="Arial" panose="020B0604020202020204" pitchFamily="34" charset="0"/>
              </a:rPr>
              <a:t>EPFL </a:t>
            </a:r>
            <a:r>
              <a:rPr lang="ru-RU" sz="2400" dirty="0">
                <a:solidFill>
                  <a:srgbClr val="FF0000"/>
                </a:solidFill>
                <a:effectLst/>
                <a:latin typeface="Arial" panose="020B0604020202020204" pitchFamily="34" charset="0"/>
                <a:cs typeface="Arial" panose="020B0604020202020204" pitchFamily="34" charset="0"/>
              </a:rPr>
              <a:t> для тендеров </a:t>
            </a:r>
            <a:r>
              <a:rPr lang="en-US" sz="2400" dirty="0">
                <a:solidFill>
                  <a:srgbClr val="FF0000"/>
                </a:solidFill>
                <a:effectLst/>
                <a:latin typeface="Arial" panose="020B0604020202020204" pitchFamily="34" charset="0"/>
                <a:cs typeface="Arial" panose="020B0604020202020204" pitchFamily="34" charset="0"/>
              </a:rPr>
              <a:t>ERC</a:t>
            </a:r>
            <a:endParaRPr lang="ru-RU" sz="2400" dirty="0">
              <a:solidFill>
                <a:srgbClr val="FF0000"/>
              </a:solidFill>
              <a:effectLst/>
              <a:latin typeface="Arial" panose="020B0604020202020204" pitchFamily="34" charset="0"/>
              <a:cs typeface="Arial" panose="020B0604020202020204" pitchFamily="34" charset="0"/>
            </a:endParaRPr>
          </a:p>
        </p:txBody>
      </p:sp>
      <p:graphicFrame>
        <p:nvGraphicFramePr>
          <p:cNvPr id="4" name="Содержимое 3"/>
          <p:cNvGraphicFramePr>
            <a:graphicFrameLocks noGrp="1"/>
          </p:cNvGraphicFramePr>
          <p:nvPr>
            <p:ph idx="1"/>
            <p:extLst>
              <p:ext uri="{D42A27DB-BD31-4B8C-83A1-F6EECF244321}">
                <p14:modId xmlns:p14="http://schemas.microsoft.com/office/powerpoint/2010/main" val="2713286108"/>
              </p:ext>
            </p:extLst>
          </p:nvPr>
        </p:nvGraphicFramePr>
        <p:xfrm>
          <a:off x="437790" y="1295400"/>
          <a:ext cx="8249010"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Номер слайда 5"/>
          <p:cNvSpPr>
            <a:spLocks noGrp="1"/>
          </p:cNvSpPr>
          <p:nvPr>
            <p:ph type="sldNum" sz="quarter" idx="12"/>
          </p:nvPr>
        </p:nvSpPr>
        <p:spPr/>
        <p:txBody>
          <a:bodyPr/>
          <a:lstStyle/>
          <a:p>
            <a:fld id="{EB4602D7-A594-4F88-906F-9ACA0594F874}" type="slidenum">
              <a:rPr lang="ru-RU" smtClean="0"/>
              <a:pPr/>
              <a:t>3</a:t>
            </a:fld>
            <a:endParaRPr lang="ru-RU"/>
          </a:p>
        </p:txBody>
      </p:sp>
    </p:spTree>
    <p:extLst>
      <p:ext uri="{BB962C8B-B14F-4D97-AF65-F5344CB8AC3E}">
        <p14:creationId xmlns:p14="http://schemas.microsoft.com/office/powerpoint/2010/main" val="4029585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8562" name="Rectangle 2"/>
          <p:cNvSpPr>
            <a:spLocks noGrp="1" noChangeArrowheads="1"/>
          </p:cNvSpPr>
          <p:nvPr>
            <p:ph type="title"/>
          </p:nvPr>
        </p:nvSpPr>
        <p:spPr>
          <a:xfrm>
            <a:off x="381000" y="152400"/>
            <a:ext cx="8305800" cy="1676400"/>
          </a:xfrm>
          <a:noFill/>
          <a:ln/>
        </p:spPr>
        <p:txBody>
          <a:bodyPr lIns="91425" tIns="45715" rIns="91425" bIns="45715">
            <a:normAutofit fontScale="90000"/>
          </a:bodyPr>
          <a:lstStyle/>
          <a:p>
            <a:pPr>
              <a:lnSpc>
                <a:spcPct val="90000"/>
              </a:lnSpc>
            </a:pPr>
            <a:r>
              <a:rPr lang="ru-RU" sz="2800" dirty="0">
                <a:solidFill>
                  <a:srgbClr val="FF0000"/>
                </a:solidFill>
              </a:rPr>
              <a:t>Новые модели перехода стратегически предпринимательской организации к догоняющему развитию основаны на комбинации</a:t>
            </a:r>
            <a:r>
              <a:rPr lang="en-US" sz="2800" dirty="0">
                <a:solidFill>
                  <a:srgbClr val="FF0000"/>
                </a:solidFill>
              </a:rPr>
              <a:t> </a:t>
            </a:r>
            <a:r>
              <a:rPr lang="ru-RU" sz="2800" dirty="0">
                <a:solidFill>
                  <a:srgbClr val="FF0000"/>
                </a:solidFill>
              </a:rPr>
              <a:t>концепций </a:t>
            </a:r>
            <a:endParaRPr lang="en-US" sz="2800" b="1" i="0" dirty="0">
              <a:solidFill>
                <a:srgbClr val="FF0000"/>
              </a:solidFill>
              <a:latin typeface="Arial Narrow" pitchFamily="34" charset="0"/>
            </a:endParaRPr>
          </a:p>
        </p:txBody>
      </p:sp>
      <p:graphicFrame>
        <p:nvGraphicFramePr>
          <p:cNvPr id="5" name="Таблица 4"/>
          <p:cNvGraphicFramePr>
            <a:graphicFrameLocks noGrp="1"/>
          </p:cNvGraphicFramePr>
          <p:nvPr>
            <p:ph type="tbl" idx="1"/>
            <p:extLst>
              <p:ext uri="{D42A27DB-BD31-4B8C-83A1-F6EECF244321}">
                <p14:modId xmlns:p14="http://schemas.microsoft.com/office/powerpoint/2010/main" val="3888883878"/>
              </p:ext>
            </p:extLst>
          </p:nvPr>
        </p:nvGraphicFramePr>
        <p:xfrm>
          <a:off x="457200" y="2057401"/>
          <a:ext cx="8229600" cy="381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430273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4213" y="620713"/>
            <a:ext cx="8229600" cy="936625"/>
          </a:xfrm>
        </p:spPr>
        <p:txBody>
          <a:bodyPr>
            <a:normAutofit/>
          </a:bodyPr>
          <a:lstStyle/>
          <a:p>
            <a:r>
              <a:rPr lang="ru-RU" sz="2800" dirty="0"/>
              <a:t>Исторический подход</a:t>
            </a:r>
            <a:endParaRPr lang="de-DE" sz="2800" b="1" dirty="0">
              <a:solidFill>
                <a:srgbClr val="FF0000"/>
              </a:solidFill>
            </a:endParaRPr>
          </a:p>
        </p:txBody>
      </p:sp>
      <p:sp>
        <p:nvSpPr>
          <p:cNvPr id="8195" name="Rectangle 3"/>
          <p:cNvSpPr>
            <a:spLocks noGrp="1" noChangeArrowheads="1"/>
          </p:cNvSpPr>
          <p:nvPr>
            <p:ph type="body" idx="1"/>
          </p:nvPr>
        </p:nvSpPr>
        <p:spPr>
          <a:xfrm>
            <a:off x="539750" y="1600201"/>
            <a:ext cx="8229600" cy="4267199"/>
          </a:xfrm>
        </p:spPr>
        <p:txBody>
          <a:bodyPr>
            <a:noAutofit/>
          </a:bodyPr>
          <a:lstStyle/>
          <a:p>
            <a:pPr marL="0" indent="0">
              <a:buNone/>
            </a:pPr>
            <a:r>
              <a:rPr lang="ru-RU" sz="2400" dirty="0"/>
              <a:t>Исторический подход к определению роли стратегии как к некоему адаптивному механизму, приводящему организацию в состояние совместимости с изменением ее внешнего окружения - процесс адаптивного выбора или адаптивным циклом (</a:t>
            </a:r>
            <a:r>
              <a:rPr lang="ru-RU" sz="2400" dirty="0" err="1"/>
              <a:t>Miles</a:t>
            </a:r>
            <a:r>
              <a:rPr lang="ru-RU" sz="2400" dirty="0"/>
              <a:t> </a:t>
            </a:r>
            <a:r>
              <a:rPr lang="ru-RU" sz="2400" dirty="0" err="1"/>
              <a:t>and</a:t>
            </a:r>
            <a:r>
              <a:rPr lang="ru-RU" sz="2400" dirty="0"/>
              <a:t> </a:t>
            </a:r>
            <a:r>
              <a:rPr lang="ru-RU" sz="2400" dirty="0" err="1"/>
              <a:t>Snow</a:t>
            </a:r>
            <a:r>
              <a:rPr lang="ru-RU" sz="2400" dirty="0"/>
              <a:t>, 1978)</a:t>
            </a:r>
            <a:endParaRPr lang="en-US" sz="2400" dirty="0"/>
          </a:p>
          <a:p>
            <a:r>
              <a:rPr lang="ru-RU" sz="2400" dirty="0"/>
              <a:t>Старатель</a:t>
            </a:r>
          </a:p>
          <a:p>
            <a:r>
              <a:rPr lang="ru-RU" sz="2400" dirty="0"/>
              <a:t>Защитник</a:t>
            </a:r>
          </a:p>
          <a:p>
            <a:r>
              <a:rPr lang="ru-RU" sz="2400" dirty="0"/>
              <a:t>Аналитик</a:t>
            </a:r>
          </a:p>
          <a:p>
            <a:r>
              <a:rPr lang="ru-RU" sz="2400" dirty="0"/>
              <a:t>Реактор</a:t>
            </a:r>
            <a:endParaRPr lang="de-CH" sz="2400" dirty="0"/>
          </a:p>
        </p:txBody>
      </p:sp>
    </p:spTree>
    <p:extLst>
      <p:ext uri="{BB962C8B-B14F-4D97-AF65-F5344CB8AC3E}">
        <p14:creationId xmlns:p14="http://schemas.microsoft.com/office/powerpoint/2010/main" val="418334060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4213" y="620713"/>
            <a:ext cx="8229600" cy="936625"/>
          </a:xfrm>
        </p:spPr>
        <p:txBody>
          <a:bodyPr>
            <a:normAutofit/>
          </a:bodyPr>
          <a:lstStyle/>
          <a:p>
            <a:r>
              <a:rPr lang="ru-RU" sz="2800" b="1" dirty="0">
                <a:solidFill>
                  <a:srgbClr val="FF0000"/>
                </a:solidFill>
              </a:rPr>
              <a:t>Стратегии адаптации </a:t>
            </a:r>
            <a:r>
              <a:rPr lang="ru-RU" sz="2800" b="1" dirty="0" err="1">
                <a:solidFill>
                  <a:srgbClr val="FF0000"/>
                </a:solidFill>
              </a:rPr>
              <a:t>Майлза</a:t>
            </a:r>
            <a:r>
              <a:rPr lang="ru-RU" sz="2800" b="1" dirty="0">
                <a:solidFill>
                  <a:srgbClr val="FF0000"/>
                </a:solidFill>
              </a:rPr>
              <a:t> и Сноу</a:t>
            </a:r>
            <a:endParaRPr lang="de-DE" sz="2800" b="1" dirty="0">
              <a:solidFill>
                <a:srgbClr val="FF0000"/>
              </a:solidFill>
            </a:endParaRPr>
          </a:p>
        </p:txBody>
      </p:sp>
      <p:sp>
        <p:nvSpPr>
          <p:cNvPr id="8195" name="Rectangle 3"/>
          <p:cNvSpPr>
            <a:spLocks noGrp="1" noChangeArrowheads="1"/>
          </p:cNvSpPr>
          <p:nvPr>
            <p:ph type="body" idx="1"/>
          </p:nvPr>
        </p:nvSpPr>
        <p:spPr>
          <a:xfrm>
            <a:off x="539750" y="1600201"/>
            <a:ext cx="8229600" cy="4267199"/>
          </a:xfrm>
        </p:spPr>
        <p:txBody>
          <a:bodyPr>
            <a:normAutofit fontScale="92500" lnSpcReduction="10000"/>
          </a:bodyPr>
          <a:lstStyle/>
          <a:p>
            <a:r>
              <a:rPr lang="ru-RU" sz="2400" b="1" dirty="0"/>
              <a:t>Стратегия Старателя</a:t>
            </a:r>
          </a:p>
          <a:p>
            <a:pPr>
              <a:buNone/>
            </a:pPr>
            <a:r>
              <a:rPr lang="ru-RU" sz="2400" dirty="0"/>
              <a:t>	Непрерывная организационная инновация за счет поиска и использования новых возможностей связанных с новыми продуктами и рынками</a:t>
            </a:r>
            <a:endParaRPr lang="en-US" dirty="0"/>
          </a:p>
          <a:p>
            <a:pPr lvl="1">
              <a:buNone/>
            </a:pPr>
            <a:r>
              <a:rPr lang="ru-RU" dirty="0"/>
              <a:t>Конкурентоспособность данного типа стратегии связана со способностями понимания широкого диапазона быстро меняющихся условий внешнего окружения, трендов и ситуаций и создания новых продуктов и услуг соответствующих такому динамичному окружению</a:t>
            </a:r>
          </a:p>
          <a:p>
            <a:pPr lvl="1">
              <a:buNone/>
            </a:pPr>
            <a:r>
              <a:rPr lang="ru-RU" dirty="0"/>
              <a:t>Старатель получает конкурентное преимущество в случае опережения в создании новых продуктов востребованных рынком</a:t>
            </a:r>
          </a:p>
          <a:p>
            <a:pPr lvl="1">
              <a:buNone/>
            </a:pPr>
            <a:endParaRPr lang="de-CH" sz="2400" dirty="0"/>
          </a:p>
        </p:txBody>
      </p:sp>
    </p:spTree>
    <p:extLst>
      <p:ext uri="{BB962C8B-B14F-4D97-AF65-F5344CB8AC3E}">
        <p14:creationId xmlns:p14="http://schemas.microsoft.com/office/powerpoint/2010/main" val="418334060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4213" y="620713"/>
            <a:ext cx="8229600" cy="936625"/>
          </a:xfrm>
        </p:spPr>
        <p:txBody>
          <a:bodyPr>
            <a:normAutofit/>
          </a:bodyPr>
          <a:lstStyle/>
          <a:p>
            <a:r>
              <a:rPr lang="ru-RU" sz="2800" b="1" dirty="0">
                <a:solidFill>
                  <a:srgbClr val="FF0000"/>
                </a:solidFill>
              </a:rPr>
              <a:t>Стратегии адаптации </a:t>
            </a:r>
            <a:r>
              <a:rPr lang="ru-RU" sz="2800" b="1" dirty="0" err="1">
                <a:solidFill>
                  <a:srgbClr val="FF0000"/>
                </a:solidFill>
              </a:rPr>
              <a:t>Майлза</a:t>
            </a:r>
            <a:r>
              <a:rPr lang="ru-RU" sz="2800" b="1" dirty="0">
                <a:solidFill>
                  <a:srgbClr val="FF0000"/>
                </a:solidFill>
              </a:rPr>
              <a:t> и Сноу</a:t>
            </a:r>
            <a:endParaRPr lang="de-DE" sz="2800" b="1" dirty="0">
              <a:solidFill>
                <a:srgbClr val="FF0000"/>
              </a:solidFill>
            </a:endParaRPr>
          </a:p>
        </p:txBody>
      </p:sp>
      <p:sp>
        <p:nvSpPr>
          <p:cNvPr id="8195" name="Rectangle 3"/>
          <p:cNvSpPr>
            <a:spLocks noGrp="1" noChangeArrowheads="1"/>
          </p:cNvSpPr>
          <p:nvPr>
            <p:ph type="body" idx="1"/>
          </p:nvPr>
        </p:nvSpPr>
        <p:spPr>
          <a:xfrm>
            <a:off x="539750" y="1600201"/>
            <a:ext cx="8229600" cy="4267199"/>
          </a:xfrm>
        </p:spPr>
        <p:txBody>
          <a:bodyPr>
            <a:normAutofit fontScale="92500"/>
          </a:bodyPr>
          <a:lstStyle/>
          <a:p>
            <a:pPr marL="0" indent="0">
              <a:buNone/>
            </a:pPr>
            <a:r>
              <a:rPr lang="ru-RU" sz="2400" b="1" dirty="0"/>
              <a:t>Стратегия Защитника</a:t>
            </a:r>
          </a:p>
          <a:p>
            <a:pPr>
              <a:buNone/>
            </a:pPr>
            <a:r>
              <a:rPr lang="ru-RU" sz="2400" dirty="0"/>
              <a:t>	</a:t>
            </a:r>
            <a:endParaRPr lang="en-US" sz="2600" dirty="0"/>
          </a:p>
          <a:p>
            <a:pPr lvl="1">
              <a:buNone/>
            </a:pPr>
            <a:r>
              <a:rPr lang="ru-RU" dirty="0"/>
              <a:t>Защитник имеет устоявшуюся ограниченную продуктовую нишу, оберегаемую от вторжения конкурентов и отработанный набор механизмов реагирования на изменения во внешнем окружении. Однако подобная стереотипность означает, что организации становится труднее принять необходимость реализовать нешаблонные стратегические изменения и проявлять способности к их осуществлению (</a:t>
            </a:r>
            <a:r>
              <a:rPr lang="ru-RU" dirty="0" err="1"/>
              <a:t>Hambrick</a:t>
            </a:r>
            <a:r>
              <a:rPr lang="ru-RU" dirty="0"/>
              <a:t>, 1983). </a:t>
            </a:r>
          </a:p>
          <a:p>
            <a:pPr lvl="1">
              <a:buNone/>
            </a:pPr>
            <a:endParaRPr lang="ru-RU" dirty="0"/>
          </a:p>
          <a:p>
            <a:pPr lvl="1">
              <a:buNone/>
            </a:pPr>
            <a:endParaRPr lang="de-CH" sz="2400" dirty="0"/>
          </a:p>
        </p:txBody>
      </p:sp>
    </p:spTree>
    <p:extLst>
      <p:ext uri="{BB962C8B-B14F-4D97-AF65-F5344CB8AC3E}">
        <p14:creationId xmlns:p14="http://schemas.microsoft.com/office/powerpoint/2010/main" val="418334060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4213" y="620713"/>
            <a:ext cx="8229600" cy="936625"/>
          </a:xfrm>
        </p:spPr>
        <p:txBody>
          <a:bodyPr>
            <a:normAutofit/>
          </a:bodyPr>
          <a:lstStyle/>
          <a:p>
            <a:r>
              <a:rPr lang="ru-RU" sz="2800" b="1" dirty="0">
                <a:solidFill>
                  <a:srgbClr val="FF0000"/>
                </a:solidFill>
              </a:rPr>
              <a:t>Стратегии адаптации </a:t>
            </a:r>
            <a:r>
              <a:rPr lang="ru-RU" sz="2800" b="1" dirty="0" err="1">
                <a:solidFill>
                  <a:srgbClr val="FF0000"/>
                </a:solidFill>
              </a:rPr>
              <a:t>Майлза</a:t>
            </a:r>
            <a:r>
              <a:rPr lang="ru-RU" sz="2800" b="1" dirty="0">
                <a:solidFill>
                  <a:srgbClr val="FF0000"/>
                </a:solidFill>
              </a:rPr>
              <a:t> и Сноу</a:t>
            </a:r>
            <a:endParaRPr lang="de-DE" sz="2800" b="1" dirty="0">
              <a:solidFill>
                <a:srgbClr val="FF0000"/>
              </a:solidFill>
            </a:endParaRPr>
          </a:p>
        </p:txBody>
      </p:sp>
      <p:sp>
        <p:nvSpPr>
          <p:cNvPr id="8195" name="Rectangle 3"/>
          <p:cNvSpPr>
            <a:spLocks noGrp="1" noChangeArrowheads="1"/>
          </p:cNvSpPr>
          <p:nvPr>
            <p:ph type="body" idx="1"/>
          </p:nvPr>
        </p:nvSpPr>
        <p:spPr>
          <a:xfrm>
            <a:off x="539750" y="1600201"/>
            <a:ext cx="8229600" cy="4267199"/>
          </a:xfrm>
        </p:spPr>
        <p:txBody>
          <a:bodyPr>
            <a:normAutofit/>
          </a:bodyPr>
          <a:lstStyle/>
          <a:p>
            <a:pPr marL="0" indent="0">
              <a:buNone/>
            </a:pPr>
            <a:r>
              <a:rPr lang="ru-RU" sz="2400" b="1" dirty="0"/>
              <a:t>Стратегия Аналитика</a:t>
            </a:r>
          </a:p>
          <a:p>
            <a:pPr>
              <a:buNone/>
            </a:pPr>
            <a:r>
              <a:rPr lang="ru-RU" sz="2400" dirty="0"/>
              <a:t>	</a:t>
            </a:r>
            <a:endParaRPr lang="en-US" sz="2600" dirty="0"/>
          </a:p>
          <a:p>
            <a:pPr lvl="1"/>
            <a:r>
              <a:rPr lang="ru-RU" dirty="0"/>
              <a:t>Стратегия Аналитика представляет комбинацию анализа и имитации</a:t>
            </a:r>
          </a:p>
          <a:p>
            <a:pPr lvl="1"/>
            <a:r>
              <a:rPr lang="ru-RU" dirty="0"/>
              <a:t>Аналитик</a:t>
            </a:r>
            <a:r>
              <a:rPr lang="en-US" dirty="0"/>
              <a:t> </a:t>
            </a:r>
            <a:r>
              <a:rPr lang="ru-RU" dirty="0"/>
              <a:t>наблюдает за успешными идеями Старателя и копирует их, осуществляя углубленный анализ бизнеса перед тем, как войти в него</a:t>
            </a:r>
            <a:endParaRPr lang="en-US" dirty="0"/>
          </a:p>
          <a:p>
            <a:pPr lvl="1">
              <a:buNone/>
            </a:pPr>
            <a:endParaRPr lang="ru-RU" dirty="0"/>
          </a:p>
          <a:p>
            <a:pPr lvl="1">
              <a:buNone/>
            </a:pPr>
            <a:endParaRPr lang="de-CH" sz="2400" dirty="0"/>
          </a:p>
        </p:txBody>
      </p:sp>
    </p:spTree>
    <p:extLst>
      <p:ext uri="{BB962C8B-B14F-4D97-AF65-F5344CB8AC3E}">
        <p14:creationId xmlns:p14="http://schemas.microsoft.com/office/powerpoint/2010/main" val="301435229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4213" y="620713"/>
            <a:ext cx="8229600" cy="936625"/>
          </a:xfrm>
        </p:spPr>
        <p:txBody>
          <a:bodyPr>
            <a:normAutofit/>
          </a:bodyPr>
          <a:lstStyle/>
          <a:p>
            <a:r>
              <a:rPr lang="ru-RU" sz="2800" b="1" dirty="0">
                <a:solidFill>
                  <a:srgbClr val="FF0000"/>
                </a:solidFill>
              </a:rPr>
              <a:t>Стратегии адаптации </a:t>
            </a:r>
            <a:r>
              <a:rPr lang="ru-RU" sz="2800" b="1" dirty="0" err="1">
                <a:solidFill>
                  <a:srgbClr val="FF0000"/>
                </a:solidFill>
              </a:rPr>
              <a:t>Майлза</a:t>
            </a:r>
            <a:r>
              <a:rPr lang="ru-RU" sz="2800" b="1" dirty="0">
                <a:solidFill>
                  <a:srgbClr val="FF0000"/>
                </a:solidFill>
              </a:rPr>
              <a:t> и Сноу</a:t>
            </a:r>
            <a:endParaRPr lang="de-DE" sz="2800" b="1" dirty="0">
              <a:solidFill>
                <a:srgbClr val="FF0000"/>
              </a:solidFill>
            </a:endParaRPr>
          </a:p>
        </p:txBody>
      </p:sp>
      <p:sp>
        <p:nvSpPr>
          <p:cNvPr id="8195" name="Rectangle 3"/>
          <p:cNvSpPr>
            <a:spLocks noGrp="1" noChangeArrowheads="1"/>
          </p:cNvSpPr>
          <p:nvPr>
            <p:ph type="body" idx="1"/>
          </p:nvPr>
        </p:nvSpPr>
        <p:spPr>
          <a:xfrm>
            <a:off x="539750" y="1600201"/>
            <a:ext cx="8229600" cy="4267199"/>
          </a:xfrm>
        </p:spPr>
        <p:txBody>
          <a:bodyPr>
            <a:normAutofit fontScale="62500" lnSpcReduction="20000"/>
          </a:bodyPr>
          <a:lstStyle/>
          <a:p>
            <a:pPr marL="0" indent="0">
              <a:buNone/>
            </a:pPr>
            <a:r>
              <a:rPr lang="ru-RU" sz="2400" b="1" dirty="0"/>
              <a:t>Стратегия Аналитика</a:t>
            </a:r>
          </a:p>
          <a:p>
            <a:pPr>
              <a:buNone/>
            </a:pPr>
            <a:r>
              <a:rPr lang="ru-RU" sz="2400" dirty="0"/>
              <a:t>	</a:t>
            </a:r>
            <a:endParaRPr lang="en-US" sz="2600" dirty="0"/>
          </a:p>
          <a:p>
            <a:pPr lvl="1"/>
            <a:r>
              <a:rPr lang="ru-RU" sz="2900" dirty="0"/>
              <a:t>При наступлении такой подрывной радикальной инновации такой глубины, которая лишает жизнеспособности текущую стратегию Защитника, он вынужден реагировать на это изменение во внешнем окружении активным образом, что потребует инициировать процесс изменения характера стратегического поведения их компании. </a:t>
            </a:r>
          </a:p>
          <a:p>
            <a:pPr lvl="1"/>
            <a:r>
              <a:rPr lang="ru-RU" sz="2900" dirty="0"/>
              <a:t>Поэтому задача проведения стратегических преобразований организации для изменения ее типологии адаптации становится все более актуальной, особенно в отношении перехода от типологии Защитника к типологии Аналитика, представляющей собой комбинацию Старателя и Защитника. </a:t>
            </a:r>
          </a:p>
          <a:p>
            <a:pPr lvl="1"/>
            <a:r>
              <a:rPr lang="ru-RU" sz="2900" dirty="0"/>
              <a:t>Однако типология </a:t>
            </a:r>
            <a:r>
              <a:rPr lang="ru-RU" sz="2900" dirty="0" err="1"/>
              <a:t>Майлза</a:t>
            </a:r>
            <a:r>
              <a:rPr lang="ru-RU" sz="2900" dirty="0"/>
              <a:t>-Сноу носит чисто статический характер и неспособна описывать трансформацию одного организационного типа компании в другой (</a:t>
            </a:r>
            <a:r>
              <a:rPr lang="ru-RU" sz="2900" dirty="0" err="1"/>
              <a:t>Murray</a:t>
            </a:r>
            <a:r>
              <a:rPr lang="ru-RU" sz="2900" dirty="0"/>
              <a:t> </a:t>
            </a:r>
            <a:r>
              <a:rPr lang="ru-RU" sz="2900" dirty="0" err="1"/>
              <a:t>et</a:t>
            </a:r>
            <a:r>
              <a:rPr lang="ru-RU" sz="2900" dirty="0"/>
              <a:t> </a:t>
            </a:r>
            <a:r>
              <a:rPr lang="ru-RU" sz="2900" dirty="0" err="1"/>
              <a:t>al</a:t>
            </a:r>
            <a:r>
              <a:rPr lang="ru-RU" sz="2900" dirty="0"/>
              <a:t>., 2002). </a:t>
            </a:r>
          </a:p>
          <a:p>
            <a:pPr lvl="1">
              <a:buNone/>
            </a:pPr>
            <a:endParaRPr lang="de-CH" sz="2400" dirty="0"/>
          </a:p>
        </p:txBody>
      </p:sp>
    </p:spTree>
    <p:extLst>
      <p:ext uri="{BB962C8B-B14F-4D97-AF65-F5344CB8AC3E}">
        <p14:creationId xmlns:p14="http://schemas.microsoft.com/office/powerpoint/2010/main" val="2033227713"/>
      </p:ext>
    </p:extLst>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20767</TotalTime>
  <Words>429</Words>
  <Application>Microsoft Office PowerPoint</Application>
  <PresentationFormat>Экран (4:3)</PresentationFormat>
  <Paragraphs>65</Paragraphs>
  <Slides>13</Slides>
  <Notes>5</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13</vt:i4>
      </vt:variant>
    </vt:vector>
  </HeadingPairs>
  <TitlesOfParts>
    <vt:vector size="19" baseType="lpstr">
      <vt:lpstr>Arial</vt:lpstr>
      <vt:lpstr>Arial Narrow</vt:lpstr>
      <vt:lpstr>Calibri</vt:lpstr>
      <vt:lpstr>Verdana</vt:lpstr>
      <vt:lpstr>Wingdings 2</vt:lpstr>
      <vt:lpstr>Аспект</vt:lpstr>
      <vt:lpstr>ПРИМЕНИМОСТЬ ИСТОРИЧЕСКОГО ОПЫТА ИССЛЕДОВАНИЙ СТРАТЕГИЧЕСКИХ ПРЕОБРАЗОВАНИЙ ДЛЯ АНАЛИЗА ОРГАНИЗАЦИОННЫХ ИННОВАЦИЙ В УСЛОВИЯХ ЦИФРОВИЗАЦИИ</vt:lpstr>
      <vt:lpstr>Кейс Федерального политехнического университета Лозанны</vt:lpstr>
      <vt:lpstr>Предложение ценности EPFL  для тендеров ERC</vt:lpstr>
      <vt:lpstr>Новые модели перехода стратегически предпринимательской организации к догоняющему развитию основаны на комбинации концепций </vt:lpstr>
      <vt:lpstr>Исторический подход</vt:lpstr>
      <vt:lpstr>Стратегии адаптации Майлза и Сноу</vt:lpstr>
      <vt:lpstr>Стратегии адаптации Майлза и Сноу</vt:lpstr>
      <vt:lpstr>Стратегии адаптации Майлза и Сноу</vt:lpstr>
      <vt:lpstr>Стратегии адаптации Майлза и Сноу</vt:lpstr>
      <vt:lpstr>Эмпирические исследования не позволяют получить ответы на вопросы:</vt:lpstr>
      <vt:lpstr>Расширение номенклатуры типов адаптации Майлза и Сноу</vt:lpstr>
      <vt:lpstr>Кейс конкуренции между Microsoft и AWS на рынке облачных технологий</vt:lpstr>
      <vt:lpstr>Стратегическая трансформация Microsoft повысила его конкурентоспособность по отношению к AWS</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Инновационный менеджмент</dc:title>
  <dc:creator>MikhailK</dc:creator>
  <cp:lastModifiedBy>Козлов Михаил</cp:lastModifiedBy>
  <cp:revision>314</cp:revision>
  <dcterms:created xsi:type="dcterms:W3CDTF">2012-09-02T13:36:17Z</dcterms:created>
  <dcterms:modified xsi:type="dcterms:W3CDTF">2018-09-21T06:33:59Z</dcterms:modified>
</cp:coreProperties>
</file>