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9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</p:sldMasterIdLst>
  <p:notesMasterIdLst>
    <p:notesMasterId r:id="rId25"/>
  </p:notesMasterIdLst>
  <p:sldIdLst>
    <p:sldId id="256" r:id="rId8"/>
    <p:sldId id="257" r:id="rId9"/>
    <p:sldId id="270" r:id="rId10"/>
    <p:sldId id="278" r:id="rId11"/>
    <p:sldId id="279" r:id="rId12"/>
    <p:sldId id="280" r:id="rId13"/>
    <p:sldId id="281" r:id="rId14"/>
    <p:sldId id="282" r:id="rId15"/>
    <p:sldId id="283" r:id="rId16"/>
    <p:sldId id="271" r:id="rId17"/>
    <p:sldId id="272" r:id="rId18"/>
    <p:sldId id="274" r:id="rId19"/>
    <p:sldId id="275" r:id="rId20"/>
    <p:sldId id="276" r:id="rId21"/>
    <p:sldId id="273" r:id="rId22"/>
    <p:sldId id="277" r:id="rId23"/>
    <p:sldId id="284" r:id="rId2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E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C8E3B8-0F83-4C7E-96A8-DE8665E21238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09B2ED20-C28D-4DA4-A3AF-D5B3AB819B1E}">
      <dgm:prSet phldrT="[Текст]" custT="1"/>
      <dgm:spPr/>
      <dgm:t>
        <a:bodyPr/>
        <a:lstStyle/>
        <a:p>
          <a:r>
            <a:rPr lang="ru-RU" sz="1600" b="1" dirty="0" smtClean="0"/>
            <a:t>Параметры</a:t>
          </a:r>
          <a:endParaRPr lang="ru-RU" sz="1600" b="1" dirty="0"/>
        </a:p>
      </dgm:t>
    </dgm:pt>
    <dgm:pt modelId="{B09A1C03-C996-4F40-BD23-85B36E71F065}" type="parTrans" cxnId="{1EB17051-AEAB-4769-BF52-5AE8379E9984}">
      <dgm:prSet/>
      <dgm:spPr/>
      <dgm:t>
        <a:bodyPr/>
        <a:lstStyle/>
        <a:p>
          <a:endParaRPr lang="ru-RU"/>
        </a:p>
      </dgm:t>
    </dgm:pt>
    <dgm:pt modelId="{8069BA77-A05C-4B22-84F3-30941190AEB8}" type="sibTrans" cxnId="{1EB17051-AEAB-4769-BF52-5AE8379E9984}">
      <dgm:prSet/>
      <dgm:spPr/>
      <dgm:t>
        <a:bodyPr/>
        <a:lstStyle/>
        <a:p>
          <a:endParaRPr lang="ru-RU"/>
        </a:p>
      </dgm:t>
    </dgm:pt>
    <dgm:pt modelId="{81D2DC9C-832C-4645-A14A-CE7433ADD4AC}">
      <dgm:prSet phldrT="[Текст]"/>
      <dgm:spPr/>
      <dgm:t>
        <a:bodyPr/>
        <a:lstStyle/>
        <a:p>
          <a:r>
            <a:rPr lang="ru-RU" b="1" dirty="0" smtClean="0"/>
            <a:t>социально-экономические</a:t>
          </a:r>
          <a:endParaRPr lang="ru-RU" b="1" dirty="0"/>
        </a:p>
      </dgm:t>
    </dgm:pt>
    <dgm:pt modelId="{2F596497-C22A-43C7-972C-94FE8FE303F0}" type="parTrans" cxnId="{51B65AEE-C2D0-4253-9D84-A6497A959B28}">
      <dgm:prSet/>
      <dgm:spPr/>
      <dgm:t>
        <a:bodyPr/>
        <a:lstStyle/>
        <a:p>
          <a:endParaRPr lang="ru-RU"/>
        </a:p>
      </dgm:t>
    </dgm:pt>
    <dgm:pt modelId="{8B573CCB-83A7-439E-AE0F-B46F4479F8DC}" type="sibTrans" cxnId="{51B65AEE-C2D0-4253-9D84-A6497A959B28}">
      <dgm:prSet/>
      <dgm:spPr/>
      <dgm:t>
        <a:bodyPr/>
        <a:lstStyle/>
        <a:p>
          <a:endParaRPr lang="ru-RU"/>
        </a:p>
      </dgm:t>
    </dgm:pt>
    <dgm:pt modelId="{95DA52C6-586A-46B9-9A08-3A52E419FBD9}">
      <dgm:prSet phldrT="[Текст]"/>
      <dgm:spPr/>
      <dgm:t>
        <a:bodyPr/>
        <a:lstStyle/>
        <a:p>
          <a:r>
            <a:rPr lang="ru-RU" b="1" dirty="0" smtClean="0"/>
            <a:t>эколого-экономические</a:t>
          </a:r>
          <a:endParaRPr lang="ru-RU" b="1" dirty="0"/>
        </a:p>
      </dgm:t>
    </dgm:pt>
    <dgm:pt modelId="{37E024B2-D9BB-4F16-AF60-CD7A899CFA30}" type="parTrans" cxnId="{612908B9-B85C-41B4-BC4E-FB40556986D4}">
      <dgm:prSet/>
      <dgm:spPr/>
      <dgm:t>
        <a:bodyPr/>
        <a:lstStyle/>
        <a:p>
          <a:endParaRPr lang="ru-RU"/>
        </a:p>
      </dgm:t>
    </dgm:pt>
    <dgm:pt modelId="{5097353B-B107-4850-A9A8-B65602686DCC}" type="sibTrans" cxnId="{612908B9-B85C-41B4-BC4E-FB40556986D4}">
      <dgm:prSet/>
      <dgm:spPr/>
      <dgm:t>
        <a:bodyPr/>
        <a:lstStyle/>
        <a:p>
          <a:endParaRPr lang="ru-RU"/>
        </a:p>
      </dgm:t>
    </dgm:pt>
    <dgm:pt modelId="{A7150939-D9D3-4372-B199-90F0281B2021}">
      <dgm:prSet phldrT="[Текст]"/>
      <dgm:spPr/>
      <dgm:t>
        <a:bodyPr/>
        <a:lstStyle/>
        <a:p>
          <a:r>
            <a:rPr lang="ru-RU" b="1" dirty="0" smtClean="0"/>
            <a:t>социально-экологические</a:t>
          </a:r>
          <a:endParaRPr lang="ru-RU" b="1" dirty="0"/>
        </a:p>
      </dgm:t>
    </dgm:pt>
    <dgm:pt modelId="{39C5DFC0-2C88-4409-A423-2598A9662E61}" type="parTrans" cxnId="{D0DEEAF4-6E14-4FB8-A246-168BFF342B82}">
      <dgm:prSet/>
      <dgm:spPr/>
      <dgm:t>
        <a:bodyPr/>
        <a:lstStyle/>
        <a:p>
          <a:endParaRPr lang="ru-RU"/>
        </a:p>
      </dgm:t>
    </dgm:pt>
    <dgm:pt modelId="{C0D2BA94-B034-4B1F-BD6F-70B4568B44DD}" type="sibTrans" cxnId="{D0DEEAF4-6E14-4FB8-A246-168BFF342B82}">
      <dgm:prSet/>
      <dgm:spPr/>
      <dgm:t>
        <a:bodyPr/>
        <a:lstStyle/>
        <a:p>
          <a:endParaRPr lang="ru-RU"/>
        </a:p>
      </dgm:t>
    </dgm:pt>
    <dgm:pt modelId="{44F65C3B-61B8-45CB-A8D3-AB2FBFB88F0A}" type="pres">
      <dgm:prSet presAssocID="{50C8E3B8-0F83-4C7E-96A8-DE8665E21238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2EA8868-628B-4228-BE3D-140A8627E375}" type="pres">
      <dgm:prSet presAssocID="{09B2ED20-C28D-4DA4-A3AF-D5B3AB819B1E}" presName="hierRoot1" presStyleCnt="0">
        <dgm:presLayoutVars>
          <dgm:hierBranch val="init"/>
        </dgm:presLayoutVars>
      </dgm:prSet>
      <dgm:spPr/>
    </dgm:pt>
    <dgm:pt modelId="{3188FE79-16CD-41EE-8E7A-DAF416B99747}" type="pres">
      <dgm:prSet presAssocID="{09B2ED20-C28D-4DA4-A3AF-D5B3AB819B1E}" presName="rootComposite1" presStyleCnt="0"/>
      <dgm:spPr/>
    </dgm:pt>
    <dgm:pt modelId="{6A91325C-C9A1-4F79-8D3A-CDE23B0AA8A6}" type="pres">
      <dgm:prSet presAssocID="{09B2ED20-C28D-4DA4-A3AF-D5B3AB819B1E}" presName="rootText1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8A605A-34F4-4084-8B5F-7C9D1B8AC273}" type="pres">
      <dgm:prSet presAssocID="{09B2ED20-C28D-4DA4-A3AF-D5B3AB819B1E}" presName="topArc1" presStyleLbl="parChTrans1D1" presStyleIdx="0" presStyleCnt="8"/>
      <dgm:spPr/>
    </dgm:pt>
    <dgm:pt modelId="{7F5112EF-D818-49A7-B897-07FC28E82188}" type="pres">
      <dgm:prSet presAssocID="{09B2ED20-C28D-4DA4-A3AF-D5B3AB819B1E}" presName="bottomArc1" presStyleLbl="parChTrans1D1" presStyleIdx="1" presStyleCnt="8"/>
      <dgm:spPr/>
    </dgm:pt>
    <dgm:pt modelId="{879E5C8A-B889-4962-901D-79975845976B}" type="pres">
      <dgm:prSet presAssocID="{09B2ED20-C28D-4DA4-A3AF-D5B3AB819B1E}" presName="topConnNode1" presStyleLbl="node1" presStyleIdx="0" presStyleCnt="0"/>
      <dgm:spPr/>
      <dgm:t>
        <a:bodyPr/>
        <a:lstStyle/>
        <a:p>
          <a:endParaRPr lang="ru-RU"/>
        </a:p>
      </dgm:t>
    </dgm:pt>
    <dgm:pt modelId="{517C1441-CF54-4EB3-BAFE-E04399B1B146}" type="pres">
      <dgm:prSet presAssocID="{09B2ED20-C28D-4DA4-A3AF-D5B3AB819B1E}" presName="hierChild2" presStyleCnt="0"/>
      <dgm:spPr/>
    </dgm:pt>
    <dgm:pt modelId="{AA0F8BAE-CC58-41D7-A195-6C23AC822C68}" type="pres">
      <dgm:prSet presAssocID="{2F596497-C22A-43C7-972C-94FE8FE303F0}" presName="Name28" presStyleLbl="parChTrans1D2" presStyleIdx="0" presStyleCnt="3"/>
      <dgm:spPr/>
      <dgm:t>
        <a:bodyPr/>
        <a:lstStyle/>
        <a:p>
          <a:endParaRPr lang="ru-RU"/>
        </a:p>
      </dgm:t>
    </dgm:pt>
    <dgm:pt modelId="{FA38AA11-0947-49D3-AC44-9EC59B613123}" type="pres">
      <dgm:prSet presAssocID="{81D2DC9C-832C-4645-A14A-CE7433ADD4AC}" presName="hierRoot2" presStyleCnt="0">
        <dgm:presLayoutVars>
          <dgm:hierBranch val="init"/>
        </dgm:presLayoutVars>
      </dgm:prSet>
      <dgm:spPr/>
    </dgm:pt>
    <dgm:pt modelId="{102E732E-5C2A-42AA-A85D-FA34C6D35F19}" type="pres">
      <dgm:prSet presAssocID="{81D2DC9C-832C-4645-A14A-CE7433ADD4AC}" presName="rootComposite2" presStyleCnt="0"/>
      <dgm:spPr/>
    </dgm:pt>
    <dgm:pt modelId="{D2F1214B-EA54-4157-BD39-629ABFB75DFC}" type="pres">
      <dgm:prSet presAssocID="{81D2DC9C-832C-4645-A14A-CE7433ADD4AC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E3118FF-E14A-4A36-81CC-1EA4A001A87B}" type="pres">
      <dgm:prSet presAssocID="{81D2DC9C-832C-4645-A14A-CE7433ADD4AC}" presName="topArc2" presStyleLbl="parChTrans1D1" presStyleIdx="2" presStyleCnt="8"/>
      <dgm:spPr/>
    </dgm:pt>
    <dgm:pt modelId="{7BF1808F-0363-495C-AA57-34DF50360271}" type="pres">
      <dgm:prSet presAssocID="{81D2DC9C-832C-4645-A14A-CE7433ADD4AC}" presName="bottomArc2" presStyleLbl="parChTrans1D1" presStyleIdx="3" presStyleCnt="8"/>
      <dgm:spPr/>
    </dgm:pt>
    <dgm:pt modelId="{D3ABD952-844D-4E38-A540-2F285985791A}" type="pres">
      <dgm:prSet presAssocID="{81D2DC9C-832C-4645-A14A-CE7433ADD4AC}" presName="topConnNode2" presStyleLbl="node2" presStyleIdx="0" presStyleCnt="0"/>
      <dgm:spPr/>
      <dgm:t>
        <a:bodyPr/>
        <a:lstStyle/>
        <a:p>
          <a:endParaRPr lang="ru-RU"/>
        </a:p>
      </dgm:t>
    </dgm:pt>
    <dgm:pt modelId="{6F20C6B2-2C59-43C4-A82E-0CA8692AD56E}" type="pres">
      <dgm:prSet presAssocID="{81D2DC9C-832C-4645-A14A-CE7433ADD4AC}" presName="hierChild4" presStyleCnt="0"/>
      <dgm:spPr/>
    </dgm:pt>
    <dgm:pt modelId="{0D0D6CA5-C6C4-42CA-9461-7D9686BC71C0}" type="pres">
      <dgm:prSet presAssocID="{81D2DC9C-832C-4645-A14A-CE7433ADD4AC}" presName="hierChild5" presStyleCnt="0"/>
      <dgm:spPr/>
    </dgm:pt>
    <dgm:pt modelId="{8AEB0578-6077-4048-9ABD-4C60E03CF191}" type="pres">
      <dgm:prSet presAssocID="{37E024B2-D9BB-4F16-AF60-CD7A899CFA30}" presName="Name28" presStyleLbl="parChTrans1D2" presStyleIdx="1" presStyleCnt="3"/>
      <dgm:spPr/>
      <dgm:t>
        <a:bodyPr/>
        <a:lstStyle/>
        <a:p>
          <a:endParaRPr lang="ru-RU"/>
        </a:p>
      </dgm:t>
    </dgm:pt>
    <dgm:pt modelId="{5E01BA1C-5526-4C1E-A926-79996AA96564}" type="pres">
      <dgm:prSet presAssocID="{95DA52C6-586A-46B9-9A08-3A52E419FBD9}" presName="hierRoot2" presStyleCnt="0">
        <dgm:presLayoutVars>
          <dgm:hierBranch val="init"/>
        </dgm:presLayoutVars>
      </dgm:prSet>
      <dgm:spPr/>
    </dgm:pt>
    <dgm:pt modelId="{35694E7C-F1DB-41F3-9FA0-58589DB710E0}" type="pres">
      <dgm:prSet presAssocID="{95DA52C6-586A-46B9-9A08-3A52E419FBD9}" presName="rootComposite2" presStyleCnt="0"/>
      <dgm:spPr/>
    </dgm:pt>
    <dgm:pt modelId="{3718708F-8785-4381-AFA3-0FEB99904493}" type="pres">
      <dgm:prSet presAssocID="{95DA52C6-586A-46B9-9A08-3A52E419FBD9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ABCA96-FF1C-4F2D-841C-4540A70928BD}" type="pres">
      <dgm:prSet presAssocID="{95DA52C6-586A-46B9-9A08-3A52E419FBD9}" presName="topArc2" presStyleLbl="parChTrans1D1" presStyleIdx="4" presStyleCnt="8"/>
      <dgm:spPr/>
    </dgm:pt>
    <dgm:pt modelId="{4478EA45-728E-4F25-A600-A0E1CC7D671B}" type="pres">
      <dgm:prSet presAssocID="{95DA52C6-586A-46B9-9A08-3A52E419FBD9}" presName="bottomArc2" presStyleLbl="parChTrans1D1" presStyleIdx="5" presStyleCnt="8"/>
      <dgm:spPr/>
    </dgm:pt>
    <dgm:pt modelId="{DEF59B59-3B33-4D79-BD18-AA520D86C7AA}" type="pres">
      <dgm:prSet presAssocID="{95DA52C6-586A-46B9-9A08-3A52E419FBD9}" presName="topConnNode2" presStyleLbl="node2" presStyleIdx="0" presStyleCnt="0"/>
      <dgm:spPr/>
      <dgm:t>
        <a:bodyPr/>
        <a:lstStyle/>
        <a:p>
          <a:endParaRPr lang="ru-RU"/>
        </a:p>
      </dgm:t>
    </dgm:pt>
    <dgm:pt modelId="{2422BBBD-677D-40DD-93A3-6DF89BF18064}" type="pres">
      <dgm:prSet presAssocID="{95DA52C6-586A-46B9-9A08-3A52E419FBD9}" presName="hierChild4" presStyleCnt="0"/>
      <dgm:spPr/>
    </dgm:pt>
    <dgm:pt modelId="{FBD0C40E-A2DE-4439-B7BB-1B302E7AD38E}" type="pres">
      <dgm:prSet presAssocID="{95DA52C6-586A-46B9-9A08-3A52E419FBD9}" presName="hierChild5" presStyleCnt="0"/>
      <dgm:spPr/>
    </dgm:pt>
    <dgm:pt modelId="{CFD857E0-FD8B-4852-A968-5FDFA3856BCA}" type="pres">
      <dgm:prSet presAssocID="{39C5DFC0-2C88-4409-A423-2598A9662E61}" presName="Name28" presStyleLbl="parChTrans1D2" presStyleIdx="2" presStyleCnt="3"/>
      <dgm:spPr/>
      <dgm:t>
        <a:bodyPr/>
        <a:lstStyle/>
        <a:p>
          <a:endParaRPr lang="ru-RU"/>
        </a:p>
      </dgm:t>
    </dgm:pt>
    <dgm:pt modelId="{21A4F010-0740-49F4-8510-2DA7AB6A2C0F}" type="pres">
      <dgm:prSet presAssocID="{A7150939-D9D3-4372-B199-90F0281B2021}" presName="hierRoot2" presStyleCnt="0">
        <dgm:presLayoutVars>
          <dgm:hierBranch val="init"/>
        </dgm:presLayoutVars>
      </dgm:prSet>
      <dgm:spPr/>
    </dgm:pt>
    <dgm:pt modelId="{2A3BAE93-755D-4EDE-8651-7610B22FA2EB}" type="pres">
      <dgm:prSet presAssocID="{A7150939-D9D3-4372-B199-90F0281B2021}" presName="rootComposite2" presStyleCnt="0"/>
      <dgm:spPr/>
    </dgm:pt>
    <dgm:pt modelId="{651EDD0C-9B5A-4D40-AB39-C77A1FD409D7}" type="pres">
      <dgm:prSet presAssocID="{A7150939-D9D3-4372-B199-90F0281B2021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E54851-7237-4149-A6B8-A3548FF9029A}" type="pres">
      <dgm:prSet presAssocID="{A7150939-D9D3-4372-B199-90F0281B2021}" presName="topArc2" presStyleLbl="parChTrans1D1" presStyleIdx="6" presStyleCnt="8"/>
      <dgm:spPr/>
    </dgm:pt>
    <dgm:pt modelId="{B21155C4-5458-4CB4-9750-6972B00D40E3}" type="pres">
      <dgm:prSet presAssocID="{A7150939-D9D3-4372-B199-90F0281B2021}" presName="bottomArc2" presStyleLbl="parChTrans1D1" presStyleIdx="7" presStyleCnt="8"/>
      <dgm:spPr/>
    </dgm:pt>
    <dgm:pt modelId="{9DA12B28-5872-432E-905C-656EA6B48B2D}" type="pres">
      <dgm:prSet presAssocID="{A7150939-D9D3-4372-B199-90F0281B2021}" presName="topConnNode2" presStyleLbl="node2" presStyleIdx="0" presStyleCnt="0"/>
      <dgm:spPr/>
      <dgm:t>
        <a:bodyPr/>
        <a:lstStyle/>
        <a:p>
          <a:endParaRPr lang="ru-RU"/>
        </a:p>
      </dgm:t>
    </dgm:pt>
    <dgm:pt modelId="{DFB35453-40FA-46DE-8F8D-09686A61F839}" type="pres">
      <dgm:prSet presAssocID="{A7150939-D9D3-4372-B199-90F0281B2021}" presName="hierChild4" presStyleCnt="0"/>
      <dgm:spPr/>
    </dgm:pt>
    <dgm:pt modelId="{ED972BDC-0D54-42F3-874E-E939D2354298}" type="pres">
      <dgm:prSet presAssocID="{A7150939-D9D3-4372-B199-90F0281B2021}" presName="hierChild5" presStyleCnt="0"/>
      <dgm:spPr/>
    </dgm:pt>
    <dgm:pt modelId="{62DD319E-31DE-4203-A58B-BA4AFA26EA31}" type="pres">
      <dgm:prSet presAssocID="{09B2ED20-C28D-4DA4-A3AF-D5B3AB819B1E}" presName="hierChild3" presStyleCnt="0"/>
      <dgm:spPr/>
    </dgm:pt>
  </dgm:ptLst>
  <dgm:cxnLst>
    <dgm:cxn modelId="{EB2A46D1-4F51-4A96-944C-1510758BA55D}" type="presOf" srcId="{39C5DFC0-2C88-4409-A423-2598A9662E61}" destId="{CFD857E0-FD8B-4852-A968-5FDFA3856BCA}" srcOrd="0" destOrd="0" presId="urn:microsoft.com/office/officeart/2008/layout/HalfCircleOrganizationChart"/>
    <dgm:cxn modelId="{83721914-B344-4FC3-A94C-C477C05BEDA8}" type="presOf" srcId="{09B2ED20-C28D-4DA4-A3AF-D5B3AB819B1E}" destId="{879E5C8A-B889-4962-901D-79975845976B}" srcOrd="1" destOrd="0" presId="urn:microsoft.com/office/officeart/2008/layout/HalfCircleOrganizationChart"/>
    <dgm:cxn modelId="{60E31645-D9B0-42D0-AA47-E1CBE466E788}" type="presOf" srcId="{09B2ED20-C28D-4DA4-A3AF-D5B3AB819B1E}" destId="{6A91325C-C9A1-4F79-8D3A-CDE23B0AA8A6}" srcOrd="0" destOrd="0" presId="urn:microsoft.com/office/officeart/2008/layout/HalfCircleOrganizationChart"/>
    <dgm:cxn modelId="{C57D2417-F086-40E4-BF8C-9E2BCA6170B6}" type="presOf" srcId="{95DA52C6-586A-46B9-9A08-3A52E419FBD9}" destId="{DEF59B59-3B33-4D79-BD18-AA520D86C7AA}" srcOrd="1" destOrd="0" presId="urn:microsoft.com/office/officeart/2008/layout/HalfCircleOrganizationChart"/>
    <dgm:cxn modelId="{F5417E0A-B126-4FD8-9B70-668D71B80188}" type="presOf" srcId="{A7150939-D9D3-4372-B199-90F0281B2021}" destId="{9DA12B28-5872-432E-905C-656EA6B48B2D}" srcOrd="1" destOrd="0" presId="urn:microsoft.com/office/officeart/2008/layout/HalfCircleOrganizationChart"/>
    <dgm:cxn modelId="{65DFC97C-FC03-4954-BEFF-7ABC2E9067E4}" type="presOf" srcId="{81D2DC9C-832C-4645-A14A-CE7433ADD4AC}" destId="{D3ABD952-844D-4E38-A540-2F285985791A}" srcOrd="1" destOrd="0" presId="urn:microsoft.com/office/officeart/2008/layout/HalfCircleOrganizationChart"/>
    <dgm:cxn modelId="{B7AD707E-3C32-4D34-80F3-37D2AC779BB4}" type="presOf" srcId="{37E024B2-D9BB-4F16-AF60-CD7A899CFA30}" destId="{8AEB0578-6077-4048-9ABD-4C60E03CF191}" srcOrd="0" destOrd="0" presId="urn:microsoft.com/office/officeart/2008/layout/HalfCircleOrganizationChart"/>
    <dgm:cxn modelId="{612908B9-B85C-41B4-BC4E-FB40556986D4}" srcId="{09B2ED20-C28D-4DA4-A3AF-D5B3AB819B1E}" destId="{95DA52C6-586A-46B9-9A08-3A52E419FBD9}" srcOrd="1" destOrd="0" parTransId="{37E024B2-D9BB-4F16-AF60-CD7A899CFA30}" sibTransId="{5097353B-B107-4850-A9A8-B65602686DCC}"/>
    <dgm:cxn modelId="{D0DEEAF4-6E14-4FB8-A246-168BFF342B82}" srcId="{09B2ED20-C28D-4DA4-A3AF-D5B3AB819B1E}" destId="{A7150939-D9D3-4372-B199-90F0281B2021}" srcOrd="2" destOrd="0" parTransId="{39C5DFC0-2C88-4409-A423-2598A9662E61}" sibTransId="{C0D2BA94-B034-4B1F-BD6F-70B4568B44DD}"/>
    <dgm:cxn modelId="{4F17BBC0-C4FF-4F99-AA5C-D203727EF0C5}" type="presOf" srcId="{50C8E3B8-0F83-4C7E-96A8-DE8665E21238}" destId="{44F65C3B-61B8-45CB-A8D3-AB2FBFB88F0A}" srcOrd="0" destOrd="0" presId="urn:microsoft.com/office/officeart/2008/layout/HalfCircleOrganizationChart"/>
    <dgm:cxn modelId="{FBF2E224-5792-4E8E-818F-08F157C834B4}" type="presOf" srcId="{A7150939-D9D3-4372-B199-90F0281B2021}" destId="{651EDD0C-9B5A-4D40-AB39-C77A1FD409D7}" srcOrd="0" destOrd="0" presId="urn:microsoft.com/office/officeart/2008/layout/HalfCircleOrganizationChart"/>
    <dgm:cxn modelId="{51B65AEE-C2D0-4253-9D84-A6497A959B28}" srcId="{09B2ED20-C28D-4DA4-A3AF-D5B3AB819B1E}" destId="{81D2DC9C-832C-4645-A14A-CE7433ADD4AC}" srcOrd="0" destOrd="0" parTransId="{2F596497-C22A-43C7-972C-94FE8FE303F0}" sibTransId="{8B573CCB-83A7-439E-AE0F-B46F4479F8DC}"/>
    <dgm:cxn modelId="{D0F31584-A14A-4B81-B0AE-9470AC004C45}" type="presOf" srcId="{81D2DC9C-832C-4645-A14A-CE7433ADD4AC}" destId="{D2F1214B-EA54-4157-BD39-629ABFB75DFC}" srcOrd="0" destOrd="0" presId="urn:microsoft.com/office/officeart/2008/layout/HalfCircleOrganizationChart"/>
    <dgm:cxn modelId="{FD345995-CA42-4648-8B9C-5A8ACD41A78D}" type="presOf" srcId="{2F596497-C22A-43C7-972C-94FE8FE303F0}" destId="{AA0F8BAE-CC58-41D7-A195-6C23AC822C68}" srcOrd="0" destOrd="0" presId="urn:microsoft.com/office/officeart/2008/layout/HalfCircleOrganizationChart"/>
    <dgm:cxn modelId="{1EB17051-AEAB-4769-BF52-5AE8379E9984}" srcId="{50C8E3B8-0F83-4C7E-96A8-DE8665E21238}" destId="{09B2ED20-C28D-4DA4-A3AF-D5B3AB819B1E}" srcOrd="0" destOrd="0" parTransId="{B09A1C03-C996-4F40-BD23-85B36E71F065}" sibTransId="{8069BA77-A05C-4B22-84F3-30941190AEB8}"/>
    <dgm:cxn modelId="{BF369AF2-E948-467A-A91A-EAC730A9810B}" type="presOf" srcId="{95DA52C6-586A-46B9-9A08-3A52E419FBD9}" destId="{3718708F-8785-4381-AFA3-0FEB99904493}" srcOrd="0" destOrd="0" presId="urn:microsoft.com/office/officeart/2008/layout/HalfCircleOrganizationChart"/>
    <dgm:cxn modelId="{0F6DDFC8-BF26-443E-97B7-961C43A5C256}" type="presParOf" srcId="{44F65C3B-61B8-45CB-A8D3-AB2FBFB88F0A}" destId="{F2EA8868-628B-4228-BE3D-140A8627E375}" srcOrd="0" destOrd="0" presId="urn:microsoft.com/office/officeart/2008/layout/HalfCircleOrganizationChart"/>
    <dgm:cxn modelId="{3149AE42-B3A9-4C53-9255-F7A09524765A}" type="presParOf" srcId="{F2EA8868-628B-4228-BE3D-140A8627E375}" destId="{3188FE79-16CD-41EE-8E7A-DAF416B99747}" srcOrd="0" destOrd="0" presId="urn:microsoft.com/office/officeart/2008/layout/HalfCircleOrganizationChart"/>
    <dgm:cxn modelId="{8CF50D04-F712-4312-AFD6-D4CFF7FFFD39}" type="presParOf" srcId="{3188FE79-16CD-41EE-8E7A-DAF416B99747}" destId="{6A91325C-C9A1-4F79-8D3A-CDE23B0AA8A6}" srcOrd="0" destOrd="0" presId="urn:microsoft.com/office/officeart/2008/layout/HalfCircleOrganizationChart"/>
    <dgm:cxn modelId="{34B90895-970F-4B3D-B6EF-15E60FCC7214}" type="presParOf" srcId="{3188FE79-16CD-41EE-8E7A-DAF416B99747}" destId="{528A605A-34F4-4084-8B5F-7C9D1B8AC273}" srcOrd="1" destOrd="0" presId="urn:microsoft.com/office/officeart/2008/layout/HalfCircleOrganizationChart"/>
    <dgm:cxn modelId="{63AF9C3A-4F0F-4855-B95B-17A6FFFA26D9}" type="presParOf" srcId="{3188FE79-16CD-41EE-8E7A-DAF416B99747}" destId="{7F5112EF-D818-49A7-B897-07FC28E82188}" srcOrd="2" destOrd="0" presId="urn:microsoft.com/office/officeart/2008/layout/HalfCircleOrganizationChart"/>
    <dgm:cxn modelId="{6C392963-C8CE-4C92-8B26-625C7DDEC632}" type="presParOf" srcId="{3188FE79-16CD-41EE-8E7A-DAF416B99747}" destId="{879E5C8A-B889-4962-901D-79975845976B}" srcOrd="3" destOrd="0" presId="urn:microsoft.com/office/officeart/2008/layout/HalfCircleOrganizationChart"/>
    <dgm:cxn modelId="{ED3433DE-72F3-4904-8F40-23F36B17263C}" type="presParOf" srcId="{F2EA8868-628B-4228-BE3D-140A8627E375}" destId="{517C1441-CF54-4EB3-BAFE-E04399B1B146}" srcOrd="1" destOrd="0" presId="urn:microsoft.com/office/officeart/2008/layout/HalfCircleOrganizationChart"/>
    <dgm:cxn modelId="{9C6EBA80-91EF-4CF7-B011-8ABC0A63EF20}" type="presParOf" srcId="{517C1441-CF54-4EB3-BAFE-E04399B1B146}" destId="{AA0F8BAE-CC58-41D7-A195-6C23AC822C68}" srcOrd="0" destOrd="0" presId="urn:microsoft.com/office/officeart/2008/layout/HalfCircleOrganizationChart"/>
    <dgm:cxn modelId="{98E306CE-B8D3-438D-B714-1F9C6A546B92}" type="presParOf" srcId="{517C1441-CF54-4EB3-BAFE-E04399B1B146}" destId="{FA38AA11-0947-49D3-AC44-9EC59B613123}" srcOrd="1" destOrd="0" presId="urn:microsoft.com/office/officeart/2008/layout/HalfCircleOrganizationChart"/>
    <dgm:cxn modelId="{4663BAB4-76D1-47E7-98CC-7248162CD1F7}" type="presParOf" srcId="{FA38AA11-0947-49D3-AC44-9EC59B613123}" destId="{102E732E-5C2A-42AA-A85D-FA34C6D35F19}" srcOrd="0" destOrd="0" presId="urn:microsoft.com/office/officeart/2008/layout/HalfCircleOrganizationChart"/>
    <dgm:cxn modelId="{B22D33B8-6EF5-4085-B3D0-F66D020639B8}" type="presParOf" srcId="{102E732E-5C2A-42AA-A85D-FA34C6D35F19}" destId="{D2F1214B-EA54-4157-BD39-629ABFB75DFC}" srcOrd="0" destOrd="0" presId="urn:microsoft.com/office/officeart/2008/layout/HalfCircleOrganizationChart"/>
    <dgm:cxn modelId="{236D0C92-A2B8-4472-BA93-033A349DC4A7}" type="presParOf" srcId="{102E732E-5C2A-42AA-A85D-FA34C6D35F19}" destId="{6E3118FF-E14A-4A36-81CC-1EA4A001A87B}" srcOrd="1" destOrd="0" presId="urn:microsoft.com/office/officeart/2008/layout/HalfCircleOrganizationChart"/>
    <dgm:cxn modelId="{78BDC1D5-9FD0-4130-8FBD-5C897D289C97}" type="presParOf" srcId="{102E732E-5C2A-42AA-A85D-FA34C6D35F19}" destId="{7BF1808F-0363-495C-AA57-34DF50360271}" srcOrd="2" destOrd="0" presId="urn:microsoft.com/office/officeart/2008/layout/HalfCircleOrganizationChart"/>
    <dgm:cxn modelId="{78C1A2E0-BF19-4650-AD12-86371E66E4FF}" type="presParOf" srcId="{102E732E-5C2A-42AA-A85D-FA34C6D35F19}" destId="{D3ABD952-844D-4E38-A540-2F285985791A}" srcOrd="3" destOrd="0" presId="urn:microsoft.com/office/officeart/2008/layout/HalfCircleOrganizationChart"/>
    <dgm:cxn modelId="{8FEB2C7F-189B-4FD7-88E9-5044DDDD20E7}" type="presParOf" srcId="{FA38AA11-0947-49D3-AC44-9EC59B613123}" destId="{6F20C6B2-2C59-43C4-A82E-0CA8692AD56E}" srcOrd="1" destOrd="0" presId="urn:microsoft.com/office/officeart/2008/layout/HalfCircleOrganizationChart"/>
    <dgm:cxn modelId="{932F4260-5A44-4DD4-9C15-BFD3333364B6}" type="presParOf" srcId="{FA38AA11-0947-49D3-AC44-9EC59B613123}" destId="{0D0D6CA5-C6C4-42CA-9461-7D9686BC71C0}" srcOrd="2" destOrd="0" presId="urn:microsoft.com/office/officeart/2008/layout/HalfCircleOrganizationChart"/>
    <dgm:cxn modelId="{17DB7745-3EB9-4D28-B272-340B4899DA0C}" type="presParOf" srcId="{517C1441-CF54-4EB3-BAFE-E04399B1B146}" destId="{8AEB0578-6077-4048-9ABD-4C60E03CF191}" srcOrd="2" destOrd="0" presId="urn:microsoft.com/office/officeart/2008/layout/HalfCircleOrganizationChart"/>
    <dgm:cxn modelId="{0D7D5537-E50C-4ECB-88B4-E03C8A076913}" type="presParOf" srcId="{517C1441-CF54-4EB3-BAFE-E04399B1B146}" destId="{5E01BA1C-5526-4C1E-A926-79996AA96564}" srcOrd="3" destOrd="0" presId="urn:microsoft.com/office/officeart/2008/layout/HalfCircleOrganizationChart"/>
    <dgm:cxn modelId="{AC2D7537-D287-4B1C-961E-4CBD9206CA75}" type="presParOf" srcId="{5E01BA1C-5526-4C1E-A926-79996AA96564}" destId="{35694E7C-F1DB-41F3-9FA0-58589DB710E0}" srcOrd="0" destOrd="0" presId="urn:microsoft.com/office/officeart/2008/layout/HalfCircleOrganizationChart"/>
    <dgm:cxn modelId="{1566A9A9-E705-4BDB-ACAA-02D91C027941}" type="presParOf" srcId="{35694E7C-F1DB-41F3-9FA0-58589DB710E0}" destId="{3718708F-8785-4381-AFA3-0FEB99904493}" srcOrd="0" destOrd="0" presId="urn:microsoft.com/office/officeart/2008/layout/HalfCircleOrganizationChart"/>
    <dgm:cxn modelId="{BB01CC18-2BBA-40E8-827D-5EDEE62D0181}" type="presParOf" srcId="{35694E7C-F1DB-41F3-9FA0-58589DB710E0}" destId="{8FABCA96-FF1C-4F2D-841C-4540A70928BD}" srcOrd="1" destOrd="0" presId="urn:microsoft.com/office/officeart/2008/layout/HalfCircleOrganizationChart"/>
    <dgm:cxn modelId="{24AB6591-DBF9-436E-A807-F950C1B3B758}" type="presParOf" srcId="{35694E7C-F1DB-41F3-9FA0-58589DB710E0}" destId="{4478EA45-728E-4F25-A600-A0E1CC7D671B}" srcOrd="2" destOrd="0" presId="urn:microsoft.com/office/officeart/2008/layout/HalfCircleOrganizationChart"/>
    <dgm:cxn modelId="{132B320A-06A4-41A7-9280-7D2AB8396258}" type="presParOf" srcId="{35694E7C-F1DB-41F3-9FA0-58589DB710E0}" destId="{DEF59B59-3B33-4D79-BD18-AA520D86C7AA}" srcOrd="3" destOrd="0" presId="urn:microsoft.com/office/officeart/2008/layout/HalfCircleOrganizationChart"/>
    <dgm:cxn modelId="{A38D4424-37BE-42C4-9D57-F403AE3B9AC9}" type="presParOf" srcId="{5E01BA1C-5526-4C1E-A926-79996AA96564}" destId="{2422BBBD-677D-40DD-93A3-6DF89BF18064}" srcOrd="1" destOrd="0" presId="urn:microsoft.com/office/officeart/2008/layout/HalfCircleOrganizationChart"/>
    <dgm:cxn modelId="{06C144A5-71FD-4360-BA61-9DFC0149E909}" type="presParOf" srcId="{5E01BA1C-5526-4C1E-A926-79996AA96564}" destId="{FBD0C40E-A2DE-4439-B7BB-1B302E7AD38E}" srcOrd="2" destOrd="0" presId="urn:microsoft.com/office/officeart/2008/layout/HalfCircleOrganizationChart"/>
    <dgm:cxn modelId="{4224A903-535F-48EA-973C-DAB22B29ADFF}" type="presParOf" srcId="{517C1441-CF54-4EB3-BAFE-E04399B1B146}" destId="{CFD857E0-FD8B-4852-A968-5FDFA3856BCA}" srcOrd="4" destOrd="0" presId="urn:microsoft.com/office/officeart/2008/layout/HalfCircleOrganizationChart"/>
    <dgm:cxn modelId="{FD3D027F-D4B2-4CC1-8DE9-3969929F9AEE}" type="presParOf" srcId="{517C1441-CF54-4EB3-BAFE-E04399B1B146}" destId="{21A4F010-0740-49F4-8510-2DA7AB6A2C0F}" srcOrd="5" destOrd="0" presId="urn:microsoft.com/office/officeart/2008/layout/HalfCircleOrganizationChart"/>
    <dgm:cxn modelId="{5E129775-EB43-4262-9FFC-FB2486D008E1}" type="presParOf" srcId="{21A4F010-0740-49F4-8510-2DA7AB6A2C0F}" destId="{2A3BAE93-755D-4EDE-8651-7610B22FA2EB}" srcOrd="0" destOrd="0" presId="urn:microsoft.com/office/officeart/2008/layout/HalfCircleOrganizationChart"/>
    <dgm:cxn modelId="{77B99A1F-89FF-49FE-80F7-F54FFD251BBF}" type="presParOf" srcId="{2A3BAE93-755D-4EDE-8651-7610B22FA2EB}" destId="{651EDD0C-9B5A-4D40-AB39-C77A1FD409D7}" srcOrd="0" destOrd="0" presId="urn:microsoft.com/office/officeart/2008/layout/HalfCircleOrganizationChart"/>
    <dgm:cxn modelId="{3C3F1AA3-46B4-4E3B-A579-2AC73721FBD0}" type="presParOf" srcId="{2A3BAE93-755D-4EDE-8651-7610B22FA2EB}" destId="{7CE54851-7237-4149-A6B8-A3548FF9029A}" srcOrd="1" destOrd="0" presId="urn:microsoft.com/office/officeart/2008/layout/HalfCircleOrganizationChart"/>
    <dgm:cxn modelId="{93947FEF-EE5C-4E7D-93E0-0CA1B9B7E668}" type="presParOf" srcId="{2A3BAE93-755D-4EDE-8651-7610B22FA2EB}" destId="{B21155C4-5458-4CB4-9750-6972B00D40E3}" srcOrd="2" destOrd="0" presId="urn:microsoft.com/office/officeart/2008/layout/HalfCircleOrganizationChart"/>
    <dgm:cxn modelId="{8FB848B0-7905-4BD9-9814-F41FCB93101E}" type="presParOf" srcId="{2A3BAE93-755D-4EDE-8651-7610B22FA2EB}" destId="{9DA12B28-5872-432E-905C-656EA6B48B2D}" srcOrd="3" destOrd="0" presId="urn:microsoft.com/office/officeart/2008/layout/HalfCircleOrganizationChart"/>
    <dgm:cxn modelId="{DF20D852-F300-4D07-9178-199A8B70F184}" type="presParOf" srcId="{21A4F010-0740-49F4-8510-2DA7AB6A2C0F}" destId="{DFB35453-40FA-46DE-8F8D-09686A61F839}" srcOrd="1" destOrd="0" presId="urn:microsoft.com/office/officeart/2008/layout/HalfCircleOrganizationChart"/>
    <dgm:cxn modelId="{989910B2-AC29-4497-ABF5-A701A8BBBBF9}" type="presParOf" srcId="{21A4F010-0740-49F4-8510-2DA7AB6A2C0F}" destId="{ED972BDC-0D54-42F3-874E-E939D2354298}" srcOrd="2" destOrd="0" presId="urn:microsoft.com/office/officeart/2008/layout/HalfCircleOrganizationChart"/>
    <dgm:cxn modelId="{BF23A08E-3E8E-438B-BA68-9982CEEF31A4}" type="presParOf" srcId="{F2EA8868-628B-4228-BE3D-140A8627E375}" destId="{62DD319E-31DE-4203-A58B-BA4AFA26EA31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3799424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5" name="Shape 1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622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6582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5032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68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0932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2943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8179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799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7096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9909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5497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4845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5831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2113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7652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1460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125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004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6896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8470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6929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5679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6102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4627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9619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0247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7784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691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6491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0155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2863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5079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90835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0438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825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1645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4755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201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0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68733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90174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35289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93524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43134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02696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1975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71961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988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37748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10814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85669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05253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67002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7110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03219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33180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39367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82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17870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8108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83547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29117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73999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67550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62265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905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11540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12889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62239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27846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53130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84810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3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251520" y="1867616"/>
            <a:ext cx="6768752" cy="118525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</a:pPr>
            <a:r>
              <a:rPr lang="ru-RU" sz="3200" b="1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Рейтинг устойчивого развития регионов </a:t>
            </a:r>
            <a:r>
              <a:rPr lang="ru-RU" sz="3200" b="1" smtClean="0">
                <a:solidFill>
                  <a:srgbClr val="FFFFFF"/>
                </a:solidFill>
              </a:rPr>
              <a:t>и компаний </a:t>
            </a:r>
            <a:r>
              <a:rPr lang="ru-RU" sz="3200" b="1" i="0" u="none" strike="noStrike" cap="none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Арктики</a:t>
            </a:r>
            <a:endParaRPr sz="3200" b="1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39950" y="4642575"/>
            <a:ext cx="8520600" cy="36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ru"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Москва 201</a:t>
            </a:r>
            <a:r>
              <a:rPr lang="ru" sz="1200">
                <a:solidFill>
                  <a:srgbClr val="FFFFFF"/>
                </a:solidFill>
              </a:rPr>
              <a:t>8</a:t>
            </a:r>
            <a:endParaRPr sz="1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6" name="Shape 5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6467" y="242117"/>
            <a:ext cx="1574589" cy="16255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51520" y="3219822"/>
            <a:ext cx="2234407" cy="914400"/>
          </a:xfrm>
          <a:prstGeom prst="rect">
            <a:avLst/>
          </a:prstGeom>
          <a:solidFill>
            <a:srgbClr val="005E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ÐÐ°ÑÑÐ¸Ð½ÐºÐ¸ Ð¿Ð¾ Ð·Ð°Ð¿ÑÐ¾ÑÑ Ð»Ð¾Ð³Ð¾ÑÐ¸Ð¿ ÑÐºÐ¾Ð½Ð¾Ð¼Ð¸ÑÐµÑÐºÐ¾Ð³Ð¾ ÑÐ°ÐºÑÐ»ÑÑÐµÑÐ° ÐÐÐ£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9" y="3052866"/>
            <a:ext cx="2612528" cy="1250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311700" y="4625150"/>
            <a:ext cx="8230800" cy="3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0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Рейтинг устойчивого развития “Полярный </a:t>
            </a:r>
            <a:r>
              <a:rPr lang="ru" sz="1000" b="1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индекс. </a:t>
            </a:r>
            <a:r>
              <a:rPr lang="ru-RU" sz="1000" b="1" dirty="0" smtClean="0">
                <a:solidFill>
                  <a:srgbClr val="FFFFFF"/>
                </a:solidFill>
              </a:rPr>
              <a:t>Регионы</a:t>
            </a:r>
            <a:r>
              <a:rPr lang="ru" sz="1000" b="1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ru" sz="1000" b="1" i="0" u="none" strike="noStrike" cap="none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000" b="1" i="0" u="none" strike="noStrike" cap="none">
              <a:solidFill>
                <a:srgbClr val="1155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Shape 63"/>
          <p:cNvSpPr txBox="1"/>
          <p:nvPr/>
        </p:nvSpPr>
        <p:spPr>
          <a:xfrm>
            <a:off x="2643675" y="251775"/>
            <a:ext cx="6245100" cy="6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dirty="0" smtClean="0">
                <a:solidFill>
                  <a:schemeClr val="lt1"/>
                </a:solidFill>
              </a:rPr>
              <a:t>Полярный индекс компаний Арктики</a:t>
            </a:r>
            <a:endParaRPr sz="28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Shape 64"/>
          <p:cNvSpPr txBox="1"/>
          <p:nvPr/>
        </p:nvSpPr>
        <p:spPr>
          <a:xfrm>
            <a:off x="385639" y="1439849"/>
            <a:ext cx="3672408" cy="2860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ru-RU" sz="1800" b="1" dirty="0" smtClean="0"/>
              <a:t>Полярный </a:t>
            </a:r>
            <a:r>
              <a:rPr lang="ru-RU" sz="1800" b="1" dirty="0"/>
              <a:t>индекс. Версия </a:t>
            </a:r>
            <a:r>
              <a:rPr lang="ru-RU" sz="1800" b="1" dirty="0" smtClean="0"/>
              <a:t>1.0</a:t>
            </a:r>
          </a:p>
          <a:p>
            <a:pPr>
              <a:spcAft>
                <a:spcPts val="600"/>
              </a:spcAft>
            </a:pPr>
            <a:endParaRPr lang="ru-RU" sz="1800" b="1" dirty="0" smtClean="0"/>
          </a:p>
          <a:p>
            <a:pPr>
              <a:spcAft>
                <a:spcPts val="1200"/>
              </a:spcAft>
            </a:pPr>
            <a:r>
              <a:rPr lang="ru-RU" sz="1800" dirty="0" smtClean="0"/>
              <a:t>Представлен 5 июня 2018 года</a:t>
            </a:r>
            <a:endParaRPr lang="ru-RU" sz="1800" dirty="0"/>
          </a:p>
          <a:p>
            <a:r>
              <a:rPr lang="ru-RU" sz="1800" i="1" dirty="0" smtClean="0"/>
              <a:t>Первый специализированный рейтинг </a:t>
            </a:r>
            <a:r>
              <a:rPr lang="ru-RU" sz="1800" i="1" dirty="0"/>
              <a:t>устойчивого развития </a:t>
            </a:r>
            <a:r>
              <a:rPr lang="ru-RU" sz="1800" i="1" dirty="0" smtClean="0"/>
              <a:t>компаний, работающих в Российской Арктике</a:t>
            </a:r>
            <a:endParaRPr lang="ru-RU" sz="1800" i="1" dirty="0"/>
          </a:p>
        </p:txBody>
      </p:sp>
      <p:pic>
        <p:nvPicPr>
          <p:cNvPr id="1027" name="Picture 3" descr="C:\Users\Andrew\Desktop\55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628" y="1501742"/>
            <a:ext cx="4673147" cy="273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ÐÐ°ÑÑÐ¸Ð½ÐºÐ¸ Ð¿Ð¾ Ð·Ð°Ð¿ÑÐ¾ÑÑ Ð»Ð¾Ð³Ð¾ÑÐ¸Ð¿ ÑÐºÐ¾Ð½Ð¾Ð¼Ð¸ÑÐµÑÐºÐ¾Ð³Ð¾ ÑÐ°ÐºÑÐ»ÑÑÐµÑÐ° ÐÐÐ£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91" y="2313"/>
            <a:ext cx="2374686" cy="1136652"/>
          </a:xfrm>
          <a:prstGeom prst="rect">
            <a:avLst/>
          </a:prstGeom>
          <a:solidFill>
            <a:srgbClr val="005EA5"/>
          </a:solidFill>
        </p:spPr>
      </p:pic>
    </p:spTree>
    <p:extLst>
      <p:ext uri="{BB962C8B-B14F-4D97-AF65-F5344CB8AC3E}">
        <p14:creationId xmlns:p14="http://schemas.microsoft.com/office/powerpoint/2010/main" val="381254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311700" y="4625150"/>
            <a:ext cx="8230800" cy="3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0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Рейтинг устойчивого развития “Полярный </a:t>
            </a:r>
            <a:r>
              <a:rPr lang="ru" sz="1000" b="1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индекс. </a:t>
            </a:r>
            <a:r>
              <a:rPr lang="ru-RU" sz="1000" b="1" dirty="0" smtClean="0">
                <a:solidFill>
                  <a:srgbClr val="FFFFFF"/>
                </a:solidFill>
              </a:rPr>
              <a:t>Регионы</a:t>
            </a:r>
            <a:r>
              <a:rPr lang="ru" sz="1000" b="1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ru" sz="1000" b="1" i="0" u="none" strike="noStrike" cap="none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sz="1000" b="1" i="0" u="none" strike="noStrike" cap="none">
              <a:solidFill>
                <a:srgbClr val="1155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Shape 63"/>
          <p:cNvSpPr txBox="1"/>
          <p:nvPr/>
        </p:nvSpPr>
        <p:spPr>
          <a:xfrm>
            <a:off x="2643675" y="251775"/>
            <a:ext cx="6245100" cy="6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0" i="0" u="none" strike="noStrike" cap="none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Полярный индекс. Регионы</a:t>
            </a:r>
            <a:endParaRPr sz="28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Shape 64"/>
          <p:cNvSpPr txBox="1"/>
          <p:nvPr/>
        </p:nvSpPr>
        <p:spPr>
          <a:xfrm>
            <a:off x="395536" y="1439849"/>
            <a:ext cx="4680520" cy="2860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800" b="1" dirty="0"/>
              <a:t>«Полярный </a:t>
            </a:r>
            <a:r>
              <a:rPr lang="ru-RU" sz="1800" b="1" dirty="0" smtClean="0"/>
              <a:t>индекс. Регионы» 2.0 </a:t>
            </a:r>
            <a:r>
              <a:rPr lang="ru-RU" sz="1800" dirty="0" smtClean="0"/>
              <a:t>–</a:t>
            </a:r>
          </a:p>
          <a:p>
            <a:pPr>
              <a:spcAft>
                <a:spcPts val="1200"/>
              </a:spcAft>
            </a:pPr>
            <a:r>
              <a:rPr lang="ru-RU" sz="1800" dirty="0" smtClean="0"/>
              <a:t>второй рейтинг в рамках проекта.</a:t>
            </a:r>
          </a:p>
          <a:p>
            <a:pPr>
              <a:spcAft>
                <a:spcPts val="1200"/>
              </a:spcAft>
            </a:pPr>
            <a:r>
              <a:rPr lang="ru-RU" sz="1800" dirty="0" smtClean="0"/>
              <a:t>В рейтинге оценивается </a:t>
            </a:r>
            <a:r>
              <a:rPr lang="ru-RU" sz="1800" dirty="0"/>
              <a:t>устойчивость развития всей российской Арктики на </a:t>
            </a:r>
            <a:r>
              <a:rPr lang="ru-RU" sz="1800" dirty="0" smtClean="0"/>
              <a:t>макроуровне.</a:t>
            </a:r>
          </a:p>
          <a:p>
            <a:r>
              <a:rPr lang="ru-RU" sz="1800" dirty="0" smtClean="0"/>
              <a:t>Объектом </a:t>
            </a:r>
            <a:r>
              <a:rPr lang="ru-RU" sz="1800" dirty="0"/>
              <a:t>исследования являются регионы, полностью или частично входящие в состав Арктической зоны РФ.</a:t>
            </a:r>
          </a:p>
        </p:txBody>
      </p:sp>
      <p:pic>
        <p:nvPicPr>
          <p:cNvPr id="2050" name="Picture 2" descr="C:\Users\Andrew\Desktop\17245568405901bbabb000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90342"/>
            <a:ext cx="3632171" cy="2371403"/>
          </a:xfrm>
          <a:prstGeom prst="rect">
            <a:avLst/>
          </a:prstGeom>
          <a:noFill/>
          <a:effectLst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ÐÐ°ÑÑÐ¸Ð½ÐºÐ¸ Ð¿Ð¾ Ð·Ð°Ð¿ÑÐ¾ÑÑ Ð»Ð¾Ð³Ð¾ÑÐ¸Ð¿ ÑÐºÐ¾Ð½Ð¾Ð¼Ð¸ÑÐµÑÐºÐ¾Ð³Ð¾ ÑÐ°ÐºÑÐ»ÑÑÐµÑÐ° ÐÐÐ£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91" y="2313"/>
            <a:ext cx="2374686" cy="1136652"/>
          </a:xfrm>
          <a:prstGeom prst="rect">
            <a:avLst/>
          </a:prstGeom>
          <a:solidFill>
            <a:srgbClr val="005EA5"/>
          </a:solidFill>
        </p:spPr>
      </p:pic>
    </p:spTree>
    <p:extLst>
      <p:ext uri="{BB962C8B-B14F-4D97-AF65-F5344CB8AC3E}">
        <p14:creationId xmlns:p14="http://schemas.microsoft.com/office/powerpoint/2010/main" val="93495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311700" y="4625150"/>
            <a:ext cx="8230800" cy="3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0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Рейтинг устойчивого развития “Полярный </a:t>
            </a:r>
            <a:r>
              <a:rPr lang="ru" sz="1000" b="1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индекс. </a:t>
            </a:r>
            <a:r>
              <a:rPr lang="ru-RU" sz="1000" b="1" dirty="0" smtClean="0">
                <a:solidFill>
                  <a:srgbClr val="FFFFFF"/>
                </a:solidFill>
              </a:rPr>
              <a:t>Регионы</a:t>
            </a:r>
            <a:r>
              <a:rPr lang="ru" sz="1000" b="1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ru" sz="1000" b="1" i="0" u="none" strike="noStrike" cap="none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sz="1000" b="1" i="0" u="none" strike="noStrike" cap="none">
              <a:solidFill>
                <a:srgbClr val="1155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Shape 63"/>
          <p:cNvSpPr txBox="1"/>
          <p:nvPr/>
        </p:nvSpPr>
        <p:spPr>
          <a:xfrm>
            <a:off x="2643675" y="251775"/>
            <a:ext cx="6245100" cy="6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0" i="0" u="none" strike="noStrike" cap="none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Методика расчета рейтинга</a:t>
            </a:r>
            <a:endParaRPr sz="28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Shape 64"/>
          <p:cNvSpPr txBox="1"/>
          <p:nvPr/>
        </p:nvSpPr>
        <p:spPr>
          <a:xfrm>
            <a:off x="162397" y="1508126"/>
            <a:ext cx="4032448" cy="2860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spcAft>
                <a:spcPts val="1200"/>
              </a:spcAft>
            </a:pPr>
            <a:r>
              <a:rPr lang="ru-RU" sz="1800" dirty="0"/>
              <a:t>На первом этапе расчета рейтинга </a:t>
            </a:r>
            <a:r>
              <a:rPr lang="ru-RU" sz="1800" dirty="0" smtClean="0"/>
              <a:t>по специальной методике рассчитывается </a:t>
            </a:r>
            <a:r>
              <a:rPr lang="ru-RU" sz="1800" dirty="0"/>
              <a:t>индекс устойчивого развития </a:t>
            </a:r>
            <a:r>
              <a:rPr lang="ru-RU" sz="1800" dirty="0" smtClean="0"/>
              <a:t>регионов.</a:t>
            </a:r>
          </a:p>
          <a:p>
            <a:pPr>
              <a:spcAft>
                <a:spcPts val="1200"/>
              </a:spcAft>
            </a:pPr>
            <a:r>
              <a:rPr lang="ru-RU" sz="1800" dirty="0" smtClean="0"/>
              <a:t>В </a:t>
            </a:r>
            <a:r>
              <a:rPr lang="ru-RU" sz="1800" dirty="0"/>
              <a:t>нем учитывается целый ряд параметров, разделенных на три </a:t>
            </a:r>
            <a:r>
              <a:rPr lang="ru-RU" sz="1800" dirty="0" smtClean="0"/>
              <a:t>группы.</a:t>
            </a:r>
          </a:p>
          <a:p>
            <a:pPr>
              <a:spcAft>
                <a:spcPts val="1200"/>
              </a:spcAft>
            </a:pPr>
            <a:r>
              <a:rPr lang="ru-RU" sz="1800" dirty="0"/>
              <a:t>На втором этапе осуществляется экспертный опрос в форме анкетирования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442558274"/>
              </p:ext>
            </p:extLst>
          </p:nvPr>
        </p:nvGraphicFramePr>
        <p:xfrm>
          <a:off x="4236132" y="931575"/>
          <a:ext cx="4907868" cy="3271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Picture 4" descr="ÐÐ°ÑÑÐ¸Ð½ÐºÐ¸ Ð¿Ð¾ Ð·Ð°Ð¿ÑÐ¾ÑÑ Ð»Ð¾Ð³Ð¾ÑÐ¸Ð¿ ÑÐºÐ¾Ð½Ð¾Ð¼Ð¸ÑÐµÑÐºÐ¾Ð³Ð¾ ÑÐ°ÐºÑÐ»ÑÑÐµÑÐ° ÐÐÐ£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91" y="2313"/>
            <a:ext cx="2374686" cy="1136652"/>
          </a:xfrm>
          <a:prstGeom prst="rect">
            <a:avLst/>
          </a:prstGeom>
          <a:solidFill>
            <a:srgbClr val="005EA5"/>
          </a:solidFill>
        </p:spPr>
      </p:pic>
    </p:spTree>
    <p:extLst>
      <p:ext uri="{BB962C8B-B14F-4D97-AF65-F5344CB8AC3E}">
        <p14:creationId xmlns:p14="http://schemas.microsoft.com/office/powerpoint/2010/main" val="427091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3230232"/>
            <a:ext cx="9144000" cy="1913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311700" y="4625150"/>
            <a:ext cx="8230800" cy="3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0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Рейтинг устойчивого развития “Полярный </a:t>
            </a:r>
            <a:r>
              <a:rPr lang="ru" sz="1000" b="1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индекс. </a:t>
            </a:r>
            <a:r>
              <a:rPr lang="ru-RU" sz="1000" b="1" dirty="0" smtClean="0">
                <a:solidFill>
                  <a:srgbClr val="FFFFFF"/>
                </a:solidFill>
              </a:rPr>
              <a:t>Регионы</a:t>
            </a:r>
            <a:r>
              <a:rPr lang="ru" sz="1000" b="1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ru" sz="1000" b="1" i="0" u="none" strike="noStrike" cap="none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sz="1000" b="1" i="0" u="none" strike="noStrike" cap="none">
              <a:solidFill>
                <a:srgbClr val="1155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Shape 63"/>
          <p:cNvSpPr txBox="1"/>
          <p:nvPr/>
        </p:nvSpPr>
        <p:spPr>
          <a:xfrm>
            <a:off x="2643675" y="251775"/>
            <a:ext cx="6245100" cy="6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0" i="0" u="none" strike="noStrike" cap="none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Результаты расчета рейтинга</a:t>
            </a:r>
            <a:endParaRPr sz="20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74" name="Picture 2" descr="C:\Users\Andrew\Desktop\99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063" y="1428994"/>
            <a:ext cx="6147406" cy="360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ÐÐ°ÑÑÐ¸Ð½ÐºÐ¸ Ð¿Ð¾ Ð·Ð°Ð¿ÑÐ¾ÑÑ Ð»Ð¾Ð³Ð¾ÑÐ¸Ð¿ ÑÐºÐ¾Ð½Ð¾Ð¼Ð¸ÑÐµÑÐºÐ¾Ð³Ð¾ ÑÐ°ÐºÑÐ»ÑÑÐµÑÐ° ÐÐÐ£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91" y="2313"/>
            <a:ext cx="2374686" cy="1136652"/>
          </a:xfrm>
          <a:prstGeom prst="rect">
            <a:avLst/>
          </a:prstGeom>
          <a:solidFill>
            <a:srgbClr val="005EA5"/>
          </a:solidFill>
        </p:spPr>
      </p:pic>
    </p:spTree>
    <p:extLst>
      <p:ext uri="{BB962C8B-B14F-4D97-AF65-F5344CB8AC3E}">
        <p14:creationId xmlns:p14="http://schemas.microsoft.com/office/powerpoint/2010/main" val="60165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311700" y="4625150"/>
            <a:ext cx="8230800" cy="3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0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Рейтинг устойчивого развития “Полярный </a:t>
            </a:r>
            <a:r>
              <a:rPr lang="ru" sz="1000" b="1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индекс. </a:t>
            </a:r>
            <a:r>
              <a:rPr lang="ru-RU" sz="1000" b="1" dirty="0" smtClean="0">
                <a:solidFill>
                  <a:srgbClr val="FFFFFF"/>
                </a:solidFill>
              </a:rPr>
              <a:t>Регионы</a:t>
            </a:r>
            <a:r>
              <a:rPr lang="ru" sz="1000" b="1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ru" sz="1000" b="1" i="0" u="none" strike="noStrike" cap="none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sz="1000" b="1" i="0" u="none" strike="noStrike" cap="none">
              <a:solidFill>
                <a:srgbClr val="1155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Shape 63"/>
          <p:cNvSpPr txBox="1"/>
          <p:nvPr/>
        </p:nvSpPr>
        <p:spPr>
          <a:xfrm>
            <a:off x="2643675" y="251775"/>
            <a:ext cx="6245100" cy="6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0" i="0" u="none" strike="noStrike" cap="none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Народный полярный индекс</a:t>
            </a:r>
            <a:endParaRPr sz="28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Shape 64"/>
          <p:cNvSpPr txBox="1"/>
          <p:nvPr/>
        </p:nvSpPr>
        <p:spPr>
          <a:xfrm>
            <a:off x="118567" y="2511791"/>
            <a:ext cx="5976664" cy="1831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700" b="1" dirty="0" smtClean="0"/>
              <a:t>Народный Полярный индекс</a:t>
            </a:r>
            <a:endParaRPr lang="ru-RU" sz="1700" b="1" dirty="0"/>
          </a:p>
          <a:p>
            <a:r>
              <a:rPr lang="ru-RU" sz="1700" dirty="0" smtClean="0"/>
              <a:t>Следующий этап в </a:t>
            </a:r>
            <a:r>
              <a:rPr lang="ru-RU" sz="1700" dirty="0"/>
              <a:t>рамках </a:t>
            </a:r>
            <a:endParaRPr lang="ru-RU" sz="1700" dirty="0" smtClean="0"/>
          </a:p>
          <a:p>
            <a:r>
              <a:rPr lang="ru-RU" sz="1700" dirty="0" smtClean="0"/>
              <a:t>проекта </a:t>
            </a:r>
            <a:r>
              <a:rPr lang="ru-RU" sz="1700" dirty="0"/>
              <a:t>«Полярный индекс</a:t>
            </a:r>
            <a:r>
              <a:rPr lang="ru-RU" sz="1700" dirty="0" smtClean="0"/>
              <a:t>» – </a:t>
            </a:r>
            <a:r>
              <a:rPr lang="ru-RU" sz="1700" dirty="0"/>
              <a:t>презентация </a:t>
            </a:r>
            <a:r>
              <a:rPr lang="ru-RU" sz="1700" dirty="0" smtClean="0"/>
              <a:t>результатов </a:t>
            </a:r>
            <a:r>
              <a:rPr lang="ru-RU" sz="1700" b="1" dirty="0" smtClean="0"/>
              <a:t>социологического </a:t>
            </a:r>
            <a:r>
              <a:rPr lang="ru-RU" sz="1700" b="1" dirty="0"/>
              <a:t>исследования</a:t>
            </a:r>
            <a:r>
              <a:rPr lang="ru-RU" sz="1700" dirty="0"/>
              <a:t> по индексу благополучия жителей российской Арктики и формирование «народного» полярного индекса</a:t>
            </a:r>
            <a:r>
              <a:rPr lang="ru-RU" sz="1700" dirty="0" smtClean="0"/>
              <a:t>.</a:t>
            </a:r>
          </a:p>
        </p:txBody>
      </p:sp>
      <p:pic>
        <p:nvPicPr>
          <p:cNvPr id="5123" name="Picture 3" descr="C:\Users\Andrew\Desktop\Untitled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19621"/>
            <a:ext cx="6662638" cy="309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Andrew\Desktop\opros_0-400x3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290489"/>
            <a:ext cx="1616969" cy="121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ÐÐ°ÑÑÐ¸Ð½ÐºÐ¸ Ð¿Ð¾ Ð·Ð°Ð¿ÑÐ¾ÑÑ Ð»Ð¾Ð³Ð¾ÑÐ¸Ð¿ ÑÐºÐ¾Ð½Ð¾Ð¼Ð¸ÑÐµÑÐºÐ¾Ð³Ð¾ ÑÐ°ÐºÑÐ»ÑÑÐµÑÐ° ÐÐÐ£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91" y="2313"/>
            <a:ext cx="2374686" cy="1136652"/>
          </a:xfrm>
          <a:prstGeom prst="rect">
            <a:avLst/>
          </a:prstGeom>
          <a:solidFill>
            <a:srgbClr val="005EA5"/>
          </a:solidFill>
        </p:spPr>
      </p:pic>
    </p:spTree>
    <p:extLst>
      <p:ext uri="{BB962C8B-B14F-4D97-AF65-F5344CB8AC3E}">
        <p14:creationId xmlns:p14="http://schemas.microsoft.com/office/powerpoint/2010/main" val="346105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311700" y="4625150"/>
            <a:ext cx="8230800" cy="3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0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Рейтинг устойчивого развития “Полярный </a:t>
            </a:r>
            <a:r>
              <a:rPr lang="ru" sz="1000" b="1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индекс. </a:t>
            </a:r>
            <a:r>
              <a:rPr lang="ru-RU" sz="1000" b="1" dirty="0" smtClean="0">
                <a:solidFill>
                  <a:srgbClr val="FFFFFF"/>
                </a:solidFill>
              </a:rPr>
              <a:t>Регионы</a:t>
            </a:r>
            <a:r>
              <a:rPr lang="ru" sz="1000" b="1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ru" sz="1000" b="1" i="0" u="none" strike="noStrike" cap="none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 sz="1000" b="1" i="0" u="none" strike="noStrike" cap="none">
              <a:solidFill>
                <a:srgbClr val="1155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Shape 63"/>
          <p:cNvSpPr txBox="1"/>
          <p:nvPr/>
        </p:nvSpPr>
        <p:spPr>
          <a:xfrm>
            <a:off x="2643675" y="251775"/>
            <a:ext cx="6245100" cy="6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0" i="0" u="none" strike="noStrike" cap="none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Арктический макрорегион</a:t>
            </a:r>
            <a:endParaRPr sz="28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Shape 64"/>
          <p:cNvSpPr txBox="1"/>
          <p:nvPr/>
        </p:nvSpPr>
        <p:spPr>
          <a:xfrm>
            <a:off x="395535" y="1439849"/>
            <a:ext cx="5370689" cy="2860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spcAft>
                <a:spcPts val="1200"/>
              </a:spcAft>
            </a:pPr>
            <a:r>
              <a:rPr lang="ru-RU" sz="1600" b="1" dirty="0" smtClean="0"/>
              <a:t>Актуальность </a:t>
            </a:r>
            <a:r>
              <a:rPr lang="ru-RU" sz="1600" b="1" dirty="0"/>
              <a:t>создания </a:t>
            </a:r>
            <a:r>
              <a:rPr lang="ru-RU" sz="1600" b="1" dirty="0" smtClean="0"/>
              <a:t>рейтинга:</a:t>
            </a:r>
          </a:p>
          <a:p>
            <a:pPr>
              <a:spcAft>
                <a:spcPts val="1200"/>
              </a:spcAft>
            </a:pPr>
            <a:r>
              <a:rPr lang="ru-RU" sz="1600" dirty="0" smtClean="0"/>
              <a:t>Назрела </a:t>
            </a:r>
            <a:r>
              <a:rPr lang="ru-RU" sz="1600" dirty="0"/>
              <a:t>необходимость объединения Арктической зоны РФ в единый административный </a:t>
            </a:r>
            <a:r>
              <a:rPr lang="ru-RU" sz="1600" dirty="0" smtClean="0"/>
              <a:t>контур.</a:t>
            </a:r>
            <a:endParaRPr lang="ru-RU" sz="1600" dirty="0"/>
          </a:p>
          <a:p>
            <a:pPr>
              <a:spcAft>
                <a:spcPts val="1200"/>
              </a:spcAft>
            </a:pPr>
            <a:r>
              <a:rPr lang="ru-RU" sz="1600" dirty="0"/>
              <a:t>Решить эту задачу может создание </a:t>
            </a:r>
            <a:r>
              <a:rPr lang="ru-RU" sz="1600" b="1" dirty="0"/>
              <a:t>Арктического </a:t>
            </a:r>
            <a:r>
              <a:rPr lang="ru-RU" sz="1600" b="1" dirty="0" smtClean="0"/>
              <a:t>макрорегиона</a:t>
            </a:r>
            <a:r>
              <a:rPr lang="ru-RU" sz="1600" dirty="0" smtClean="0"/>
              <a:t>.</a:t>
            </a:r>
            <a:endParaRPr lang="ru-RU" sz="1600" dirty="0"/>
          </a:p>
          <a:p>
            <a:r>
              <a:rPr lang="ru-RU" sz="1600" dirty="0"/>
              <a:t>В качестве идеологической базы </a:t>
            </a:r>
            <a:r>
              <a:rPr lang="ru-RU" sz="1600" dirty="0" smtClean="0"/>
              <a:t>создания и развития макрорегиона </a:t>
            </a:r>
            <a:r>
              <a:rPr lang="ru-RU" sz="1600" dirty="0"/>
              <a:t>могут выступать принципы устойчивого </a:t>
            </a:r>
            <a:r>
              <a:rPr lang="ru-RU" sz="1600" dirty="0" smtClean="0"/>
              <a:t>развития, подразумевающие </a:t>
            </a:r>
            <a:r>
              <a:rPr lang="ru-RU" sz="1600" dirty="0"/>
              <a:t>соблюдение баланса его экономической, социальной и экологической составляющих.</a:t>
            </a:r>
          </a:p>
        </p:txBody>
      </p:sp>
      <p:pic>
        <p:nvPicPr>
          <p:cNvPr id="4101" name="Picture 5" descr="C:\Users\Andrew\Desktop\треугольни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914" y="1303113"/>
            <a:ext cx="2808864" cy="3084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ÐÐ°ÑÑÐ¸Ð½ÐºÐ¸ Ð¿Ð¾ Ð·Ð°Ð¿ÑÐ¾ÑÑ Ð»Ð¾Ð³Ð¾ÑÐ¸Ð¿ ÑÐºÐ¾Ð½Ð¾Ð¼Ð¸ÑÐµÑÐºÐ¾Ð³Ð¾ ÑÐ°ÐºÑÐ»ÑÑÐµÑÐ° ÐÐÐ£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91" y="2313"/>
            <a:ext cx="2374686" cy="1136652"/>
          </a:xfrm>
          <a:prstGeom prst="rect">
            <a:avLst/>
          </a:prstGeom>
          <a:solidFill>
            <a:srgbClr val="005EA5"/>
          </a:solidFill>
        </p:spPr>
      </p:pic>
    </p:spTree>
    <p:extLst>
      <p:ext uri="{BB962C8B-B14F-4D97-AF65-F5344CB8AC3E}">
        <p14:creationId xmlns:p14="http://schemas.microsoft.com/office/powerpoint/2010/main" val="218088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311700" y="4625150"/>
            <a:ext cx="8230800" cy="3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0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Рейтинг устойчивого развития “Полярный </a:t>
            </a:r>
            <a:r>
              <a:rPr lang="ru" sz="1000" b="1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индекс. </a:t>
            </a:r>
            <a:r>
              <a:rPr lang="ru-RU" sz="1000" b="1" dirty="0" smtClean="0">
                <a:solidFill>
                  <a:srgbClr val="FFFFFF"/>
                </a:solidFill>
              </a:rPr>
              <a:t>Регионы</a:t>
            </a:r>
            <a:r>
              <a:rPr lang="ru" sz="1000" b="1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ru" sz="1000" b="1" i="0" u="none" strike="noStrike" cap="none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</a:rPr>
              <a:t>16</a:t>
            </a:fld>
            <a:endParaRPr sz="1000" b="1" i="0" u="none" strike="noStrike" cap="none">
              <a:solidFill>
                <a:srgbClr val="1155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Shape 63"/>
          <p:cNvSpPr txBox="1"/>
          <p:nvPr/>
        </p:nvSpPr>
        <p:spPr>
          <a:xfrm>
            <a:off x="2363391" y="236850"/>
            <a:ext cx="6549023" cy="6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700" b="0" i="0" u="none" strike="noStrike" cap="none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Информация о составителях рейтинга</a:t>
            </a:r>
            <a:endParaRPr sz="27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46" name="Picture 2" descr="C:\Users\Andrew\Desktop\25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63638"/>
            <a:ext cx="1676400" cy="127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ndrew\Desktop\5533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33" y="2893882"/>
            <a:ext cx="2230205" cy="1225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hape 64"/>
          <p:cNvSpPr txBox="1"/>
          <p:nvPr/>
        </p:nvSpPr>
        <p:spPr>
          <a:xfrm>
            <a:off x="2315078" y="1439850"/>
            <a:ext cx="6696745" cy="1430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ru-RU" b="1" dirty="0"/>
              <a:t>Экспертный центр Проектный офис развития Арктики </a:t>
            </a:r>
            <a:r>
              <a:rPr lang="ru-RU" b="1" dirty="0" smtClean="0"/>
              <a:t>«ПОРА» </a:t>
            </a:r>
            <a:r>
              <a:rPr lang="ru-RU" dirty="0"/>
              <a:t>– общероссийская площадка для коммуникации государственных, общественных и коммерческих организаций, заинтересованных в устойчивом развитии Арктики. Экспертный центр </a:t>
            </a:r>
            <a:r>
              <a:rPr lang="ru-RU" dirty="0" smtClean="0"/>
              <a:t>«ПОРА» </a:t>
            </a:r>
            <a:r>
              <a:rPr lang="ru-RU" dirty="0"/>
              <a:t>создан для привлечения внимания к социальным, экономическим и экологическим аспектам жизнедеятельности человека на Севере России.</a:t>
            </a:r>
          </a:p>
        </p:txBody>
      </p:sp>
      <p:sp>
        <p:nvSpPr>
          <p:cNvPr id="12" name="Shape 64"/>
          <p:cNvSpPr txBox="1"/>
          <p:nvPr/>
        </p:nvSpPr>
        <p:spPr>
          <a:xfrm>
            <a:off x="2315077" y="2869896"/>
            <a:ext cx="6696745" cy="1430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ru-RU" b="1" dirty="0"/>
              <a:t>Кафедра Экономики природопользования Экономического факультета МГУ им. М.В.Ломоносова </a:t>
            </a:r>
            <a:r>
              <a:rPr lang="ru-RU" dirty="0" smtClean="0"/>
              <a:t>–</a:t>
            </a:r>
            <a:r>
              <a:rPr lang="ru-RU" dirty="0"/>
              <a:t> </a:t>
            </a:r>
            <a:r>
              <a:rPr lang="ru-RU" dirty="0" smtClean="0"/>
              <a:t>ведущий российский центр </a:t>
            </a:r>
            <a:r>
              <a:rPr lang="ru-RU" dirty="0"/>
              <a:t>изучения актуальных проблем охраны окружающей среды и рационального использования природных ресурсов на глобальном и региональном уровнях. Работы кафедры внесли значительный вклад в развитие концепции устойчивого развития России.</a:t>
            </a:r>
          </a:p>
        </p:txBody>
      </p:sp>
      <p:pic>
        <p:nvPicPr>
          <p:cNvPr id="9" name="Picture 4" descr="ÐÐ°ÑÑÐ¸Ð½ÐºÐ¸ Ð¿Ð¾ Ð·Ð°Ð¿ÑÐ¾ÑÑ Ð»Ð¾Ð³Ð¾ÑÐ¸Ð¿ ÑÐºÐ¾Ð½Ð¾Ð¼Ð¸ÑÐµÑÐºÐ¾Ð³Ð¾ ÑÐ°ÐºÑÐ»ÑÑÐµÑÐ° ÐÐÐ£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13" y="2114"/>
            <a:ext cx="2244758" cy="1074461"/>
          </a:xfrm>
          <a:prstGeom prst="rect">
            <a:avLst/>
          </a:prstGeom>
          <a:solidFill>
            <a:srgbClr val="005EA5"/>
          </a:solidFill>
        </p:spPr>
      </p:pic>
    </p:spTree>
    <p:extLst>
      <p:ext uri="{BB962C8B-B14F-4D97-AF65-F5344CB8AC3E}">
        <p14:creationId xmlns:p14="http://schemas.microsoft.com/office/powerpoint/2010/main" val="260683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ru-RU" dirty="0" smtClean="0"/>
              <a:t>                                                    СПАСИБО</a:t>
            </a:r>
          </a:p>
          <a:p>
            <a:pPr marL="11430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                  ЗА </a:t>
            </a:r>
          </a:p>
          <a:p>
            <a:pPr marL="11430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       ВАШЕ ВНИМАНИЕ</a:t>
            </a:r>
          </a:p>
          <a:p>
            <a:pPr marL="11430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Готов ответить на Ваши вопросы</a:t>
            </a:r>
          </a:p>
          <a:p>
            <a:pPr marL="114300" indent="0">
              <a:buNone/>
            </a:pPr>
            <a:r>
              <a:rPr lang="ru-RU" dirty="0"/>
              <a:t> </a:t>
            </a:r>
            <a:r>
              <a:rPr lang="ru-RU" dirty="0" smtClean="0"/>
              <a:t>    Никоноров Сергей Михайлович, доктор экономических наук, профессор кафедры экономики природопользования Экономического факультета МГУ имени М.В. Ломоносова, заместитель заведующего кафедрой, руководитель Проектной группы по разработке «Полярного индекса».</a:t>
            </a:r>
          </a:p>
          <a:p>
            <a:pPr marL="114300" indent="0">
              <a:buNone/>
            </a:pPr>
            <a:r>
              <a:rPr lang="ru-RU" dirty="0" smtClean="0"/>
              <a:t>+ 7 985 115 92 12 (</a:t>
            </a:r>
            <a:r>
              <a:rPr lang="en-US" dirty="0" err="1" smtClean="0"/>
              <a:t>Viber</a:t>
            </a:r>
            <a:r>
              <a:rPr lang="en-US" dirty="0" smtClean="0"/>
              <a:t>, </a:t>
            </a:r>
            <a:r>
              <a:rPr lang="en-US" dirty="0" err="1" smtClean="0"/>
              <a:t>WhatsApp</a:t>
            </a:r>
            <a:r>
              <a:rPr lang="en-US" dirty="0" smtClean="0"/>
              <a:t>); </a:t>
            </a:r>
          </a:p>
          <a:p>
            <a:pPr marL="114300" indent="0">
              <a:buNone/>
            </a:pPr>
            <a:r>
              <a:rPr lang="en-US" dirty="0" smtClean="0"/>
              <a:t>nico.73@mail.ru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17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415740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311700" y="4625150"/>
            <a:ext cx="8230800" cy="3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0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Рейтинг устойчивого развития “Полярный </a:t>
            </a:r>
            <a:r>
              <a:rPr lang="ru" sz="1000" b="1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индекс. </a:t>
            </a:r>
            <a:r>
              <a:rPr lang="ru-RU" sz="1000" b="1" dirty="0" smtClean="0">
                <a:solidFill>
                  <a:srgbClr val="FFFFFF"/>
                </a:solidFill>
              </a:rPr>
              <a:t>Регионы</a:t>
            </a:r>
            <a:r>
              <a:rPr lang="ru" sz="1000" b="1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ru" sz="1000" b="1" i="0" u="none" strike="noStrike" cap="none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000" b="1" i="0" u="none" strike="noStrike" cap="none">
              <a:solidFill>
                <a:srgbClr val="1155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Shape 63"/>
          <p:cNvSpPr txBox="1"/>
          <p:nvPr/>
        </p:nvSpPr>
        <p:spPr>
          <a:xfrm>
            <a:off x="2643675" y="251775"/>
            <a:ext cx="6245100" cy="6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Устойчивое развитие Арктики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Shape 64"/>
          <p:cNvSpPr txBox="1"/>
          <p:nvPr/>
        </p:nvSpPr>
        <p:spPr>
          <a:xfrm>
            <a:off x="395536" y="1439849"/>
            <a:ext cx="4320480" cy="2860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800" b="1" dirty="0"/>
              <a:t>«Полярный индекс»</a:t>
            </a:r>
            <a:r>
              <a:rPr lang="ru-RU" sz="1800" dirty="0"/>
              <a:t> – совместный проект Экспертного центра «ПОРА» и кафедры Экономики природопользования Экономического факультета МГУ им. </a:t>
            </a:r>
            <a:r>
              <a:rPr lang="ru-RU" sz="1800" dirty="0" smtClean="0"/>
              <a:t>М.В.Ломоносова.</a:t>
            </a:r>
          </a:p>
          <a:p>
            <a:endParaRPr lang="ru-RU" sz="1800" dirty="0"/>
          </a:p>
          <a:p>
            <a:r>
              <a:rPr lang="ru-RU" sz="1800" dirty="0" smtClean="0"/>
              <a:t>Проект направлен на </a:t>
            </a:r>
            <a:r>
              <a:rPr lang="ru-RU" sz="1800" dirty="0"/>
              <a:t>максимально широкое распространение </a:t>
            </a:r>
            <a:r>
              <a:rPr lang="ru-RU" sz="1800" b="1" dirty="0"/>
              <a:t>принципов устойчивого развития</a:t>
            </a:r>
            <a:r>
              <a:rPr lang="ru-RU" sz="1800" dirty="0"/>
              <a:t> применительно к российской Арктике.</a:t>
            </a:r>
          </a:p>
        </p:txBody>
      </p:sp>
      <p:pic>
        <p:nvPicPr>
          <p:cNvPr id="1026" name="Picture 2" descr="D:\Арктика\Полярный индекс\Индекс регионов\EF_log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015" y="1707654"/>
            <a:ext cx="3732760" cy="1923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ÐÐ°ÑÑÐ¸Ð½ÐºÐ¸ Ð¿Ð¾ Ð·Ð°Ð¿ÑÐ¾ÑÑ Ð»Ð¾Ð³Ð¾ÑÐ¸Ð¿ ÑÐºÐ¾Ð½Ð¾Ð¼Ð¸ÑÐµÑÐºÐ¾Ð³Ð¾ ÑÐ°ÐºÑÐ»ÑÑÐµÑÐ° ÐÐÐ£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91" y="2313"/>
            <a:ext cx="2374686" cy="1136652"/>
          </a:xfrm>
          <a:prstGeom prst="rect">
            <a:avLst/>
          </a:prstGeom>
          <a:solidFill>
            <a:srgbClr val="005EA5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311700" y="4625150"/>
            <a:ext cx="8230800" cy="3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0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Рейтинг устойчивого развития “Полярный </a:t>
            </a:r>
            <a:r>
              <a:rPr lang="ru" sz="1000" b="1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индекс. </a:t>
            </a:r>
            <a:r>
              <a:rPr lang="ru-RU" sz="1000" b="1" dirty="0" smtClean="0">
                <a:solidFill>
                  <a:srgbClr val="FFFFFF"/>
                </a:solidFill>
              </a:rPr>
              <a:t>Регионы</a:t>
            </a:r>
            <a:r>
              <a:rPr lang="ru" sz="1000" b="1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ru" sz="1000" b="1" i="0" u="none" strike="noStrike" cap="none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000" b="1" i="0" u="none" strike="noStrike" cap="none">
              <a:solidFill>
                <a:srgbClr val="1155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Shape 63"/>
          <p:cNvSpPr txBox="1"/>
          <p:nvPr/>
        </p:nvSpPr>
        <p:spPr>
          <a:xfrm>
            <a:off x="2643675" y="251775"/>
            <a:ext cx="6245100" cy="6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0" i="0" u="none" strike="noStrike" cap="none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Два рейтинга устойчивого развития</a:t>
            </a:r>
            <a:endParaRPr sz="28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Shape 64"/>
          <p:cNvSpPr txBox="1"/>
          <p:nvPr/>
        </p:nvSpPr>
        <p:spPr>
          <a:xfrm>
            <a:off x="395536" y="1439849"/>
            <a:ext cx="4320480" cy="2860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800" dirty="0"/>
              <a:t>В рамках проекта составляется два связанных между собой, но при этом самостоятельных рейтинга устойчивого развития – регионов Арктической зоны РФ и компаний, работающих на этой территории.</a:t>
            </a:r>
          </a:p>
        </p:txBody>
      </p:sp>
      <p:sp>
        <p:nvSpPr>
          <p:cNvPr id="8" name="Shape 114"/>
          <p:cNvSpPr/>
          <p:nvPr/>
        </p:nvSpPr>
        <p:spPr>
          <a:xfrm>
            <a:off x="5766225" y="1563638"/>
            <a:ext cx="2101093" cy="115212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" sz="2000" b="0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Полярный индекс</a:t>
            </a:r>
            <a:endParaRPr sz="20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Shape 116"/>
          <p:cNvSpPr/>
          <p:nvPr/>
        </p:nvSpPr>
        <p:spPr>
          <a:xfrm>
            <a:off x="4716016" y="3139914"/>
            <a:ext cx="1656184" cy="781975"/>
          </a:xfrm>
          <a:prstGeom prst="roundRect">
            <a:avLst>
              <a:gd name="adj" fmla="val 16667"/>
            </a:avLst>
          </a:prstGeom>
          <a:solidFill>
            <a:srgbClr val="002060">
              <a:alpha val="89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" sz="2000" dirty="0" smtClean="0">
                <a:solidFill>
                  <a:schemeClr val="lt1"/>
                </a:solidFill>
              </a:rPr>
              <a:t>Рейтинг компаний</a:t>
            </a:r>
            <a:endParaRPr sz="2000" b="0" i="0" u="none" strike="noStrike" cap="none" dirty="0">
              <a:solidFill>
                <a:schemeClr val="lt1"/>
              </a:solidFill>
              <a:sym typeface="Arial"/>
            </a:endParaRPr>
          </a:p>
        </p:txBody>
      </p:sp>
      <p:sp>
        <p:nvSpPr>
          <p:cNvPr id="12" name="Shape 118"/>
          <p:cNvSpPr/>
          <p:nvPr/>
        </p:nvSpPr>
        <p:spPr>
          <a:xfrm>
            <a:off x="6722271" y="3377747"/>
            <a:ext cx="189000" cy="212400"/>
          </a:xfrm>
          <a:prstGeom prst="mathPlus">
            <a:avLst>
              <a:gd name="adj1" fmla="val 23520"/>
            </a:avLst>
          </a:prstGeom>
          <a:solidFill>
            <a:srgbClr val="4A86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Shape 116"/>
          <p:cNvSpPr/>
          <p:nvPr/>
        </p:nvSpPr>
        <p:spPr>
          <a:xfrm>
            <a:off x="7221971" y="3139913"/>
            <a:ext cx="1656184" cy="781975"/>
          </a:xfrm>
          <a:prstGeom prst="roundRect">
            <a:avLst>
              <a:gd name="adj" fmla="val 16667"/>
            </a:avLst>
          </a:prstGeom>
          <a:solidFill>
            <a:srgbClr val="002060">
              <a:alpha val="89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" sz="2000" dirty="0" smtClean="0">
                <a:solidFill>
                  <a:schemeClr val="lt1"/>
                </a:solidFill>
              </a:rPr>
              <a:t>Рейтинг регионов</a:t>
            </a:r>
            <a:endParaRPr sz="2000" b="0" i="0" u="none" strike="noStrike" cap="none" dirty="0">
              <a:solidFill>
                <a:schemeClr val="lt1"/>
              </a:solidFill>
              <a:sym typeface="Arial"/>
            </a:endParaRPr>
          </a:p>
        </p:txBody>
      </p:sp>
      <p:sp>
        <p:nvSpPr>
          <p:cNvPr id="15" name="Shape 115"/>
          <p:cNvSpPr/>
          <p:nvPr/>
        </p:nvSpPr>
        <p:spPr>
          <a:xfrm rot="7976606">
            <a:off x="5246860" y="2621991"/>
            <a:ext cx="786300" cy="2529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FC5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Shape 115"/>
          <p:cNvSpPr/>
          <p:nvPr/>
        </p:nvSpPr>
        <p:spPr>
          <a:xfrm rot="13500000" flipH="1" flipV="1">
            <a:off x="7598074" y="2640808"/>
            <a:ext cx="801391" cy="23225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FC5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" name="Picture 4" descr="ÐÐ°ÑÑÐ¸Ð½ÐºÐ¸ Ð¿Ð¾ Ð·Ð°Ð¿ÑÐ¾ÑÑ Ð»Ð¾Ð³Ð¾ÑÐ¸Ð¿ ÑÐºÐ¾Ð½Ð¾Ð¼Ð¸ÑÐµÑÐºÐ¾Ð³Ð¾ ÑÐ°ÐºÑÐ»ÑÑÐµÑÐ° ÐÐÐ£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91" y="2313"/>
            <a:ext cx="2374686" cy="1136652"/>
          </a:xfrm>
          <a:prstGeom prst="rect">
            <a:avLst/>
          </a:prstGeom>
          <a:solidFill>
            <a:srgbClr val="005EA5"/>
          </a:solidFill>
        </p:spPr>
      </p:pic>
    </p:spTree>
    <p:extLst>
      <p:ext uri="{BB962C8B-B14F-4D97-AF65-F5344CB8AC3E}">
        <p14:creationId xmlns:p14="http://schemas.microsoft.com/office/powerpoint/2010/main" val="375033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311700" y="4625150"/>
            <a:ext cx="8230800" cy="3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0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Рейтинг устойчивого развития “Полярный индекс”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 b="1">
                <a:solidFill>
                  <a:srgbClr val="1155CC"/>
                </a:solidFill>
              </a:rPr>
              <a:pPr/>
              <a:t>4</a:t>
            </a:fld>
            <a:endParaRPr b="1">
              <a:solidFill>
                <a:srgbClr val="1155CC"/>
              </a:solidFill>
            </a:endParaRPr>
          </a:p>
        </p:txBody>
      </p:sp>
      <p:sp>
        <p:nvSpPr>
          <p:cNvPr id="63" name="Shape 63"/>
          <p:cNvSpPr txBox="1"/>
          <p:nvPr/>
        </p:nvSpPr>
        <p:spPr>
          <a:xfrm>
            <a:off x="2643675" y="251775"/>
            <a:ext cx="6245100" cy="6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SzPts val="2800"/>
            </a:pPr>
            <a:r>
              <a:rPr lang="ru" sz="2800">
                <a:solidFill>
                  <a:srgbClr val="FFFFFF"/>
                </a:solidFill>
              </a:rPr>
              <a:t>Устойчивое развитие Арктики</a:t>
            </a:r>
            <a:endParaRPr sz="2800">
              <a:solidFill>
                <a:srgbClr val="FFFFFF"/>
              </a:solidFill>
            </a:endParaRPr>
          </a:p>
          <a:p>
            <a:pPr algn="r">
              <a:buSzPts val="2000"/>
            </a:pPr>
            <a:endParaRPr sz="2000">
              <a:solidFill>
                <a:srgbClr val="FFFFFF"/>
              </a:solidFill>
            </a:endParaRPr>
          </a:p>
        </p:txBody>
      </p:sp>
      <p:sp>
        <p:nvSpPr>
          <p:cNvPr id="64" name="Shape 64"/>
          <p:cNvSpPr txBox="1"/>
          <p:nvPr/>
        </p:nvSpPr>
        <p:spPr>
          <a:xfrm>
            <a:off x="3539050" y="1534175"/>
            <a:ext cx="2638500" cy="282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buSzPts val="1200"/>
            </a:pPr>
            <a:r>
              <a:rPr lang="ru" sz="1200" dirty="0"/>
              <a:t>Мы </a:t>
            </a:r>
            <a:r>
              <a:rPr lang="ru" sz="1200" dirty="0" smtClean="0"/>
              <a:t>созда</a:t>
            </a:r>
            <a:r>
              <a:rPr lang="ru-RU" sz="1200" dirty="0" smtClean="0"/>
              <a:t>ли</a:t>
            </a:r>
            <a:r>
              <a:rPr lang="ru" sz="1200" dirty="0" smtClean="0"/>
              <a:t> </a:t>
            </a:r>
            <a:r>
              <a:rPr lang="ru" sz="1200" dirty="0"/>
              <a:t>рейтинг устойчивого развития - “</a:t>
            </a:r>
            <a:r>
              <a:rPr lang="ru" sz="1200" b="1" dirty="0"/>
              <a:t>Полярный индекс</a:t>
            </a:r>
            <a:r>
              <a:rPr lang="ru" sz="1200" dirty="0"/>
              <a:t>”, в котором </a:t>
            </a:r>
            <a:r>
              <a:rPr lang="ru" sz="1200" dirty="0" smtClean="0"/>
              <a:t>отражен </a:t>
            </a:r>
            <a:r>
              <a:rPr lang="ru" sz="1200" dirty="0"/>
              <a:t>всеобъемлющий подход к оценке усилий по развитию Арктики. В основе нашего подхода лежит оценка устойчивого развития как совокупности трех ключевых измерений: социального, экономического и экологического.</a:t>
            </a:r>
            <a:endParaRPr sz="1200" dirty="0"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95875" y="1422775"/>
            <a:ext cx="3234000" cy="28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lang="ru" sz="1400" b="1" i="0" u="none" strike="noStrike" cap="none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Экспертный центр ПОРА</a:t>
            </a:r>
            <a:endParaRPr sz="1400" b="1" i="0" u="none" strike="noStrike" cap="non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rial"/>
              <a:buChar char="❏"/>
            </a:pPr>
            <a:r>
              <a:rPr lang="ru" sz="1400" b="0" i="0" u="none" strike="noStrike" cap="none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Создан в 2017 году для содействия проектам развития Арктической зоны РФ;</a:t>
            </a:r>
            <a:endParaRPr sz="1400" b="0" i="0" u="none" strike="noStrike" cap="non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rial"/>
              <a:buChar char="❏"/>
            </a:pPr>
            <a:r>
              <a:rPr lang="ru" sz="1400" b="0" i="0" u="none" strike="noStrike" cap="none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Выступает за популяризацию идей устойчивого развития региона;</a:t>
            </a:r>
            <a:endParaRPr sz="1400" b="0" i="0" u="none" strike="noStrike" cap="non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434343"/>
              </a:buClr>
              <a:buSzPts val="1400"/>
              <a:buFont typeface="Arial"/>
              <a:buChar char="❏"/>
            </a:pPr>
            <a:r>
              <a:rPr lang="ru" sz="1400" b="0" i="0" u="none" strike="noStrike" cap="none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Призывает все предприятия Арктики следовать этим принципам. </a:t>
            </a:r>
            <a:endParaRPr sz="1400" b="0" i="0" u="none" strike="noStrike" cap="non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Shape 66"/>
          <p:cNvSpPr/>
          <p:nvPr/>
        </p:nvSpPr>
        <p:spPr>
          <a:xfrm>
            <a:off x="6718470" y="1908999"/>
            <a:ext cx="1885978" cy="1631116"/>
          </a:xfrm>
          <a:prstGeom prst="triangle">
            <a:avLst>
              <a:gd name="adj" fmla="val 50000"/>
            </a:avLst>
          </a:prstGeom>
          <a:gradFill>
            <a:gsLst>
              <a:gs pos="0">
                <a:srgbClr val="DFE9FB"/>
              </a:gs>
              <a:gs pos="100000">
                <a:srgbClr val="6E9BE7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SzPts val="1000"/>
            </a:pPr>
            <a:r>
              <a:rPr lang="ru" sz="1000" b="1" dirty="0"/>
              <a:t>устойчивое развитие</a:t>
            </a:r>
            <a:endParaRPr sz="1000" b="1" dirty="0"/>
          </a:p>
        </p:txBody>
      </p:sp>
      <p:sp>
        <p:nvSpPr>
          <p:cNvPr id="67" name="Shape 67"/>
          <p:cNvSpPr txBox="1"/>
          <p:nvPr/>
        </p:nvSpPr>
        <p:spPr>
          <a:xfrm>
            <a:off x="6444208" y="3544369"/>
            <a:ext cx="14121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SzPts val="1200"/>
            </a:pPr>
            <a:r>
              <a:rPr lang="ru" sz="1200" dirty="0"/>
              <a:t>Интересы</a:t>
            </a:r>
            <a:endParaRPr sz="1200" dirty="0"/>
          </a:p>
          <a:p>
            <a:pPr>
              <a:buSzPts val="1200"/>
            </a:pPr>
            <a:r>
              <a:rPr lang="ru" sz="1200" dirty="0"/>
              <a:t>экономики</a:t>
            </a:r>
            <a:endParaRPr sz="1200" dirty="0"/>
          </a:p>
        </p:txBody>
      </p:sp>
      <p:sp>
        <p:nvSpPr>
          <p:cNvPr id="68" name="Shape 68"/>
          <p:cNvSpPr txBox="1"/>
          <p:nvPr/>
        </p:nvSpPr>
        <p:spPr>
          <a:xfrm>
            <a:off x="8028384" y="3544369"/>
            <a:ext cx="999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SzPts val="1200"/>
            </a:pPr>
            <a:r>
              <a:rPr lang="ru" sz="1200" dirty="0"/>
              <a:t>Интересы</a:t>
            </a:r>
            <a:endParaRPr sz="1200" dirty="0"/>
          </a:p>
          <a:p>
            <a:pPr>
              <a:buSzPts val="1200"/>
            </a:pPr>
            <a:r>
              <a:rPr lang="ru" sz="1200" dirty="0" smtClean="0"/>
              <a:t>общества</a:t>
            </a:r>
            <a:endParaRPr sz="1200" dirty="0"/>
          </a:p>
        </p:txBody>
      </p:sp>
      <p:sp>
        <p:nvSpPr>
          <p:cNvPr id="69" name="Shape 69"/>
          <p:cNvSpPr txBox="1"/>
          <p:nvPr/>
        </p:nvSpPr>
        <p:spPr>
          <a:xfrm>
            <a:off x="6955409" y="1439199"/>
            <a:ext cx="14121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SzPts val="1200"/>
            </a:pPr>
            <a:r>
              <a:rPr lang="ru" sz="1200" dirty="0" smtClean="0"/>
              <a:t>Интересы</a:t>
            </a:r>
            <a:endParaRPr sz="1200" dirty="0"/>
          </a:p>
          <a:p>
            <a:pPr algn="ctr">
              <a:buSzPts val="1200"/>
            </a:pPr>
            <a:r>
              <a:rPr lang="ru" sz="1200" dirty="0"/>
              <a:t>экологии</a:t>
            </a:r>
            <a:endParaRPr sz="1200" dirty="0"/>
          </a:p>
        </p:txBody>
      </p:sp>
      <p:pic>
        <p:nvPicPr>
          <p:cNvPr id="11" name="Picture 4" descr="ÐÐ°ÑÑÐ¸Ð½ÐºÐ¸ Ð¿Ð¾ Ð·Ð°Ð¿ÑÐ¾ÑÑ Ð»Ð¾Ð³Ð¾ÑÐ¸Ð¿ ÑÐºÐ¾Ð½Ð¾Ð¼Ð¸ÑÐµÑÐºÐ¾Ð³Ð¾ ÑÐ°ÐºÑÐ»ÑÑÐµÑÐ° ÐÐÐ£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91" y="2313"/>
            <a:ext cx="2374686" cy="1136652"/>
          </a:xfrm>
          <a:prstGeom prst="rect">
            <a:avLst/>
          </a:prstGeom>
          <a:solidFill>
            <a:srgbClr val="005EA5"/>
          </a:solidFill>
        </p:spPr>
      </p:pic>
    </p:spTree>
    <p:extLst>
      <p:ext uri="{BB962C8B-B14F-4D97-AF65-F5344CB8AC3E}">
        <p14:creationId xmlns:p14="http://schemas.microsoft.com/office/powerpoint/2010/main" val="103923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311700" y="4625150"/>
            <a:ext cx="8230800" cy="3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0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Рейтинг устойчивого развития “Полярный индекс”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Shape 7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 b="1">
                <a:solidFill>
                  <a:srgbClr val="1155CC"/>
                </a:solidFill>
              </a:rPr>
              <a:pPr/>
              <a:t>5</a:t>
            </a:fld>
            <a:endParaRPr b="1">
              <a:solidFill>
                <a:srgbClr val="1155CC"/>
              </a:solidFill>
            </a:endParaRPr>
          </a:p>
        </p:txBody>
      </p:sp>
      <p:sp>
        <p:nvSpPr>
          <p:cNvPr id="76" name="Shape 76"/>
          <p:cNvSpPr txBox="1"/>
          <p:nvPr/>
        </p:nvSpPr>
        <p:spPr>
          <a:xfrm>
            <a:off x="2643675" y="251775"/>
            <a:ext cx="6245100" cy="6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SzPts val="2800"/>
            </a:pPr>
            <a:r>
              <a:rPr lang="ru" sz="2800">
                <a:solidFill>
                  <a:srgbClr val="FFFFFF"/>
                </a:solidFill>
              </a:rPr>
              <a:t>Международный опыт</a:t>
            </a:r>
            <a:endParaRPr sz="2800">
              <a:solidFill>
                <a:srgbClr val="FFFFFF"/>
              </a:solidFill>
            </a:endParaRPr>
          </a:p>
          <a:p>
            <a:pPr algn="r">
              <a:buSzPts val="2000"/>
            </a:pPr>
            <a:endParaRPr sz="2000">
              <a:solidFill>
                <a:srgbClr val="FFFFFF"/>
              </a:solidFill>
            </a:endParaRPr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95875" y="1227125"/>
            <a:ext cx="4123200" cy="30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400" b="1" i="0" u="none" strike="noStrike" cap="none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Декларация о защите окружающей среды и устойчивом развитии в Арктике (1996 г.), а также Повестка</a:t>
            </a:r>
            <a:r>
              <a:rPr lang="ru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" sz="1400" b="1" i="0" u="none" strike="noStrike" cap="none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дня ООН в области устойчивого развития до 2030 года</a:t>
            </a:r>
            <a:endParaRPr sz="1400" b="1" i="0" u="none" strike="noStrike" cap="non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rial"/>
              <a:buChar char="❏"/>
            </a:pPr>
            <a:r>
              <a:rPr lang="ru" sz="1400" b="0" i="0" u="none" strike="noStrike" cap="none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Огромное значение для процветания имеет поступательный, всеохватный и устойчивый экономический рост;</a:t>
            </a:r>
            <a:endParaRPr sz="1400" b="0" i="0" u="none" strike="noStrike" cap="non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rial"/>
              <a:buChar char="❏"/>
            </a:pPr>
            <a:r>
              <a:rPr lang="ru" sz="1400" b="0" i="0" u="none" strike="noStrike" cap="none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Мы признаем, что социально-экономическое развитие зависит от рационального использования природных ресурсов нашей планеты. </a:t>
            </a:r>
            <a:endParaRPr sz="1400" b="0" i="0" u="none" strike="noStrike" cap="non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Shape 78"/>
          <p:cNvSpPr txBox="1"/>
          <p:nvPr/>
        </p:nvSpPr>
        <p:spPr>
          <a:xfrm>
            <a:off x="4262550" y="1446994"/>
            <a:ext cx="3111900" cy="6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SzPts val="1400"/>
            </a:pPr>
            <a:r>
              <a:rPr lang="ru"/>
              <a:t>1. Рост невозможен без рационального природопользования;</a:t>
            </a:r>
            <a:endParaRPr/>
          </a:p>
        </p:txBody>
      </p:sp>
      <p:sp>
        <p:nvSpPr>
          <p:cNvPr id="79" name="Shape 79"/>
          <p:cNvSpPr txBox="1"/>
          <p:nvPr/>
        </p:nvSpPr>
        <p:spPr>
          <a:xfrm>
            <a:off x="4262550" y="2450575"/>
            <a:ext cx="2902800" cy="6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SzPts val="1400"/>
            </a:pPr>
            <a:r>
              <a:rPr lang="ru"/>
              <a:t>2. Развитие экономики нельзя рассматривать в отрыве от экологии;</a:t>
            </a:r>
            <a:endParaRPr/>
          </a:p>
        </p:txBody>
      </p:sp>
      <p:sp>
        <p:nvSpPr>
          <p:cNvPr id="80" name="Shape 80"/>
          <p:cNvSpPr txBox="1"/>
          <p:nvPr/>
        </p:nvSpPr>
        <p:spPr>
          <a:xfrm>
            <a:off x="4262550" y="3454950"/>
            <a:ext cx="3002700" cy="6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SzPts val="1400"/>
            </a:pPr>
            <a:r>
              <a:rPr lang="ru" b="1"/>
              <a:t>3. Экология не существует сама по себе, все взаимосвязано с интересами экономики и общества. </a:t>
            </a:r>
            <a:endParaRPr b="1"/>
          </a:p>
        </p:txBody>
      </p:sp>
      <p:sp>
        <p:nvSpPr>
          <p:cNvPr id="81" name="Shape 81"/>
          <p:cNvSpPr/>
          <p:nvPr/>
        </p:nvSpPr>
        <p:spPr>
          <a:xfrm>
            <a:off x="4318200" y="2240240"/>
            <a:ext cx="217800" cy="2604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9FC5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  <p:sp>
        <p:nvSpPr>
          <p:cNvPr id="82" name="Shape 82"/>
          <p:cNvSpPr/>
          <p:nvPr/>
        </p:nvSpPr>
        <p:spPr>
          <a:xfrm>
            <a:off x="4318200" y="3229429"/>
            <a:ext cx="217800" cy="2604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9FC5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  <p:pic>
        <p:nvPicPr>
          <p:cNvPr id="83" name="Shape 83" descr="Картинки по запросу логотип оон 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89150" y="2052400"/>
            <a:ext cx="1679425" cy="142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4" descr="ÐÐ°ÑÑÐ¸Ð½ÐºÐ¸ Ð¿Ð¾ Ð·Ð°Ð¿ÑÐ¾ÑÑ Ð»Ð¾Ð³Ð¾ÑÐ¸Ð¿ ÑÐºÐ¾Ð½Ð¾Ð¼Ð¸ÑÐµÑÐºÐ¾Ð³Ð¾ ÑÐ°ÐºÑÐ»ÑÑÐµÑÐ° ÐÐÐ£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91" y="2313"/>
            <a:ext cx="2374686" cy="1136652"/>
          </a:xfrm>
          <a:prstGeom prst="rect">
            <a:avLst/>
          </a:prstGeom>
          <a:solidFill>
            <a:srgbClr val="005EA5"/>
          </a:solidFill>
        </p:spPr>
      </p:pic>
    </p:spTree>
    <p:extLst>
      <p:ext uri="{BB962C8B-B14F-4D97-AF65-F5344CB8AC3E}">
        <p14:creationId xmlns:p14="http://schemas.microsoft.com/office/powerpoint/2010/main" val="189128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title"/>
          </p:nvPr>
        </p:nvSpPr>
        <p:spPr>
          <a:xfrm>
            <a:off x="311700" y="4625150"/>
            <a:ext cx="8230800" cy="3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0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Рейтинг устойчивого развития “Полярный индекс”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 b="1">
                <a:solidFill>
                  <a:srgbClr val="1155CC"/>
                </a:solidFill>
              </a:rPr>
              <a:pPr/>
              <a:t>6</a:t>
            </a:fld>
            <a:endParaRPr b="1">
              <a:solidFill>
                <a:srgbClr val="1155CC"/>
              </a:solidFill>
            </a:endParaRPr>
          </a:p>
        </p:txBody>
      </p:sp>
      <p:sp>
        <p:nvSpPr>
          <p:cNvPr id="99" name="Shape 99"/>
          <p:cNvSpPr txBox="1"/>
          <p:nvPr/>
        </p:nvSpPr>
        <p:spPr>
          <a:xfrm>
            <a:off x="2643675" y="251775"/>
            <a:ext cx="6245100" cy="6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SzPts val="2800"/>
            </a:pPr>
            <a:r>
              <a:rPr lang="ru" sz="2800">
                <a:solidFill>
                  <a:srgbClr val="FFFFFF"/>
                </a:solidFill>
              </a:rPr>
              <a:t>Российский опыт</a:t>
            </a:r>
            <a:endParaRPr sz="2800">
              <a:solidFill>
                <a:srgbClr val="FFFFFF"/>
              </a:solidFill>
            </a:endParaRPr>
          </a:p>
          <a:p>
            <a:pPr algn="r">
              <a:buSzPts val="2000"/>
            </a:pPr>
            <a:endParaRPr sz="2000">
              <a:solidFill>
                <a:srgbClr val="FFFFFF"/>
              </a:solidFill>
            </a:endParaRPr>
          </a:p>
        </p:txBody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311700" y="1282325"/>
            <a:ext cx="6173700" cy="241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lang="ru" sz="1800" b="1" i="0" u="none" strike="noStrike" cap="none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Примеры рейтингов</a:t>
            </a:r>
            <a:endParaRPr sz="1800" b="1" i="0" u="none" strike="noStrike" cap="non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rial"/>
              <a:buChar char="❏"/>
            </a:pPr>
            <a:r>
              <a:rPr lang="ru" sz="1400" b="0" i="0" u="none" strike="noStrike" cap="none">
                <a:solidFill>
                  <a:srgbClr val="434343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Первый рейтинг экологической ответственности горнодобывающих компаний России, инициированный WWF;</a:t>
            </a:r>
            <a:endParaRPr sz="1400" b="0" i="0" u="none" strike="noStrike" cap="none">
              <a:solidFill>
                <a:srgbClr val="434343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rial"/>
              <a:buChar char="❏"/>
            </a:pPr>
            <a:r>
              <a:rPr lang="ru" sz="1400" b="0" i="0" u="none" strike="noStrike" cap="none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Рейтинг экологической ответственности нефтегазовых компаний россии, также разработанный WWF;</a:t>
            </a:r>
            <a:endParaRPr sz="1400" b="0" i="0" u="none" strike="noStrike" cap="none">
              <a:solidFill>
                <a:srgbClr val="434343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rial"/>
              <a:buChar char="❏"/>
            </a:pPr>
            <a:r>
              <a:rPr lang="ru" sz="1400" b="0" i="0" u="none" strike="noStrike" cap="none">
                <a:solidFill>
                  <a:srgbClr val="434343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Р</a:t>
            </a:r>
            <a:r>
              <a:rPr lang="ru" sz="1400" b="0" i="0" u="none" strike="noStrike" cap="none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ейтинг «Экологические инициативы российских компаний в СМИ» ТЭК и металлургия, создаваемый телеканалом «Живая Планета».</a:t>
            </a:r>
            <a:endParaRPr sz="1400" b="0" i="0" u="none" strike="noStrike" cap="non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chemeClr val="dk2"/>
              </a:buClr>
              <a:buSzPts val="1800"/>
              <a:buFont typeface="Arial"/>
              <a:buNone/>
            </a:pPr>
            <a:endParaRPr sz="1400" b="0" i="0" u="none" strike="noStrike" cap="non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1" name="Shape 10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39954" y="1786925"/>
            <a:ext cx="1217616" cy="9132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Shape 10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43475" y="2791300"/>
            <a:ext cx="809475" cy="80065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Shape 103"/>
          <p:cNvSpPr txBox="1"/>
          <p:nvPr/>
        </p:nvSpPr>
        <p:spPr>
          <a:xfrm>
            <a:off x="387900" y="3695825"/>
            <a:ext cx="8365500" cy="8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spcAft>
                <a:spcPts val="1000"/>
              </a:spcAft>
              <a:buSzPts val="1200"/>
            </a:pPr>
            <a:r>
              <a:rPr lang="ru" sz="1200" dirty="0" smtClean="0">
                <a:solidFill>
                  <a:srgbClr val="666666"/>
                </a:solidFill>
              </a:rPr>
              <a:t>Рейтинг концентрируется </a:t>
            </a:r>
            <a:r>
              <a:rPr lang="ru" sz="1200" dirty="0">
                <a:solidFill>
                  <a:srgbClr val="666666"/>
                </a:solidFill>
              </a:rPr>
              <a:t>на всех аспектах устойчивого развития Арктики и </a:t>
            </a:r>
            <a:r>
              <a:rPr lang="ru" sz="1200" dirty="0" smtClean="0">
                <a:solidFill>
                  <a:srgbClr val="666666"/>
                </a:solidFill>
              </a:rPr>
              <a:t>рассматривает </a:t>
            </a:r>
            <a:r>
              <a:rPr lang="ru" sz="1200" dirty="0">
                <a:solidFill>
                  <a:srgbClr val="666666"/>
                </a:solidFill>
              </a:rPr>
              <a:t>взаимодействие общества, природы и промышленной деятельности человека как </a:t>
            </a:r>
            <a:r>
              <a:rPr lang="ru" sz="1200" dirty="0" smtClean="0">
                <a:solidFill>
                  <a:srgbClr val="666666"/>
                </a:solidFill>
              </a:rPr>
              <a:t>единого целого.</a:t>
            </a:r>
            <a:endParaRPr sz="1200" dirty="0">
              <a:solidFill>
                <a:srgbClr val="666666"/>
              </a:solidFill>
            </a:endParaRPr>
          </a:p>
        </p:txBody>
      </p:sp>
      <p:pic>
        <p:nvPicPr>
          <p:cNvPr id="9" name="Picture 4" descr="ÐÐ°ÑÑÐ¸Ð½ÐºÐ¸ Ð¿Ð¾ Ð·Ð°Ð¿ÑÐ¾ÑÑ Ð»Ð¾Ð³Ð¾ÑÐ¸Ð¿ ÑÐºÐ¾Ð½Ð¾Ð¼Ð¸ÑÐµÑÐºÐ¾Ð³Ð¾ ÑÐ°ÐºÑÐ»ÑÑÐµÑÐ° ÐÐÐ£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91" y="2313"/>
            <a:ext cx="2374686" cy="1136652"/>
          </a:xfrm>
          <a:prstGeom prst="rect">
            <a:avLst/>
          </a:prstGeom>
          <a:solidFill>
            <a:srgbClr val="005EA5"/>
          </a:solidFill>
        </p:spPr>
      </p:pic>
    </p:spTree>
    <p:extLst>
      <p:ext uri="{BB962C8B-B14F-4D97-AF65-F5344CB8AC3E}">
        <p14:creationId xmlns:p14="http://schemas.microsoft.com/office/powerpoint/2010/main" val="305723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311700" y="4625150"/>
            <a:ext cx="8230800" cy="3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0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Рейтинг устойчивого развития “Полярный индекс”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Shape 1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 b="1">
                <a:solidFill>
                  <a:srgbClr val="1155CC"/>
                </a:solidFill>
              </a:rPr>
              <a:pPr/>
              <a:t>7</a:t>
            </a:fld>
            <a:endParaRPr b="1">
              <a:solidFill>
                <a:srgbClr val="1155CC"/>
              </a:solidFill>
            </a:endParaRPr>
          </a:p>
        </p:txBody>
      </p:sp>
      <p:sp>
        <p:nvSpPr>
          <p:cNvPr id="111" name="Shape 111"/>
          <p:cNvSpPr txBox="1"/>
          <p:nvPr/>
        </p:nvSpPr>
        <p:spPr>
          <a:xfrm>
            <a:off x="2643675" y="251775"/>
            <a:ext cx="6245100" cy="6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SzPts val="2800"/>
            </a:pPr>
            <a:r>
              <a:rPr lang="ru" sz="2800" dirty="0" smtClean="0">
                <a:solidFill>
                  <a:srgbClr val="FFFFFF"/>
                </a:solidFill>
              </a:rPr>
              <a:t>Концепция </a:t>
            </a:r>
            <a:r>
              <a:rPr lang="ru" sz="2800" dirty="0">
                <a:solidFill>
                  <a:srgbClr val="FFFFFF"/>
                </a:solidFill>
              </a:rPr>
              <a:t>Полярного Индекса  </a:t>
            </a:r>
            <a:endParaRPr sz="2800" dirty="0">
              <a:solidFill>
                <a:srgbClr val="FFFFFF"/>
              </a:solidFill>
            </a:endParaRPr>
          </a:p>
          <a:p>
            <a:pPr algn="r">
              <a:buSzPts val="2000"/>
            </a:pPr>
            <a:endParaRPr sz="2000" dirty="0">
              <a:solidFill>
                <a:srgbClr val="FFFFFF"/>
              </a:solidFill>
            </a:endParaRPr>
          </a:p>
        </p:txBody>
      </p:sp>
      <p:pic>
        <p:nvPicPr>
          <p:cNvPr id="1027" name="Picture 3" descr="D:\Арктика\Полярный индекс\Конференция 18-19 апреля\Презентация\треугольники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08585"/>
            <a:ext cx="5405173" cy="31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0" y="1308585"/>
            <a:ext cx="4464496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dirty="0" smtClean="0"/>
              <a:t>Трехуровневая модель устойчивости </a:t>
            </a:r>
            <a:r>
              <a:rPr lang="ru-RU" dirty="0"/>
              <a:t>развития </a:t>
            </a:r>
            <a:r>
              <a:rPr lang="ru-RU" dirty="0" smtClean="0"/>
              <a:t>Арктики: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 smtClean="0"/>
              <a:t>внутренний треугольник – устойчивость </a:t>
            </a:r>
            <a:r>
              <a:rPr lang="ru-RU" sz="1200" dirty="0"/>
              <a:t>работающих в Арктике компаний </a:t>
            </a:r>
            <a:r>
              <a:rPr lang="ru-RU" sz="1200" dirty="0" smtClean="0"/>
              <a:t>как баланс трех групп критериев</a:t>
            </a:r>
            <a:r>
              <a:rPr lang="ru-RU" sz="1200" dirty="0"/>
              <a:t>: </a:t>
            </a:r>
            <a:r>
              <a:rPr lang="ru-RU" sz="1200" dirty="0" smtClean="0"/>
              <a:t>экономических, экологических </a:t>
            </a:r>
            <a:r>
              <a:rPr lang="ru-RU" sz="1200" dirty="0"/>
              <a:t>и </a:t>
            </a:r>
            <a:r>
              <a:rPr lang="ru-RU" sz="1200" dirty="0" smtClean="0"/>
              <a:t>социальных;</a:t>
            </a:r>
            <a:endParaRPr lang="ru-RU" sz="1200" dirty="0"/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 smtClean="0"/>
              <a:t>грани внешнего треугольника –</a:t>
            </a:r>
            <a:r>
              <a:rPr lang="ru-RU" sz="1200" dirty="0"/>
              <a:t> </a:t>
            </a:r>
            <a:r>
              <a:rPr lang="ru-RU" sz="1200" dirty="0" smtClean="0"/>
              <a:t>параметры, отражающие устойчивость </a:t>
            </a:r>
            <a:r>
              <a:rPr lang="ru-RU" sz="1200" dirty="0"/>
              <a:t>развития </a:t>
            </a:r>
            <a:r>
              <a:rPr lang="ru-RU" sz="1200" dirty="0" smtClean="0"/>
              <a:t>регионов (эколого-экономические, социально-экономические </a:t>
            </a:r>
            <a:r>
              <a:rPr lang="ru-RU" sz="1200" dirty="0"/>
              <a:t>и </a:t>
            </a:r>
            <a:r>
              <a:rPr lang="ru-RU" sz="1200" dirty="0" smtClean="0"/>
              <a:t>социально-экологические);</a:t>
            </a:r>
            <a:endParaRPr lang="ru-RU" sz="1200" dirty="0"/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 smtClean="0"/>
              <a:t>внешний </a:t>
            </a:r>
            <a:r>
              <a:rPr lang="ru-RU" sz="1200" dirty="0"/>
              <a:t>треугольник </a:t>
            </a:r>
            <a:r>
              <a:rPr lang="ru-RU" sz="1200" dirty="0" smtClean="0"/>
              <a:t>– сбалансированность </a:t>
            </a:r>
            <a:r>
              <a:rPr lang="ru-RU" sz="1200" dirty="0"/>
              <a:t>отношений власти, бизнеса и </a:t>
            </a:r>
            <a:r>
              <a:rPr lang="ru-RU" sz="1200" dirty="0" smtClean="0"/>
              <a:t>общества как ключевое отражение устойчивости развития.</a:t>
            </a:r>
            <a:endParaRPr lang="ru-RU" sz="1200" dirty="0"/>
          </a:p>
        </p:txBody>
      </p:sp>
      <p:pic>
        <p:nvPicPr>
          <p:cNvPr id="7" name="Picture 4" descr="ÐÐ°ÑÑÐ¸Ð½ÐºÐ¸ Ð¿Ð¾ Ð·Ð°Ð¿ÑÐ¾ÑÑ Ð»Ð¾Ð³Ð¾ÑÐ¸Ð¿ ÑÐºÐ¾Ð½Ð¾Ð¼Ð¸ÑÐµÑÐºÐ¾Ð³Ð¾ ÑÐ°ÐºÑÐ»ÑÑÐµÑÐ° ÐÐÐ£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91" y="2313"/>
            <a:ext cx="2374686" cy="1136652"/>
          </a:xfrm>
          <a:prstGeom prst="rect">
            <a:avLst/>
          </a:prstGeom>
          <a:solidFill>
            <a:srgbClr val="005EA5"/>
          </a:solidFill>
        </p:spPr>
      </p:pic>
    </p:spTree>
    <p:extLst>
      <p:ext uri="{BB962C8B-B14F-4D97-AF65-F5344CB8AC3E}">
        <p14:creationId xmlns:p14="http://schemas.microsoft.com/office/powerpoint/2010/main" val="148364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311700" y="4625150"/>
            <a:ext cx="8230800" cy="3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0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Рейтинг устойчивого развития “Полярный индекс”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4224375" y="1345900"/>
            <a:ext cx="4734300" cy="36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Arial"/>
              <a:buChar char="❏"/>
            </a:pPr>
            <a:r>
              <a:rPr lang="ru" sz="1200" b="0" i="0" u="none" strike="noStrike" cap="none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На первом этапе </a:t>
            </a:r>
            <a:r>
              <a:rPr lang="ru" sz="1200" dirty="0" smtClean="0">
                <a:solidFill>
                  <a:srgbClr val="434343"/>
                </a:solidFill>
              </a:rPr>
              <a:t>Проектной группой кафедры экономики природопользования</a:t>
            </a:r>
            <a:r>
              <a:rPr lang="ru" sz="1200" b="0" i="0" u="none" strike="noStrike" cap="none" dirty="0" smtClean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 проводилось </a:t>
            </a:r>
            <a:r>
              <a:rPr lang="ru" sz="1200" b="0" i="0" u="none" strike="noStrike" cap="none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изучение открытых источников для сбора </a:t>
            </a:r>
            <a:r>
              <a:rPr lang="ru" sz="1200" b="0" i="0" u="none" strike="noStrike" cap="none" dirty="0" smtClean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количественных данных </a:t>
            </a:r>
            <a:r>
              <a:rPr lang="ru" sz="1200" b="0" i="0" u="none" strike="noStrike" cap="none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по направлениям устойчивого развития, </a:t>
            </a:r>
            <a:r>
              <a:rPr lang="ru" sz="1200" b="0" i="0" u="none" strike="noStrike" cap="none" dirty="0" smtClean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определенных </a:t>
            </a:r>
            <a:r>
              <a:rPr lang="ru" sz="1200" b="0" i="0" u="none" strike="noStrike" cap="none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в обосновании </a:t>
            </a:r>
            <a:r>
              <a:rPr lang="ru" sz="1200" b="0" i="0" u="none" strike="noStrike" cap="none" dirty="0" smtClean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рейтинга;</a:t>
            </a:r>
            <a:endParaRPr sz="1200" b="0" i="0" u="none" strike="noStrike" cap="none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Arial"/>
              <a:buChar char="❏"/>
            </a:pPr>
            <a:r>
              <a:rPr lang="ru" sz="1200" b="0" i="0" u="none" strike="noStrike" cap="none" dirty="0" smtClean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На втором этапе федеральными и региональными экспертами выставлялись </a:t>
            </a:r>
            <a:r>
              <a:rPr lang="ru" sz="1200" b="0" i="0" u="none" strike="noStrike" cap="none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оценки по </a:t>
            </a:r>
            <a:r>
              <a:rPr lang="ru" sz="1200" b="0" i="0" u="none" strike="noStrike" cap="none" dirty="0" smtClean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качественным критериям рейтинга. </a:t>
            </a:r>
            <a:r>
              <a:rPr lang="ru" sz="1200" b="0" i="0" u="none" strike="noStrike" cap="none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Это </a:t>
            </a:r>
            <a:r>
              <a:rPr lang="ru" sz="1200" b="0" i="0" u="none" strike="noStrike" cap="none" dirty="0" smtClean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было </a:t>
            </a:r>
            <a:r>
              <a:rPr lang="ru" sz="1200" b="0" i="0" u="none" strike="noStrike" cap="none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простое шкалирование от “1” до </a:t>
            </a:r>
            <a:r>
              <a:rPr lang="ru" sz="1200" b="0" i="0" u="none" strike="noStrike" cap="none" dirty="0" smtClean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“10” </a:t>
            </a:r>
            <a:r>
              <a:rPr lang="ru" sz="1200" b="0" i="0" u="none" strike="noStrike" cap="none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по </a:t>
            </a:r>
            <a:r>
              <a:rPr lang="ru" sz="1200" b="0" i="0" u="none" strike="noStrike" cap="none" dirty="0" smtClean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специальной анкете;</a:t>
            </a: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Arial"/>
              <a:buChar char="❏"/>
            </a:pPr>
            <a:r>
              <a:rPr lang="ru" sz="1200" b="0" i="0" u="none" strike="noStrike" cap="none" dirty="0" smtClean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Впоследствии по специальной формуле полученные результаты суммировались и был произведен подсчет общего индекса компании и региона, </a:t>
            </a:r>
            <a:r>
              <a:rPr lang="ru" sz="1200" b="0" i="0" u="none" strike="noStrike" cap="none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а также итоговое место в рейтинге. </a:t>
            </a:r>
            <a:endParaRPr sz="1200" b="0" i="0" u="none" strike="noStrike" cap="none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Shape 1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 b="1">
                <a:solidFill>
                  <a:srgbClr val="1155CC"/>
                </a:solidFill>
              </a:rPr>
              <a:pPr/>
              <a:t>8</a:t>
            </a:fld>
            <a:endParaRPr b="1">
              <a:solidFill>
                <a:srgbClr val="1155CC"/>
              </a:solidFill>
            </a:endParaRPr>
          </a:p>
        </p:txBody>
      </p:sp>
      <p:sp>
        <p:nvSpPr>
          <p:cNvPr id="111" name="Shape 111"/>
          <p:cNvSpPr txBox="1"/>
          <p:nvPr/>
        </p:nvSpPr>
        <p:spPr>
          <a:xfrm>
            <a:off x="2643675" y="251775"/>
            <a:ext cx="6245100" cy="6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SzPts val="2800"/>
            </a:pPr>
            <a:r>
              <a:rPr lang="ru" sz="2800">
                <a:solidFill>
                  <a:srgbClr val="FFFFFF"/>
                </a:solidFill>
              </a:rPr>
              <a:t>Методология Полярного Индекса  </a:t>
            </a:r>
            <a:endParaRPr sz="2800">
              <a:solidFill>
                <a:srgbClr val="FFFFFF"/>
              </a:solidFill>
            </a:endParaRPr>
          </a:p>
          <a:p>
            <a:pPr algn="r">
              <a:buSzPts val="2000"/>
            </a:pPr>
            <a:endParaRPr sz="2000">
              <a:solidFill>
                <a:srgbClr val="FFFFFF"/>
              </a:solidFill>
            </a:endParaRPr>
          </a:p>
        </p:txBody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311700" y="1319450"/>
            <a:ext cx="4072800" cy="29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Arial"/>
              <a:buChar char="❏"/>
            </a:pPr>
            <a:r>
              <a:rPr lang="ru" sz="1200" b="0" i="0" u="none" strike="noStrike" cap="none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В нашем </a:t>
            </a:r>
            <a:r>
              <a:rPr lang="ru" sz="1200" b="0" i="0" u="none" strike="noStrike" cap="none" dirty="0" smtClean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рейтинге участвовали </a:t>
            </a:r>
            <a:r>
              <a:rPr lang="ru" sz="1200" b="0" i="0" u="none" strike="noStrike" cap="none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субъекты Российской Федерации, находящиеся в Арктической зоне РФ, и компании, ведущие свою деятельность в Арктике;</a:t>
            </a:r>
            <a:endParaRPr sz="1200" b="0" i="0" u="none" strike="noStrike" cap="none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048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Arial"/>
              <a:buChar char="❏"/>
            </a:pPr>
            <a:r>
              <a:rPr lang="ru" sz="1200" b="0" i="0" u="none" strike="noStrike" cap="none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Процедура составления </a:t>
            </a:r>
            <a:r>
              <a:rPr lang="ru" sz="1200" b="0" i="0" u="none" strike="noStrike" cap="none" dirty="0" smtClean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рейтинга проходила </a:t>
            </a:r>
            <a:r>
              <a:rPr lang="ru" sz="1200" b="0" i="0" u="none" strike="noStrike" cap="none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в два этапа.</a:t>
            </a:r>
            <a:endParaRPr sz="1200" b="0" i="0" u="none" strike="noStrike" cap="none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2"/>
              </a:buClr>
              <a:buSzPts val="1800"/>
              <a:buFont typeface="Arial"/>
              <a:buNone/>
            </a:pPr>
            <a:endParaRPr sz="1200" b="0" i="0" u="none" strike="noStrike" cap="none" dirty="0">
              <a:solidFill>
                <a:srgbClr val="434343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Shape 113"/>
          <p:cNvSpPr/>
          <p:nvPr/>
        </p:nvSpPr>
        <p:spPr>
          <a:xfrm>
            <a:off x="636325" y="3334100"/>
            <a:ext cx="1246500" cy="1081200"/>
          </a:xfrm>
          <a:prstGeom prst="ellipse">
            <a:avLst/>
          </a:pr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000"/>
            </a:pPr>
            <a:r>
              <a:rPr lang="ru" sz="1000">
                <a:solidFill>
                  <a:srgbClr val="FFFFFF"/>
                </a:solidFill>
              </a:rPr>
              <a:t>Этап 1. Анализ источников</a:t>
            </a:r>
            <a:endParaRPr sz="1000">
              <a:solidFill>
                <a:srgbClr val="FFFFFF"/>
              </a:solidFill>
            </a:endParaRPr>
          </a:p>
        </p:txBody>
      </p:sp>
      <p:sp>
        <p:nvSpPr>
          <p:cNvPr id="114" name="Shape 114"/>
          <p:cNvSpPr/>
          <p:nvPr/>
        </p:nvSpPr>
        <p:spPr>
          <a:xfrm>
            <a:off x="2880175" y="3356000"/>
            <a:ext cx="1246500" cy="1037400"/>
          </a:xfrm>
          <a:prstGeom prst="ellipse">
            <a:avLst/>
          </a:pr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000"/>
            </a:pPr>
            <a:r>
              <a:rPr lang="ru" sz="1000">
                <a:solidFill>
                  <a:srgbClr val="FFFFFF"/>
                </a:solidFill>
              </a:rPr>
              <a:t>Этап 2. Экспертный опрос</a:t>
            </a:r>
            <a:endParaRPr sz="1000">
              <a:solidFill>
                <a:srgbClr val="FFFFFF"/>
              </a:solidFill>
            </a:endParaRPr>
          </a:p>
        </p:txBody>
      </p:sp>
      <p:sp>
        <p:nvSpPr>
          <p:cNvPr id="115" name="Shape 115"/>
          <p:cNvSpPr/>
          <p:nvPr/>
        </p:nvSpPr>
        <p:spPr>
          <a:xfrm>
            <a:off x="1996175" y="3761175"/>
            <a:ext cx="786300" cy="2529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FC5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  <p:sp>
        <p:nvSpPr>
          <p:cNvPr id="116" name="Shape 116"/>
          <p:cNvSpPr/>
          <p:nvPr/>
        </p:nvSpPr>
        <p:spPr>
          <a:xfrm>
            <a:off x="1085100" y="2897200"/>
            <a:ext cx="1185600" cy="252900"/>
          </a:xfrm>
          <a:prstGeom prst="roundRect">
            <a:avLst>
              <a:gd name="adj" fmla="val 16667"/>
            </a:avLst>
          </a:prstGeom>
          <a:solidFill>
            <a:srgbClr val="4A86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SzPts val="1200"/>
            </a:pPr>
            <a:r>
              <a:rPr lang="ru" sz="1200">
                <a:solidFill>
                  <a:srgbClr val="FFFFFF"/>
                </a:solidFill>
              </a:rPr>
              <a:t>Регионы</a:t>
            </a:r>
            <a:endParaRPr sz="1200">
              <a:solidFill>
                <a:srgbClr val="FFFFFF"/>
              </a:solidFill>
            </a:endParaRPr>
          </a:p>
        </p:txBody>
      </p:sp>
      <p:sp>
        <p:nvSpPr>
          <p:cNvPr id="117" name="Shape 117"/>
          <p:cNvSpPr/>
          <p:nvPr/>
        </p:nvSpPr>
        <p:spPr>
          <a:xfrm>
            <a:off x="2586200" y="2897200"/>
            <a:ext cx="1185600" cy="252900"/>
          </a:xfrm>
          <a:prstGeom prst="roundRect">
            <a:avLst>
              <a:gd name="adj" fmla="val 16667"/>
            </a:avLst>
          </a:prstGeom>
          <a:solidFill>
            <a:srgbClr val="4A86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SzPts val="1200"/>
            </a:pPr>
            <a:r>
              <a:rPr lang="ru" sz="1200">
                <a:solidFill>
                  <a:srgbClr val="FFFFFF"/>
                </a:solidFill>
              </a:rPr>
              <a:t>Компании</a:t>
            </a:r>
            <a:endParaRPr sz="1200">
              <a:solidFill>
                <a:srgbClr val="FFFFFF"/>
              </a:solidFill>
            </a:endParaRPr>
          </a:p>
        </p:txBody>
      </p:sp>
      <p:sp>
        <p:nvSpPr>
          <p:cNvPr id="118" name="Shape 118"/>
          <p:cNvSpPr/>
          <p:nvPr/>
        </p:nvSpPr>
        <p:spPr>
          <a:xfrm>
            <a:off x="2320950" y="2937575"/>
            <a:ext cx="189000" cy="212400"/>
          </a:xfrm>
          <a:prstGeom prst="mathPlus">
            <a:avLst>
              <a:gd name="adj1" fmla="val 23520"/>
            </a:avLst>
          </a:prstGeom>
          <a:solidFill>
            <a:srgbClr val="4A86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SzPts val="1200"/>
            </a:pPr>
            <a:endParaRPr sz="1200">
              <a:solidFill>
                <a:srgbClr val="FFFFFF"/>
              </a:solidFill>
            </a:endParaRPr>
          </a:p>
        </p:txBody>
      </p:sp>
      <p:pic>
        <p:nvPicPr>
          <p:cNvPr id="13" name="Picture 4" descr="ÐÐ°ÑÑÐ¸Ð½ÐºÐ¸ Ð¿Ð¾ Ð·Ð°Ð¿ÑÐ¾ÑÑ Ð»Ð¾Ð³Ð¾ÑÐ¸Ð¿ ÑÐºÐ¾Ð½Ð¾Ð¼Ð¸ÑÐµÑÐºÐ¾Ð³Ð¾ ÑÐ°ÐºÑÐ»ÑÑÐµÑÐ° ÐÐÐ£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91" y="2313"/>
            <a:ext cx="2374686" cy="1136652"/>
          </a:xfrm>
          <a:prstGeom prst="rect">
            <a:avLst/>
          </a:prstGeom>
          <a:solidFill>
            <a:srgbClr val="005EA5"/>
          </a:solidFill>
        </p:spPr>
      </p:pic>
    </p:spTree>
    <p:extLst>
      <p:ext uri="{BB962C8B-B14F-4D97-AF65-F5344CB8AC3E}">
        <p14:creationId xmlns:p14="http://schemas.microsoft.com/office/powerpoint/2010/main" val="370893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title"/>
          </p:nvPr>
        </p:nvSpPr>
        <p:spPr>
          <a:xfrm>
            <a:off x="311700" y="4625150"/>
            <a:ext cx="8230800" cy="3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0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Рейтинг устойчивого развития “Полярный индекс”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Shape 18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 b="1">
                <a:solidFill>
                  <a:srgbClr val="1155CC"/>
                </a:solidFill>
              </a:rPr>
              <a:pPr/>
              <a:t>9</a:t>
            </a:fld>
            <a:endParaRPr b="1">
              <a:solidFill>
                <a:srgbClr val="1155CC"/>
              </a:solidFill>
            </a:endParaRPr>
          </a:p>
        </p:txBody>
      </p:sp>
      <p:sp>
        <p:nvSpPr>
          <p:cNvPr id="189" name="Shape 189"/>
          <p:cNvSpPr txBox="1"/>
          <p:nvPr/>
        </p:nvSpPr>
        <p:spPr>
          <a:xfrm>
            <a:off x="2643675" y="251775"/>
            <a:ext cx="6245100" cy="6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SzPts val="2400"/>
            </a:pPr>
            <a:r>
              <a:rPr lang="ru-RU" sz="2400" dirty="0" smtClean="0">
                <a:solidFill>
                  <a:srgbClr val="FFFFFF"/>
                </a:solidFill>
              </a:rPr>
              <a:t>Особенности рейтинга</a:t>
            </a:r>
            <a:endParaRPr sz="2400" dirty="0">
              <a:solidFill>
                <a:srgbClr val="FFFFFF"/>
              </a:solidFill>
            </a:endParaRPr>
          </a:p>
          <a:p>
            <a:pPr algn="r">
              <a:buSzPts val="2400"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90" name="Shape 190"/>
          <p:cNvSpPr txBox="1">
            <a:spLocks noGrp="1"/>
          </p:cNvSpPr>
          <p:nvPr>
            <p:ph type="body" idx="1"/>
          </p:nvPr>
        </p:nvSpPr>
        <p:spPr>
          <a:xfrm>
            <a:off x="311700" y="1269625"/>
            <a:ext cx="8577000" cy="31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indent="-330200">
              <a:buClr>
                <a:srgbClr val="434343"/>
              </a:buClr>
              <a:buSzPts val="1600"/>
              <a:buFont typeface="Arial"/>
              <a:buChar char="❏"/>
            </a:pPr>
            <a:r>
              <a:rPr lang="ru-RU" sz="1600" dirty="0" smtClean="0">
                <a:solidFill>
                  <a:srgbClr val="434343"/>
                </a:solidFill>
              </a:rPr>
              <a:t>Первый рейтинг российских регионов и компаний по критериям, отражающим три ключевые измерения</a:t>
            </a:r>
            <a:r>
              <a:rPr lang="ru-RU" sz="1600" dirty="0">
                <a:solidFill>
                  <a:srgbClr val="434343"/>
                </a:solidFill>
              </a:rPr>
              <a:t> устойчивого </a:t>
            </a:r>
            <a:r>
              <a:rPr lang="ru-RU" sz="1600" dirty="0" smtClean="0">
                <a:solidFill>
                  <a:srgbClr val="434343"/>
                </a:solidFill>
              </a:rPr>
              <a:t>развития – социальное, экономическое </a:t>
            </a:r>
            <a:r>
              <a:rPr lang="ru-RU" sz="1600" dirty="0">
                <a:solidFill>
                  <a:srgbClr val="434343"/>
                </a:solidFill>
              </a:rPr>
              <a:t>и </a:t>
            </a:r>
            <a:r>
              <a:rPr lang="ru-RU" sz="1600" dirty="0" smtClean="0">
                <a:solidFill>
                  <a:srgbClr val="434343"/>
                </a:solidFill>
              </a:rPr>
              <a:t>экологическое;</a:t>
            </a:r>
          </a:p>
          <a:p>
            <a:pPr lvl="0" indent="-330200">
              <a:spcBef>
                <a:spcPts val="1000"/>
              </a:spcBef>
              <a:buClr>
                <a:srgbClr val="434343"/>
              </a:buClr>
              <a:buSzPts val="1600"/>
              <a:buFont typeface="Arial"/>
              <a:buChar char="❏"/>
            </a:pPr>
            <a:r>
              <a:rPr lang="ru-RU" sz="1600" dirty="0" smtClean="0">
                <a:solidFill>
                  <a:srgbClr val="434343"/>
                </a:solidFill>
              </a:rPr>
              <a:t>Первый российский рейтинг </a:t>
            </a:r>
            <a:r>
              <a:rPr lang="ru-RU" sz="1600" dirty="0">
                <a:solidFill>
                  <a:srgbClr val="434343"/>
                </a:solidFill>
              </a:rPr>
              <a:t>устойчивого </a:t>
            </a:r>
            <a:r>
              <a:rPr lang="ru-RU" sz="1600" dirty="0" smtClean="0">
                <a:solidFill>
                  <a:srgbClr val="434343"/>
                </a:solidFill>
              </a:rPr>
              <a:t>развития, отражающий антропоцентричный подход;</a:t>
            </a:r>
            <a:endParaRPr sz="1600" b="0" i="0" u="none" strike="noStrike" cap="none" dirty="0" smtClean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indent="-330200">
              <a:spcBef>
                <a:spcPts val="1000"/>
              </a:spcBef>
              <a:buClr>
                <a:srgbClr val="434343"/>
              </a:buClr>
              <a:buSzPts val="1600"/>
              <a:buFont typeface="Arial"/>
              <a:buChar char="❏"/>
            </a:pPr>
            <a:r>
              <a:rPr lang="ru-RU" sz="1600" b="0" i="0" u="none" strike="noStrike" cap="none" dirty="0" smtClean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Актуальность рейтинга в оценке </a:t>
            </a:r>
            <a:r>
              <a:rPr lang="ru-RU" sz="1600" dirty="0" smtClean="0">
                <a:solidFill>
                  <a:srgbClr val="434343"/>
                </a:solidFill>
              </a:rPr>
              <a:t>социальной устойчивости </a:t>
            </a:r>
            <a:r>
              <a:rPr lang="ru-RU" sz="1600" dirty="0">
                <a:solidFill>
                  <a:srgbClr val="434343"/>
                </a:solidFill>
              </a:rPr>
              <a:t>как </a:t>
            </a:r>
            <a:r>
              <a:rPr lang="ru-RU" sz="1600" dirty="0" smtClean="0">
                <a:solidFill>
                  <a:srgbClr val="434343"/>
                </a:solidFill>
              </a:rPr>
              <a:t>гармоничности </a:t>
            </a:r>
            <a:r>
              <a:rPr lang="ru-RU" sz="1600" dirty="0">
                <a:solidFill>
                  <a:srgbClr val="434343"/>
                </a:solidFill>
              </a:rPr>
              <a:t>отношений общества, власти и </a:t>
            </a:r>
            <a:r>
              <a:rPr lang="ru-RU" sz="1600" dirty="0" smtClean="0">
                <a:solidFill>
                  <a:srgbClr val="434343"/>
                </a:solidFill>
              </a:rPr>
              <a:t>бизнеса;</a:t>
            </a:r>
            <a:endParaRPr sz="1600" b="0" i="0" u="none" strike="noStrike" cap="none" dirty="0" smtClean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Arial"/>
              <a:buChar char="❏"/>
            </a:pPr>
            <a:r>
              <a:rPr lang="ru" sz="1600" b="0" i="0" u="none" strike="noStrike" cap="none" dirty="0" smtClean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Одна из ключевых целей рейтинга – повышение инвестиционной привлекательности российской Арктики.</a:t>
            </a:r>
            <a:endParaRPr sz="1600" b="0" i="0" u="none" strike="noStrike" cap="none" dirty="0" smtClean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Picture 4" descr="ÐÐ°ÑÑÐ¸Ð½ÐºÐ¸ Ð¿Ð¾ Ð·Ð°Ð¿ÑÐ¾ÑÑ Ð»Ð¾Ð³Ð¾ÑÐ¸Ð¿ ÑÐºÐ¾Ð½Ð¾Ð¼Ð¸ÑÐµÑÐºÐ¾Ð³Ð¾ ÑÐ°ÐºÑÐ»ÑÑÐµÑÐ° ÐÐÐ£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91" y="2313"/>
            <a:ext cx="2374686" cy="1136652"/>
          </a:xfrm>
          <a:prstGeom prst="rect">
            <a:avLst/>
          </a:prstGeom>
          <a:solidFill>
            <a:srgbClr val="005EA5"/>
          </a:solidFill>
        </p:spPr>
      </p:pic>
    </p:spTree>
    <p:extLst>
      <p:ext uri="{BB962C8B-B14F-4D97-AF65-F5344CB8AC3E}">
        <p14:creationId xmlns:p14="http://schemas.microsoft.com/office/powerpoint/2010/main" val="361940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1073</Words>
  <Application>Microsoft Office PowerPoint</Application>
  <PresentationFormat>Экран (16:9)</PresentationFormat>
  <Paragraphs>126</Paragraphs>
  <Slides>17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Simple Light</vt:lpstr>
      <vt:lpstr>1_Simple Light</vt:lpstr>
      <vt:lpstr>2_Simple Light</vt:lpstr>
      <vt:lpstr>3_Simple Light</vt:lpstr>
      <vt:lpstr>4_Simple Light</vt:lpstr>
      <vt:lpstr>5_Simple Light</vt:lpstr>
      <vt:lpstr>6_Simple Light</vt:lpstr>
      <vt:lpstr>Рейтинг устойчивого развития регионов и компаний Арктики</vt:lpstr>
      <vt:lpstr>Рейтинг устойчивого развития “Полярный индекс. Регионы”</vt:lpstr>
      <vt:lpstr>Рейтинг устойчивого развития “Полярный индекс. Регионы”</vt:lpstr>
      <vt:lpstr>Рейтинг устойчивого развития “Полярный индекс”</vt:lpstr>
      <vt:lpstr>Рейтинг устойчивого развития “Полярный индекс”</vt:lpstr>
      <vt:lpstr>Рейтинг устойчивого развития “Полярный индекс”</vt:lpstr>
      <vt:lpstr>Рейтинг устойчивого развития “Полярный индекс”</vt:lpstr>
      <vt:lpstr>Рейтинг устойчивого развития “Полярный индекс”</vt:lpstr>
      <vt:lpstr>Рейтинг устойчивого развития “Полярный индекс”</vt:lpstr>
      <vt:lpstr>Рейтинг устойчивого развития “Полярный индекс. Регионы”</vt:lpstr>
      <vt:lpstr>Рейтинг устойчивого развития “Полярный индекс. Регионы”</vt:lpstr>
      <vt:lpstr>Рейтинг устойчивого развития “Полярный индекс. Регионы”</vt:lpstr>
      <vt:lpstr>Рейтинг устойчивого развития “Полярный индекс. Регионы”</vt:lpstr>
      <vt:lpstr>Рейтинг устойчивого развития “Полярный индекс. Регионы”</vt:lpstr>
      <vt:lpstr>Рейтинг устойчивого развития “Полярный индекс. Регионы”</vt:lpstr>
      <vt:lpstr>Рейтинг устойчивого развития “Полярный индекс. Регионы”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Рейтинг устойчивого  развития</dc:title>
  <dc:creator>Andrew</dc:creator>
  <cp:lastModifiedBy>user</cp:lastModifiedBy>
  <cp:revision>28</cp:revision>
  <dcterms:modified xsi:type="dcterms:W3CDTF">2018-09-21T19:16:38Z</dcterms:modified>
</cp:coreProperties>
</file>