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84" r:id="rId1"/>
  </p:sldMasterIdLst>
  <p:notesMasterIdLst>
    <p:notesMasterId r:id="rId13"/>
  </p:notesMasterIdLst>
  <p:sldIdLst>
    <p:sldId id="256" r:id="rId2"/>
    <p:sldId id="313" r:id="rId3"/>
    <p:sldId id="331" r:id="rId4"/>
    <p:sldId id="332" r:id="rId5"/>
    <p:sldId id="329" r:id="rId6"/>
    <p:sldId id="330" r:id="rId7"/>
    <p:sldId id="333" r:id="rId8"/>
    <p:sldId id="334" r:id="rId9"/>
    <p:sldId id="335" r:id="rId10"/>
    <p:sldId id="318" r:id="rId11"/>
    <p:sldId id="29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ED7C237-7A5C-4FD6-BD41-678363E816ED}">
          <p14:sldIdLst>
            <p14:sldId id="256"/>
            <p14:sldId id="313"/>
            <p14:sldId id="331"/>
            <p14:sldId id="332"/>
          </p14:sldIdLst>
        </p14:section>
        <p14:section name="Раздел без заголовка" id="{1F5D7BCF-64AC-4EBC-9496-1A5DBEB361E1}">
          <p14:sldIdLst>
            <p14:sldId id="329"/>
            <p14:sldId id="330"/>
            <p14:sldId id="333"/>
            <p14:sldId id="334"/>
            <p14:sldId id="335"/>
          </p14:sldIdLst>
        </p14:section>
        <p14:section name="Раздел без заголовка" id="{BC177BCB-ECDF-4132-A4A1-4F554D919BBE}">
          <p14:sldIdLst>
            <p14:sldId id="318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CECFF"/>
    <a:srgbClr val="FFFFCC"/>
    <a:srgbClr val="99FF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121D4-92F3-4600-BD3B-51843F6EE2F4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09A07-7ED7-433A-B6AF-DA07EDA8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7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C8095-246C-4519-8FFE-A250440A3BF8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0C524-1E0C-47AD-80D2-3D5CC0260A5E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287B2-1A81-405F-A7F1-95D13BF29445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F7CDD-E9B6-4B87-80A9-049424095081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E6A1-8AD7-4CC5-AE6C-D923380C8D98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07DBF-69C7-43BF-90CF-F121AAD7ED82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94A-BC0F-434F-8EB4-BB42925A6BA5}" type="datetime1">
              <a:rPr lang="ru-RU" smtClean="0"/>
              <a:t>20.09.2018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1F7F-1872-4B57-92FD-16986A378B61}" type="datetime1">
              <a:rPr lang="ru-RU" smtClean="0"/>
              <a:t>20.09.2018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FA64-BF33-4FB4-BD92-D731A7E57BCE}" type="datetime1">
              <a:rPr lang="ru-RU" smtClean="0"/>
              <a:t>20.09.2018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A44D-5027-4585-ACB2-00C1D63436AD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1A48-D524-48C4-9392-C4BC938606DB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AF1520E-651B-4EAF-846F-4BD2CC51170A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E0785BD-07AF-4E3A-ACEB-9243287DAD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 txBox="1">
            <a:spLocks/>
          </p:cNvSpPr>
          <p:nvPr/>
        </p:nvSpPr>
        <p:spPr>
          <a:xfrm>
            <a:off x="107504" y="476672"/>
            <a:ext cx="8712968" cy="23042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XIX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МЕЖДУНАРОДНАЯ КОНФЕРЕНЦИЯ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по ИСТОРИИ УПРАВЛЕНЧЕСКОЙ МЫСЛИ И БИЗНЕСА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</a:rPr>
              <a:t>«Управленческий </a:t>
            </a:r>
            <a:r>
              <a:rPr lang="ru-RU" sz="2000" b="1" dirty="0">
                <a:solidFill>
                  <a:schemeClr val="tx1"/>
                </a:solidFill>
              </a:rPr>
              <a:t>труд и роли менеджеров: прошлое, настоящее, будущее</a:t>
            </a:r>
            <a:r>
              <a:rPr lang="ru-RU" sz="2000" b="1" dirty="0" smtClean="0">
                <a:solidFill>
                  <a:schemeClr val="tx1"/>
                </a:solidFill>
              </a:rPr>
              <a:t>»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 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en-US" sz="2000" b="1" dirty="0" smtClean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-2</a:t>
            </a:r>
            <a:r>
              <a:rPr lang="en-US" sz="2000" b="1" dirty="0" smtClean="0">
                <a:solidFill>
                  <a:schemeClr val="tx1"/>
                </a:solidFill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</a:rPr>
              <a:t> сентября 201</a:t>
            </a:r>
            <a:r>
              <a:rPr lang="ru-RU" sz="2000" b="1" dirty="0">
                <a:solidFill>
                  <a:schemeClr val="tx1"/>
                </a:solidFill>
              </a:rPr>
              <a:t>8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г.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МГУ</a:t>
            </a:r>
            <a:r>
              <a:rPr lang="ru-RU" sz="2000" b="1" dirty="0" smtClean="0">
                <a:solidFill>
                  <a:srgbClr val="000000"/>
                </a:solidFill>
              </a:rPr>
              <a:t>                                                         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3429000"/>
            <a:ext cx="8928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Мифы о компетенциях в менеджменте </a:t>
            </a:r>
            <a:r>
              <a:rPr lang="ru-RU" sz="3200" b="1" dirty="0" smtClean="0"/>
              <a:t>проектов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80514" y="5805264"/>
            <a:ext cx="247336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Неизвестный </a:t>
            </a:r>
            <a:r>
              <a:rPr lang="ru-RU" sz="2000" b="1" dirty="0"/>
              <a:t>С.И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51935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Заключение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128" y="764704"/>
            <a:ext cx="89289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организациях незрелого уровня бизнеса присутствует хаос как в части дефиниций, так и в части методологической имеется путаница между т.н. «ручным», «ситуационным», «сценарным» менеджментами. В целом в этих организациях руководители-менеджеры подменяются МВА и выполняют функции «мальчиков на побегушках у ситуации», ссылающиеся на форс-мажорные обстоятельства.</a:t>
            </a:r>
          </a:p>
          <a:p>
            <a:r>
              <a:rPr lang="ru-RU" sz="2400" dirty="0" smtClean="0"/>
              <a:t>База знаний, как основа управленческих компетентностей отсутствует.</a:t>
            </a:r>
          </a:p>
          <a:p>
            <a:endParaRPr lang="ru-RU" sz="2400" dirty="0" smtClean="0"/>
          </a:p>
          <a:p>
            <a:r>
              <a:rPr lang="ru-RU" sz="2400" dirty="0"/>
              <a:t>В организациях </a:t>
            </a:r>
            <a:r>
              <a:rPr lang="ru-RU" sz="2400" dirty="0" smtClean="0"/>
              <a:t>зрелого </a:t>
            </a:r>
            <a:r>
              <a:rPr lang="ru-RU" sz="2400" dirty="0"/>
              <a:t>уровня бизнеса в устойчивой </a:t>
            </a:r>
            <a:r>
              <a:rPr lang="ru-RU" sz="2400" dirty="0" smtClean="0"/>
              <a:t>системе менеджмент и МВА дополняют друг друга, а проработанные жесткие процессы бизнеса и </a:t>
            </a:r>
            <a:r>
              <a:rPr lang="ru-RU" sz="2400" dirty="0" err="1" smtClean="0"/>
              <a:t>проактивный</a:t>
            </a:r>
            <a:r>
              <a:rPr lang="ru-RU" sz="2400" dirty="0" smtClean="0"/>
              <a:t> менеджмент амбивалентны </a:t>
            </a:r>
            <a:r>
              <a:rPr lang="ru-RU" sz="2400" dirty="0"/>
              <a:t>и успешно совмещаются в идеологии </a:t>
            </a:r>
            <a:r>
              <a:rPr lang="ru-RU" sz="2400" dirty="0" smtClean="0"/>
              <a:t>сотрудничества с применением системно созданной и динамично развивающейся базы знаний.    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903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11545" y="34960"/>
            <a:ext cx="9144000" cy="80973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XIX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МЕЖДУНАРОДНАЯ КОНФЕРЕНЦИЯ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по ИСТОРИИ УПРАВЛЕНЧЕСКОЙ МЫСЛИ И БИЗНЕСА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118" y="764704"/>
            <a:ext cx="904088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КОНФЕРЕНЦИЯ </a:t>
            </a:r>
            <a:r>
              <a:rPr lang="ru-RU" sz="2400" b="1" dirty="0" smtClean="0">
                <a:solidFill>
                  <a:srgbClr val="000000"/>
                </a:solidFill>
              </a:rPr>
              <a:t>«</a:t>
            </a:r>
            <a:r>
              <a:rPr lang="ru-RU" sz="2400" b="1" dirty="0"/>
              <a:t>Управленческий труд и роли менеджеров: прошлое, настоящее, будущее</a:t>
            </a:r>
            <a:r>
              <a:rPr lang="ru-RU" sz="2400" b="1" dirty="0" smtClean="0"/>
              <a:t>»</a:t>
            </a:r>
          </a:p>
          <a:p>
            <a:pPr algn="ctr"/>
            <a:endParaRPr lang="ru-RU" sz="2000" dirty="0"/>
          </a:p>
          <a:p>
            <a:pPr algn="r"/>
            <a:r>
              <a:rPr lang="ru-RU" sz="2000" b="1" dirty="0"/>
              <a:t> </a:t>
            </a:r>
            <a:r>
              <a:rPr lang="ru-RU" sz="2000" b="1" dirty="0" smtClean="0"/>
              <a:t>Москва, МГУ 2</a:t>
            </a:r>
            <a:r>
              <a:rPr lang="en-US" sz="2000" b="1" dirty="0" smtClean="0"/>
              <a:t>1</a:t>
            </a:r>
            <a:r>
              <a:rPr lang="ru-RU" sz="2000" b="1" dirty="0" smtClean="0"/>
              <a:t>-22 сентября 2018 года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endParaRPr lang="ru-RU" sz="2000" b="1" dirty="0" smtClean="0">
              <a:solidFill>
                <a:srgbClr val="0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/>
          </a:p>
          <a:p>
            <a:pPr lvl="0"/>
            <a:endParaRPr lang="ru-RU" sz="2000" b="1" dirty="0" smtClean="0"/>
          </a:p>
          <a:p>
            <a:pPr lvl="0" algn="ctr"/>
            <a:r>
              <a:rPr lang="ru-RU" sz="5400" b="1" dirty="0" smtClean="0"/>
              <a:t>Спасибо за внимание!</a:t>
            </a:r>
          </a:p>
          <a:p>
            <a:pPr lvl="0" algn="ctr"/>
            <a:endParaRPr lang="ru-RU" sz="2200" dirty="0"/>
          </a:p>
          <a:p>
            <a:pPr lvl="0" algn="ctr"/>
            <a:endParaRPr lang="ru-RU" sz="2200" dirty="0" smtClean="0"/>
          </a:p>
          <a:p>
            <a:pPr lvl="0" algn="ctr"/>
            <a:endParaRPr lang="ru-RU" sz="2200" dirty="0" smtClean="0"/>
          </a:p>
          <a:p>
            <a:pPr lvl="0" algn="ctr"/>
            <a:endParaRPr lang="ru-RU" sz="2200" dirty="0"/>
          </a:p>
          <a:p>
            <a:pPr lvl="0" algn="ctr"/>
            <a:endParaRPr lang="ru-RU" sz="2200" dirty="0" smtClean="0"/>
          </a:p>
          <a:p>
            <a:pPr algn="ctr"/>
            <a:r>
              <a:rPr lang="ru-RU" dirty="0" smtClean="0"/>
              <a:t>Неизвестный Сергей Иванович, </a:t>
            </a:r>
            <a:r>
              <a:rPr lang="en-US" dirty="0" smtClean="0"/>
              <a:t>sergey@neizvestny.com</a:t>
            </a:r>
            <a:endParaRPr lang="ru-RU" dirty="0"/>
          </a:p>
          <a:p>
            <a:pPr lvl="0"/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1599" y="260648"/>
            <a:ext cx="514400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333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Введение в тему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/>
              <a:t>Область деятельности человека, которую можно обозначить как управленческая деятельность, уходит своими истоками к тому времени, когда человек, как разумное существо начинает осознавать самого себя. </a:t>
            </a:r>
            <a:endParaRPr lang="ru-RU" sz="2600" dirty="0" smtClean="0"/>
          </a:p>
          <a:p>
            <a:endParaRPr lang="ru-RU" sz="2600" dirty="0"/>
          </a:p>
          <a:p>
            <a:r>
              <a:rPr lang="ru-RU" sz="2600" dirty="0" smtClean="0"/>
              <a:t>Соответственно </a:t>
            </a:r>
            <a:r>
              <a:rPr lang="ru-RU" sz="2600" dirty="0"/>
              <a:t>возникает и управление в этом виде деятельности. </a:t>
            </a:r>
            <a:endParaRPr lang="ru-RU" sz="2600" dirty="0" smtClean="0"/>
          </a:p>
          <a:p>
            <a:endParaRPr lang="ru-RU" sz="2600" dirty="0"/>
          </a:p>
          <a:p>
            <a:r>
              <a:rPr lang="ru-RU" sz="2600" dirty="0" smtClean="0"/>
              <a:t>Хотя </a:t>
            </a:r>
            <a:r>
              <a:rPr lang="ru-RU" sz="2600" dirty="0"/>
              <a:t>некоторые специалисты считают, что, например, управление проектами возникло в начале 20-го века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052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Введение в тему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 тщательном изучении «новизны» процессов, ролей в управлении проектной деятельностью, выявляется, что содержание функций, этих процессов и методологий претерпевает незначительное изменение, тем более, эти изменения не следует относить к появлению эвристически новой науки.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Процессы </a:t>
            </a:r>
            <a:r>
              <a:rPr lang="ru-RU" sz="2800" dirty="0"/>
              <a:t>эволюции управления проектной деятельности претерпевают изменения примерно в том же объеме, что и процессы эволюции способностей человеческого </a:t>
            </a:r>
            <a:r>
              <a:rPr lang="ru-RU" sz="2800" dirty="0" smtClean="0"/>
              <a:t>мозга</a:t>
            </a:r>
            <a:r>
              <a:rPr lang="en-US" sz="2800" dirty="0" smtClean="0"/>
              <a:t>.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208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Введение в тему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Глобальное заблуждение о прорыве в управлении проектами в последние годы подпитывается разного рода мифами менеджмента, в данной работе автор затронул лишь некоторую их часть, касающуюся компетентности управленцев.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Устранение </a:t>
            </a:r>
            <a:r>
              <a:rPr lang="ru-RU" sz="2800" dirty="0" err="1"/>
              <a:t>мифологизации</a:t>
            </a:r>
            <a:r>
              <a:rPr lang="ru-RU" sz="2800" dirty="0"/>
              <a:t> компетентности специалистов, обретение компетенций будущего в основном зависит от совершенствования критической государственной инфраструктуры с отложенным результатом – системы образования.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186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Введение в тему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/>
              <a:t>В современном менеджменте наблюдается глобальная тенденция к утилитарному рационализму, направленному на получение максимума прибыли, что диктует жесткие требования к процессу управления: фиксированные ограничения по времени процесса, бюджету, материально-техническим и др. ресурсов. </a:t>
            </a:r>
            <a:endParaRPr lang="ru-RU" sz="2600" dirty="0" smtClean="0"/>
          </a:p>
          <a:p>
            <a:endParaRPr lang="ru-RU" sz="2600" dirty="0" smtClean="0"/>
          </a:p>
          <a:p>
            <a:r>
              <a:rPr lang="ru-RU" sz="2600" dirty="0" smtClean="0"/>
              <a:t>Управление </a:t>
            </a:r>
            <a:r>
              <a:rPr lang="ru-RU" sz="2600" dirty="0"/>
              <a:t>находится под дамокловым мечом макропараметров: время возврата инвестиций, прибыль, показатель рентабельности. </a:t>
            </a:r>
            <a:endParaRPr lang="ru-RU" sz="2600" dirty="0" smtClean="0"/>
          </a:p>
          <a:p>
            <a:endParaRPr lang="ru-RU" sz="2600" dirty="0" smtClean="0"/>
          </a:p>
          <a:p>
            <a:r>
              <a:rPr lang="ru-RU" sz="2600" dirty="0" smtClean="0"/>
              <a:t>Перемены </a:t>
            </a:r>
            <a:r>
              <a:rPr lang="ru-RU" sz="2600" dirty="0"/>
              <a:t>в управлении идут в сторону соблюдения этих параметров и определенных </a:t>
            </a:r>
            <a:r>
              <a:rPr lang="ru-RU" sz="2600" dirty="0" smtClean="0"/>
              <a:t>сценариев. 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454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Некоторые  мифы УП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92696"/>
            <a:ext cx="88569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Миф </a:t>
            </a:r>
            <a:r>
              <a:rPr lang="ru-RU" sz="2800" dirty="0"/>
              <a:t>о профессиональных методологиях </a:t>
            </a:r>
            <a:r>
              <a:rPr lang="ru-RU" sz="2800" dirty="0" smtClean="0"/>
              <a:t>управления проектами;</a:t>
            </a:r>
          </a:p>
          <a:p>
            <a:r>
              <a:rPr lang="ru-RU" sz="2800" dirty="0" smtClean="0"/>
              <a:t>- Миф о панацее стандартов в управлении проектами; </a:t>
            </a:r>
          </a:p>
          <a:p>
            <a:r>
              <a:rPr lang="ru-RU" sz="2800" dirty="0" smtClean="0"/>
              <a:t>- Миф о профессиональной подготовке прожект-менеджеров ВУЗами, миф о востребованности бакалавров;</a:t>
            </a:r>
          </a:p>
          <a:p>
            <a:r>
              <a:rPr lang="ru-RU" sz="2800" dirty="0" smtClean="0"/>
              <a:t>- Миф о МВА: роли администратора и менеджера;</a:t>
            </a:r>
          </a:p>
          <a:p>
            <a:r>
              <a:rPr lang="ru-RU" sz="2800" dirty="0" smtClean="0"/>
              <a:t>- Миф о риск-менеджменте и </a:t>
            </a:r>
            <a:r>
              <a:rPr lang="ru-RU" sz="2800" dirty="0" err="1" smtClean="0"/>
              <a:t>проактивном</a:t>
            </a:r>
            <a:r>
              <a:rPr lang="ru-RU" sz="2800" dirty="0" smtClean="0"/>
              <a:t> управлении;</a:t>
            </a:r>
          </a:p>
          <a:p>
            <a:r>
              <a:rPr lang="ru-RU" sz="2800" dirty="0" smtClean="0"/>
              <a:t>- Миф о возможностях в управлении цифровой технологии </a:t>
            </a:r>
            <a:r>
              <a:rPr lang="en-US" sz="2800" dirty="0" smtClean="0"/>
              <a:t>DLP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- Миф о возможностях лоббирования в управлении и всесильности материальной мотивации.</a:t>
            </a:r>
          </a:p>
          <a:p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136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Миф о профессиональных методологиях управления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5376" y="836712"/>
            <a:ext cx="871296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/>
              <a:t>Системный, методический миф </a:t>
            </a:r>
            <a:r>
              <a:rPr lang="ru-RU" sz="2600" dirty="0" smtClean="0"/>
              <a:t>проектного менеджмента </a:t>
            </a:r>
            <a:r>
              <a:rPr lang="ru-RU" sz="2600" dirty="0"/>
              <a:t>состоит в том, что менеджмент трактуется как система, требующая изучения ради себя самой. </a:t>
            </a:r>
            <a:endParaRPr lang="ru-RU" sz="2600" dirty="0" smtClean="0"/>
          </a:p>
          <a:p>
            <a:r>
              <a:rPr lang="ru-RU" sz="2600" dirty="0" smtClean="0"/>
              <a:t>Многие </a:t>
            </a:r>
            <a:r>
              <a:rPr lang="ru-RU" sz="2600" dirty="0"/>
              <a:t>методисты менеджмента, разработчики сводов знаний, учебных пособий, идя на поводу технологий декомпозиций, членения предметов обучения на более узкие составляющие, соревнуются в представлении структуры дисциплины менеджмента и его </a:t>
            </a:r>
            <a:r>
              <a:rPr lang="ru-RU" sz="2600" dirty="0" err="1"/>
              <a:t>поддисциплин</a:t>
            </a:r>
            <a:r>
              <a:rPr lang="ru-RU" sz="2600" dirty="0"/>
              <a:t>: у кого 9, у кого 12, у кого 18 и т.д. «составных частей» менеджмента. </a:t>
            </a:r>
            <a:endParaRPr lang="ru-RU" sz="2600" dirty="0" smtClean="0"/>
          </a:p>
          <a:p>
            <a:r>
              <a:rPr lang="ru-RU" sz="2600" dirty="0" smtClean="0"/>
              <a:t>Практически </a:t>
            </a:r>
            <a:r>
              <a:rPr lang="ru-RU" sz="2600" dirty="0"/>
              <a:t>во всех таких подходах проявляется бессистемность, многие разделы менеджмента вообще не рассматриваются, либо рассматриваются </a:t>
            </a:r>
            <a:r>
              <a:rPr lang="ru-RU" sz="2600" dirty="0" smtClean="0"/>
              <a:t>фрагментарно.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920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Миф о профессиональных методологиях управления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96" y="764024"/>
            <a:ext cx="90080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</a:t>
            </a:r>
            <a:r>
              <a:rPr lang="ru-RU" sz="2800" dirty="0" smtClean="0"/>
              <a:t>оворить </a:t>
            </a:r>
            <a:r>
              <a:rPr lang="ru-RU" sz="2800" dirty="0"/>
              <a:t>о полноте охвата дисциплины, как об одном из основополагающих параметров системного принципа, не приходится. </a:t>
            </a:r>
            <a:endParaRPr lang="ru-RU" sz="2800" dirty="0" smtClean="0"/>
          </a:p>
          <a:p>
            <a:r>
              <a:rPr lang="ru-RU" sz="2800" dirty="0" smtClean="0"/>
              <a:t>Как </a:t>
            </a:r>
            <a:r>
              <a:rPr lang="ru-RU" sz="2800" dirty="0"/>
              <a:t>результат применения данного мифа мы можем наблюдать устойчивый процесс отторжения менеджерами-практиками предлагаемые учебники, курсы обучения, повышения квалификации и т.п.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Одно из </a:t>
            </a:r>
            <a:r>
              <a:rPr lang="ru-RU" sz="2800" dirty="0"/>
              <a:t>подтверждений тому типичная фраза работодателя при приеме на работу выпускника ВУЗа: «А сейчас забудьте все, чему вас учили в ВУЗе</a:t>
            </a:r>
            <a:r>
              <a:rPr lang="ru-RU" sz="2800" dirty="0" smtClean="0"/>
              <a:t>».</a:t>
            </a:r>
            <a:endParaRPr lang="en-US" sz="2800" dirty="0" smtClean="0"/>
          </a:p>
          <a:p>
            <a:r>
              <a:rPr lang="en-US" sz="2600" dirty="0"/>
              <a:t>http://atomicexpert.com/page2750098.html</a:t>
            </a:r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568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976"/>
            <a:ext cx="9144000" cy="449696"/>
          </a:xfrm>
          <a:solidFill>
            <a:srgbClr val="66CCFF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Миф о профессиональных методологиях управления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980728"/>
            <a:ext cx="871296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Миф о том, что МВА – это менеджер, руководитель.</a:t>
            </a:r>
          </a:p>
          <a:p>
            <a:r>
              <a:rPr lang="ru-RU" sz="2800" dirty="0"/>
              <a:t>Миф о подготовке ВУЗами управленцев для </a:t>
            </a:r>
            <a:r>
              <a:rPr lang="ru-RU" sz="2800" dirty="0" smtClean="0"/>
              <a:t>бизнеса.</a:t>
            </a:r>
          </a:p>
          <a:p>
            <a:r>
              <a:rPr lang="ru-RU" sz="2800" dirty="0"/>
              <a:t>Миф об эффективности двухступенчатого высшего </a:t>
            </a:r>
            <a:r>
              <a:rPr lang="ru-RU" sz="2800" dirty="0" smtClean="0"/>
              <a:t>образования.</a:t>
            </a:r>
          </a:p>
          <a:p>
            <a:r>
              <a:rPr lang="ru-RU" sz="2800" dirty="0"/>
              <a:t>Миф о важности </a:t>
            </a:r>
            <a:r>
              <a:rPr lang="ru-RU" sz="2800" dirty="0" err="1"/>
              <a:t>ФГОСов</a:t>
            </a:r>
            <a:r>
              <a:rPr lang="ru-RU" sz="2800" dirty="0"/>
              <a:t> и </a:t>
            </a:r>
            <a:r>
              <a:rPr lang="ru-RU" sz="2800" dirty="0" err="1" smtClean="0"/>
              <a:t>ОПОПов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/>
              <a:t>Миф об объеме </a:t>
            </a:r>
            <a:r>
              <a:rPr lang="ru-RU" sz="2800" dirty="0" smtClean="0"/>
              <a:t>знаний.</a:t>
            </a:r>
            <a:endParaRPr lang="ru-RU" sz="2800" dirty="0"/>
          </a:p>
          <a:p>
            <a:r>
              <a:rPr lang="ru-RU" sz="2800" dirty="0"/>
              <a:t>Миф о гарантии получения профессиональных компетенций и способности формирования объективного «зеркала</a:t>
            </a:r>
            <a:r>
              <a:rPr lang="ru-RU" sz="2800" dirty="0" smtClean="0"/>
              <a:t>».</a:t>
            </a:r>
          </a:p>
          <a:p>
            <a:r>
              <a:rPr lang="ru-RU" sz="2800" dirty="0" smtClean="0"/>
              <a:t>Миф об управлении рисками.</a:t>
            </a:r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endParaRPr lang="ru-RU" sz="2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298376" cy="329184"/>
          </a:xfrm>
        </p:spPr>
        <p:txBody>
          <a:bodyPr/>
          <a:lstStyle/>
          <a:p>
            <a:fld id="{6E0785BD-07AF-4E3A-ACEB-9243287DADB4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50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3275</TotalTime>
  <Words>711</Words>
  <Application>Microsoft Office PowerPoint</Application>
  <PresentationFormat>Экран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Ясность</vt:lpstr>
      <vt:lpstr>Презентация PowerPoint</vt:lpstr>
      <vt:lpstr>Введение в тему</vt:lpstr>
      <vt:lpstr>Введение в тему</vt:lpstr>
      <vt:lpstr>Введение в тему</vt:lpstr>
      <vt:lpstr>Введение в тему</vt:lpstr>
      <vt:lpstr>Некоторые  мифы УП</vt:lpstr>
      <vt:lpstr>Миф о профессиональных методологиях управления</vt:lpstr>
      <vt:lpstr>Миф о профессиональных методологиях управления</vt:lpstr>
      <vt:lpstr>Миф о профессиональных методологиях управления</vt:lpstr>
      <vt:lpstr>Заключение</vt:lpstr>
      <vt:lpstr>XIX МЕЖДУНАРОДНАЯ КОНФЕРЕНЦИЯ по ИСТОРИИ УПРАВЛЕНЧЕСКОЙ МЫСЛИ И БИЗНЕСА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Киевский Национальный Университет Строительства и Архитектуры</dc:title>
  <dc:creator>user</dc:creator>
  <cp:lastModifiedBy>user</cp:lastModifiedBy>
  <cp:revision>247</cp:revision>
  <dcterms:created xsi:type="dcterms:W3CDTF">2013-01-12T15:51:11Z</dcterms:created>
  <dcterms:modified xsi:type="dcterms:W3CDTF">2018-09-20T16:53:22Z</dcterms:modified>
</cp:coreProperties>
</file>