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37" r:id="rId5"/>
  </p:sldMasterIdLst>
  <p:notesMasterIdLst>
    <p:notesMasterId r:id="rId18"/>
  </p:notesMasterIdLst>
  <p:handoutMasterIdLst>
    <p:handoutMasterId r:id="rId19"/>
  </p:handoutMasterIdLst>
  <p:sldIdLst>
    <p:sldId id="257" r:id="rId6"/>
    <p:sldId id="336" r:id="rId7"/>
    <p:sldId id="323" r:id="rId8"/>
    <p:sldId id="334" r:id="rId9"/>
    <p:sldId id="335" r:id="rId10"/>
    <p:sldId id="342" r:id="rId11"/>
    <p:sldId id="338" r:id="rId12"/>
    <p:sldId id="339" r:id="rId13"/>
    <p:sldId id="341" r:id="rId14"/>
    <p:sldId id="340" r:id="rId15"/>
    <p:sldId id="333" r:id="rId16"/>
    <p:sldId id="32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3399FF"/>
    <a:srgbClr val="CCFFCC"/>
    <a:srgbClr val="FFCC00"/>
    <a:srgbClr val="9966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>
      <p:cViewPr varScale="1">
        <p:scale>
          <a:sx n="80" d="100"/>
          <a:sy n="80" d="100"/>
        </p:scale>
        <p:origin x="180" y="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124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19A328-F73B-4132-A80D-AA91736B0060}" type="doc">
      <dgm:prSet loTypeId="urn:microsoft.com/office/officeart/2005/8/layout/pyramid2" loCatId="pyramid" qsTypeId="urn:microsoft.com/office/officeart/2005/8/quickstyle/simple2" qsCatId="simple" csTypeId="urn:microsoft.com/office/officeart/2005/8/colors/accent0_1" csCatId="mainScheme" phldr="1"/>
      <dgm:spPr/>
    </dgm:pt>
    <dgm:pt modelId="{8C9BCE80-065E-494A-9E9C-4F15F43CFD9E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гонки ("Формула-1")</a:t>
          </a:r>
        </a:p>
      </dgm:t>
    </dgm:pt>
    <dgm:pt modelId="{2885D946-3DED-4F77-81ED-2812D727DE5A}" type="parTrans" cxnId="{702B8EBC-C5F6-4974-9D6E-0E60791CA689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52C515-74EC-407E-A753-F922A58F8607}" type="sibTrans" cxnId="{702B8EBC-C5F6-4974-9D6E-0E60791CA689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4A7E4-99EB-4469-BA9D-2725F2F36EE9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гонки национального масштаба ("Ле-Ман", "Милле Милья")</a:t>
          </a:r>
        </a:p>
      </dgm:t>
    </dgm:pt>
    <dgm:pt modelId="{3BA0B6D4-21E9-42F3-A0D1-4999D13FA395}" type="parTrans" cxnId="{BA6F62A3-9EF7-4817-BA8A-EC0597E2D7E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FE0A89-248C-4A0C-B7BA-3B0FBE42036B}" type="sibTrans" cxnId="{BA6F62A3-9EF7-4817-BA8A-EC0597E2D7E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CD0D56-6F88-43B9-83EA-AA6DABBB72B5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клубные гонки (внутри страны, например, заезд на кубок Президента)</a:t>
          </a:r>
        </a:p>
      </dgm:t>
    </dgm:pt>
    <dgm:pt modelId="{BFCEFFA7-2A67-45B1-B159-A3A9D68C739D}" type="parTrans" cxnId="{4726E854-B348-4C0F-92EF-36FB2CE0BD9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32B7CD-7ED9-468F-AC30-E867DFF440D5}" type="sibTrans" cxnId="{4726E854-B348-4C0F-92EF-36FB2CE0BD9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840A7F-F2DA-4674-8C7D-9EFDF3A60095}" type="pres">
      <dgm:prSet presAssocID="{C219A328-F73B-4132-A80D-AA91736B0060}" presName="compositeShape" presStyleCnt="0">
        <dgm:presLayoutVars>
          <dgm:dir/>
          <dgm:resizeHandles/>
        </dgm:presLayoutVars>
      </dgm:prSet>
      <dgm:spPr/>
    </dgm:pt>
    <dgm:pt modelId="{03EDA930-8208-47D6-A7A7-8C3D0804F7D1}" type="pres">
      <dgm:prSet presAssocID="{C219A328-F73B-4132-A80D-AA91736B0060}" presName="pyramid" presStyleLbl="node1" presStyleIdx="0" presStyleCnt="1"/>
      <dgm:spPr/>
    </dgm:pt>
    <dgm:pt modelId="{C62CCBCC-92FE-45A4-AEBF-C383CF8A6C06}" type="pres">
      <dgm:prSet presAssocID="{C219A328-F73B-4132-A80D-AA91736B0060}" presName="theList" presStyleCnt="0"/>
      <dgm:spPr/>
    </dgm:pt>
    <dgm:pt modelId="{82A7701D-398D-4945-9F1B-4C80793C9274}" type="pres">
      <dgm:prSet presAssocID="{8C9BCE80-065E-494A-9E9C-4F15F43CFD9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FBE24-019D-4942-825F-6EB88239A10A}" type="pres">
      <dgm:prSet presAssocID="{8C9BCE80-065E-494A-9E9C-4F15F43CFD9E}" presName="aSpace" presStyleCnt="0"/>
      <dgm:spPr/>
    </dgm:pt>
    <dgm:pt modelId="{1AA7318D-E2DA-4624-95B1-DE467011AE0D}" type="pres">
      <dgm:prSet presAssocID="{4134A7E4-99EB-4469-BA9D-2725F2F36EE9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439A6-82B2-4776-857C-E59B569288FE}" type="pres">
      <dgm:prSet presAssocID="{4134A7E4-99EB-4469-BA9D-2725F2F36EE9}" presName="aSpace" presStyleCnt="0"/>
      <dgm:spPr/>
    </dgm:pt>
    <dgm:pt modelId="{97B09046-E750-4EB8-A9D0-0D91605D7EC8}" type="pres">
      <dgm:prSet presAssocID="{5BCD0D56-6F88-43B9-83EA-AA6DABBB72B5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77B9C-3AD8-4F56-A0F2-1D5890508747}" type="pres">
      <dgm:prSet presAssocID="{5BCD0D56-6F88-43B9-83EA-AA6DABBB72B5}" presName="aSpace" presStyleCnt="0"/>
      <dgm:spPr/>
    </dgm:pt>
  </dgm:ptLst>
  <dgm:cxnLst>
    <dgm:cxn modelId="{7000F36C-F317-4801-86EC-99FFF9467294}" type="presOf" srcId="{C219A328-F73B-4132-A80D-AA91736B0060}" destId="{21840A7F-F2DA-4674-8C7D-9EFDF3A60095}" srcOrd="0" destOrd="0" presId="urn:microsoft.com/office/officeart/2005/8/layout/pyramid2"/>
    <dgm:cxn modelId="{702B8EBC-C5F6-4974-9D6E-0E60791CA689}" srcId="{C219A328-F73B-4132-A80D-AA91736B0060}" destId="{8C9BCE80-065E-494A-9E9C-4F15F43CFD9E}" srcOrd="0" destOrd="0" parTransId="{2885D946-3DED-4F77-81ED-2812D727DE5A}" sibTransId="{F252C515-74EC-407E-A753-F922A58F8607}"/>
    <dgm:cxn modelId="{4726E854-B348-4C0F-92EF-36FB2CE0BD98}" srcId="{C219A328-F73B-4132-A80D-AA91736B0060}" destId="{5BCD0D56-6F88-43B9-83EA-AA6DABBB72B5}" srcOrd="2" destOrd="0" parTransId="{BFCEFFA7-2A67-45B1-B159-A3A9D68C739D}" sibTransId="{9432B7CD-7ED9-468F-AC30-E867DFF440D5}"/>
    <dgm:cxn modelId="{BA6F62A3-9EF7-4817-BA8A-EC0597E2D7E0}" srcId="{C219A328-F73B-4132-A80D-AA91736B0060}" destId="{4134A7E4-99EB-4469-BA9D-2725F2F36EE9}" srcOrd="1" destOrd="0" parTransId="{3BA0B6D4-21E9-42F3-A0D1-4999D13FA395}" sibTransId="{39FE0A89-248C-4A0C-B7BA-3B0FBE42036B}"/>
    <dgm:cxn modelId="{664C96FD-4674-46E3-BEFF-2EE81F91257F}" type="presOf" srcId="{4134A7E4-99EB-4469-BA9D-2725F2F36EE9}" destId="{1AA7318D-E2DA-4624-95B1-DE467011AE0D}" srcOrd="0" destOrd="0" presId="urn:microsoft.com/office/officeart/2005/8/layout/pyramid2"/>
    <dgm:cxn modelId="{AFF46578-6ACF-4432-A72F-D85E1BAB369E}" type="presOf" srcId="{5BCD0D56-6F88-43B9-83EA-AA6DABBB72B5}" destId="{97B09046-E750-4EB8-A9D0-0D91605D7EC8}" srcOrd="0" destOrd="0" presId="urn:microsoft.com/office/officeart/2005/8/layout/pyramid2"/>
    <dgm:cxn modelId="{BC105C09-F8C8-4D54-8EF1-C24E4E452A61}" type="presOf" srcId="{8C9BCE80-065E-494A-9E9C-4F15F43CFD9E}" destId="{82A7701D-398D-4945-9F1B-4C80793C9274}" srcOrd="0" destOrd="0" presId="urn:microsoft.com/office/officeart/2005/8/layout/pyramid2"/>
    <dgm:cxn modelId="{1831F1A0-57F2-4143-B3A1-665A92742613}" type="presParOf" srcId="{21840A7F-F2DA-4674-8C7D-9EFDF3A60095}" destId="{03EDA930-8208-47D6-A7A7-8C3D0804F7D1}" srcOrd="0" destOrd="0" presId="urn:microsoft.com/office/officeart/2005/8/layout/pyramid2"/>
    <dgm:cxn modelId="{AAE4BB94-9A0D-4957-80A5-7123D7EAF9A0}" type="presParOf" srcId="{21840A7F-F2DA-4674-8C7D-9EFDF3A60095}" destId="{C62CCBCC-92FE-45A4-AEBF-C383CF8A6C06}" srcOrd="1" destOrd="0" presId="urn:microsoft.com/office/officeart/2005/8/layout/pyramid2"/>
    <dgm:cxn modelId="{172AE11C-96CB-434F-A7F9-C3AA397D8C13}" type="presParOf" srcId="{C62CCBCC-92FE-45A4-AEBF-C383CF8A6C06}" destId="{82A7701D-398D-4945-9F1B-4C80793C9274}" srcOrd="0" destOrd="0" presId="urn:microsoft.com/office/officeart/2005/8/layout/pyramid2"/>
    <dgm:cxn modelId="{8230C2F0-7B11-4041-ACCF-B47D558BE775}" type="presParOf" srcId="{C62CCBCC-92FE-45A4-AEBF-C383CF8A6C06}" destId="{840FBE24-019D-4942-825F-6EB88239A10A}" srcOrd="1" destOrd="0" presId="urn:microsoft.com/office/officeart/2005/8/layout/pyramid2"/>
    <dgm:cxn modelId="{1205F7B6-0A34-4AEC-A157-3DE0FE0686CD}" type="presParOf" srcId="{C62CCBCC-92FE-45A4-AEBF-C383CF8A6C06}" destId="{1AA7318D-E2DA-4624-95B1-DE467011AE0D}" srcOrd="2" destOrd="0" presId="urn:microsoft.com/office/officeart/2005/8/layout/pyramid2"/>
    <dgm:cxn modelId="{D4C5E312-F66A-409F-A67D-6BA556B78CF7}" type="presParOf" srcId="{C62CCBCC-92FE-45A4-AEBF-C383CF8A6C06}" destId="{772439A6-82B2-4776-857C-E59B569288FE}" srcOrd="3" destOrd="0" presId="urn:microsoft.com/office/officeart/2005/8/layout/pyramid2"/>
    <dgm:cxn modelId="{595E9721-141F-4FA9-AD7C-A2041585D599}" type="presParOf" srcId="{C62CCBCC-92FE-45A4-AEBF-C383CF8A6C06}" destId="{97B09046-E750-4EB8-A9D0-0D91605D7EC8}" srcOrd="4" destOrd="0" presId="urn:microsoft.com/office/officeart/2005/8/layout/pyramid2"/>
    <dgm:cxn modelId="{E7EDE627-3A2D-46D7-AC55-F9067D6A8072}" type="presParOf" srcId="{C62CCBCC-92FE-45A4-AEBF-C383CF8A6C06}" destId="{50877B9C-3AD8-4F56-A0F2-1D589050874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19A328-F73B-4132-A80D-AA91736B0060}" type="doc">
      <dgm:prSet loTypeId="urn:microsoft.com/office/officeart/2005/8/layout/pyramid2" loCatId="pyramid" qsTypeId="urn:microsoft.com/office/officeart/2005/8/quickstyle/simple2" qsCatId="simple" csTypeId="urn:microsoft.com/office/officeart/2005/8/colors/accent0_1" csCatId="mainScheme" phldr="1"/>
      <dgm:spPr/>
    </dgm:pt>
    <dgm:pt modelId="{8C9BCE80-065E-494A-9E9C-4F15F43CFD9E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Спортивная законодательная власть (ФИА)</a:t>
          </a:r>
        </a:p>
      </dgm:t>
    </dgm:pt>
    <dgm:pt modelId="{2885D946-3DED-4F77-81ED-2812D727DE5A}" type="parTrans" cxnId="{702B8EBC-C5F6-4974-9D6E-0E60791CA689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52C515-74EC-407E-A753-F922A58F8607}" type="sibTrans" cxnId="{702B8EBC-C5F6-4974-9D6E-0E60791CA689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4A7E4-99EB-4469-BA9D-2725F2F36EE9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Организатор гонок (ФОМ)</a:t>
          </a:r>
        </a:p>
      </dgm:t>
    </dgm:pt>
    <dgm:pt modelId="{3BA0B6D4-21E9-42F3-A0D1-4999D13FA395}" type="parTrans" cxnId="{BA6F62A3-9EF7-4817-BA8A-EC0597E2D7E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FE0A89-248C-4A0C-B7BA-3B0FBE42036B}" type="sibTrans" cxnId="{BA6F62A3-9EF7-4817-BA8A-EC0597E2D7E0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CD0D56-6F88-43B9-83EA-AA6DABBB72B5}">
      <dgm:prSet phldrT="[Текст]" custT="1"/>
      <dgm:spPr/>
      <dgm:t>
        <a:bodyPr/>
        <a:lstStyle/>
        <a:p>
          <a:r>
            <a:rPr lang="ru-RU" sz="1200">
              <a:latin typeface="Times New Roman" panose="02020603050405020304" pitchFamily="18" charset="0"/>
              <a:cs typeface="Times New Roman" panose="02020603050405020304" pitchFamily="18" charset="0"/>
            </a:rPr>
            <a:t>УЧАСТНИКИ ГОНОК (пилоты и команды)</a:t>
          </a:r>
        </a:p>
      </dgm:t>
    </dgm:pt>
    <dgm:pt modelId="{BFCEFFA7-2A67-45B1-B159-A3A9D68C739D}" type="parTrans" cxnId="{4726E854-B348-4C0F-92EF-36FB2CE0BD9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32B7CD-7ED9-468F-AC30-E867DFF440D5}" type="sibTrans" cxnId="{4726E854-B348-4C0F-92EF-36FB2CE0BD98}">
      <dgm:prSet/>
      <dgm:spPr/>
      <dgm:t>
        <a:bodyPr/>
        <a:lstStyle/>
        <a:p>
          <a:endParaRPr lang="ru-RU" sz="1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840A7F-F2DA-4674-8C7D-9EFDF3A60095}" type="pres">
      <dgm:prSet presAssocID="{C219A328-F73B-4132-A80D-AA91736B0060}" presName="compositeShape" presStyleCnt="0">
        <dgm:presLayoutVars>
          <dgm:dir/>
          <dgm:resizeHandles/>
        </dgm:presLayoutVars>
      </dgm:prSet>
      <dgm:spPr/>
    </dgm:pt>
    <dgm:pt modelId="{03EDA930-8208-47D6-A7A7-8C3D0804F7D1}" type="pres">
      <dgm:prSet presAssocID="{C219A328-F73B-4132-A80D-AA91736B0060}" presName="pyramid" presStyleLbl="node1" presStyleIdx="0" presStyleCnt="1"/>
      <dgm:spPr/>
    </dgm:pt>
    <dgm:pt modelId="{C62CCBCC-92FE-45A4-AEBF-C383CF8A6C06}" type="pres">
      <dgm:prSet presAssocID="{C219A328-F73B-4132-A80D-AA91736B0060}" presName="theList" presStyleCnt="0"/>
      <dgm:spPr/>
    </dgm:pt>
    <dgm:pt modelId="{82A7701D-398D-4945-9F1B-4C80793C9274}" type="pres">
      <dgm:prSet presAssocID="{8C9BCE80-065E-494A-9E9C-4F15F43CFD9E}" presName="aNode" presStyleLbl="fgAcc1" presStyleIdx="0" presStyleCnt="3" custScaleX="107035" custScaleY="84751" custLinFactX="-18167" custLinFactY="200000" custLinFactNeighborX="-100000" custLinFactNeighborY="284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FBE24-019D-4942-825F-6EB88239A10A}" type="pres">
      <dgm:prSet presAssocID="{8C9BCE80-065E-494A-9E9C-4F15F43CFD9E}" presName="aSpace" presStyleCnt="0"/>
      <dgm:spPr/>
    </dgm:pt>
    <dgm:pt modelId="{1AA7318D-E2DA-4624-95B1-DE467011AE0D}" type="pres">
      <dgm:prSet presAssocID="{4134A7E4-99EB-4469-BA9D-2725F2F36EE9}" presName="aNode" presStyleLbl="fgAcc1" presStyleIdx="1" presStyleCnt="3" custScaleX="129421" custScaleY="81929" custLinFactY="-131702" custLinFactNeighborX="-43364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439A6-82B2-4776-857C-E59B569288FE}" type="pres">
      <dgm:prSet presAssocID="{4134A7E4-99EB-4469-BA9D-2725F2F36EE9}" presName="aSpace" presStyleCnt="0"/>
      <dgm:spPr/>
    </dgm:pt>
    <dgm:pt modelId="{97B09046-E750-4EB8-A9D0-0D91605D7EC8}" type="pres">
      <dgm:prSet presAssocID="{5BCD0D56-6F88-43B9-83EA-AA6DABBB72B5}" presName="aNode" presStyleLbl="fgAcc1" presStyleIdx="2" presStyleCnt="3" custScaleX="116789" custScaleY="79005" custLinFactY="37280" custLinFactNeighborX="3653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77B9C-3AD8-4F56-A0F2-1D5890508747}" type="pres">
      <dgm:prSet presAssocID="{5BCD0D56-6F88-43B9-83EA-AA6DABBB72B5}" presName="aSpace" presStyleCnt="0"/>
      <dgm:spPr/>
    </dgm:pt>
  </dgm:ptLst>
  <dgm:cxnLst>
    <dgm:cxn modelId="{6F4BDFDA-5626-4925-BCE7-6FB263A8E67D}" type="presOf" srcId="{C219A328-F73B-4132-A80D-AA91736B0060}" destId="{21840A7F-F2DA-4674-8C7D-9EFDF3A60095}" srcOrd="0" destOrd="0" presId="urn:microsoft.com/office/officeart/2005/8/layout/pyramid2"/>
    <dgm:cxn modelId="{702B8EBC-C5F6-4974-9D6E-0E60791CA689}" srcId="{C219A328-F73B-4132-A80D-AA91736B0060}" destId="{8C9BCE80-065E-494A-9E9C-4F15F43CFD9E}" srcOrd="0" destOrd="0" parTransId="{2885D946-3DED-4F77-81ED-2812D727DE5A}" sibTransId="{F252C515-74EC-407E-A753-F922A58F8607}"/>
    <dgm:cxn modelId="{B2474C9E-AAD2-420B-8701-1FBC62F0E23B}" type="presOf" srcId="{4134A7E4-99EB-4469-BA9D-2725F2F36EE9}" destId="{1AA7318D-E2DA-4624-95B1-DE467011AE0D}" srcOrd="0" destOrd="0" presId="urn:microsoft.com/office/officeart/2005/8/layout/pyramid2"/>
    <dgm:cxn modelId="{45125CB7-DA4D-4A33-AAA3-CB6A4F05A7E6}" type="presOf" srcId="{8C9BCE80-065E-494A-9E9C-4F15F43CFD9E}" destId="{82A7701D-398D-4945-9F1B-4C80793C9274}" srcOrd="0" destOrd="0" presId="urn:microsoft.com/office/officeart/2005/8/layout/pyramid2"/>
    <dgm:cxn modelId="{4726E854-B348-4C0F-92EF-36FB2CE0BD98}" srcId="{C219A328-F73B-4132-A80D-AA91736B0060}" destId="{5BCD0D56-6F88-43B9-83EA-AA6DABBB72B5}" srcOrd="2" destOrd="0" parTransId="{BFCEFFA7-2A67-45B1-B159-A3A9D68C739D}" sibTransId="{9432B7CD-7ED9-468F-AC30-E867DFF440D5}"/>
    <dgm:cxn modelId="{BA6F62A3-9EF7-4817-BA8A-EC0597E2D7E0}" srcId="{C219A328-F73B-4132-A80D-AA91736B0060}" destId="{4134A7E4-99EB-4469-BA9D-2725F2F36EE9}" srcOrd="1" destOrd="0" parTransId="{3BA0B6D4-21E9-42F3-A0D1-4999D13FA395}" sibTransId="{39FE0A89-248C-4A0C-B7BA-3B0FBE42036B}"/>
    <dgm:cxn modelId="{238BBC07-B65D-4532-9EAA-83F538836B8D}" type="presOf" srcId="{5BCD0D56-6F88-43B9-83EA-AA6DABBB72B5}" destId="{97B09046-E750-4EB8-A9D0-0D91605D7EC8}" srcOrd="0" destOrd="0" presId="urn:microsoft.com/office/officeart/2005/8/layout/pyramid2"/>
    <dgm:cxn modelId="{E088FAFC-0B58-47AD-9F8E-57323EA7C4BF}" type="presParOf" srcId="{21840A7F-F2DA-4674-8C7D-9EFDF3A60095}" destId="{03EDA930-8208-47D6-A7A7-8C3D0804F7D1}" srcOrd="0" destOrd="0" presId="urn:microsoft.com/office/officeart/2005/8/layout/pyramid2"/>
    <dgm:cxn modelId="{C6B606AD-BD0F-4B07-8C1E-D2864F1253AA}" type="presParOf" srcId="{21840A7F-F2DA-4674-8C7D-9EFDF3A60095}" destId="{C62CCBCC-92FE-45A4-AEBF-C383CF8A6C06}" srcOrd="1" destOrd="0" presId="urn:microsoft.com/office/officeart/2005/8/layout/pyramid2"/>
    <dgm:cxn modelId="{92121BEE-7DA8-46AD-AC56-80D269615CB8}" type="presParOf" srcId="{C62CCBCC-92FE-45A4-AEBF-C383CF8A6C06}" destId="{82A7701D-398D-4945-9F1B-4C80793C9274}" srcOrd="0" destOrd="0" presId="urn:microsoft.com/office/officeart/2005/8/layout/pyramid2"/>
    <dgm:cxn modelId="{2B782822-43D5-451D-8625-CDF32B758C61}" type="presParOf" srcId="{C62CCBCC-92FE-45A4-AEBF-C383CF8A6C06}" destId="{840FBE24-019D-4942-825F-6EB88239A10A}" srcOrd="1" destOrd="0" presId="urn:microsoft.com/office/officeart/2005/8/layout/pyramid2"/>
    <dgm:cxn modelId="{E4BB3EA0-683E-404E-B83B-C545458EE14F}" type="presParOf" srcId="{C62CCBCC-92FE-45A4-AEBF-C383CF8A6C06}" destId="{1AA7318D-E2DA-4624-95B1-DE467011AE0D}" srcOrd="2" destOrd="0" presId="urn:microsoft.com/office/officeart/2005/8/layout/pyramid2"/>
    <dgm:cxn modelId="{96EF36B7-FBC3-4D62-9049-82DFEF3D2040}" type="presParOf" srcId="{C62CCBCC-92FE-45A4-AEBF-C383CF8A6C06}" destId="{772439A6-82B2-4776-857C-E59B569288FE}" srcOrd="3" destOrd="0" presId="urn:microsoft.com/office/officeart/2005/8/layout/pyramid2"/>
    <dgm:cxn modelId="{76EBAE0E-FCAA-4537-91B9-0FD016CB3329}" type="presParOf" srcId="{C62CCBCC-92FE-45A4-AEBF-C383CF8A6C06}" destId="{97B09046-E750-4EB8-A9D0-0D91605D7EC8}" srcOrd="4" destOrd="0" presId="urn:microsoft.com/office/officeart/2005/8/layout/pyramid2"/>
    <dgm:cxn modelId="{40CB03EB-1FF0-4B90-B1EC-AB668AC3921D}" type="presParOf" srcId="{C62CCBCC-92FE-45A4-AEBF-C383CF8A6C06}" destId="{50877B9C-3AD8-4F56-A0F2-1D589050874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EDA930-8208-47D6-A7A7-8C3D0804F7D1}">
      <dsp:nvSpPr>
        <dsp:cNvPr id="0" name=""/>
        <dsp:cNvSpPr/>
      </dsp:nvSpPr>
      <dsp:spPr>
        <a:xfrm>
          <a:off x="902969" y="0"/>
          <a:ext cx="3200400" cy="320040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2A7701D-398D-4945-9F1B-4C80793C9274}">
      <dsp:nvSpPr>
        <dsp:cNvPr id="0" name=""/>
        <dsp:cNvSpPr/>
      </dsp:nvSpPr>
      <dsp:spPr>
        <a:xfrm>
          <a:off x="2503170" y="321758"/>
          <a:ext cx="2080260" cy="757594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гонки ("Формула-1")</a:t>
          </a:r>
        </a:p>
      </dsp:txBody>
      <dsp:txXfrm>
        <a:off x="2540153" y="358741"/>
        <a:ext cx="2006294" cy="683628"/>
      </dsp:txXfrm>
    </dsp:sp>
    <dsp:sp modelId="{1AA7318D-E2DA-4624-95B1-DE467011AE0D}">
      <dsp:nvSpPr>
        <dsp:cNvPr id="0" name=""/>
        <dsp:cNvSpPr/>
      </dsp:nvSpPr>
      <dsp:spPr>
        <a:xfrm>
          <a:off x="2503170" y="1174052"/>
          <a:ext cx="2080260" cy="757594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гонки национального масштаба ("Ле-Ман", "Милле Милья")</a:t>
          </a:r>
        </a:p>
      </dsp:txBody>
      <dsp:txXfrm>
        <a:off x="2540153" y="1211035"/>
        <a:ext cx="2006294" cy="683628"/>
      </dsp:txXfrm>
    </dsp:sp>
    <dsp:sp modelId="{97B09046-E750-4EB8-A9D0-0D91605D7EC8}">
      <dsp:nvSpPr>
        <dsp:cNvPr id="0" name=""/>
        <dsp:cNvSpPr/>
      </dsp:nvSpPr>
      <dsp:spPr>
        <a:xfrm>
          <a:off x="2503170" y="2026347"/>
          <a:ext cx="2080260" cy="757594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клубные гонки (внутри страны, например, заезд на кубок Президента)</a:t>
          </a:r>
        </a:p>
      </dsp:txBody>
      <dsp:txXfrm>
        <a:off x="2540153" y="2063330"/>
        <a:ext cx="2006294" cy="683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EDA930-8208-47D6-A7A7-8C3D0804F7D1}">
      <dsp:nvSpPr>
        <dsp:cNvPr id="0" name=""/>
        <dsp:cNvSpPr/>
      </dsp:nvSpPr>
      <dsp:spPr>
        <a:xfrm>
          <a:off x="749961" y="0"/>
          <a:ext cx="3200400" cy="320040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2A7701D-398D-4945-9F1B-4C80793C9274}">
      <dsp:nvSpPr>
        <dsp:cNvPr id="0" name=""/>
        <dsp:cNvSpPr/>
      </dsp:nvSpPr>
      <dsp:spPr>
        <a:xfrm>
          <a:off x="0" y="2434367"/>
          <a:ext cx="2226606" cy="766032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Спортивная законодательная власть (ФИА)</a:t>
          </a:r>
        </a:p>
      </dsp:txBody>
      <dsp:txXfrm>
        <a:off x="37395" y="2471762"/>
        <a:ext cx="2151816" cy="691242"/>
      </dsp:txXfrm>
    </dsp:sp>
    <dsp:sp modelId="{1AA7318D-E2DA-4624-95B1-DE467011AE0D}">
      <dsp:nvSpPr>
        <dsp:cNvPr id="0" name=""/>
        <dsp:cNvSpPr/>
      </dsp:nvSpPr>
      <dsp:spPr>
        <a:xfrm>
          <a:off x="1142061" y="0"/>
          <a:ext cx="2692293" cy="740525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Организатор гонок (ФОМ)</a:t>
          </a:r>
        </a:p>
      </dsp:txBody>
      <dsp:txXfrm>
        <a:off x="1178210" y="36149"/>
        <a:ext cx="2619995" cy="668227"/>
      </dsp:txXfrm>
    </dsp:sp>
    <dsp:sp modelId="{97B09046-E750-4EB8-A9D0-0D91605D7EC8}">
      <dsp:nvSpPr>
        <dsp:cNvPr id="0" name=""/>
        <dsp:cNvSpPr/>
      </dsp:nvSpPr>
      <dsp:spPr>
        <a:xfrm>
          <a:off x="2935557" y="2486303"/>
          <a:ext cx="2429514" cy="714096"/>
        </a:xfrm>
        <a:prstGeom prst="round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latin typeface="Times New Roman" panose="02020603050405020304" pitchFamily="18" charset="0"/>
              <a:cs typeface="Times New Roman" panose="02020603050405020304" pitchFamily="18" charset="0"/>
            </a:rPr>
            <a:t>УЧАСТНИКИ ГОНОК (пилоты и команды)</a:t>
          </a:r>
        </a:p>
      </dsp:txBody>
      <dsp:txXfrm>
        <a:off x="2970416" y="2521162"/>
        <a:ext cx="2359796" cy="644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E14A-16AB-4C40-A7D8-3F677DBFF089}" type="datetimeFigureOut">
              <a:rPr lang="ru-RU" smtClean="0"/>
              <a:pPr/>
              <a:t>20.09.2018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2EAA1-4B8A-4329-A86F-FE349EDDC6F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50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A5BB7-EDD2-4B8D-93DB-AF0055258AEF}" type="datetimeFigureOut">
              <a:rPr lang="ru-RU" smtClean="0"/>
              <a:pPr/>
              <a:t>20.09.2018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6A899-0740-419B-AA5C-A78CCC995C5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110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6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840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840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555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79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79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6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6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6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67C94A-A507-4CE5-ABCB-93BEECE001F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  <p:sp>
        <p:nvSpPr>
          <p:cNvPr id="15365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B3BD4974-E803-434E-BC7C-442250C8965F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647B-96D6-4DC8-ADF8-B6726EB3123F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1E4-8310-4373-B7F7-EC36F0A93377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DCD2B-4D22-47C2-969B-15C0BE4484A1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38DA-6B1F-4115-AA33-0B347979050D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6D10-CF3B-4EAF-B2F4-75BBE74F69C0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DBE2C1-970D-4A46-B005-1E487F286355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/>
              <a:t>© А.Б. Ильин, 2016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E3D9B3E9-9B51-4308-B91A-B82C6B8F2931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988F4-881C-4571-A265-96486CC26D9F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FD37-5B37-4E53-AC43-AC5DC1324E3C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5217-FADB-4F65-B453-E8CF36F4FEAD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8BCE9AE-6CF5-48D9-9BE9-E90DEB34E54D}" type="datetime1">
              <a:rPr lang="ru-RU" smtClean="0"/>
              <a:t>20.09.2018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r>
              <a:rPr lang="ru-RU"/>
              <a:t>© А.Б. Ильин, 2016</a:t>
            </a: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Прямоугольник 8"/>
          <p:cNvSpPr>
            <a:spLocks noGrp="1" noChangeArrowheads="1"/>
          </p:cNvSpPr>
          <p:nvPr>
            <p:ph type="ctrTitle"/>
          </p:nvPr>
        </p:nvSpPr>
        <p:spPr>
          <a:xfrm>
            <a:off x="1055440" y="692696"/>
            <a:ext cx="10776520" cy="2456498"/>
          </a:xfrm>
          <a:ln>
            <a:noFill/>
          </a:ln>
        </p:spPr>
        <p:txBody>
          <a:bodyPr anchor="ctr">
            <a:normAutofit/>
          </a:bodyPr>
          <a:lstStyle/>
          <a:p>
            <a:pPr algn="ctr" defTabSz="457200">
              <a:spcBef>
                <a:spcPts val="1"/>
              </a:spcBef>
              <a:buNone/>
            </a:pPr>
            <a:r>
              <a:rPr lang="ru-RU" sz="4000" b="1" i="1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Segoe UI" panose="020B0502040204020203" pitchFamily="34" charset="0"/>
                <a:cs typeface="Angsana New" panose="02020603050405020304" pitchFamily="18" charset="-34"/>
              </a:rPr>
              <a:t>УПРАВЛЕНИЕ ГОНОЧНЫМ БИЗНЕСОМ:</a:t>
            </a:r>
            <a:br>
              <a:rPr lang="ru-RU" sz="4000" b="1" i="1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Segoe UI" panose="020B0502040204020203" pitchFamily="34" charset="0"/>
                <a:cs typeface="Angsana New" panose="02020603050405020304" pitchFamily="18" charset="-34"/>
              </a:rPr>
            </a:br>
            <a:r>
              <a:rPr lang="ru-RU" sz="4000" b="1" i="1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Segoe UI" panose="020B0502040204020203" pitchFamily="34" charset="0"/>
                <a:cs typeface="Angsana New" panose="02020603050405020304" pitchFamily="18" charset="-34"/>
              </a:rPr>
              <a:t>прошлое / настоящее / будущее</a:t>
            </a:r>
            <a:endParaRPr lang="ru-RU" sz="4000" b="1" i="1" dirty="0">
              <a:ln w="18415" cmpd="sng">
                <a:solidFill>
                  <a:schemeClr val="bg2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latin typeface="Verdana" pitchFamily="34" charset="0"/>
              <a:ea typeface="Segoe UI" panose="020B0502040204020203" pitchFamily="34" charset="0"/>
              <a:cs typeface="Angsana New" panose="02020603050405020304" pitchFamily="18" charset="-34"/>
            </a:endParaRPr>
          </a:p>
        </p:txBody>
      </p:sp>
      <p:sp>
        <p:nvSpPr>
          <p:cNvPr id="89097" name="Прямоугольник 9"/>
          <p:cNvSpPr>
            <a:spLocks noGrp="1" noChangeArrowheads="1"/>
          </p:cNvSpPr>
          <p:nvPr>
            <p:ph type="subTitle" idx="1"/>
          </p:nvPr>
        </p:nvSpPr>
        <p:spPr>
          <a:xfrm>
            <a:off x="4447309" y="5373216"/>
            <a:ext cx="7779684" cy="1484784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>
                <a:solidFill>
                  <a:schemeClr val="accent4">
                    <a:lumMod val="50000"/>
                  </a:schemeClr>
                </a:solidFill>
              </a:rPr>
              <a:t>19-я Международная конференция по истории управленческой мысли и бизнеса «Управленческий труд и роли менеджеров: прошлое, настоящее, будущее»</a:t>
            </a:r>
            <a:endParaRPr lang="ru-RU" sz="18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5" r="83845" b="48876"/>
          <a:stretch/>
        </p:blipFill>
        <p:spPr>
          <a:xfrm>
            <a:off x="0" y="4005064"/>
            <a:ext cx="1610591" cy="23042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7581" y="6100142"/>
            <a:ext cx="32335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  <a:p>
            <a:r>
              <a:rPr lang="en-US" dirty="0" err="1" smtClean="0">
                <a:solidFill>
                  <a:srgbClr val="C00000"/>
                </a:solidFill>
              </a:rPr>
              <a:t>Instagram</a:t>
            </a:r>
            <a:r>
              <a:rPr lang="ru-RU" dirty="0" smtClean="0">
                <a:solidFill>
                  <a:srgbClr val="C00000"/>
                </a:solidFill>
              </a:rPr>
              <a:t>: </a:t>
            </a:r>
            <a:r>
              <a:rPr lang="en-US" b="1" u="sng" dirty="0" err="1" smtClean="0"/>
              <a:t>iland</a:t>
            </a:r>
            <a:r>
              <a:rPr lang="en-US" b="1" u="sng" dirty="0" err="1"/>
              <a:t>.</a:t>
            </a:r>
            <a:r>
              <a:rPr lang="en-US" b="1" u="sng" dirty="0" err="1" smtClean="0"/>
              <a:t>education</a:t>
            </a:r>
            <a:endParaRPr lang="ru-RU" b="1" u="sng" dirty="0"/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-528736" y="116632"/>
            <a:ext cx="172720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2018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2" y="6381328"/>
            <a:ext cx="1944688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487488" y="4077072"/>
            <a:ext cx="614828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Ильин Андрей Борисович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экономических наук, доцент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афедры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Теории и практики конкуренции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Московского финансово-промышленного университета «Синергия»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95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029714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«СОЧИ АВТОДРОМ» СЕГОДНЯ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77671" y="1898830"/>
            <a:ext cx="5040562" cy="37804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" r="-7619"/>
          <a:stretch/>
        </p:blipFill>
        <p:spPr>
          <a:xfrm>
            <a:off x="4079776" y="1268759"/>
            <a:ext cx="3456385" cy="25922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7" y="3910091"/>
            <a:ext cx="3168352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88" y="1266380"/>
            <a:ext cx="4669776" cy="3113184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7402889" y="4437112"/>
            <a:ext cx="4669776" cy="1849243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Позади 4 гонки «Формулы-1» на Сочи Автодроме</a:t>
            </a:r>
          </a:p>
          <a:p>
            <a:endParaRPr lang="ru-RU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Контракт на проведение гонки продлен до 2025 года</a:t>
            </a:r>
          </a:p>
          <a:p>
            <a:endParaRPr lang="ru-RU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Гран-при России 2018 года состоится 30 сентября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24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705678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ЗАКЛЮЧЕНИЕ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53002" y="6045943"/>
            <a:ext cx="6664153" cy="767433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Что дальше? 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4427483" cy="4962470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5015881" y="3456766"/>
            <a:ext cx="936104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VS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09" y="1286434"/>
            <a:ext cx="5812838" cy="444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2245" y="2924944"/>
            <a:ext cx="8580041" cy="2160240"/>
          </a:xfr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/>
            </a:r>
            <a:b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Благодарю за внимание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9383" y="6093296"/>
            <a:ext cx="8534400" cy="33759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Москва,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 rot="17495751">
            <a:off x="1008746" y="2920690"/>
            <a:ext cx="1290649" cy="674740"/>
          </a:xfrm>
          <a:prstGeom prst="snip2Diag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"/>
          <a:stretch/>
        </p:blipFill>
        <p:spPr>
          <a:xfrm>
            <a:off x="7104112" y="203117"/>
            <a:ext cx="2441838" cy="2780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392" y="169428"/>
            <a:ext cx="1871216" cy="28173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4" t="-1945" r="12014" b="1945"/>
          <a:stretch/>
        </p:blipFill>
        <p:spPr>
          <a:xfrm>
            <a:off x="9624392" y="132190"/>
            <a:ext cx="2470722" cy="2864763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2996953"/>
            <a:ext cx="12192000" cy="720080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Россия и «Формула-1»: Алексей Попов     Виталий Петров       Даниил </a:t>
            </a:r>
            <a:r>
              <a:rPr lang="ru-RU" sz="18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Квят</a:t>
            </a:r>
            <a:r>
              <a:rPr lang="ru-RU" sz="1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        Сергей Сироткин</a:t>
            </a:r>
            <a:endParaRPr lang="ru-RU" sz="1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7"/>
          <a:stretch/>
        </p:blipFill>
        <p:spPr>
          <a:xfrm>
            <a:off x="2639616" y="179616"/>
            <a:ext cx="2416843" cy="281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78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029714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F1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КАК МЕЖДУНАРОДНАЯ ПРЕДПРИНИМАТЕЛЬСКАЯ СТРУКТУРА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642476" y="1628800"/>
            <a:ext cx="5274679" cy="5184577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85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«Формула-1» – это холдинговая </a:t>
            </a:r>
            <a:r>
              <a:rPr lang="ru-RU" sz="2400" b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нечистомультидивизионная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компания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директивного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типа с централизованным принятием управленческих решений по типу </a:t>
            </a:r>
            <a:r>
              <a:rPr lang="ru-RU" sz="2400" b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макропирамиды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которая локализуется с учетом измерений макросреды принимающей страны, что предполагает адекватное включение «компании-пришельца» в </a:t>
            </a:r>
            <a:r>
              <a:rPr lang="ru-RU" sz="2400" b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мезосреду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рыночного места, и собственно глобализации,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которая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позволяет воспользоваться теми преимуществами, что достигаются в результате всемирного масштаба операций глобальной компании.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39416" y="1196752"/>
            <a:ext cx="5669424" cy="5223730"/>
            <a:chOff x="0" y="0"/>
            <a:chExt cx="6009676" cy="5537771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797978" y="0"/>
              <a:ext cx="2208943" cy="6883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Президент «Формула-уан Менеджмент»                       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Соединительная линия уступом 10"/>
            <p:cNvCxnSpPr/>
            <p:nvPr/>
          </p:nvCxnSpPr>
          <p:spPr>
            <a:xfrm>
              <a:off x="1921267" y="698643"/>
              <a:ext cx="3061698" cy="2054831"/>
            </a:xfrm>
            <a:prstGeom prst="bentConnector3">
              <a:avLst>
                <a:gd name="adj1" fmla="val -9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2671281" y="2753474"/>
              <a:ext cx="0" cy="3600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3986373" y="2753474"/>
              <a:ext cx="0" cy="3600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4993241" y="2753474"/>
              <a:ext cx="0" cy="3600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0" y="708917"/>
              <a:ext cx="1571532" cy="4931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Гоночный этап «Формулы-1»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291137" y="2373331"/>
              <a:ext cx="2978785" cy="2869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ГЕОГРАФИЧЕСКАЯ ОРИЕНТАЦИЯ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003461" y="3113070"/>
              <a:ext cx="1263015" cy="6883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Азия, Ближний Восток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349375" y="3113070"/>
              <a:ext cx="1263015" cy="68836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Северная и Латинская Америка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46661" y="3123344"/>
              <a:ext cx="1263015" cy="6883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Европа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849402" y="4130211"/>
              <a:ext cx="1160274" cy="441789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Россия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>
              <a:off x="5352836" y="3801438"/>
              <a:ext cx="0" cy="3600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1797955" y="3913647"/>
              <a:ext cx="2814063" cy="976852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Национальная экономическая система: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Российская автомобильная федерация (РАФ)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674431" y="4890499"/>
              <a:ext cx="4334610" cy="647272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Национальная предпринимательская структура: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Официальный промоутер Ф1 в России – </a:t>
              </a:r>
              <a:r>
                <a:rPr lang="ru-RU" sz="1200" i="1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АНО  РОСГОНКИ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 rot="16200000">
              <a:off x="1166117" y="1535987"/>
              <a:ext cx="1961515" cy="2876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ТОВАРНАЯ ОРИЕНТАЦИЯ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0" y="1356189"/>
              <a:ext cx="1570990" cy="49276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Права на телентрансляцию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0" y="2054832"/>
              <a:ext cx="1570990" cy="114043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Официальный мерчендайз команд и пилотов, реклама спонсоров и контрагентов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Прямая со стрелкой 29"/>
            <p:cNvCxnSpPr/>
            <p:nvPr/>
          </p:nvCxnSpPr>
          <p:spPr>
            <a:xfrm flipH="1">
              <a:off x="1571946" y="1006868"/>
              <a:ext cx="34932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H="1">
              <a:off x="1561672" y="1592495"/>
              <a:ext cx="34925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H="1">
              <a:off x="1561672" y="2537717"/>
              <a:ext cx="34925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 flipH="1">
              <a:off x="4592548" y="4366517"/>
              <a:ext cx="29036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flipH="1">
              <a:off x="5352836" y="4572000"/>
              <a:ext cx="721" cy="318499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196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705678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ГЕНЕЗИС </a:t>
            </a:r>
            <a:r>
              <a:rPr lang="en-US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#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1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70900" y="5651355"/>
            <a:ext cx="6664153" cy="1088259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5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Весь автоспорт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данного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периода можно представить в форме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трёхуровневой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пирамиды: основание – это многочисленные клубные гонки (для участия в них необходимо было только разрешение клуба-организатора), средний уровень – гонки национального масштаба (требовалась лицензия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национального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автоклуба), высший – международные гонки (по международной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лицензии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)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6" y="141142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334110364"/>
              </p:ext>
            </p:extLst>
          </p:nvPr>
        </p:nvGraphicFramePr>
        <p:xfrm>
          <a:off x="14826" y="1411427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1424" y="4901459"/>
            <a:ext cx="40159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Классификация автомобильных гонок </a:t>
            </a:r>
            <a:endParaRPr kumimoji="0" lang="en-US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макро-, мезо- и микроуровнях в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1950-1960-е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гг.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103417" y="959712"/>
            <a:ext cx="5765163" cy="4228466"/>
            <a:chOff x="0" y="0"/>
            <a:chExt cx="5765659" cy="4228510"/>
          </a:xfrm>
        </p:grpSpPr>
        <p:sp>
          <p:nvSpPr>
            <p:cNvPr id="13" name="Прямоугольник 12"/>
            <p:cNvSpPr/>
            <p:nvPr/>
          </p:nvSpPr>
          <p:spPr>
            <a:xfrm rot="16200000">
              <a:off x="4269179" y="2571008"/>
              <a:ext cx="2190115" cy="802844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ФИА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463138" y="1805048"/>
              <a:ext cx="2190115" cy="1326515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ФОКА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0" y="0"/>
              <a:ext cx="3731260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Спонсоры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445325" y="3176649"/>
              <a:ext cx="1590040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Гонщики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16200000">
              <a:off x="492826" y="2369127"/>
              <a:ext cx="2067560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Команды-участники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 rot="16200000">
              <a:off x="2208811" y="2375064"/>
              <a:ext cx="1506855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Гонки чемпионата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 rot="16200000">
              <a:off x="2559132" y="2369127"/>
              <a:ext cx="2066925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Организаторы гонок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 rot="16200000">
              <a:off x="3984172" y="2939142"/>
              <a:ext cx="2068195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Национальные автоклубы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Пятиугольник 21"/>
            <p:cNvSpPr/>
            <p:nvPr/>
          </p:nvSpPr>
          <p:spPr>
            <a:xfrm>
              <a:off x="605641" y="3657600"/>
              <a:ext cx="4156364" cy="286167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Заявки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Пятиугольник 22"/>
            <p:cNvSpPr/>
            <p:nvPr/>
          </p:nvSpPr>
          <p:spPr>
            <a:xfrm rot="10800000">
              <a:off x="605641" y="3942608"/>
              <a:ext cx="4156364" cy="285902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Лицензии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Пятиугольник 25"/>
            <p:cNvSpPr/>
            <p:nvPr/>
          </p:nvSpPr>
          <p:spPr>
            <a:xfrm rot="10800000">
              <a:off x="1781299" y="3384467"/>
              <a:ext cx="1556025" cy="274292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Допуск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Пятиугольник 26"/>
            <p:cNvSpPr/>
            <p:nvPr/>
          </p:nvSpPr>
          <p:spPr>
            <a:xfrm>
              <a:off x="1781299" y="1591293"/>
              <a:ext cx="1556025" cy="285750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Заявки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ятиугольник 27"/>
            <p:cNvSpPr/>
            <p:nvPr/>
          </p:nvSpPr>
          <p:spPr>
            <a:xfrm>
              <a:off x="3847605" y="2161309"/>
              <a:ext cx="914400" cy="285750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Заявки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Пятиугольник 28"/>
            <p:cNvSpPr/>
            <p:nvPr/>
          </p:nvSpPr>
          <p:spPr>
            <a:xfrm rot="10800000">
              <a:off x="3847605" y="2446317"/>
              <a:ext cx="915394" cy="285751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Санкции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 rot="16200000">
              <a:off x="4043548" y="2939142"/>
              <a:ext cx="936625" cy="5105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Правила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Пятиугольник 30"/>
            <p:cNvSpPr/>
            <p:nvPr/>
          </p:nvSpPr>
          <p:spPr>
            <a:xfrm rot="5400000">
              <a:off x="-760021" y="1425039"/>
              <a:ext cx="2125345" cy="285750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Деньги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Пятиугольник 31"/>
            <p:cNvSpPr/>
            <p:nvPr/>
          </p:nvSpPr>
          <p:spPr>
            <a:xfrm rot="5400000">
              <a:off x="979715" y="908462"/>
              <a:ext cx="1085215" cy="285750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Деньги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Пятиугольник 32"/>
            <p:cNvSpPr/>
            <p:nvPr/>
          </p:nvSpPr>
          <p:spPr>
            <a:xfrm rot="5400000">
              <a:off x="3046020" y="920338"/>
              <a:ext cx="1085215" cy="285750"/>
            </a:xfrm>
            <a:prstGeom prst="homePlat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i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Деньги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392454" y="515809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Рисунок </a:t>
            </a:r>
            <a:r>
              <a:rPr lang="ru-RU" sz="1400" dirty="0"/>
              <a:t>– Линейная организационная структура управления </a:t>
            </a:r>
            <a:r>
              <a:rPr lang="ru-RU" sz="1400" dirty="0" smtClean="0"/>
              <a:t>чемпионатом </a:t>
            </a:r>
            <a:r>
              <a:rPr lang="ru-RU" sz="1400" dirty="0"/>
              <a:t>мира среди пилотов в конце </a:t>
            </a:r>
            <a:r>
              <a:rPr lang="ru-RU" sz="1400" dirty="0" smtClean="0"/>
              <a:t>1960-х </a:t>
            </a:r>
            <a:r>
              <a:rPr lang="ru-RU" sz="1400" dirty="0"/>
              <a:t>гг.</a:t>
            </a:r>
          </a:p>
        </p:txBody>
      </p:sp>
    </p:spTree>
    <p:extLst>
      <p:ext uri="{BB962C8B-B14F-4D97-AF65-F5344CB8AC3E}">
        <p14:creationId xmlns:p14="http://schemas.microsoft.com/office/powerpoint/2010/main" val="82032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705678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ГЕНЕЗИС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#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2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85906" y="4365104"/>
            <a:ext cx="5431249" cy="2448273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4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Политика руководства «Формулы-1»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 данный период была направлена ,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 первую очередь, на страны Азиатско-Тихоокеанского региона, страны Персидского залива, СНГ, Северную и Латинскую Америку, но при этом на постепенный выход из Европы. Руководитель «Формулы-1» с середины 1970-х по  2017 год Берни </a:t>
            </a:r>
            <a:r>
              <a:rPr lang="ru-RU" sz="2400" b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Экклстоун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endParaRPr lang="ru-RU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Еще десять лет назад я сказал, что Европа скоро окажется на третьих ролях, станет частью прошлого мира. Да я никогда и не верил в нее слишком сильно. Поэтому и принял решение двигаться в </a:t>
            </a:r>
            <a:r>
              <a:rPr lang="ru-RU" sz="2400" b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направ-лении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Азии. Имею ввиду и Африку, где китайские инвестиции делают очень много для развития региона» . </a:t>
            </a:r>
            <a:endParaRPr lang="ru-RU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Формула-1» в данном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вопросе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следует стратегии интернационализации по градиенту темпов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экономического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роста, представляющей собой такой тип международной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экономической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экспансии, у которого направления последней нацелены на страны с высокими и даже выдающимися показателями темпов экономического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роста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28" y="3072234"/>
            <a:ext cx="64385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C00000"/>
                </a:solidFill>
              </a:rPr>
              <a:t>БЕРНИ ЭККЛСТОУН</a:t>
            </a:r>
          </a:p>
          <a:p>
            <a:r>
              <a:rPr lang="ru-RU" sz="1200" i="1" dirty="0" smtClean="0">
                <a:solidFill>
                  <a:srgbClr val="C00000"/>
                </a:solidFill>
              </a:rPr>
              <a:t>– </a:t>
            </a:r>
            <a:r>
              <a:rPr lang="ru-RU" sz="1200" i="1" dirty="0">
                <a:solidFill>
                  <a:srgbClr val="C00000"/>
                </a:solidFill>
              </a:rPr>
              <a:t>«Без прибыли неинтересно»;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«Чтобы выжить, нельзя проявлять жалости, даже к себе»;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«Люблю покупать у того, кто считает себя умным, и продавать тому, кто еще глупее. Обычно, если клиент доволен, то и я доволен, а значит, сделка взаимовыгодная»;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 smtClean="0">
                <a:solidFill>
                  <a:srgbClr val="C00000"/>
                </a:solidFill>
              </a:rPr>
              <a:t>– </a:t>
            </a:r>
            <a:r>
              <a:rPr lang="ru-RU" sz="1200" i="1" dirty="0">
                <a:solidFill>
                  <a:srgbClr val="C00000"/>
                </a:solidFill>
              </a:rPr>
              <a:t>«У меня четкий и ясный ум. Поэтому все должно аккуратно лежать в ящиках, и я желаю знать, кто за какой ящик отвечает. Свободная планировка зданий, по которым беспрепятственно перемещаются сотрудники, означает хаос»;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«Я признаю лишь тяжелый труд и идеальное исполнение, желаю, чтобы средства расходовались эффективно. Никаких оправданий»;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«Не люблю, когда что-то заканчивается»;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«Гонщик погибает, занимаясь любимым делом. В этом нет ничего печального»;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>
                <a:solidFill>
                  <a:srgbClr val="C00000"/>
                </a:solidFill>
              </a:rPr>
              <a:t>– </a:t>
            </a:r>
            <a:r>
              <a:rPr lang="ru-RU" sz="1200" b="1" i="1" dirty="0">
                <a:solidFill>
                  <a:srgbClr val="C00000"/>
                </a:solidFill>
              </a:rPr>
              <a:t>«Не нужно встреч – нужно решение»</a:t>
            </a:r>
            <a:r>
              <a:rPr lang="ru-RU" sz="1200" i="1" dirty="0">
                <a:solidFill>
                  <a:srgbClr val="C00000"/>
                </a:solidFill>
              </a:rPr>
              <a:t>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 smtClean="0">
                <a:solidFill>
                  <a:srgbClr val="C00000"/>
                </a:solidFill>
              </a:rPr>
              <a:t>– </a:t>
            </a:r>
            <a:r>
              <a:rPr lang="ru-RU" sz="1200" i="1" dirty="0">
                <a:solidFill>
                  <a:srgbClr val="C00000"/>
                </a:solidFill>
              </a:rPr>
              <a:t>«Сначала становись на ноги, потом становись богатым, а уж в самом конце – честным»;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i="1" dirty="0" smtClean="0">
                <a:solidFill>
                  <a:srgbClr val="C00000"/>
                </a:solidFill>
              </a:rPr>
              <a:t>– </a:t>
            </a:r>
            <a:r>
              <a:rPr lang="ru-RU" sz="1200" i="1" dirty="0">
                <a:solidFill>
                  <a:srgbClr val="C00000"/>
                </a:solidFill>
              </a:rPr>
              <a:t>«Мне неважно, кем человек был. Важно, кто он сейчас».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68760"/>
            <a:ext cx="2607592" cy="18034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927648" y="1265088"/>
            <a:ext cx="3558258" cy="36933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b="1" dirty="0" smtClean="0"/>
              <a:t>FO</a:t>
            </a:r>
            <a:r>
              <a:rPr lang="en-US" b="1" dirty="0"/>
              <a:t>R</a:t>
            </a:r>
            <a:r>
              <a:rPr lang="en-US" b="1" dirty="0" smtClean="0"/>
              <a:t>MULA 1 </a:t>
            </a:r>
            <a:r>
              <a:rPr lang="ru-RU" b="1" dirty="0" smtClean="0"/>
              <a:t>с </a:t>
            </a:r>
            <a:r>
              <a:rPr lang="ru-RU" b="1" dirty="0" smtClean="0"/>
              <a:t>1972 </a:t>
            </a:r>
            <a:r>
              <a:rPr lang="ru-RU" b="1" dirty="0" smtClean="0"/>
              <a:t>по 2017</a:t>
            </a:r>
            <a:endParaRPr lang="ru-RU" dirty="0"/>
          </a:p>
        </p:txBody>
      </p:sp>
      <p:pic>
        <p:nvPicPr>
          <p:cNvPr id="12" name="Picture 2" descr="E:\УНИВЕРСИТЕТ\[2015-2016 уч. год] РЭУ им. Г.В. Плеханова\Докторская диссертация\Y_e3fyjk9qo+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62" y="1296638"/>
            <a:ext cx="5342994" cy="306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25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705678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ГЕНЕЗИС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#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3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600056" y="4509121"/>
            <a:ext cx="5317099" cy="2304256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6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Формула-1» является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спортом высших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достижений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и одним из самых коммерчески успешных видов спорта, используя специфичную бизнес-модель, 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отличную от функционирования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профессиональных спортивных лиг: крупные контракты со спонсорами, торговля всей сопутствующей сувенирной продукцией, продажа прав на телетрансляции, при этом не имея практически никаких расходов: «Формула-1» является единственной гоночной серией, которая не платит за аренду автодромов. </a:t>
            </a:r>
            <a:endParaRPr lang="ru-RU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+ Курс на Америку и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медийность</a:t>
            </a:r>
            <a:endParaRPr lang="ru-RU" sz="2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en-US" dirty="0"/>
              <a:t>8</a:t>
            </a:r>
            <a:endParaRPr lang="ru-RU" dirty="0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2346" y="1392984"/>
            <a:ext cx="5481372" cy="36933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b="1" dirty="0" smtClean="0"/>
              <a:t>FO</a:t>
            </a:r>
            <a:r>
              <a:rPr lang="en-US" b="1" dirty="0"/>
              <a:t>R</a:t>
            </a:r>
            <a:r>
              <a:rPr lang="en-US" b="1" dirty="0" smtClean="0"/>
              <a:t>MULA 1 </a:t>
            </a:r>
            <a:r>
              <a:rPr lang="ru-RU" b="1" dirty="0" smtClean="0"/>
              <a:t>после 23 января 2017 года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2" t="32124" r="36721" b="14790"/>
          <a:stretch/>
        </p:blipFill>
        <p:spPr bwMode="auto">
          <a:xfrm>
            <a:off x="767408" y="2113064"/>
            <a:ext cx="5709294" cy="327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816080" y="3985901"/>
            <a:ext cx="4369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Организационный треугольник управления 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современной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Формулой-1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942326449"/>
              </p:ext>
            </p:extLst>
          </p:nvPr>
        </p:nvGraphicFramePr>
        <p:xfrm>
          <a:off x="6383718" y="761999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0116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705678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ГЕНЕЗИС 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en-US" dirty="0"/>
              <a:t>8</a:t>
            </a:r>
            <a:endParaRPr lang="ru-RU" dirty="0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20494"/>
              </p:ext>
            </p:extLst>
          </p:nvPr>
        </p:nvGraphicFramePr>
        <p:xfrm>
          <a:off x="335573" y="1367339"/>
          <a:ext cx="11353989" cy="4352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4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4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4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83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внешняя среда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83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 – совокупность элементов, входящих в систему ↓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53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проведение международных гонок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расцвет «кит-кар»-команд (частные производители автомобилей)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заводские производители автомобилей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гонщики-любители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гонщики-профессионалы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зрители на трибунах 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неформальное и дружественное общение между гонщиками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высокая смертность гонщиков и зрителей на трибунах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Берни </a:t>
                      </a:r>
                      <a:r>
                        <a:rPr lang="ru-RU" sz="800" b="0" dirty="0" err="1">
                          <a:solidFill>
                            <a:schemeClr val="tx1"/>
                          </a:solidFill>
                          <a:effectLst/>
                        </a:rPr>
                        <a:t>Экклстоун</a:t>
                      </a: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создание ФОКА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линейная организационная структура управления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коммерциализация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телевизионные трансляции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взносы стран-организаторов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реклама на болидах и автодромах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увеличение количества гонок за счет этапов в Азии и на Ближнем Востоке, СНГ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оборудование </a:t>
                      </a:r>
                      <a:r>
                        <a:rPr lang="ru-RU" sz="800" b="0" dirty="0" err="1">
                          <a:solidFill>
                            <a:schemeClr val="tx1"/>
                          </a:solidFill>
                          <a:effectLst/>
                        </a:rPr>
                        <a:t>паддоков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«звезды» для привлечения зрительской аудитории к просмотру гонок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корпоративный имидж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ru-RU" sz="800" b="0" dirty="0" err="1">
                          <a:solidFill>
                            <a:schemeClr val="tx1"/>
                          </a:solidFill>
                          <a:effectLst/>
                        </a:rPr>
                        <a:t>мотрхоумы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 двигатели с </a:t>
                      </a:r>
                      <a:r>
                        <a:rPr lang="ru-RU" sz="800" b="0" dirty="0" err="1">
                          <a:solidFill>
                            <a:schemeClr val="tx1"/>
                          </a:solidFill>
                          <a:effectLst/>
                        </a:rPr>
                        <a:t>турбонаддувом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новая система управления под руководством 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Liberty Media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создание бизнес-структуры и команды по формированию стартапа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новый логотип «Формулы-1»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музыкальный гимн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SMM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 и медийность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-платные приложения для просмотра трансляций с расширенной инфографикой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Experiences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 (апробация)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система защиты кокпита 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Halo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увеличение количества гонок за счет этапов в США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2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F1 1950-197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                                          β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F1 197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-2017                                          β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effectLst/>
                        </a:rPr>
                        <a:t>F1 2017 – </a:t>
                      </a: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Н.В. 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672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Y – совокупность элементов, выходящих из системы ↓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команды-«гаражисты»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спортсмены-любители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неформальное и дружественное общение между гонщиками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заправка болидов спиртом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Берни Экклстоун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старый логотип «Формулы-1»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- закрытость паддок-клуба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83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внешняя среда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4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  <a:effectLst/>
                        </a:rPr>
                        <a:t>Примечание: система управления «Формулой-1» включает в себя субъект управления (управляющий элемент системы, принимающий решения и оказывающий управленческое воздействие) и объект управления (управляемый элемент системы, на который направлено управленческое воздействие, который либо сам должен измениться, либо передать воздействие на другие элементы).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  <a:effectLst/>
                        </a:rPr>
                        <a:t>В систему также входят управленческие процессы: сбор, накопление, обработка и передача информации, разработка и принятие управляющих решений и воздействий, механизм прямой и обратной связи. Обязательным элементом являются очерченные внешние границы, предполагающие вход и выход системы во внешнюю среду.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46" marR="44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6" name="Прямая со стрелкой 15"/>
          <p:cNvCxnSpPr>
            <a:cxnSpLocks noChangeShapeType="1"/>
          </p:cNvCxnSpPr>
          <p:nvPr/>
        </p:nvCxnSpPr>
        <p:spPr bwMode="auto">
          <a:xfrm>
            <a:off x="175895" y="4077072"/>
            <a:ext cx="11752589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35359" y="5420003"/>
            <a:ext cx="11329601" cy="192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53958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Описание системы управления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Формулой-1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путем применения аппарата математической теории множеств с использованием понятий входа и выхода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078387" y="2420888"/>
            <a:ext cx="4022725" cy="7938"/>
          </a:xfrm>
          <a:prstGeom prst="rect">
            <a:avLst/>
          </a:prstGeom>
          <a:noFill/>
          <a:ln w="9525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6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029714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«СОЧИ АВТОДРОМ» КАК ТОЧКА БИФУРКАЦИИ АВТОСПОРТА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D:\AI\[2015-2016 уч. год] РЭУ им. Г.В. Плеханова\Докторская диссертация\1-20-1201e80ceb212eb7f32bf6c40f76e1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1412776"/>
            <a:ext cx="6676628" cy="447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1268760"/>
            <a:ext cx="514297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60096" y="5013176"/>
            <a:ext cx="5142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Рис. </a:t>
            </a:r>
            <a:r>
              <a:rPr lang="ru-RU" dirty="0" smtClean="0"/>
              <a:t>Динамика </a:t>
            </a:r>
            <a:r>
              <a:rPr lang="ru-RU" dirty="0"/>
              <a:t>посещаемости Гран-при России с 2014 по 2016 гг., </a:t>
            </a:r>
            <a:r>
              <a:rPr lang="ru-RU" dirty="0" smtClean="0"/>
              <a:t>тыс</a:t>
            </a:r>
            <a:r>
              <a:rPr lang="ru-RU" dirty="0"/>
              <a:t>.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356936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029714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«СОЧИ АВТОДРОМ»: ЭФФЕКТЫ ОТ ПРОВЕДЕНИЯ ГОНКИ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2132856"/>
            <a:ext cx="4919238" cy="354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80" y="1124744"/>
            <a:ext cx="3395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err="1">
                <a:solidFill>
                  <a:srgbClr val="002060"/>
                </a:solidFill>
              </a:rPr>
              <a:t>Имиджевый</a:t>
            </a:r>
            <a:r>
              <a:rPr lang="ru-RU" sz="1200" b="1" i="1" dirty="0">
                <a:solidFill>
                  <a:srgbClr val="002060"/>
                </a:solidFill>
              </a:rPr>
              <a:t> эффект. </a:t>
            </a:r>
            <a:r>
              <a:rPr lang="ru-RU" sz="1200" dirty="0"/>
              <a:t>«Формула-1» – это знаковое </a:t>
            </a:r>
            <a:r>
              <a:rPr lang="ru-RU" sz="1200" dirty="0" err="1"/>
              <a:t>имиджевое</a:t>
            </a:r>
            <a:r>
              <a:rPr lang="ru-RU" sz="1200" dirty="0"/>
              <a:t> мероприятие, имеющее большое значение для самого города и страны в целом.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328" y="1899989"/>
            <a:ext cx="3337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</a:rPr>
              <a:t>Экономический эффект. </a:t>
            </a:r>
            <a:r>
              <a:rPr lang="ru-RU" sz="1200" dirty="0" smtClean="0"/>
              <a:t>На </a:t>
            </a:r>
            <a:r>
              <a:rPr lang="ru-RU" sz="1200" dirty="0"/>
              <a:t>строительство комплекса «Сочи Автодром» было израсходовано 13,1 </a:t>
            </a:r>
            <a:r>
              <a:rPr lang="ru-RU" sz="1200" dirty="0" err="1"/>
              <a:t>мдрд</a:t>
            </a:r>
            <a:r>
              <a:rPr lang="ru-RU" sz="1200" dirty="0"/>
              <a:t> рублей, еще 4,3 млрд рублей на проведение гонки тратится из бюджета ежегодно; срок окупаемости, по заявлению представителей государственных органов составит 5-7 лет.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328" y="3277433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</a:rPr>
              <a:t>Социальный эффект. </a:t>
            </a:r>
            <a:r>
              <a:rPr lang="ru-RU" sz="1200" dirty="0"/>
              <a:t>Кроме получения прибыли от продаж билетов, в задачу первого Гран-при России входила популяризация автомобильного спорта в стране.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328" y="4221088"/>
            <a:ext cx="33843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</a:rPr>
              <a:t>Индустриальный эффект. </a:t>
            </a:r>
            <a:r>
              <a:rPr lang="ru-RU" sz="1200" dirty="0"/>
              <a:t>Такие крупные спортивные события как «Формула-1» влияют на развитие сопутствующих отраслей промышленного производства (автомобилестроение, шинная промышленность, топливная про-</a:t>
            </a:r>
            <a:r>
              <a:rPr lang="ru-RU" sz="1200" dirty="0" err="1"/>
              <a:t>мышленность</a:t>
            </a:r>
            <a:r>
              <a:rPr lang="ru-RU" sz="1200" dirty="0"/>
              <a:t>, текстильная промышленность, инженерия, маркетинг, сфера обслуживания и т.д.). При строительстве автодромов также задействовано значительное количество специалистов, техники и строительных материалов.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22447" y="1170618"/>
            <a:ext cx="39695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</a:rPr>
              <a:t>Инфраструктурный эффект. </a:t>
            </a:r>
            <a:r>
              <a:rPr lang="ru-RU" sz="1200" dirty="0"/>
              <a:t>С точки зрения инфраструктуры для </a:t>
            </a:r>
            <a:r>
              <a:rPr lang="ru-RU" sz="1200" dirty="0" smtClean="0"/>
              <a:t>болельщиков</a:t>
            </a:r>
            <a:r>
              <a:rPr lang="ru-RU" sz="1200" dirty="0"/>
              <a:t>, пилотов и команд автодром в Сочи – один из лучших в мире. Здесь нет необходимости как в Германии, Великобритании, Италии или Венгрии длительное время добираться из центра. Отелей хватает для всех желающих, транспортная инфраструктура на высшем уровне. В этом плане Сочи похож на Абу-Даби.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56240" y="2924944"/>
            <a:ext cx="3935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</a:rPr>
              <a:t>Инвестиционный эффект. </a:t>
            </a:r>
            <a:r>
              <a:rPr lang="ru-RU" sz="1200" dirty="0" smtClean="0"/>
              <a:t>Работает </a:t>
            </a:r>
            <a:r>
              <a:rPr lang="ru-RU" sz="1200" dirty="0"/>
              <a:t>мультипликационная модель Дж. </a:t>
            </a:r>
            <a:r>
              <a:rPr lang="ru-RU" sz="1200" dirty="0" err="1"/>
              <a:t>Кейнса</a:t>
            </a:r>
            <a:r>
              <a:rPr lang="ru-RU" sz="1200" dirty="0"/>
              <a:t>: новый спрос удовлетворяется за счет новых инвестиций, что приводит к росту дохода. Многие исследования относительно экономической эффективности </a:t>
            </a:r>
            <a:r>
              <a:rPr lang="ru-RU" sz="1200" dirty="0" smtClean="0"/>
              <a:t>Олимпийских </a:t>
            </a:r>
            <a:r>
              <a:rPr lang="ru-RU" sz="1200" dirty="0"/>
              <a:t>игр свидетельствуют о том, что каждый дополнительно потраченный доллар приносит дополнительный доход в 2,5-2,8 доллара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256240" y="4507642"/>
            <a:ext cx="3863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</a:rPr>
              <a:t>Интеграционный эффект. </a:t>
            </a:r>
            <a:r>
              <a:rPr lang="ru-RU" sz="1200" dirty="0" smtClean="0"/>
              <a:t>С </a:t>
            </a:r>
            <a:r>
              <a:rPr lang="ru-RU" sz="1200" dirty="0"/>
              <a:t>интеграционной точки зрения, «Формула-1» для России – это возможность продемонстрировать свои предпринимательские, ментальные характеристики с наилучшей стороны: это и высочайшие требования международного организатора, и требования к безопасности, и высокая спортивная составляющая, транспортное и гостиничное обеспечение.</a:t>
            </a:r>
          </a:p>
        </p:txBody>
      </p:sp>
    </p:spTree>
    <p:extLst>
      <p:ext uri="{BB962C8B-B14F-4D97-AF65-F5344CB8AC3E}">
        <p14:creationId xmlns:p14="http://schemas.microsoft.com/office/powerpoint/2010/main" val="52350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9336" y="476672"/>
            <a:ext cx="10297144" cy="432048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УПРАВЛЕНИЕ ИМИДЖЕМ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826" y="1123950"/>
            <a:ext cx="12177183" cy="460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" y="6384925"/>
            <a:ext cx="11089217" cy="331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664960" y="6384925"/>
            <a:ext cx="527049" cy="330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-384720" y="81263"/>
            <a:ext cx="1767840" cy="457200"/>
          </a:xfrm>
        </p:spPr>
        <p:txBody>
          <a:bodyPr/>
          <a:lstStyle/>
          <a:p>
            <a:r>
              <a:rPr lang="ru-RU" dirty="0"/>
              <a:t>© А.Б. Ильин, </a:t>
            </a:r>
            <a:r>
              <a:rPr lang="ru-RU" dirty="0" smtClean="0"/>
              <a:t>201</a:t>
            </a:r>
            <a:r>
              <a:rPr lang="ru-RU" dirty="0"/>
              <a:t>8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402889" y="4437112"/>
            <a:ext cx="4669776" cy="1849243"/>
          </a:xfrm>
          <a:prstGeom prst="rect">
            <a:avLst/>
          </a:prstGeom>
          <a:solidFill>
            <a:srgbClr val="0070C0"/>
          </a:solidFill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Гран-при Азербайджана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2016 год: 30 тыс. зрителей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2017 год: 70 тыс. зрителей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2018 год: 94 тыс. зрителей</a:t>
            </a:r>
            <a:endParaRPr lang="ru-RU" sz="2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D:\AI\2018\04-АПРЕЛЬ 2018\27.04.2018-05.05.2018 - БАКУ\_DSC07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" y="1454340"/>
            <a:ext cx="7237856" cy="483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AI\2018\04-АПРЕЛЬ 2018\27.04.2018-05.05.2018 - БАКУ\_DSC09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353" y="1560434"/>
            <a:ext cx="4038848" cy="269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42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0EF1667AA336D4CBB07ACA8BF02939D" ma:contentTypeVersion="2" ma:contentTypeDescription="Создание документа." ma:contentTypeScope="" ma:versionID="4d2b6131dddb3c2271b044d3bc36f1d1">
  <xsd:schema xmlns:xsd="http://www.w3.org/2001/XMLSchema" xmlns:xs="http://www.w3.org/2001/XMLSchema" xmlns:p="http://schemas.microsoft.com/office/2006/metadata/properties" xmlns:ns2="d703fe87-285b-4e3a-b274-ddbd1efa7651" xmlns:ns3="e83ed3e1-d43c-451b-85bd-0ee97c1c95c8" targetNamespace="http://schemas.microsoft.com/office/2006/metadata/properties" ma:root="true" ma:fieldsID="3dba18bbbd99bf82074fbfe7d2714fc7" ns2:_="" ns3:_="">
    <xsd:import namespace="d703fe87-285b-4e3a-b274-ddbd1efa7651"/>
    <xsd:import namespace="e83ed3e1-d43c-451b-85bd-0ee97c1c95c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422__x0438__x043f__x0020__x0440__x0430__x0431__x043e__x0442__x044b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03fe87-285b-4e3a-b274-ddbd1efa765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3ed3e1-d43c-451b-85bd-0ee97c1c95c8" elementFormDefault="qualified">
    <xsd:import namespace="http://schemas.microsoft.com/office/2006/documentManagement/types"/>
    <xsd:import namespace="http://schemas.microsoft.com/office/infopath/2007/PartnerControls"/>
    <xsd:element name="_x0422__x0438__x043f__x0020__x0440__x0430__x0431__x043e__x0442__x044b_" ma:index="11" ma:displayName="Тип работы" ma:description="обязательное поле для заполнения" ma:list="{91bd442e-e6fa-4658-b731-31910e75e5b7}" ma:internalName="_x0422__x0438__x043f__x0020__x0440__x0430__x0431__x043e__x0442__x044b_" ma:showField="Title" ma:web="cfaede3e-89da-475f-8527-208e0d22716a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Комментарий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422__x0438__x043f__x0020__x0440__x0430__x0431__x043e__x0442__x044b_ xmlns="e83ed3e1-d43c-451b-85bd-0ee97c1c95c8">1</_x0422__x0438__x043f__x0020__x0440__x0430__x0431__x043e__x0442__x044b_>
    <_dlc_DocId xmlns="d703fe87-285b-4e3a-b274-ddbd1efa7651">M3U43QF4D5AS-1408-9</_dlc_DocId>
    <_dlc_DocIdUrl xmlns="d703fe87-285b-4e3a-b274-ddbd1efa7651">
      <Url>http://study.mesi.ru/sites/WorkPlaces_13_14/178324/_layouts/DocIdRedir.aspx?ID=M3U43QF4D5AS-1408-9</Url>
      <Description>M3U43QF4D5AS-1408-9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BAB166-8FAC-4DC3-8B6F-2A5AAC6DC6A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B714D23-D62A-47AF-88C0-52D3A6C303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03fe87-285b-4e3a-b274-ddbd1efa7651"/>
    <ds:schemaRef ds:uri="e83ed3e1-d43c-451b-85bd-0ee97c1c95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7EB104-79FB-4113-9465-FD577F4AEA79}">
  <ds:schemaRefs>
    <ds:schemaRef ds:uri="http://schemas.microsoft.com/office/2006/documentManagement/types"/>
    <ds:schemaRef ds:uri="http://purl.org/dc/dcmitype/"/>
    <ds:schemaRef ds:uri="e83ed3e1-d43c-451b-85bd-0ee97c1c95c8"/>
    <ds:schemaRef ds:uri="http://purl.org/dc/elements/1.1/"/>
    <ds:schemaRef ds:uri="http://schemas.microsoft.com/office/2006/metadata/properties"/>
    <ds:schemaRef ds:uri="d703fe87-285b-4e3a-b274-ddbd1efa7651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A705EF9-2345-4489-AA12-A2DBABD481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1345</TotalTime>
  <Words>1574</Words>
  <Application>Microsoft Office PowerPoint</Application>
  <PresentationFormat>Широкоэкранный</PresentationFormat>
  <Paragraphs>197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Angsana New</vt:lpstr>
      <vt:lpstr>Arial</vt:lpstr>
      <vt:lpstr>Batang</vt:lpstr>
      <vt:lpstr>Calibri</vt:lpstr>
      <vt:lpstr>Georgia</vt:lpstr>
      <vt:lpstr>Segoe UI</vt:lpstr>
      <vt:lpstr>Tahoma</vt:lpstr>
      <vt:lpstr>Times New Roman</vt:lpstr>
      <vt:lpstr>Trebuchet MS</vt:lpstr>
      <vt:lpstr>Verdana</vt:lpstr>
      <vt:lpstr>Wingdings 2</vt:lpstr>
      <vt:lpstr>Городская</vt:lpstr>
      <vt:lpstr>УПРАВЛЕНИЕ ГОНОЧНЫМ БИЗНЕСОМ: прошлое / настоящее / будущее</vt:lpstr>
      <vt:lpstr>F1 КАК МЕЖДУНАРОДНАЯ ПРЕДПРИНИМАТЕЛЬСКАЯ СТРУКТУРА</vt:lpstr>
      <vt:lpstr>ГЕНЕЗИС # 1</vt:lpstr>
      <vt:lpstr>ГЕНЕЗИС # 2</vt:lpstr>
      <vt:lpstr>ГЕНЕЗИС # 3</vt:lpstr>
      <vt:lpstr>ГЕНЕЗИС </vt:lpstr>
      <vt:lpstr>«СОЧИ АВТОДРОМ» КАК ТОЧКА БИФУРКАЦИИ АВТОСПОРТА</vt:lpstr>
      <vt:lpstr>«СОЧИ АВТОДРОМ»: ЭФФЕКТЫ ОТ ПРОВЕДЕНИЯ ГОНКИ</vt:lpstr>
      <vt:lpstr>УПРАВЛЕНИЕ ИМИДЖЕМ</vt:lpstr>
      <vt:lpstr>«СОЧИ АВТОДРОМ» СЕГОДНЯ</vt:lpstr>
      <vt:lpstr>ЗАКЛЮЧЕНИЕ</vt:lpstr>
      <vt:lpstr> Благодарю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финансовой информации в управлении компанией</dc:title>
  <dc:creator>Андрей</dc:creator>
  <cp:lastModifiedBy>Можжухин Данила Петрович</cp:lastModifiedBy>
  <cp:revision>123</cp:revision>
  <dcterms:created xsi:type="dcterms:W3CDTF">2014-04-20T17:20:46Z</dcterms:created>
  <dcterms:modified xsi:type="dcterms:W3CDTF">2018-09-20T14:29:05Z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TC034180659991</vt:lpwstr>
  </property>
  <property fmtid="{D5CDD505-2E9C-101B-9397-08002B2CF9AE}" pid="3" name="ContentTypeId">
    <vt:lpwstr>0x01010060EF1667AA336D4CBB07ACA8BF02939D</vt:lpwstr>
  </property>
  <property fmtid="{D5CDD505-2E9C-101B-9397-08002B2CF9AE}" pid="4" name="_dlc_DocIdItemGuid">
    <vt:lpwstr>e9eb59bd-b1b7-4fc9-b3bf-3552178ecf75</vt:lpwstr>
  </property>
</Properties>
</file>