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63" d="100"/>
          <a:sy n="63" d="100"/>
        </p:scale>
        <p:origin x="130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cuments\&#1056;&#1072;&#1073;&#1086;&#1090;&#1072;\&#1053;&#1072;&#1091;&#1095;%20&#1088;&#1072;&#1073;&#1086;&#1090;&#1072;\&#1055;&#1091;&#1073;&#1083;&#1080;&#1082;&#1072;&#1094;&#1080;&#1080;\2018.07%20&#1040;&#1085;&#1082;&#1077;&#1090;&#1072;%20&#1087;&#1088;&#1077;&#1077;&#1084;&#1089;&#1090;&#1074;&#1077;&#1085;&#1085;&#1086;&#1089;&#1090;&#1100;\&#1042;&#1083;&#1072;&#1076;&#1077;&#1083;&#1100;&#1094;&#1099;%20&#1073;&#1080;&#1079;&#1085;&#1077;&#1089;&#1072;%20(&#1054;&#1090;&#1074;&#1077;&#1090;&#1099;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cuments\&#1056;&#1072;&#1073;&#1086;&#1090;&#1072;\&#1053;&#1072;&#1091;&#1095;%20&#1088;&#1072;&#1073;&#1086;&#1090;&#1072;\&#1055;&#1091;&#1073;&#1083;&#1080;&#1082;&#1072;&#1094;&#1080;&#1080;\2018.07%20&#1040;&#1085;&#1082;&#1077;&#1090;&#1072;%20&#1087;&#1088;&#1077;&#1077;&#1084;&#1089;&#1090;&#1074;&#1077;&#1085;&#1085;&#1086;&#1089;&#1090;&#1100;\&#1042;&#1083;&#1072;&#1076;&#1077;&#1083;&#1100;&#1094;&#1099;%20&#1073;&#1080;&#1079;&#1085;&#1077;&#1089;&#1072;%20(&#1054;&#1090;&#1074;&#1077;&#1090;&#1099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/>
              <a:t>Количество</a:t>
            </a:r>
            <a:r>
              <a:rPr lang="ru-RU" sz="2400" baseline="0"/>
              <a:t> собственников бизнеса</a:t>
            </a:r>
            <a:endParaRPr lang="ru-RU" sz="240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142891513560805"/>
          <c:y val="0.12018226888305629"/>
          <c:w val="0.52269794400699909"/>
          <c:h val="0.8711632400116652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'Ответы на форму (1)'!$A$31:$A$33</c:f>
              <c:strCache>
                <c:ptCount val="3"/>
                <c:pt idx="0">
                  <c:v>Один</c:v>
                </c:pt>
                <c:pt idx="1">
                  <c:v>Два</c:v>
                </c:pt>
                <c:pt idx="2">
                  <c:v>Более двух</c:v>
                </c:pt>
              </c:strCache>
            </c:strRef>
          </c:cat>
          <c:val>
            <c:numRef>
              <c:f>'Ответы на форму (1)'!$C$31:$C$33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Каналы коммуникаций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'Ответы на форму (1)'!$Q$20</c:f>
              <c:strCache>
                <c:ptCount val="1"/>
                <c:pt idx="0">
                  <c:v>Референт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'Ответы на форму (1)'!$R$19:$Y$19</c:f>
              <c:strCache>
                <c:ptCount val="8"/>
                <c:pt idx="0">
                  <c:v>Личный прием</c:v>
                </c:pt>
                <c:pt idx="1">
                  <c:v>Собрания, совещания</c:v>
                </c:pt>
                <c:pt idx="2">
                  <c:v>Документация, отчеты</c:v>
                </c:pt>
                <c:pt idx="3">
                  <c:v>Телефонные звонки</c:v>
                </c:pt>
                <c:pt idx="4">
                  <c:v>Электронные сообщения</c:v>
                </c:pt>
                <c:pt idx="5">
                  <c:v>Мессенджеры, соцсети</c:v>
                </c:pt>
                <c:pt idx="6">
                  <c:v>Контрольные обходы</c:v>
                </c:pt>
                <c:pt idx="7">
                  <c:v>Информационные системы</c:v>
                </c:pt>
              </c:strCache>
            </c:strRef>
          </c:cat>
          <c:val>
            <c:numRef>
              <c:f>'Ответы на форму (1)'!$R$20:$Y$20</c:f>
              <c:numCache>
                <c:formatCode>General</c:formatCode>
                <c:ptCount val="8"/>
                <c:pt idx="0">
                  <c:v>50</c:v>
                </c:pt>
                <c:pt idx="1">
                  <c:v>25</c:v>
                </c:pt>
                <c:pt idx="2">
                  <c:v>0</c:v>
                </c:pt>
                <c:pt idx="3">
                  <c:v>50</c:v>
                </c:pt>
                <c:pt idx="4">
                  <c:v>50</c:v>
                </c:pt>
                <c:pt idx="5">
                  <c:v>37.5</c:v>
                </c:pt>
                <c:pt idx="6">
                  <c:v>12.5</c:v>
                </c:pt>
                <c:pt idx="7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'Ответы на форму (1)'!$Q$21</c:f>
              <c:strCache>
                <c:ptCount val="1"/>
                <c:pt idx="0">
                  <c:v>Топ-менеджеры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'Ответы на форму (1)'!$R$19:$Y$19</c:f>
              <c:strCache>
                <c:ptCount val="8"/>
                <c:pt idx="0">
                  <c:v>Личный прием</c:v>
                </c:pt>
                <c:pt idx="1">
                  <c:v>Собрания, совещания</c:v>
                </c:pt>
                <c:pt idx="2">
                  <c:v>Документация, отчеты</c:v>
                </c:pt>
                <c:pt idx="3">
                  <c:v>Телефонные звонки</c:v>
                </c:pt>
                <c:pt idx="4">
                  <c:v>Электронные сообщения</c:v>
                </c:pt>
                <c:pt idx="5">
                  <c:v>Мессенджеры, соцсети</c:v>
                </c:pt>
                <c:pt idx="6">
                  <c:v>Контрольные обходы</c:v>
                </c:pt>
                <c:pt idx="7">
                  <c:v>Информационные системы</c:v>
                </c:pt>
              </c:strCache>
            </c:strRef>
          </c:cat>
          <c:val>
            <c:numRef>
              <c:f>'Ответы на форму (1)'!$R$21:$Y$21</c:f>
              <c:numCache>
                <c:formatCode>General</c:formatCode>
                <c:ptCount val="8"/>
                <c:pt idx="0">
                  <c:v>100</c:v>
                </c:pt>
                <c:pt idx="1">
                  <c:v>87.5</c:v>
                </c:pt>
                <c:pt idx="2">
                  <c:v>62.5</c:v>
                </c:pt>
                <c:pt idx="3">
                  <c:v>100</c:v>
                </c:pt>
                <c:pt idx="4">
                  <c:v>87.5</c:v>
                </c:pt>
                <c:pt idx="5">
                  <c:v>62.5</c:v>
                </c:pt>
                <c:pt idx="6">
                  <c:v>37.5</c:v>
                </c:pt>
                <c:pt idx="7">
                  <c:v>50</c:v>
                </c:pt>
              </c:numCache>
            </c:numRef>
          </c:val>
        </c:ser>
        <c:ser>
          <c:idx val="2"/>
          <c:order val="2"/>
          <c:tx>
            <c:strRef>
              <c:f>'Ответы на форму (1)'!$Q$22</c:f>
              <c:strCache>
                <c:ptCount val="1"/>
                <c:pt idx="0">
                  <c:v>Функцион. менеджеры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'Ответы на форму (1)'!$R$19:$Y$19</c:f>
              <c:strCache>
                <c:ptCount val="8"/>
                <c:pt idx="0">
                  <c:v>Личный прием</c:v>
                </c:pt>
                <c:pt idx="1">
                  <c:v>Собрания, совещания</c:v>
                </c:pt>
                <c:pt idx="2">
                  <c:v>Документация, отчеты</c:v>
                </c:pt>
                <c:pt idx="3">
                  <c:v>Телефонные звонки</c:v>
                </c:pt>
                <c:pt idx="4">
                  <c:v>Электронные сообщения</c:v>
                </c:pt>
                <c:pt idx="5">
                  <c:v>Мессенджеры, соцсети</c:v>
                </c:pt>
                <c:pt idx="6">
                  <c:v>Контрольные обходы</c:v>
                </c:pt>
                <c:pt idx="7">
                  <c:v>Информационные системы</c:v>
                </c:pt>
              </c:strCache>
            </c:strRef>
          </c:cat>
          <c:val>
            <c:numRef>
              <c:f>'Ответы на форму (1)'!$R$22:$Y$22</c:f>
              <c:numCache>
                <c:formatCode>General</c:formatCode>
                <c:ptCount val="8"/>
                <c:pt idx="0">
                  <c:v>62.5</c:v>
                </c:pt>
                <c:pt idx="1">
                  <c:v>75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</c:numCache>
            </c:numRef>
          </c:val>
        </c:ser>
        <c:ser>
          <c:idx val="3"/>
          <c:order val="3"/>
          <c:tx>
            <c:strRef>
              <c:f>'Ответы на форму (1)'!$Q$23</c:f>
              <c:strCache>
                <c:ptCount val="1"/>
                <c:pt idx="0">
                  <c:v>Рядовые сотрудники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'Ответы на форму (1)'!$R$19:$Y$19</c:f>
              <c:strCache>
                <c:ptCount val="8"/>
                <c:pt idx="0">
                  <c:v>Личный прием</c:v>
                </c:pt>
                <c:pt idx="1">
                  <c:v>Собрания, совещания</c:v>
                </c:pt>
                <c:pt idx="2">
                  <c:v>Документация, отчеты</c:v>
                </c:pt>
                <c:pt idx="3">
                  <c:v>Телефонные звонки</c:v>
                </c:pt>
                <c:pt idx="4">
                  <c:v>Электронные сообщения</c:v>
                </c:pt>
                <c:pt idx="5">
                  <c:v>Мессенджеры, соцсети</c:v>
                </c:pt>
                <c:pt idx="6">
                  <c:v>Контрольные обходы</c:v>
                </c:pt>
                <c:pt idx="7">
                  <c:v>Информационные системы</c:v>
                </c:pt>
              </c:strCache>
            </c:strRef>
          </c:cat>
          <c:val>
            <c:numRef>
              <c:f>'Ответы на форму (1)'!$R$23:$Y$23</c:f>
              <c:numCache>
                <c:formatCode>General</c:formatCode>
                <c:ptCount val="8"/>
                <c:pt idx="0">
                  <c:v>37.5</c:v>
                </c:pt>
                <c:pt idx="1">
                  <c:v>37.5</c:v>
                </c:pt>
                <c:pt idx="2">
                  <c:v>37.5</c:v>
                </c:pt>
                <c:pt idx="3">
                  <c:v>25</c:v>
                </c:pt>
                <c:pt idx="4">
                  <c:v>75</c:v>
                </c:pt>
                <c:pt idx="5">
                  <c:v>37.5</c:v>
                </c:pt>
                <c:pt idx="6">
                  <c:v>37.5</c:v>
                </c:pt>
                <c:pt idx="7">
                  <c:v>37.5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7130800"/>
        <c:axId val="1037134064"/>
      </c:barChart>
      <c:catAx>
        <c:axId val="103713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037134064"/>
        <c:crosses val="autoZero"/>
        <c:auto val="1"/>
        <c:lblAlgn val="ctr"/>
        <c:lblOffset val="100"/>
        <c:noMultiLvlLbl val="0"/>
      </c:catAx>
      <c:valAx>
        <c:axId val="103713406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03713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1F5E-7475-40AF-B565-29E9DECE74A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50496-1FD1-4FDD-A697-BC08775DD7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1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0496-1FD1-4FDD-A697-BC08775DD7A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13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0496-1FD1-4FDD-A697-BC08775DD7A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2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5994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3A85-BB77-4152-9215-57BA4033D2E8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0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BB3C-6768-4944-8FFF-B19519414116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7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03CC2-17FE-4DBB-8353-84877F437164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7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CE46-60BA-4275-9C02-7C3EB8DD6CAE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8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708E-5459-4F86-9A9D-A7DD22D915EC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26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830-B68F-4B17-8BAC-BD980B38AC42}" type="datetime1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5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CCDF-5DA0-441B-A739-B029A75408E6}" type="datetime1">
              <a:rPr lang="ru-RU" smtClean="0"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83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9CE0-8EE0-4902-A8B2-FA22812C6A20}" type="datetime1">
              <a:rPr lang="ru-RU" smtClean="0"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5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86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5C0F-ED8E-44F5-BDC3-45B39DB7D325}" type="datetime1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463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3D5C-5555-41DE-AFC6-74052A4BE108}" type="datetime1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6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866" y="274638"/>
            <a:ext cx="77879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2D840-93F9-4FF5-BC6E-32BDC110FA1B}" type="datetime1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01E48-0058-476C-BECC-E864A889D76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3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92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3" name="Рисунок 27" descr="bmstu-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1" y="263503"/>
            <a:ext cx="613145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Нижний колонтитул 4"/>
          <p:cNvSpPr txBox="1">
            <a:spLocks/>
          </p:cNvSpPr>
          <p:nvPr/>
        </p:nvSpPr>
        <p:spPr>
          <a:xfrm>
            <a:off x="3143240" y="6357960"/>
            <a:ext cx="2895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МГТУ </a:t>
            </a:r>
            <a:r>
              <a:rPr kumimoji="0" lang="ru-RU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им. </a:t>
            </a:r>
            <a:r>
              <a:rPr kumimoji="0" lang="ru-RU" sz="825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Н.Э.Баумана</a:t>
            </a:r>
            <a:r>
              <a:rPr kumimoji="0" lang="ru-RU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ru-RU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Строим предприятие будущего</a:t>
            </a:r>
            <a:endParaRPr kumimoji="0" lang="ru-RU" sz="82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b="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tingtechup.ru/" TargetMode="External"/><Relationship Id="rId2" Type="http://schemas.openxmlformats.org/officeDocument/2006/relationships/hyperlink" Target="http://clip.bmstu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551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УПРАВЛЕНЧЕСКИЙ ТРУД И ВЛАДЕЛЬЦЫ БИЗНЕСА:</a:t>
            </a:r>
            <a:br>
              <a:rPr lang="ru-RU" dirty="0"/>
            </a:br>
            <a:r>
              <a:rPr lang="ru-RU" dirty="0"/>
              <a:t>К ИССЛЕДОВАНИЮ ВОПРОСА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" y="2709866"/>
            <a:ext cx="861568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Г.О. Баев, к.э.н., </a:t>
            </a:r>
          </a:p>
          <a:p>
            <a:pPr algn="r"/>
            <a:r>
              <a:rPr lang="ru-RU" dirty="0"/>
              <a:t>преподаватель МГТУ им. Н.Э. Баумана;</a:t>
            </a:r>
          </a:p>
          <a:p>
            <a:pPr algn="r"/>
            <a:r>
              <a:rPr lang="ru-RU" dirty="0"/>
              <a:t>А.Д. Кузьмичев д.и.н., </a:t>
            </a:r>
          </a:p>
          <a:p>
            <a:pPr algn="r"/>
            <a:r>
              <a:rPr lang="ru-RU" dirty="0"/>
              <a:t>профессор МГТУ им. Н.Э. Баумана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5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1. Daniel A. Wren, Arthur G. Bedeian. The evolution of management. Sixth Edition. 2008. Wil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3" y="2117409"/>
            <a:ext cx="2509038" cy="403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°Ð½ÑÐ¸ ÑÐ°Ð¹Ð¾Ð»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309" y="2117409"/>
            <a:ext cx="6021691" cy="451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3920" y="197844"/>
            <a:ext cx="8087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Даниэл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Рэн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Daniel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A. (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Wren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и Артур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Бедевейн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Arthur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G.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Bedeian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авторы авторитетного труда «Эволюция управленческой мысли» полагают, что Анри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Файоль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стал первым исследователем, который идентифицировал и описал элементы (функции), составляющие работу руководителя.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«Он обозначил эти элементы: планирование, организация, командование, координация и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контроль»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Какие </a:t>
            </a:r>
            <a:r>
              <a:rPr lang="ru-RU" dirty="0"/>
              <a:t>подходы к изучению </a:t>
            </a:r>
            <a:r>
              <a:rPr lang="ru-RU" dirty="0" smtClean="0"/>
              <a:t>управленческого труда (УТ) </a:t>
            </a:r>
            <a:r>
              <a:rPr lang="ru-RU" dirty="0"/>
              <a:t>существуют в России?</a:t>
            </a:r>
          </a:p>
          <a:p>
            <a:pPr lvl="0"/>
            <a:r>
              <a:rPr lang="ru-RU" dirty="0" smtClean="0"/>
              <a:t>Можно </a:t>
            </a:r>
            <a:r>
              <a:rPr lang="ru-RU" dirty="0"/>
              <a:t>ли метод </a:t>
            </a:r>
            <a:r>
              <a:rPr lang="ru-RU" dirty="0" err="1"/>
              <a:t>Минцберга</a:t>
            </a:r>
            <a:r>
              <a:rPr lang="ru-RU" dirty="0"/>
              <a:t> применять при изучении УТ в России?</a:t>
            </a:r>
          </a:p>
          <a:p>
            <a:pPr lvl="0"/>
            <a:r>
              <a:rPr lang="ru-RU" dirty="0" smtClean="0"/>
              <a:t>Важно </a:t>
            </a:r>
            <a:r>
              <a:rPr lang="ru-RU" dirty="0"/>
              <a:t>ли дополнять подход </a:t>
            </a:r>
            <a:r>
              <a:rPr lang="ru-RU" dirty="0" err="1"/>
              <a:t>Минцберга</a:t>
            </a:r>
            <a:r>
              <a:rPr lang="ru-RU" dirty="0"/>
              <a:t>, разрабатывая анкету как исследовательский инструмент? </a:t>
            </a:r>
          </a:p>
          <a:p>
            <a:r>
              <a:rPr lang="ru-RU" dirty="0" smtClean="0"/>
              <a:t>Можно </a:t>
            </a:r>
            <a:r>
              <a:rPr lang="ru-RU" dirty="0"/>
              <a:t>ли исследовать, как владельческая и управленческая функции владельца бизнеса связаны с УТ?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866" y="274638"/>
            <a:ext cx="7787934" cy="1503362"/>
          </a:xfrm>
        </p:spPr>
        <p:txBody>
          <a:bodyPr>
            <a:noAutofit/>
          </a:bodyPr>
          <a:lstStyle/>
          <a:p>
            <a:pPr algn="l"/>
            <a:r>
              <a:rPr lang="ru-RU" sz="2000" dirty="0" err="1"/>
              <a:t>Henry</a:t>
            </a:r>
            <a:r>
              <a:rPr lang="ru-RU" sz="2000" dirty="0"/>
              <a:t> </a:t>
            </a:r>
            <a:r>
              <a:rPr lang="ru-RU" sz="2000" dirty="0" err="1" smtClean="0"/>
              <a:t>Mintzberg</a:t>
            </a:r>
            <a:r>
              <a:rPr lang="en-US" sz="2000" dirty="0"/>
              <a:t>,</a:t>
            </a:r>
            <a:r>
              <a:rPr lang="ru-RU" sz="2000" dirty="0" smtClean="0"/>
              <a:t> </a:t>
            </a:r>
            <a:r>
              <a:rPr lang="ru-RU" sz="2000" dirty="0" err="1" smtClean="0"/>
              <a:t>The</a:t>
            </a:r>
            <a:r>
              <a:rPr lang="ru-RU" sz="2000" dirty="0" smtClean="0"/>
              <a:t> </a:t>
            </a:r>
            <a:r>
              <a:rPr lang="ru-RU" sz="2000" dirty="0" err="1"/>
              <a:t>Manager’s</a:t>
            </a:r>
            <a:r>
              <a:rPr lang="ru-RU" sz="2000" dirty="0"/>
              <a:t> </a:t>
            </a:r>
            <a:r>
              <a:rPr lang="ru-RU" sz="2000" dirty="0" err="1"/>
              <a:t>Job</a:t>
            </a:r>
            <a:r>
              <a:rPr lang="ru-RU" sz="2000" dirty="0"/>
              <a:t>: </a:t>
            </a:r>
            <a:r>
              <a:rPr lang="ru-RU" sz="2000" dirty="0" err="1"/>
              <a:t>Folklore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 smtClean="0"/>
              <a:t>Fact</a:t>
            </a:r>
            <a:r>
              <a:rPr lang="en-US" sz="2000" dirty="0" smtClean="0"/>
              <a:t>: </a:t>
            </a:r>
            <a:br>
              <a:rPr lang="en-US" sz="2000" dirty="0" smtClean="0"/>
            </a:br>
            <a:r>
              <a:rPr lang="en-US" sz="2000" dirty="0" smtClean="0"/>
              <a:t>“</a:t>
            </a:r>
            <a:r>
              <a:rPr lang="ru-RU" sz="2000" dirty="0"/>
              <a:t>слова менеджера - планирует, организует, координирует или контролирует – «доминировали в управленческой лексике с тех пор, как французский промышленник Анри </a:t>
            </a:r>
            <a:r>
              <a:rPr lang="ru-RU" sz="2000" dirty="0" err="1"/>
              <a:t>Файоль</a:t>
            </a:r>
            <a:r>
              <a:rPr lang="ru-RU" sz="2000" dirty="0"/>
              <a:t> впервые представил их в 1916 году</a:t>
            </a:r>
            <a:r>
              <a:rPr lang="en-US" sz="2000" dirty="0" smtClean="0"/>
              <a:t>”</a:t>
            </a:r>
            <a:endParaRPr lang="ru-RU" sz="2000" dirty="0"/>
          </a:p>
        </p:txBody>
      </p:sp>
      <p:pic>
        <p:nvPicPr>
          <p:cNvPr id="2050" name="Picture 2" descr="ÐÐ°ÑÑÐ¸Ð½ÐºÐ¸ Ð¿Ð¾ Ð·Ð°Ð¿ÑÐ¾ÑÑ henry mintzber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66" y="1884680"/>
            <a:ext cx="678046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75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дополнить подход </a:t>
            </a:r>
            <a:r>
              <a:rPr lang="ru-RU" dirty="0" err="1"/>
              <a:t>Минцберга</a:t>
            </a:r>
            <a:r>
              <a:rPr lang="ru-RU" dirty="0"/>
              <a:t> в </a:t>
            </a:r>
            <a:r>
              <a:rPr lang="ru-RU" dirty="0" smtClean="0"/>
              <a:t>современных</a:t>
            </a:r>
            <a:r>
              <a:rPr lang="en-US" dirty="0" smtClean="0"/>
              <a:t> </a:t>
            </a:r>
            <a:r>
              <a:rPr lang="ru-RU" dirty="0" smtClean="0"/>
              <a:t>российских </a:t>
            </a:r>
            <a:r>
              <a:rPr lang="ru-RU" dirty="0"/>
              <a:t>условиях?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Исследование проводилось с июня по июль 2018 года. </a:t>
            </a:r>
            <a:endParaRPr lang="en-US" dirty="0" smtClean="0"/>
          </a:p>
          <a:p>
            <a:r>
              <a:rPr lang="ru-RU" dirty="0" smtClean="0"/>
              <a:t>Анкета </a:t>
            </a:r>
            <a:r>
              <a:rPr lang="ru-RU" dirty="0"/>
              <a:t>рассылалась владельцам технологических компаний, связанных с организацией производства, либо встраивания продукта/технологии в производственный процесс. </a:t>
            </a:r>
            <a:endParaRPr lang="en-US" dirty="0" smtClean="0"/>
          </a:p>
          <a:p>
            <a:r>
              <a:rPr lang="ru-RU" dirty="0" smtClean="0"/>
              <a:t>Анкеты </a:t>
            </a:r>
            <a:r>
              <a:rPr lang="ru-RU" dirty="0"/>
              <a:t>рассылались по базам данных Клуба инженерных предпринимателей МГТУ им. Н.Э. Баумана (</a:t>
            </a:r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>
                <a:hlinkClick r:id="rId2"/>
              </a:rPr>
              <a:t>clip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bmstu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dirty="0"/>
              <a:t>), а также национального рейтинга российских быстрорастущих технологических компаний </a:t>
            </a:r>
            <a:r>
              <a:rPr lang="ru-RU" dirty="0" err="1"/>
              <a:t>ТехУспех</a:t>
            </a:r>
            <a:r>
              <a:rPr lang="ru-RU" dirty="0"/>
              <a:t> (</a:t>
            </a:r>
            <a:r>
              <a:rPr lang="ru-RU" u="sng" dirty="0">
                <a:hlinkClick r:id="rId3"/>
              </a:rPr>
              <a:t>http://www.ratingtechup.ru</a:t>
            </a:r>
            <a:r>
              <a:rPr lang="ru-RU" dirty="0"/>
              <a:t>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7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4809198"/>
              </p:ext>
            </p:extLst>
          </p:nvPr>
        </p:nvGraphicFramePr>
        <p:xfrm>
          <a:off x="640080" y="1544320"/>
          <a:ext cx="8046720" cy="471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Среди опрошенных владельцев компаний низкое число единоличных собственников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183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Преобладание </a:t>
            </a:r>
            <a:r>
              <a:rPr lang="ru-RU" sz="2800" dirty="0"/>
              <a:t>устных источников информации у владельцев в коммуникативной функции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27307047"/>
              </p:ext>
            </p:extLst>
          </p:nvPr>
        </p:nvGraphicFramePr>
        <p:xfrm>
          <a:off x="457200" y="1851024"/>
          <a:ext cx="8229600" cy="486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610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 компаний от стадии </a:t>
            </a:r>
            <a:r>
              <a:rPr lang="ru-RU" dirty="0" err="1" smtClean="0"/>
              <a:t>стартапа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к стадии зрелости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728720" y="1600202"/>
            <a:ext cx="495808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Недавно стало ясно, что во многом я попадаю под классического </a:t>
            </a:r>
            <a:r>
              <a:rPr lang="ru-RU" dirty="0" err="1"/>
              <a:t>стартапера</a:t>
            </a:r>
            <a:r>
              <a:rPr lang="ru-RU" dirty="0"/>
              <a:t> начала 90х, по исследованиям Высшей школы экономики. К концу этапа «</a:t>
            </a:r>
            <a:r>
              <a:rPr lang="ru-RU" dirty="0" err="1"/>
              <a:t>Стартап</a:t>
            </a:r>
            <a:r>
              <a:rPr lang="ru-RU" dirty="0"/>
              <a:t>» у нас появились приличные станки с рядом преимуществ, появились запатентованные решения. Когда идет </a:t>
            </a:r>
            <a:r>
              <a:rPr lang="ru-RU" dirty="0" err="1"/>
              <a:t>стартап</a:t>
            </a:r>
            <a:r>
              <a:rPr lang="ru-RU" dirty="0"/>
              <a:t>, единственный путь руководства — авторитарный, вся ответственность на руководителе. Я был сразу за всех. Чтобы дальше расти такой стиль не подходит. Сейчас основные усилия, которые мы тратим на наше развитие – перестройка компании. Сейчас открыты вакансии практически на все позиции, включая гендиректора. Я сам хочу спуститься на должность директора по развитию</a:t>
            </a:r>
            <a:endParaRPr lang="ru-RU" dirty="0"/>
          </a:p>
        </p:txBody>
      </p:sp>
      <p:pic>
        <p:nvPicPr>
          <p:cNvPr id="3074" name="Picture 2" descr="https://i2.wp.com/clip-russia.ru/wp-content/uploads/2017/10/korukov01.jpg?resize=640%2C4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4160" y="1600202"/>
            <a:ext cx="2956560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7207" y="5789855"/>
            <a:ext cx="3007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Алексей </a:t>
            </a:r>
            <a:r>
              <a:rPr lang="ru-RU" dirty="0" err="1" smtClean="0"/>
              <a:t>Коруков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владелец компании ВНИТЭП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52697" y="594374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" dirty="0" smtClean="0"/>
              <a:t>8Кузьмичев А.Д. Хочешь, я подарю тебе ключ… // Клуб инженерных предпринимателей МГТУ им. Н.Э. Баумана. 17.10.2017. URL: http://clip-russia.ru/2017/10/korukov2017/ </a:t>
            </a:r>
            <a:endParaRPr lang="ru-RU" sz="8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83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Существующие </a:t>
            </a:r>
            <a:r>
              <a:rPr lang="ru-RU" dirty="0"/>
              <a:t>в России подходы к изучению УТ не дают полной исследовательской картины и не показывают методы и методологию исследовательской работы. </a:t>
            </a:r>
            <a:endParaRPr lang="ru-RU" dirty="0" smtClean="0"/>
          </a:p>
          <a:p>
            <a:r>
              <a:rPr lang="ru-RU" dirty="0" smtClean="0"/>
              <a:t>Метод </a:t>
            </a:r>
            <a:r>
              <a:rPr lang="ru-RU" dirty="0" err="1"/>
              <a:t>Минцберга</a:t>
            </a:r>
            <a:r>
              <a:rPr lang="ru-RU" dirty="0"/>
              <a:t>, на взгляд авторов, можно применять при изучении УТ в России, но важно обязательно дополнять коммуникативную функцию новыми информационными источниками и материалами. </a:t>
            </a:r>
            <a:endParaRPr lang="ru-RU" dirty="0" smtClean="0"/>
          </a:p>
          <a:p>
            <a:r>
              <a:rPr lang="ru-RU" dirty="0" smtClean="0"/>
              <a:t>Владельческая </a:t>
            </a:r>
            <a:r>
              <a:rPr lang="ru-RU" dirty="0"/>
              <a:t>и управленческая функции владельца бизнеса непосредственно связаны с УТ и так можно попытаться определить не только стадии жизненного цикла, но и управленческие роли в организации.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1E48-0058-476C-BECC-E864A889D76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06689"/>
      </p:ext>
    </p:extLst>
  </p:cSld>
  <p:clrMapOvr>
    <a:masterClrMapping/>
  </p:clrMapOvr>
</p:sld>
</file>

<file path=ppt/theme/theme1.xml><?xml version="1.0" encoding="utf-8"?>
<a:theme xmlns:a="http://schemas.openxmlformats.org/drawingml/2006/main" name="МГТ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ЦУП" id="{6E47E2DA-6FE4-4E10-8911-563A1DBAAFB2}" vid="{2FD7644D-1757-439D-BD73-F5B38951968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ЦУП</Template>
  <TotalTime>31</TotalTime>
  <Words>486</Words>
  <Application>Microsoft Office PowerPoint</Application>
  <PresentationFormat>Экран (4:3)</PresentationFormat>
  <Paragraphs>39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МГТУ</vt:lpstr>
      <vt:lpstr>УПРАВЛЕНЧЕСКИЙ ТРУД И ВЛАДЕЛЬЦЫ БИЗНЕСА: К ИССЛЕДОВАНИЮ ВОПРОСА</vt:lpstr>
      <vt:lpstr>Презентация PowerPoint</vt:lpstr>
      <vt:lpstr>Гипотезы исследования</vt:lpstr>
      <vt:lpstr>Henry Mintzberg, The Manager’s Job: Folklore and Fact:  “слова менеджера - планирует, организует, координирует или контролирует – «доминировали в управленческой лексике с тех пор, как французский промышленник Анри Файоль впервые представил их в 1916 году”</vt:lpstr>
      <vt:lpstr>Как дополнить подход Минцберга в современных российских условиях?</vt:lpstr>
      <vt:lpstr>Среди опрошенных владельцев компаний низкое число единоличных собственников</vt:lpstr>
      <vt:lpstr>Преобладание устных источников информации у владельцев в коммуникативной функции</vt:lpstr>
      <vt:lpstr>Переход компаний от стадии стартапа  к стадии зрелости</vt:lpstr>
      <vt:lpstr>Выводы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Gregory Baev</dc:creator>
  <cp:lastModifiedBy>Gregory Baev</cp:lastModifiedBy>
  <cp:revision>6</cp:revision>
  <dcterms:created xsi:type="dcterms:W3CDTF">2018-09-18T12:05:33Z</dcterms:created>
  <dcterms:modified xsi:type="dcterms:W3CDTF">2018-09-18T12:36:42Z</dcterms:modified>
</cp:coreProperties>
</file>