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20"/>
  </p:notesMasterIdLst>
  <p:sldIdLst>
    <p:sldId id="256" r:id="rId2"/>
    <p:sldId id="269" r:id="rId3"/>
    <p:sldId id="268" r:id="rId4"/>
    <p:sldId id="267" r:id="rId5"/>
    <p:sldId id="261" r:id="rId6"/>
    <p:sldId id="259" r:id="rId7"/>
    <p:sldId id="260" r:id="rId8"/>
    <p:sldId id="258" r:id="rId9"/>
    <p:sldId id="262" r:id="rId10"/>
    <p:sldId id="265" r:id="rId11"/>
    <p:sldId id="270" r:id="rId12"/>
    <p:sldId id="275" r:id="rId13"/>
    <p:sldId id="263" r:id="rId14"/>
    <p:sldId id="271" r:id="rId15"/>
    <p:sldId id="272" r:id="rId16"/>
    <p:sldId id="266" r:id="rId17"/>
    <p:sldId id="274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460B304D-F42E-4CD2-B1E3-9077B43623A9}">
          <p14:sldIdLst>
            <p14:sldId id="256"/>
            <p14:sldId id="269"/>
            <p14:sldId id="268"/>
            <p14:sldId id="267"/>
            <p14:sldId id="261"/>
            <p14:sldId id="259"/>
            <p14:sldId id="260"/>
            <p14:sldId id="258"/>
            <p14:sldId id="262"/>
            <p14:sldId id="265"/>
            <p14:sldId id="270"/>
            <p14:sldId id="275"/>
            <p14:sldId id="263"/>
          </p14:sldIdLst>
        </p14:section>
        <p14:section name="Раздел без заголовка" id="{2FF629D4-1C0D-4B83-88A2-20896146434E}">
          <p14:sldIdLst>
            <p14:sldId id="271"/>
            <p14:sldId id="272"/>
            <p14:sldId id="266"/>
            <p14:sldId id="274"/>
            <p14:sldId id="27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14" autoAdjust="0"/>
    <p:restoredTop sz="94944" autoAdjust="0"/>
  </p:normalViewPr>
  <p:slideViewPr>
    <p:cSldViewPr>
      <p:cViewPr varScale="1">
        <p:scale>
          <a:sx n="66" d="100"/>
          <a:sy n="66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B80F25-22BA-4E50-9DD5-6F101F75B46A}" type="datetimeFigureOut">
              <a:rPr lang="ru-RU" smtClean="0"/>
              <a:t>22.09.2018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F7D372-14C5-4DB9-A99A-A22335A545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6098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 точки зрения классического подхода, цифровая экономика — это экономика, основанная на цифровых технологиях, причем  в большей мере под ней понимается область электронных товаров и услуг (телемедицина, дистанционное обучение, продажа </a:t>
            </a:r>
            <a:r>
              <a:rPr lang="ru-RU" dirty="0" err="1" smtClean="0"/>
              <a:t>медиконтента</a:t>
            </a:r>
            <a:r>
              <a:rPr lang="ru-RU" dirty="0" smtClean="0"/>
              <a:t> (кино, ТВ, книги и пр.)). «Второй подход — расширенный: "цифровая экономика" — это экономическое производство с использованием цифровых технологий».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F7D372-14C5-4DB9-A99A-A22335A5452A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7602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Одни ученые видят в информационной этике – новый этап развития этики, другие рассматривают информационную этику как прикладную этику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F7D372-14C5-4DB9-A99A-A22335A5452A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0721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Cтародубцева</a:t>
            </a:r>
            <a:r>
              <a:rPr lang="ru-RU" dirty="0" smtClean="0"/>
              <a:t> В. Этичное поведение в эпоху цифровой экономики: какие вызовы бросает нам современность? </a:t>
            </a:r>
            <a:r>
              <a:rPr lang="ru-RU" dirty="0" err="1" smtClean="0"/>
              <a:t>Cайт</a:t>
            </a:r>
            <a:r>
              <a:rPr lang="ru-RU" dirty="0" smtClean="0"/>
              <a:t> «Российский бизнес  </a:t>
            </a:r>
            <a:r>
              <a:rPr lang="ru-RU" dirty="0" err="1" smtClean="0"/>
              <a:t>on-line</a:t>
            </a:r>
            <a:r>
              <a:rPr lang="ru-RU" dirty="0" smtClean="0"/>
              <a:t>». Дата публикации: 13.10.17. URL: https://www.innov.ru/news/thema/etichnoe-povedenie-v-epokh/ (Дата обращения 20.08.18).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F7D372-14C5-4DB9-A99A-A22335A5452A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220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err="1" smtClean="0"/>
              <a:t>Фильс</a:t>
            </a:r>
            <a:r>
              <a:rPr lang="ru-RU" baseline="0" dirty="0" smtClean="0"/>
              <a:t> </a:t>
            </a:r>
            <a:r>
              <a:rPr lang="ru-RU" dirty="0" smtClean="0"/>
              <a:t>«Нырок» </a:t>
            </a:r>
          </a:p>
          <a:p>
            <a:r>
              <a:rPr lang="ru-RU" dirty="0" smtClean="0"/>
              <a:t>«</a:t>
            </a:r>
            <a:r>
              <a:rPr lang="ru-RU" dirty="0" err="1" smtClean="0"/>
              <a:t>Nosedive</a:t>
            </a:r>
            <a:r>
              <a:rPr lang="ru-RU" dirty="0" smtClean="0"/>
              <a:t>»	Джо Райт	Сюжет: Чарли </a:t>
            </a:r>
            <a:r>
              <a:rPr lang="ru-RU" dirty="0" err="1" smtClean="0"/>
              <a:t>Брукер</a:t>
            </a:r>
            <a:endParaRPr lang="ru-RU" dirty="0" smtClean="0"/>
          </a:p>
          <a:p>
            <a:r>
              <a:rPr lang="ru-RU" dirty="0" smtClean="0"/>
              <a:t>Телесценарий: Рашида Джонс и Майкл Шур	21 октября 2016</a:t>
            </a:r>
          </a:p>
          <a:p>
            <a:r>
              <a:rPr lang="ru-RU" dirty="0" smtClean="0"/>
              <a:t>В обществе, где личностный социальный рейтинг, присваиваемый на основе оценки всех окружающих, с кем персона входит в контакт, сильно влияет на жизнь, — женщина намеревается улучшить свой рейтинг (чтобы позволить себе лучшую квартиру), выступив с очаровательной свадебной речью на свадьбе своей лучшей подруги. В ролях: </a:t>
            </a:r>
            <a:r>
              <a:rPr lang="ru-RU" dirty="0" err="1" smtClean="0"/>
              <a:t>Брайс</a:t>
            </a:r>
            <a:r>
              <a:rPr lang="ru-RU" dirty="0" smtClean="0"/>
              <a:t> Даллас </a:t>
            </a:r>
            <a:r>
              <a:rPr lang="ru-RU" dirty="0" err="1" smtClean="0"/>
              <a:t>Ховард</a:t>
            </a:r>
            <a:r>
              <a:rPr lang="ru-RU" dirty="0" smtClean="0"/>
              <a:t>, Элис Ив, Джеймс Нортон и Черри Джонс. </a:t>
            </a:r>
          </a:p>
          <a:p>
            <a:r>
              <a:rPr lang="ru-RU" dirty="0" smtClean="0"/>
              <a:t>«Чёрное зеркало» — британский телесериал, созданный Чарли </a:t>
            </a:r>
            <a:r>
              <a:rPr lang="ru-RU" dirty="0" err="1" smtClean="0"/>
              <a:t>Брукером</a:t>
            </a:r>
            <a:r>
              <a:rPr lang="ru-RU" dirty="0" smtClean="0"/>
              <a:t>. По поводу содержимого и структуры программы, </a:t>
            </a:r>
            <a:r>
              <a:rPr lang="ru-RU" dirty="0" err="1" smtClean="0"/>
              <a:t>Брукер</a:t>
            </a:r>
            <a:r>
              <a:rPr lang="ru-RU" dirty="0" smtClean="0"/>
              <a:t> отметил:</a:t>
            </a:r>
          </a:p>
          <a:p>
            <a:endParaRPr lang="ru-RU" dirty="0" smtClean="0"/>
          </a:p>
          <a:p>
            <a:r>
              <a:rPr lang="ru-RU" dirty="0" smtClean="0"/>
              <a:t>«В каждом эпизоде разный актёрский состав, разные места действий и даже разные реальности. Но все они рассказывают о нашем нынешнем образе жизни; и об образе жизни, который мы можем начать вести через 10 минут, если будем по-прежнему беспечны»[1].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F7D372-14C5-4DB9-A99A-A22335A5452A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03254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Картинка:</a:t>
            </a:r>
            <a:r>
              <a:rPr lang="ru-RU" baseline="0" dirty="0" smtClean="0"/>
              <a:t> Цифровая диктатура: как в Китае вводят систему социального рейтинга</a:t>
            </a:r>
          </a:p>
          <a:p>
            <a:r>
              <a:rPr lang="ru-RU" baseline="0" dirty="0" smtClean="0"/>
              <a:t>Подробнее на РБК:</a:t>
            </a:r>
          </a:p>
          <a:p>
            <a:r>
              <a:rPr lang="ru-RU" baseline="0" dirty="0" smtClean="0"/>
              <a:t>https://www.rbc.ru/business/11/12/2016/584953bb9a79477c8a7c08a7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F7D372-14C5-4DB9-A99A-A22335A5452A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6529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Отметим, в конце мая Скоробогатова говорила, что сейчас главный вопрос, который предстоит разрешить при создании такой системы - это "управление согласиями".</a:t>
            </a:r>
          </a:p>
          <a:p>
            <a:endParaRPr lang="ru-RU" dirty="0" smtClean="0"/>
          </a:p>
          <a:p>
            <a:r>
              <a:rPr lang="ru-RU" dirty="0" smtClean="0"/>
              <a:t>Подробнее: https://www.newsru.com/finance/29jun2018/rudigtalprofiles.html</a:t>
            </a:r>
          </a:p>
          <a:p>
            <a:endParaRPr lang="ru-RU" dirty="0" smtClean="0"/>
          </a:p>
          <a:p>
            <a:r>
              <a:rPr lang="ru-RU" dirty="0" smtClean="0"/>
              <a:t>В России создают цифровой профиль гражданина</a:t>
            </a:r>
          </a:p>
          <a:p>
            <a:endParaRPr lang="ru-RU" dirty="0" smtClean="0"/>
          </a:p>
          <a:p>
            <a:r>
              <a:rPr lang="ru-RU" dirty="0" smtClean="0"/>
              <a:t>Подробнее: https://www.newsru.com/finance/29jun2018/rudigtalprofiles.html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F7D372-14C5-4DB9-A99A-A22335A5452A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03453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владелец </a:t>
            </a:r>
            <a:r>
              <a:rPr lang="ru-RU" dirty="0" err="1" smtClean="0"/>
              <a:t>мессенджера</a:t>
            </a:r>
            <a:r>
              <a:rPr lang="ru-RU" dirty="0" smtClean="0"/>
              <a:t> «Телеграмм» Павел Дуров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F7D372-14C5-4DB9-A99A-A22335A5452A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17358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Вечером 2 июля PR-директор «</a:t>
            </a:r>
            <a:r>
              <a:rPr lang="ru-RU" dirty="0" err="1" smtClean="0"/>
              <a:t>Леруа</a:t>
            </a:r>
            <a:r>
              <a:rPr lang="ru-RU" dirty="0" smtClean="0"/>
              <a:t> </a:t>
            </a:r>
            <a:r>
              <a:rPr lang="ru-RU" dirty="0" err="1" smtClean="0"/>
              <a:t>Мерлен</a:t>
            </a:r>
            <a:r>
              <a:rPr lang="ru-RU" dirty="0" smtClean="0"/>
              <a:t>» Галина Панина опубликовала на своей странице в </a:t>
            </a:r>
            <a:r>
              <a:rPr lang="ru-RU" dirty="0" err="1" smtClean="0"/>
              <a:t>Facebook</a:t>
            </a:r>
            <a:r>
              <a:rPr lang="ru-RU" dirty="0" smtClean="0"/>
              <a:t> пост, в котором рассказала, что фанаты, празднующие победу сборной России в 1/8 финала чемпионата мира, сожгли в Москве молодую девушку. При этом Панина указала, что историю она услышала от «своей стажёрки». Никаких других источников информации PR-директор не предоставила.</a:t>
            </a:r>
            <a:r>
              <a:rPr lang="en-US" dirty="0" smtClean="0"/>
              <a:t> https://retailer.ru/pr-direktor-rossijskogo-lerua-merlen-popala-v-skandal-s-vatkoj-podrobno/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«Лечу в Африку. Надеюсь, что не заражусь СПИДом. Шучу. Я белая!», написала из самолета на своей странице в </a:t>
            </a:r>
            <a:r>
              <a:rPr lang="ru-RU" dirty="0" err="1" smtClean="0"/>
              <a:t>Twitter</a:t>
            </a:r>
            <a:r>
              <a:rPr lang="ru-RU" dirty="0" smtClean="0"/>
              <a:t> Сакко, вылетавшая в Кейптаун.</a:t>
            </a:r>
            <a:r>
              <a:rPr lang="en-US" dirty="0" smtClean="0"/>
              <a:t> http://www.forbes.ru/news/249044-piar-direktor-iac-lishilas-raboty-za-rasistskii-tvit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F7D372-14C5-4DB9-A99A-A22335A5452A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7674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Барбара </a:t>
            </a:r>
            <a:r>
              <a:rPr lang="ru-RU" dirty="0" err="1" smtClean="0"/>
              <a:t>Штеттингер</a:t>
            </a:r>
            <a:r>
              <a:rPr lang="ru-RU" dirty="0" smtClean="0"/>
              <a:t> </a:t>
            </a:r>
            <a:r>
              <a:rPr lang="en-US" dirty="0" smtClean="0"/>
              <a:t>Forbes Contributor</a:t>
            </a:r>
            <a:endParaRPr lang="ru-RU" dirty="0" smtClean="0"/>
          </a:p>
          <a:p>
            <a:r>
              <a:rPr lang="ru-RU" dirty="0" smtClean="0"/>
              <a:t>Боги из машины. Заменит ли топ-менеджеров искусственный интеллект// </a:t>
            </a:r>
            <a:r>
              <a:rPr lang="en-US" smtClean="0"/>
              <a:t>Forbes.</a:t>
            </a:r>
            <a:r>
              <a:rPr lang="en-US" baseline="0" smtClean="0"/>
              <a:t> </a:t>
            </a:r>
            <a:r>
              <a:rPr lang="ru-RU" smtClean="0"/>
              <a:t>04.12.2017 </a:t>
            </a:r>
          </a:p>
          <a:p>
            <a:r>
              <a:rPr lang="en-US" dirty="0" smtClean="0"/>
              <a:t>http://www.forbes.ru/karera-i-svoy-biznes/353763-bogi-iz-mashiny-zamenit-li-top-menedzherov-iskusstvennyy-intellekt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F7D372-14C5-4DB9-A99A-A22335A5452A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208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22.09.2018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22.09.2018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22.09.2018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22.09.2018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22.09.2018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348880"/>
            <a:ext cx="7416824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ФОРМИРОВАНИЕ ИНФОРМАЦИОННОЙ ЭТИКИ И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ЕЕ </a:t>
            </a:r>
            <a:r>
              <a:rPr lang="ru-RU" dirty="0"/>
              <a:t>ЗНАЧЕНИЕ В ОБУЧЕНИИ МЕНЕДЖЕРОВ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79512" y="6192688"/>
            <a:ext cx="7641704" cy="692696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 err="1" smtClean="0">
                <a:solidFill>
                  <a:schemeClr val="tx1"/>
                </a:solidFill>
                <a:latin typeface="+mj-lt"/>
                <a:cs typeface="Arial" pitchFamily="34" charset="0"/>
              </a:rPr>
              <a:t>Батаева</a:t>
            </a:r>
            <a:r>
              <a:rPr lang="ru-RU" sz="2400" b="1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 Б.С.               МГУ, 21-22 сентября 2018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0818"/>
            <a:ext cx="9900592" cy="869950"/>
          </a:xfrm>
        </p:spPr>
        <p:txBody>
          <a:bodyPr>
            <a:noAutofit/>
          </a:bodyPr>
          <a:lstStyle/>
          <a:p>
            <a:r>
              <a:rPr lang="ru-RU" sz="3600" dirty="0" smtClean="0"/>
              <a:t>Китайский индивидуальный </a:t>
            </a:r>
            <a:r>
              <a:rPr lang="ru-RU" sz="3600" dirty="0"/>
              <a:t>рейтинг - аналогия с фильмом </a:t>
            </a:r>
            <a:r>
              <a:rPr lang="ru-RU" sz="3600" dirty="0" smtClean="0"/>
              <a:t>из телесериала «</a:t>
            </a:r>
            <a:r>
              <a:rPr lang="ru-RU" sz="3600" dirty="0" err="1" smtClean="0"/>
              <a:t>Black</a:t>
            </a:r>
            <a:r>
              <a:rPr lang="ru-RU" sz="3600" dirty="0" smtClean="0"/>
              <a:t> </a:t>
            </a:r>
            <a:r>
              <a:rPr lang="ru-RU" sz="3600" dirty="0" err="1"/>
              <a:t>Mirror</a:t>
            </a:r>
            <a:r>
              <a:rPr lang="ru-RU" sz="3600" dirty="0" smtClean="0"/>
              <a:t>»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609600" y="1484784"/>
            <a:ext cx="3890392" cy="5373216"/>
          </a:xfrm>
        </p:spPr>
        <p:txBody>
          <a:bodyPr>
            <a:noAutofit/>
          </a:bodyPr>
          <a:lstStyle/>
          <a:p>
            <a:r>
              <a:rPr lang="ru-RU" sz="2800" dirty="0"/>
              <a:t>В</a:t>
            </a:r>
            <a:r>
              <a:rPr lang="ru-RU" sz="2800" dirty="0" smtClean="0"/>
              <a:t> </a:t>
            </a:r>
            <a:r>
              <a:rPr lang="ru-RU" sz="2800" dirty="0"/>
              <a:t>фильме </a:t>
            </a:r>
            <a:r>
              <a:rPr lang="ru-RU" sz="2800" dirty="0" smtClean="0"/>
              <a:t>«Нырок</a:t>
            </a:r>
            <a:r>
              <a:rPr lang="ru-RU" sz="2800" dirty="0"/>
              <a:t>» </a:t>
            </a:r>
            <a:r>
              <a:rPr lang="ru-RU" sz="2800" dirty="0" smtClean="0"/>
              <a:t>(3 сезон 2016 г.) показывают</a:t>
            </a:r>
            <a:r>
              <a:rPr lang="ru-RU" sz="2800" dirty="0"/>
              <a:t> </a:t>
            </a:r>
            <a:r>
              <a:rPr lang="ru-RU" sz="2800" dirty="0" smtClean="0"/>
              <a:t> общество, </a:t>
            </a:r>
            <a:r>
              <a:rPr lang="ru-RU" sz="2800" dirty="0"/>
              <a:t>где личностный социальный рейтинг, присваиваемый на основе оценки всех окружающих, с кем персона входит в контакт, сильно влияет на </a:t>
            </a:r>
            <a:r>
              <a:rPr lang="ru-RU" sz="2800" dirty="0" smtClean="0"/>
              <a:t>жизнь</a:t>
            </a:r>
            <a:endParaRPr lang="ru-RU" sz="2800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5243" y="1484784"/>
            <a:ext cx="4099205" cy="53732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173416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57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0040" y="422176"/>
            <a:ext cx="9756576" cy="990600"/>
          </a:xfrm>
        </p:spPr>
        <p:txBody>
          <a:bodyPr>
            <a:normAutofit fontScale="90000"/>
          </a:bodyPr>
          <a:lstStyle/>
          <a:p>
            <a:r>
              <a:rPr lang="ru-RU" sz="4900" dirty="0"/>
              <a:t>Цифровой </a:t>
            </a:r>
            <a:r>
              <a:rPr lang="ru-RU" sz="4900" dirty="0"/>
              <a:t>профиль </a:t>
            </a:r>
            <a:r>
              <a:rPr lang="ru-RU" sz="4900" dirty="0"/>
              <a:t>гражданина </a:t>
            </a:r>
            <a:r>
              <a:rPr lang="ru-RU" sz="4900" dirty="0" smtClean="0"/>
              <a:t/>
            </a:r>
            <a:br>
              <a:rPr lang="ru-RU" sz="4900" dirty="0" smtClean="0"/>
            </a:br>
            <a:r>
              <a:rPr lang="ru-RU" sz="4900" dirty="0" smtClean="0"/>
              <a:t>(</a:t>
            </a:r>
            <a:r>
              <a:rPr lang="ru-RU" sz="4900" dirty="0"/>
              <a:t>Россия)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1600200"/>
            <a:ext cx="8856984" cy="5573216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/>
              <a:t>Разработчики: ЦБ </a:t>
            </a:r>
            <a:r>
              <a:rPr lang="ru-RU" dirty="0"/>
              <a:t>и </a:t>
            </a:r>
            <a:r>
              <a:rPr lang="ru-RU" dirty="0" err="1" smtClean="0"/>
              <a:t>Минкомсвязь</a:t>
            </a:r>
            <a:r>
              <a:rPr lang="ru-RU" dirty="0"/>
              <a:t> </a:t>
            </a:r>
            <a:r>
              <a:rPr lang="ru-RU" dirty="0" smtClean="0"/>
              <a:t>(«</a:t>
            </a:r>
            <a:r>
              <a:rPr lang="ru-RU" dirty="0" err="1" smtClean="0"/>
              <a:t>Минцифра</a:t>
            </a:r>
            <a:r>
              <a:rPr lang="ru-RU" dirty="0" smtClean="0"/>
              <a:t>»)</a:t>
            </a:r>
            <a:endParaRPr lang="ru-RU" dirty="0"/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Речь </a:t>
            </a:r>
            <a:r>
              <a:rPr lang="ru-RU" dirty="0"/>
              <a:t>идет о платформе, с помощью которой </a:t>
            </a:r>
            <a:r>
              <a:rPr lang="ru-RU" b="1" i="1" dirty="0"/>
              <a:t>различные организации</a:t>
            </a:r>
            <a:r>
              <a:rPr lang="ru-RU" dirty="0"/>
              <a:t> смогут обмениваться данными клиента, не запрашивая их каждый раз у него. Получать информацию смогут граждане, компании, банки, государственные и другие </a:t>
            </a:r>
            <a:r>
              <a:rPr lang="ru-RU" dirty="0" smtClean="0"/>
              <a:t>организации</a:t>
            </a:r>
          </a:p>
          <a:p>
            <a:pPr algn="just"/>
            <a:r>
              <a:rPr lang="ru-RU" dirty="0" smtClean="0"/>
              <a:t>Идентификатор </a:t>
            </a:r>
            <a:r>
              <a:rPr lang="ru-RU" dirty="0"/>
              <a:t>будет связывать все данные о гражданине, содержащиеся в различных системах. Важной частью цифрового профиля станет информация, которая будет содержаться в регистре населения, создаваемом ФНС </a:t>
            </a:r>
            <a:r>
              <a:rPr lang="ru-RU" dirty="0" smtClean="0"/>
              <a:t>России</a:t>
            </a:r>
          </a:p>
          <a:p>
            <a:pPr algn="just"/>
            <a:r>
              <a:rPr lang="ru-RU" dirty="0" smtClean="0"/>
              <a:t>Это </a:t>
            </a:r>
            <a:r>
              <a:rPr lang="ru-RU" dirty="0"/>
              <a:t>будут персональные </a:t>
            </a:r>
            <a:r>
              <a:rPr lang="ru-RU" dirty="0" smtClean="0"/>
              <a:t>данные (например, о зарплате), </a:t>
            </a:r>
            <a:r>
              <a:rPr lang="ru-RU" dirty="0"/>
              <a:t>справки, сведения об оплате коммунальных услуг, о кредитах или остатках на счетах, оплата налогов и пошлин, покупка и продажа недвижимости, </a:t>
            </a:r>
            <a:r>
              <a:rPr lang="ru-RU" dirty="0" smtClean="0"/>
              <a:t>автомобиля и пр.</a:t>
            </a:r>
            <a:endParaRPr lang="ru-RU" dirty="0"/>
          </a:p>
          <a:p>
            <a:endParaRPr lang="ru-RU" dirty="0"/>
          </a:p>
          <a:p>
            <a:r>
              <a:rPr lang="ru-RU" dirty="0"/>
              <a:t>Подробнее: https://www.newsru.com/finance/29jun2018/rudigtalprofiles.html</a:t>
            </a:r>
          </a:p>
        </p:txBody>
      </p:sp>
    </p:spTree>
    <p:extLst>
      <p:ext uri="{BB962C8B-B14F-4D97-AF65-F5344CB8AC3E}">
        <p14:creationId xmlns:p14="http://schemas.microsoft.com/office/powerpoint/2010/main" val="781966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Цензура интернета в России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196752"/>
            <a:ext cx="8229600" cy="5217443"/>
          </a:xfrm>
        </p:spPr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r>
              <a:rPr lang="ru-RU" dirty="0"/>
              <a:t>Согласно докладу Международной правозащитной группы Агора под названием «Свобода интернета 2017: ползучая криминализация» в России ухудшается ситуация со свободой </a:t>
            </a:r>
            <a:r>
              <a:rPr lang="ru-RU" dirty="0" smtClean="0"/>
              <a:t>интернета</a:t>
            </a:r>
          </a:p>
          <a:p>
            <a:endParaRPr lang="ru-RU" dirty="0" smtClean="0"/>
          </a:p>
          <a:p>
            <a:r>
              <a:rPr lang="ru-RU" dirty="0"/>
              <a:t>К мерам по усилению  контроля может быть отнесен закон о </a:t>
            </a:r>
            <a:r>
              <a:rPr lang="ru-RU" dirty="0" err="1"/>
              <a:t>мессенджерах</a:t>
            </a:r>
            <a:r>
              <a:rPr lang="ru-RU" dirty="0"/>
              <a:t>, вступивший в силу с </a:t>
            </a:r>
            <a:r>
              <a:rPr lang="ru-RU" dirty="0" smtClean="0"/>
              <a:t>01.01.18</a:t>
            </a:r>
          </a:p>
          <a:p>
            <a:r>
              <a:rPr lang="ru-RU" dirty="0"/>
              <a:t>З</a:t>
            </a:r>
            <a:r>
              <a:rPr lang="ru-RU" dirty="0" smtClean="0"/>
              <a:t>аконодательное </a:t>
            </a:r>
            <a:r>
              <a:rPr lang="ru-RU" dirty="0"/>
              <a:t>требование </a:t>
            </a:r>
            <a:r>
              <a:rPr lang="ru-RU" dirty="0" err="1"/>
              <a:t>Минкомсвязи</a:t>
            </a:r>
            <a:r>
              <a:rPr lang="ru-RU" dirty="0"/>
              <a:t> о хранении текстовых сообщений, передач звуков и голоса, а также видеофайлов и изображений </a:t>
            </a:r>
            <a:r>
              <a:rPr lang="ru-RU" dirty="0" smtClean="0"/>
              <a:t>интернет-сервисами и пр.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Скандалы </a:t>
            </a:r>
            <a:r>
              <a:rPr lang="ru-RU" dirty="0"/>
              <a:t>вокруг </a:t>
            </a:r>
            <a:r>
              <a:rPr lang="ru-RU" dirty="0" smtClean="0"/>
              <a:t>комментариев в сетях, приведших к увольнению 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1600200"/>
            <a:ext cx="8496944" cy="449580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Скандал вокруг руководителя </a:t>
            </a:r>
            <a:r>
              <a:rPr lang="ru-RU" dirty="0"/>
              <a:t>PR-службы «</a:t>
            </a:r>
            <a:r>
              <a:rPr lang="ru-RU" dirty="0" err="1"/>
              <a:t>Леруа</a:t>
            </a:r>
            <a:r>
              <a:rPr lang="ru-RU" dirty="0"/>
              <a:t> </a:t>
            </a:r>
            <a:r>
              <a:rPr lang="ru-RU" dirty="0" err="1"/>
              <a:t>Мерлен</a:t>
            </a:r>
            <a:r>
              <a:rPr lang="ru-RU" dirty="0"/>
              <a:t>» в России </a:t>
            </a:r>
            <a:r>
              <a:rPr lang="ru-RU" dirty="0" smtClean="0"/>
              <a:t>Галины Паниной </a:t>
            </a:r>
          </a:p>
          <a:p>
            <a:pPr algn="just"/>
            <a:r>
              <a:rPr lang="ru-RU" dirty="0" smtClean="0"/>
              <a:t>PR-директора </a:t>
            </a:r>
            <a:r>
              <a:rPr lang="ru-RU" dirty="0"/>
              <a:t>американской компании </a:t>
            </a:r>
            <a:r>
              <a:rPr lang="ru-RU" dirty="0" err="1"/>
              <a:t>Empire</a:t>
            </a:r>
            <a:r>
              <a:rPr lang="ru-RU" dirty="0"/>
              <a:t> </a:t>
            </a:r>
            <a:r>
              <a:rPr lang="ru-RU" dirty="0" err="1"/>
              <a:t>Interactive</a:t>
            </a:r>
            <a:r>
              <a:rPr lang="ru-RU" dirty="0"/>
              <a:t>  </a:t>
            </a:r>
            <a:r>
              <a:rPr lang="ru-RU" dirty="0" err="1"/>
              <a:t>Жюстин</a:t>
            </a:r>
            <a:r>
              <a:rPr lang="ru-RU" dirty="0"/>
              <a:t> Сакко уволили за расистские </a:t>
            </a:r>
            <a:r>
              <a:rPr lang="ru-RU" dirty="0" smtClean="0"/>
              <a:t>высказывания </a:t>
            </a:r>
            <a:r>
              <a:rPr lang="ru-RU" dirty="0"/>
              <a:t>в </a:t>
            </a:r>
            <a:r>
              <a:rPr lang="ru-RU" dirty="0" err="1" smtClean="0"/>
              <a:t>соцсетях</a:t>
            </a:r>
            <a:endParaRPr lang="ru-RU" dirty="0" smtClean="0"/>
          </a:p>
          <a:p>
            <a:pPr algn="just"/>
            <a:r>
              <a:rPr lang="ru-RU" dirty="0"/>
              <a:t>Р</a:t>
            </a:r>
            <a:r>
              <a:rPr lang="ru-RU" dirty="0" smtClean="0"/>
              <a:t>ежиссёра </a:t>
            </a:r>
            <a:r>
              <a:rPr lang="ru-RU" dirty="0"/>
              <a:t>проекта "Стражи Галактики 3" (компания </a:t>
            </a:r>
            <a:r>
              <a:rPr lang="ru-RU" dirty="0" err="1"/>
              <a:t>Disney</a:t>
            </a:r>
            <a:r>
              <a:rPr lang="ru-RU" dirty="0"/>
              <a:t>) </a:t>
            </a:r>
            <a:r>
              <a:rPr lang="ru-RU" dirty="0" smtClean="0"/>
              <a:t>Джеймса </a:t>
            </a:r>
            <a:r>
              <a:rPr lang="ru-RU" dirty="0" err="1" smtClean="0"/>
              <a:t>Ганнома</a:t>
            </a:r>
            <a:r>
              <a:rPr lang="ru-RU" dirty="0" smtClean="0"/>
              <a:t> </a:t>
            </a:r>
            <a:r>
              <a:rPr lang="ru-RU" dirty="0" err="1" smtClean="0"/>
              <a:t>уволли</a:t>
            </a:r>
            <a:r>
              <a:rPr lang="ru-RU" dirty="0" smtClean="0"/>
              <a:t> </a:t>
            </a:r>
            <a:r>
              <a:rPr lang="ru-RU" dirty="0"/>
              <a:t>из-за неудачной записи в </a:t>
            </a:r>
            <a:r>
              <a:rPr lang="ru-RU" dirty="0" err="1"/>
              <a:t>Твиттере</a:t>
            </a:r>
            <a:r>
              <a:rPr lang="ru-RU" dirty="0"/>
              <a:t> (шутки по поводу педофилии) </a:t>
            </a:r>
            <a:r>
              <a:rPr lang="ru-RU" dirty="0" smtClean="0"/>
              <a:t>десятилетней давности</a:t>
            </a:r>
          </a:p>
          <a:p>
            <a:pPr algn="just"/>
            <a:r>
              <a:rPr lang="ru-RU" dirty="0"/>
              <a:t>и</a:t>
            </a:r>
            <a:r>
              <a:rPr lang="ru-RU" dirty="0" smtClean="0"/>
              <a:t> 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5204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Обучение информационной этике в России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600200"/>
            <a:ext cx="8442520" cy="4495800"/>
          </a:xfrm>
        </p:spPr>
        <p:txBody>
          <a:bodyPr>
            <a:normAutofit fontScale="92500"/>
          </a:bodyPr>
          <a:lstStyle/>
          <a:p>
            <a:pPr algn="just"/>
            <a:r>
              <a:rPr lang="ru-RU" dirty="0" smtClean="0"/>
              <a:t>Уроки по информационной этике проводятся на уроках в общеобразовательной школе и в колледжах</a:t>
            </a:r>
          </a:p>
          <a:p>
            <a:pPr algn="just"/>
            <a:r>
              <a:rPr lang="ru-RU" dirty="0" smtClean="0"/>
              <a:t>Информационная этика может  изучаться в рамках курса «Этика»</a:t>
            </a:r>
          </a:p>
          <a:p>
            <a:pPr algn="just"/>
            <a:r>
              <a:rPr lang="ru-RU" dirty="0" smtClean="0"/>
              <a:t>В </a:t>
            </a:r>
            <a:r>
              <a:rPr lang="ru-RU" dirty="0"/>
              <a:t>Санкт-Петербургском национальном исследовательском университете информационных технологий, механики и оптики (Университете ИТМО</a:t>
            </a:r>
            <a:r>
              <a:rPr lang="ru-RU" dirty="0" smtClean="0"/>
              <a:t>) дисциплина </a:t>
            </a:r>
            <a:r>
              <a:rPr lang="ru-RU" dirty="0"/>
              <a:t>«Цифровая </a:t>
            </a:r>
            <a:r>
              <a:rPr lang="ru-RU" dirty="0" smtClean="0"/>
              <a:t>культура» введена для магистрантов и бакалавров всех направлений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551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Выводы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484784"/>
            <a:ext cx="9144000" cy="5256584"/>
          </a:xfrm>
        </p:spPr>
        <p:txBody>
          <a:bodyPr>
            <a:normAutofit fontScale="92500"/>
          </a:bodyPr>
          <a:lstStyle/>
          <a:p>
            <a:pPr marL="514350" indent="0" algn="just">
              <a:buNone/>
            </a:pPr>
            <a:r>
              <a:rPr lang="ru-RU" dirty="0"/>
              <a:t>Проблемы обучения </a:t>
            </a:r>
            <a:r>
              <a:rPr lang="ru-RU" dirty="0" smtClean="0"/>
              <a:t>менеджеров этике</a:t>
            </a:r>
            <a:r>
              <a:rPr lang="ru-RU" dirty="0"/>
              <a:t>, включая информационную, </a:t>
            </a:r>
            <a:r>
              <a:rPr lang="ru-RU" dirty="0" smtClean="0"/>
              <a:t>выходят </a:t>
            </a:r>
            <a:r>
              <a:rPr lang="ru-RU" dirty="0"/>
              <a:t>на первый </a:t>
            </a:r>
            <a:r>
              <a:rPr lang="ru-RU" dirty="0" smtClean="0"/>
              <a:t>план, так в новых условиях повышаются риски нанесения вреда репутации</a:t>
            </a:r>
          </a:p>
          <a:p>
            <a:pPr marL="514350" indent="0" algn="just">
              <a:buNone/>
            </a:pPr>
            <a:r>
              <a:rPr lang="ru-RU" dirty="0" smtClean="0"/>
              <a:t>В разных культурах  нормы информационной этики могут различаться. Необходимо применять контекстный подход при применении информационной этики</a:t>
            </a:r>
          </a:p>
          <a:p>
            <a:pPr marL="514350" indent="0" algn="just">
              <a:buNone/>
            </a:pPr>
            <a:r>
              <a:rPr lang="ru-RU" dirty="0" smtClean="0"/>
              <a:t>Коммуникации в </a:t>
            </a:r>
            <a:r>
              <a:rPr lang="ru-RU" dirty="0"/>
              <a:t>цифровом </a:t>
            </a:r>
            <a:r>
              <a:rPr lang="ru-RU" dirty="0" smtClean="0"/>
              <a:t>мире</a:t>
            </a:r>
            <a:r>
              <a:rPr lang="ru-RU" dirty="0"/>
              <a:t> </a:t>
            </a:r>
            <a:r>
              <a:rPr lang="ru-RU" dirty="0" smtClean="0"/>
              <a:t>дают преимущество, но и  содержат опасности</a:t>
            </a:r>
            <a:r>
              <a:rPr lang="ru-RU" dirty="0"/>
              <a:t>. </a:t>
            </a:r>
            <a:r>
              <a:rPr lang="ru-RU" dirty="0" smtClean="0"/>
              <a:t>России </a:t>
            </a:r>
            <a:r>
              <a:rPr lang="ru-RU" dirty="0"/>
              <a:t>еще предстоит выработать нормы поведения и заложить основы ответственности за действия в цифровом </a:t>
            </a:r>
            <a:r>
              <a:rPr lang="ru-RU" dirty="0" smtClean="0"/>
              <a:t>мире</a:t>
            </a:r>
          </a:p>
          <a:p>
            <a:pPr marL="514350" indent="0"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Джек </a:t>
            </a:r>
            <a:r>
              <a:rPr lang="ru-RU" dirty="0" err="1"/>
              <a:t>Ма</a:t>
            </a:r>
            <a:r>
              <a:rPr lang="ru-RU" dirty="0"/>
              <a:t>, руководитель китайской компании </a:t>
            </a:r>
            <a:r>
              <a:rPr lang="ru-RU" dirty="0" err="1"/>
              <a:t>Alibaba</a:t>
            </a:r>
            <a:r>
              <a:rPr lang="ru-RU" dirty="0"/>
              <a:t>, работающей в сфере интернет-коммерции, считает, что появятся </a:t>
            </a:r>
            <a:r>
              <a:rPr lang="ru-RU" dirty="0" err="1"/>
              <a:t>робото</a:t>
            </a:r>
            <a:r>
              <a:rPr lang="ru-RU" dirty="0"/>
              <a:t>-руководители и даже </a:t>
            </a:r>
            <a:r>
              <a:rPr lang="ru-RU" dirty="0" err="1"/>
              <a:t>робото</a:t>
            </a:r>
            <a:r>
              <a:rPr lang="ru-RU" dirty="0"/>
              <a:t>-CEO </a:t>
            </a:r>
          </a:p>
          <a:p>
            <a:r>
              <a:rPr lang="ru-RU" dirty="0" smtClean="0"/>
              <a:t>А </a:t>
            </a:r>
            <a:r>
              <a:rPr lang="ru-RU" dirty="0"/>
              <a:t>когда появятся новые — это будут, прежде всего, руководящие позиции. Согласно исследованию, проведенному консалтинговой компанией </a:t>
            </a:r>
            <a:r>
              <a:rPr lang="ru-RU" dirty="0" err="1"/>
              <a:t>Capgemini</a:t>
            </a:r>
            <a:r>
              <a:rPr lang="ru-RU" dirty="0"/>
              <a:t>, две из трех </a:t>
            </a:r>
            <a:r>
              <a:rPr lang="ru-RU" dirty="0" smtClean="0"/>
              <a:t>позиций, которые появятся к 2035 году </a:t>
            </a:r>
            <a:r>
              <a:rPr lang="ru-RU" dirty="0"/>
              <a:t>будут требовать наличия управленческих навыков.</a:t>
            </a:r>
          </a:p>
        </p:txBody>
      </p:sp>
    </p:spTree>
    <p:extLst>
      <p:ext uri="{BB962C8B-B14F-4D97-AF65-F5344CB8AC3E}">
        <p14:creationId xmlns:p14="http://schemas.microsoft.com/office/powerpoint/2010/main" val="644582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9" name="Рисунок 8"/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199838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531352" cy="4495800"/>
          </a:xfrm>
        </p:spPr>
        <p:txBody>
          <a:bodyPr/>
          <a:lstStyle/>
          <a:p>
            <a:r>
              <a:rPr lang="ru-RU" dirty="0" smtClean="0"/>
              <a:t>Понятийный аппарат информационной этики</a:t>
            </a:r>
          </a:p>
          <a:p>
            <a:r>
              <a:rPr lang="ru-RU" dirty="0" smtClean="0"/>
              <a:t>Области исследования информационной этики</a:t>
            </a:r>
          </a:p>
          <a:p>
            <a:r>
              <a:rPr lang="ru-RU" dirty="0"/>
              <a:t>Информационная этика в контексте разных культур </a:t>
            </a:r>
            <a:endParaRPr lang="ru-RU" dirty="0" smtClean="0"/>
          </a:p>
          <a:p>
            <a:r>
              <a:rPr lang="ru-RU" dirty="0" smtClean="0"/>
              <a:t>Примеры потери репутации и увольнений менеджеров в связи с неосторожными высказываниями</a:t>
            </a:r>
          </a:p>
          <a:p>
            <a:r>
              <a:rPr lang="ru-RU" dirty="0" smtClean="0"/>
              <a:t>Обучение информационной этике, цифровой культуре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5808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28600"/>
            <a:ext cx="8226496" cy="161622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Менеджер в условиях цифровой экономики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1600200"/>
            <a:ext cx="8370512" cy="5257800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«Цифровая </a:t>
            </a:r>
            <a:r>
              <a:rPr lang="ru-RU" dirty="0"/>
              <a:t>экономика" — это экономическое производство с использованием цифровых </a:t>
            </a:r>
            <a:r>
              <a:rPr lang="ru-RU" dirty="0" smtClean="0"/>
              <a:t>технологий;  все </a:t>
            </a:r>
            <a:r>
              <a:rPr lang="ru-RU" dirty="0"/>
              <a:t>виды экономической деятельности основанные, ставшие возможными или существенно изменившиеся благодаря компьютерам, цифровым системам и микроэлектронике» (А. Федотов</a:t>
            </a:r>
            <a:r>
              <a:rPr lang="ru-RU" dirty="0" smtClean="0"/>
              <a:t>)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9185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Схожие с информационной этикой понятия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531352" cy="4495800"/>
          </a:xfrm>
        </p:spPr>
        <p:txBody>
          <a:bodyPr>
            <a:normAutofit/>
          </a:bodyPr>
          <a:lstStyle/>
          <a:p>
            <a:r>
              <a:rPr lang="ru-RU" dirty="0"/>
              <a:t>«</a:t>
            </a:r>
            <a:r>
              <a:rPr lang="ru-RU" dirty="0" err="1"/>
              <a:t>киберэтика</a:t>
            </a:r>
            <a:r>
              <a:rPr lang="ru-RU" dirty="0" smtClean="0"/>
              <a:t>»</a:t>
            </a:r>
            <a:endParaRPr lang="ru-RU" dirty="0" smtClean="0"/>
          </a:p>
          <a:p>
            <a:r>
              <a:rPr lang="ru-RU" dirty="0" smtClean="0"/>
              <a:t>«</a:t>
            </a:r>
            <a:r>
              <a:rPr lang="ru-RU" dirty="0"/>
              <a:t>сетевая этика</a:t>
            </a:r>
            <a:r>
              <a:rPr lang="ru-RU" dirty="0" smtClean="0"/>
              <a:t>»</a:t>
            </a:r>
            <a:endParaRPr lang="ru-RU" dirty="0" smtClean="0"/>
          </a:p>
          <a:p>
            <a:r>
              <a:rPr lang="ru-RU" dirty="0" smtClean="0"/>
              <a:t>«</a:t>
            </a:r>
            <a:r>
              <a:rPr lang="ru-RU" dirty="0"/>
              <a:t>компьютерная этика</a:t>
            </a:r>
            <a:r>
              <a:rPr lang="ru-RU" dirty="0" smtClean="0"/>
              <a:t>»</a:t>
            </a:r>
            <a:endParaRPr lang="ru-RU" dirty="0" smtClean="0"/>
          </a:p>
          <a:p>
            <a:r>
              <a:rPr lang="ru-RU" dirty="0" smtClean="0"/>
              <a:t>«</a:t>
            </a:r>
            <a:r>
              <a:rPr lang="ru-RU" dirty="0"/>
              <a:t>этика Интернета</a:t>
            </a:r>
            <a:r>
              <a:rPr lang="ru-RU" dirty="0" smtClean="0"/>
              <a:t>» </a:t>
            </a:r>
            <a:endParaRPr lang="ru-RU" dirty="0" smtClean="0"/>
          </a:p>
          <a:p>
            <a:r>
              <a:rPr lang="ru-RU" dirty="0" smtClean="0"/>
              <a:t>«</a:t>
            </a:r>
            <a:r>
              <a:rPr lang="ru-RU" dirty="0"/>
              <a:t>этика цифровых технологий</a:t>
            </a:r>
            <a:r>
              <a:rPr lang="ru-RU" dirty="0" smtClean="0"/>
              <a:t>»</a:t>
            </a:r>
            <a:endParaRPr lang="ru-RU" dirty="0" smtClean="0"/>
          </a:p>
          <a:p>
            <a:r>
              <a:rPr lang="ru-RU" dirty="0" smtClean="0"/>
              <a:t>«</a:t>
            </a:r>
            <a:r>
              <a:rPr lang="ru-RU" dirty="0"/>
              <a:t>этика </a:t>
            </a:r>
            <a:r>
              <a:rPr lang="ru-RU" dirty="0" smtClean="0"/>
              <a:t>виртуальных </a:t>
            </a:r>
            <a:r>
              <a:rPr lang="ru-RU" dirty="0"/>
              <a:t>коммуникаций</a:t>
            </a:r>
            <a:r>
              <a:rPr lang="ru-RU" dirty="0" smtClean="0"/>
              <a:t>»</a:t>
            </a:r>
          </a:p>
          <a:p>
            <a:r>
              <a:rPr lang="ru-RU" dirty="0" smtClean="0"/>
              <a:t>«</a:t>
            </a:r>
            <a:r>
              <a:rPr lang="ru-RU" dirty="0" err="1"/>
              <a:t>информатизационная</a:t>
            </a:r>
            <a:r>
              <a:rPr lang="ru-RU" dirty="0"/>
              <a:t> этика» (или </a:t>
            </a:r>
            <a:endParaRPr lang="ru-RU" dirty="0" smtClean="0"/>
          </a:p>
          <a:p>
            <a:r>
              <a:rPr lang="ru-RU" dirty="0" smtClean="0"/>
              <a:t>«</a:t>
            </a:r>
            <a:r>
              <a:rPr lang="ru-RU" dirty="0"/>
              <a:t>этика </a:t>
            </a:r>
            <a:r>
              <a:rPr lang="ru-RU" dirty="0" err="1"/>
              <a:t>информатизирующегося</a:t>
            </a:r>
            <a:r>
              <a:rPr lang="ru-RU" dirty="0"/>
              <a:t> общества») </a:t>
            </a:r>
            <a:r>
              <a:rPr lang="ru-RU" dirty="0" smtClean="0"/>
              <a:t>и т.п.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0180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Понятийный аппарат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1600200"/>
            <a:ext cx="8370512" cy="5257800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b="1" i="1" dirty="0"/>
              <a:t>Информационная этика </a:t>
            </a:r>
            <a:r>
              <a:rPr lang="ru-RU" dirty="0"/>
              <a:t>«охватывает этические, юридические и социальные аспекты применения информационно-коммуникационные </a:t>
            </a:r>
            <a:r>
              <a:rPr lang="ru-RU" dirty="0" smtClean="0"/>
              <a:t>технологии, </a:t>
            </a:r>
            <a:r>
              <a:rPr lang="ru-RU" dirty="0"/>
              <a:t>ставя во главу угла реализацию принципов Всеобщей декларации прав человека в информационном обществе» </a:t>
            </a:r>
            <a:endParaRPr lang="ru-RU" dirty="0" smtClean="0"/>
          </a:p>
          <a:p>
            <a:pPr marL="0" indent="0" algn="just">
              <a:buNone/>
            </a:pPr>
            <a:endParaRPr lang="ru-RU" b="1" i="1" dirty="0"/>
          </a:p>
          <a:p>
            <a:pPr marL="0" indent="0" algn="just">
              <a:buNone/>
            </a:pPr>
            <a:r>
              <a:rPr lang="ru-RU" b="1" i="1" dirty="0" smtClean="0"/>
              <a:t>Информационная </a:t>
            </a:r>
            <a:r>
              <a:rPr lang="ru-RU" b="1" i="1" dirty="0"/>
              <a:t>этика </a:t>
            </a:r>
            <a:r>
              <a:rPr lang="ru-RU" dirty="0" smtClean="0"/>
              <a:t>представляет </a:t>
            </a:r>
            <a:r>
              <a:rPr lang="ru-RU" dirty="0"/>
              <a:t>собой область междисциплинарных исследований, включающая рассмотрение технических, моральных, юридических, социальных, политических и философских </a:t>
            </a:r>
            <a:r>
              <a:rPr lang="ru-RU" dirty="0" smtClean="0"/>
              <a:t>вопросов</a:t>
            </a:r>
            <a:endParaRPr lang="ru-RU" dirty="0"/>
          </a:p>
          <a:p>
            <a:pPr marL="0" indent="0" algn="just">
              <a:buNone/>
            </a:pPr>
            <a:endParaRPr lang="ru-RU" b="1" i="1" dirty="0" smtClean="0"/>
          </a:p>
          <a:p>
            <a:pPr marL="0" indent="0" algn="just">
              <a:buNone/>
            </a:pPr>
            <a:r>
              <a:rPr lang="ru-RU" b="1" i="1" dirty="0" smtClean="0"/>
              <a:t>Главная </a:t>
            </a:r>
            <a:r>
              <a:rPr lang="ru-RU" b="1" i="1" dirty="0"/>
              <a:t>цель </a:t>
            </a:r>
            <a:r>
              <a:rPr lang="ru-RU" dirty="0"/>
              <a:t>– регулирование поведения человека в сфере создания и использования информационно-компьютерных технологий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Результаты опроса </a:t>
            </a:r>
            <a:r>
              <a:rPr lang="ru-RU" dirty="0" smtClean="0"/>
              <a:t>топ-менеджеров </a:t>
            </a:r>
            <a:r>
              <a:rPr lang="ru-RU" dirty="0" smtClean="0"/>
              <a:t>о роли этики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589567"/>
            <a:ext cx="4320480" cy="457200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 smtClean="0"/>
              <a:t>По результатам опроса «</a:t>
            </a:r>
            <a:r>
              <a:rPr lang="ru-RU" b="1" dirty="0" smtClean="0">
                <a:solidFill>
                  <a:srgbClr val="FF0000"/>
                </a:solidFill>
              </a:rPr>
              <a:t>83</a:t>
            </a:r>
            <a:r>
              <a:rPr lang="ru-RU" b="1" dirty="0">
                <a:solidFill>
                  <a:srgbClr val="FF0000"/>
                </a:solidFill>
              </a:rPr>
              <a:t>%</a:t>
            </a:r>
            <a:r>
              <a:rPr lang="ru-RU" dirty="0"/>
              <a:t> россиян убеждены в том, что сильные этические принципы и этическое поведение будут </a:t>
            </a:r>
            <a:r>
              <a:rPr lang="ru-RU" b="1" dirty="0"/>
              <a:t>более </a:t>
            </a:r>
            <a:r>
              <a:rPr lang="ru-RU" dirty="0"/>
              <a:t>востребованы в эпоху цифровых технологий,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на </a:t>
            </a:r>
            <a:r>
              <a:rPr lang="ru-RU" dirty="0"/>
              <a:t>глобальном уровне с этим утверждением согласилось </a:t>
            </a:r>
            <a:r>
              <a:rPr lang="ru-RU" b="1" dirty="0">
                <a:solidFill>
                  <a:srgbClr val="FF0000"/>
                </a:solidFill>
              </a:rPr>
              <a:t>89</a:t>
            </a:r>
            <a:r>
              <a:rPr lang="ru-RU" b="1" dirty="0" smtClean="0">
                <a:solidFill>
                  <a:srgbClr val="FF0000"/>
                </a:solidFill>
              </a:rPr>
              <a:t>%</a:t>
            </a:r>
            <a:r>
              <a:rPr lang="ru-RU" dirty="0" smtClean="0"/>
              <a:t>»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r>
              <a:rPr lang="ru-RU" i="1" dirty="0" err="1"/>
              <a:t>Cтародубцева</a:t>
            </a:r>
            <a:r>
              <a:rPr lang="ru-RU" i="1" dirty="0"/>
              <a:t> В. Этичное поведение в эпоху цифровой экономики: какие вызовы бросает нам современность</a:t>
            </a:r>
            <a:r>
              <a:rPr lang="ru-RU" i="1" dirty="0" smtClean="0"/>
              <a:t>?/ </a:t>
            </a:r>
            <a:r>
              <a:rPr lang="ru-RU" i="1" dirty="0" err="1"/>
              <a:t>Cайт</a:t>
            </a:r>
            <a:r>
              <a:rPr lang="ru-RU" i="1" dirty="0"/>
              <a:t> «Российский бизнес  </a:t>
            </a:r>
            <a:r>
              <a:rPr lang="ru-RU" i="1" dirty="0" err="1"/>
              <a:t>on-line</a:t>
            </a:r>
            <a:r>
              <a:rPr lang="ru-RU" i="1" dirty="0"/>
              <a:t>». Дата публикации: 13.10.17.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Инструменты этической оценки </a:t>
            </a:r>
            <a:r>
              <a:rPr lang="ru-RU" dirty="0" smtClean="0"/>
              <a:t>информационной этики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600200"/>
            <a:ext cx="8514528" cy="4495800"/>
          </a:xfrm>
        </p:spPr>
        <p:txBody>
          <a:bodyPr>
            <a:normAutofit lnSpcReduction="10000"/>
          </a:bodyPr>
          <a:lstStyle/>
          <a:p>
            <a:pPr marL="971550" indent="-457200"/>
            <a:r>
              <a:rPr lang="ru-RU" dirty="0" smtClean="0"/>
              <a:t>интеллектуальная </a:t>
            </a:r>
            <a:r>
              <a:rPr lang="ru-RU" dirty="0" smtClean="0"/>
              <a:t>собственность </a:t>
            </a:r>
            <a:r>
              <a:rPr lang="ru-RU" dirty="0"/>
              <a:t>неприкосновенность частной </a:t>
            </a:r>
            <a:r>
              <a:rPr lang="ru-RU" dirty="0" smtClean="0"/>
              <a:t>жизни</a:t>
            </a:r>
          </a:p>
          <a:p>
            <a:pPr marL="971550" indent="-457200"/>
            <a:r>
              <a:rPr lang="ru-RU" dirty="0" smtClean="0"/>
              <a:t>безопасность </a:t>
            </a:r>
            <a:endParaRPr lang="ru-RU" dirty="0"/>
          </a:p>
          <a:p>
            <a:pPr marL="971550" indent="-457200"/>
            <a:r>
              <a:rPr lang="ru-RU" dirty="0" smtClean="0"/>
              <a:t>цензура</a:t>
            </a:r>
            <a:endParaRPr lang="ru-RU" dirty="0" smtClean="0"/>
          </a:p>
          <a:p>
            <a:pPr marL="971550" indent="-457200"/>
            <a:r>
              <a:rPr lang="ru-RU" dirty="0" smtClean="0"/>
              <a:t>перегруженность </a:t>
            </a:r>
            <a:r>
              <a:rPr lang="ru-RU" dirty="0"/>
              <a:t>информацией</a:t>
            </a:r>
            <a:r>
              <a:rPr lang="ru-RU" dirty="0" smtClean="0"/>
              <a:t>,…</a:t>
            </a:r>
          </a:p>
          <a:p>
            <a:pPr marL="971550" indent="-457200"/>
            <a:r>
              <a:rPr lang="ru-RU" dirty="0" smtClean="0"/>
              <a:t>виртуальная </a:t>
            </a:r>
            <a:r>
              <a:rPr lang="ru-RU" dirty="0" smtClean="0"/>
              <a:t>реальность</a:t>
            </a:r>
            <a:endParaRPr lang="ru-RU" dirty="0" smtClean="0"/>
          </a:p>
          <a:p>
            <a:pPr marL="971550" indent="-457200"/>
            <a:r>
              <a:rPr lang="ru-RU" dirty="0" smtClean="0"/>
              <a:t>робототехника</a:t>
            </a:r>
            <a:endParaRPr lang="ru-RU" dirty="0" smtClean="0"/>
          </a:p>
          <a:p>
            <a:pPr marL="971550" indent="-457200"/>
            <a:r>
              <a:rPr lang="ru-RU" dirty="0" smtClean="0"/>
              <a:t>достоверная </a:t>
            </a:r>
            <a:r>
              <a:rPr lang="ru-RU" dirty="0"/>
              <a:t>и актуальная информация об окружающей </a:t>
            </a:r>
            <a:r>
              <a:rPr lang="ru-RU" dirty="0" smtClean="0"/>
              <a:t>среде…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/>
              <a:t>Отношение </a:t>
            </a:r>
            <a:r>
              <a:rPr lang="ru-RU" dirty="0" smtClean="0"/>
              <a:t>к </a:t>
            </a:r>
            <a:r>
              <a:rPr lang="ru-RU" dirty="0"/>
              <a:t>цензуре </a:t>
            </a:r>
            <a:r>
              <a:rPr lang="ru-RU" dirty="0" smtClean="0"/>
              <a:t>в </a:t>
            </a:r>
            <a:r>
              <a:rPr lang="ru-RU" dirty="0"/>
              <a:t>США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556792"/>
            <a:ext cx="8445624" cy="5001419"/>
          </a:xfrm>
        </p:spPr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ru-RU" dirty="0" smtClean="0"/>
              <a:t>Официально </a:t>
            </a:r>
            <a:r>
              <a:rPr lang="ru-RU" dirty="0"/>
              <a:t>нет «цензуры интернета», однако до 2015 года агенты АНБ имели неограниченный доступ и могли вести слежку за действиями в </a:t>
            </a:r>
            <a:r>
              <a:rPr lang="ru-RU" dirty="0" smtClean="0"/>
              <a:t>интернете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 smtClean="0"/>
              <a:t>В следствие разоблачительной </a:t>
            </a:r>
            <a:r>
              <a:rPr lang="ru-RU" dirty="0"/>
              <a:t>деятельности Эдварда </a:t>
            </a:r>
            <a:r>
              <a:rPr lang="ru-RU" dirty="0" err="1"/>
              <a:t>Сноудэна</a:t>
            </a:r>
            <a:r>
              <a:rPr lang="ru-RU" dirty="0"/>
              <a:t>  </a:t>
            </a:r>
            <a:r>
              <a:rPr lang="ru-RU" dirty="0" smtClean="0"/>
              <a:t>Конгрессе </a:t>
            </a:r>
            <a:r>
              <a:rPr lang="ru-RU" dirty="0"/>
              <a:t>в США признал незаконными программы по массовому сбору метаданных об интересах интернет-пользователей и личным связям, программ массовой слежки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</a:t>
            </a:r>
            <a:r>
              <a:rPr lang="ru-RU" dirty="0" smtClean="0"/>
              <a:t>ензура интернета в </a:t>
            </a:r>
            <a:r>
              <a:rPr lang="ru-RU" dirty="0"/>
              <a:t>Китае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-252536" y="2438400"/>
            <a:ext cx="4748336" cy="4419600"/>
          </a:xfrm>
        </p:spPr>
        <p:txBody>
          <a:bodyPr>
            <a:normAutofit fontScale="77500" lnSpcReduction="20000"/>
          </a:bodyPr>
          <a:lstStyle/>
          <a:p>
            <a:pPr marL="514350" indent="0" algn="just">
              <a:buNone/>
            </a:pPr>
            <a:r>
              <a:rPr lang="ru-RU" dirty="0"/>
              <a:t>В стране с 2006 года действует ведомство по контролю за интернетом</a:t>
            </a:r>
          </a:p>
          <a:p>
            <a:pPr marL="514350" indent="0" algn="just">
              <a:buNone/>
            </a:pPr>
            <a:r>
              <a:rPr lang="ru-RU" dirty="0" smtClean="0"/>
              <a:t>«Специальный </a:t>
            </a:r>
            <a:r>
              <a:rPr lang="ru-RU" dirty="0"/>
              <a:t>сервер или </a:t>
            </a:r>
            <a:r>
              <a:rPr lang="ru-RU" dirty="0" smtClean="0"/>
              <a:t>система </a:t>
            </a:r>
            <a:r>
              <a:rPr lang="ru-RU" dirty="0"/>
              <a:t>серверов, которые устанавливаются на интернет-канале между пользователями и поставщиком </a:t>
            </a:r>
            <a:r>
              <a:rPr lang="ru-RU" dirty="0" err="1"/>
              <a:t>интернет-соединения</a:t>
            </a:r>
            <a:r>
              <a:rPr lang="ru-RU" dirty="0"/>
              <a:t> и фильтруют информацию, передающуюся по каналу». </a:t>
            </a:r>
            <a:endParaRPr lang="ru-RU" dirty="0" smtClean="0"/>
          </a:p>
          <a:p>
            <a:pPr marL="514350" indent="0" algn="just">
              <a:buNone/>
            </a:pPr>
            <a:r>
              <a:rPr lang="ru-RU" dirty="0" smtClean="0"/>
              <a:t>Цензуре </a:t>
            </a:r>
            <a:r>
              <a:rPr lang="ru-RU" dirty="0"/>
              <a:t>подвергаются зарубежные ресурсы, сайты американских университетов.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499992" y="2438400"/>
            <a:ext cx="4644008" cy="4419600"/>
          </a:xfrm>
        </p:spPr>
        <p:txBody>
          <a:bodyPr>
            <a:normAutofit/>
          </a:bodyPr>
          <a:lstStyle/>
          <a:p>
            <a:pPr algn="just"/>
            <a:r>
              <a:rPr lang="ru-RU" sz="2400" dirty="0"/>
              <a:t>Введение рейтинга проходит в рамках  создания системы, обеспечивающей повышение доверия в стране (социального кредита доверия). </a:t>
            </a:r>
            <a:endParaRPr lang="ru-RU" sz="2400" dirty="0" smtClean="0"/>
          </a:p>
          <a:p>
            <a:pPr algn="just"/>
            <a:r>
              <a:rPr lang="ru-RU" sz="2400" dirty="0"/>
              <a:t>Система социального рейтинга начала работать с мая 2018 для пассажиров поездов и самолётов, а в полной мере программа должна заработать к 2020 году.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"/>
          </p:nvPr>
        </p:nvSpPr>
        <p:spPr/>
        <p:txBody>
          <a:bodyPr>
            <a:noAutofit/>
          </a:bodyPr>
          <a:lstStyle/>
          <a:p>
            <a:r>
              <a:rPr lang="ru-RU" dirty="0" smtClean="0"/>
              <a:t>Проект «Золотой щит»</a:t>
            </a:r>
          </a:p>
          <a:p>
            <a:r>
              <a:rPr lang="ru-RU" dirty="0" smtClean="0"/>
              <a:t>("</a:t>
            </a:r>
            <a:r>
              <a:rPr lang="ru-RU" dirty="0"/>
              <a:t>великий китайский </a:t>
            </a:r>
            <a:r>
              <a:rPr lang="ru-RU" dirty="0" err="1"/>
              <a:t>файрволл</a:t>
            </a:r>
            <a:r>
              <a:rPr lang="ru-RU" dirty="0" smtClean="0"/>
              <a:t>")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Введение </a:t>
            </a:r>
            <a:r>
              <a:rPr lang="ru-RU" dirty="0"/>
              <a:t>индивидуального рейтинга граждан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226</TotalTime>
  <Words>1260</Words>
  <Application>Microsoft Office PowerPoint</Application>
  <PresentationFormat>Экран (4:3)</PresentationFormat>
  <Paragraphs>118</Paragraphs>
  <Slides>18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Обычная</vt:lpstr>
      <vt:lpstr>ФОРМИРОВАНИЕ ИНФОРМАЦИОННОЙ ЭТИКИ И  ЕЕ ЗНАЧЕНИЕ В ОБУЧЕНИИ МЕНЕДЖЕРОВ</vt:lpstr>
      <vt:lpstr>План</vt:lpstr>
      <vt:lpstr>Менеджер в условиях цифровой экономики  </vt:lpstr>
      <vt:lpstr>Схожие с информационной этикой понятия </vt:lpstr>
      <vt:lpstr>Понятийный аппарат</vt:lpstr>
      <vt:lpstr>Результаты опроса топ-менеджеров о роли этики</vt:lpstr>
      <vt:lpstr>Инструменты этической оценки информационной этики</vt:lpstr>
      <vt:lpstr>Отношение к цензуре в США</vt:lpstr>
      <vt:lpstr>Цензура интернета в Китае  </vt:lpstr>
      <vt:lpstr>Китайский индивидуальный рейтинг - аналогия с фильмом из телесериала «Black Mirror» </vt:lpstr>
      <vt:lpstr>Презентация PowerPoint</vt:lpstr>
      <vt:lpstr>Цифровой профиль гражданина  (Россия) </vt:lpstr>
      <vt:lpstr>Цензура интернета в России</vt:lpstr>
      <vt:lpstr>Скандалы вокруг комментариев в сетях, приведших к увольнению   </vt:lpstr>
      <vt:lpstr>Обучение информационной этике в России </vt:lpstr>
      <vt:lpstr>Выводы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агентской проблемы</dc:title>
  <dc:creator>Ларина Дарья</dc:creator>
  <cp:lastModifiedBy>Asus</cp:lastModifiedBy>
  <cp:revision>27</cp:revision>
  <dcterms:created xsi:type="dcterms:W3CDTF">2012-01-20T14:09:29Z</dcterms:created>
  <dcterms:modified xsi:type="dcterms:W3CDTF">2018-09-22T05:39:23Z</dcterms:modified>
</cp:coreProperties>
</file>