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  <p:sldMasterId id="2147483649" r:id="rId2"/>
  </p:sldMasterIdLst>
  <p:notesMasterIdLst>
    <p:notesMasterId r:id="rId42"/>
  </p:notesMasterIdLst>
  <p:handoutMasterIdLst>
    <p:handoutMasterId r:id="rId43"/>
  </p:handoutMasterIdLst>
  <p:sldIdLst>
    <p:sldId id="429" r:id="rId3"/>
    <p:sldId id="621" r:id="rId4"/>
    <p:sldId id="618" r:id="rId5"/>
    <p:sldId id="620" r:id="rId6"/>
    <p:sldId id="622" r:id="rId7"/>
    <p:sldId id="617" r:id="rId8"/>
    <p:sldId id="598" r:id="rId9"/>
    <p:sldId id="597" r:id="rId10"/>
    <p:sldId id="623" r:id="rId11"/>
    <p:sldId id="626" r:id="rId12"/>
    <p:sldId id="625" r:id="rId13"/>
    <p:sldId id="627" r:id="rId14"/>
    <p:sldId id="646" r:id="rId15"/>
    <p:sldId id="628" r:id="rId16"/>
    <p:sldId id="629" r:id="rId17"/>
    <p:sldId id="630" r:id="rId18"/>
    <p:sldId id="631" r:id="rId19"/>
    <p:sldId id="632" r:id="rId20"/>
    <p:sldId id="633" r:id="rId21"/>
    <p:sldId id="634" r:id="rId22"/>
    <p:sldId id="647" r:id="rId23"/>
    <p:sldId id="636" r:id="rId24"/>
    <p:sldId id="648" r:id="rId25"/>
    <p:sldId id="649" r:id="rId26"/>
    <p:sldId id="640" r:id="rId27"/>
    <p:sldId id="641" r:id="rId28"/>
    <p:sldId id="639" r:id="rId29"/>
    <p:sldId id="615" r:id="rId30"/>
    <p:sldId id="589" r:id="rId31"/>
    <p:sldId id="591" r:id="rId32"/>
    <p:sldId id="613" r:id="rId33"/>
    <p:sldId id="571" r:id="rId34"/>
    <p:sldId id="642" r:id="rId35"/>
    <p:sldId id="643" r:id="rId36"/>
    <p:sldId id="616" r:id="rId37"/>
    <p:sldId id="574" r:id="rId38"/>
    <p:sldId id="592" r:id="rId39"/>
    <p:sldId id="644" r:id="rId40"/>
    <p:sldId id="645" r:id="rId41"/>
  </p:sldIdLst>
  <p:sldSz cx="10080625" cy="6858000"/>
  <p:notesSz cx="9979025" cy="683418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7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99"/>
    <a:srgbClr val="800080"/>
    <a:srgbClr val="3333FF"/>
    <a:srgbClr val="CCECFF"/>
    <a:srgbClr val="FF9900"/>
    <a:srgbClr val="FFCC00"/>
    <a:srgbClr val="CC99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52" autoAdjust="0"/>
    <p:restoredTop sz="80710" autoAdjust="0"/>
  </p:normalViewPr>
  <p:slideViewPr>
    <p:cSldViewPr>
      <p:cViewPr varScale="1">
        <p:scale>
          <a:sx n="115" d="100"/>
          <a:sy n="115" d="100"/>
        </p:scale>
        <p:origin x="1026" y="114"/>
      </p:cViewPr>
      <p:guideLst>
        <p:guide orient="horz" pos="2160"/>
        <p:guide pos="317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ru-RU" sz="1596" b="0" i="0" u="none" strike="noStrike" kern="1200" spc="0" baseline="0">
                <a:solidFill>
                  <a:srgbClr val="990099"/>
                </a:solidFill>
                <a:latin typeface="+mn-lt"/>
                <a:ea typeface="+mn-ea"/>
                <a:cs typeface="+mn-cs"/>
              </a:defRPr>
            </a:pPr>
            <a:r>
              <a:rPr lang="ru-RU" sz="2200" b="1" dirty="0">
                <a:solidFill>
                  <a:srgbClr val="990099"/>
                </a:solidFill>
              </a:rPr>
              <a:t>Развитие компетентностей начинающих </a:t>
            </a:r>
            <a:r>
              <a:rPr lang="ru-RU" sz="2200" b="1" dirty="0" err="1">
                <a:solidFill>
                  <a:srgbClr val="990099"/>
                </a:solidFill>
              </a:rPr>
              <a:t>продакт-менеджеров</a:t>
            </a:r>
            <a:r>
              <a:rPr lang="ru-RU" sz="2200" b="1" dirty="0">
                <a:solidFill>
                  <a:srgbClr val="990099"/>
                </a:solidFill>
              </a:rPr>
              <a:t> до и после обучения с использованием дизайн- и проектного подходов в обучении</a:t>
            </a:r>
          </a:p>
        </c:rich>
      </c:tx>
      <c:layout>
        <c:manualLayout>
          <c:xMode val="edge"/>
          <c:yMode val="edge"/>
          <c:x val="6.6388822454142293E-2"/>
          <c:y val="0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5.1562193579772264E-2"/>
          <c:y val="0.17231166234054787"/>
          <c:w val="0.94318849154305662"/>
          <c:h val="0.502623288069002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Разница средних</c:v>
                </c:pt>
              </c:strCache>
            </c:strRef>
          </c:tx>
          <c:spPr>
            <a:solidFill>
              <a:srgbClr val="FF9900"/>
            </a:solidFill>
            <a:ln>
              <a:noFill/>
            </a:ln>
            <a:effectLst/>
          </c:spPr>
          <c:invertIfNegative val="0"/>
          <c:cat>
            <c:strRef>
              <c:f>Лист1!$A$2:$A$7</c:f>
              <c:strCache>
                <c:ptCount val="6"/>
                <c:pt idx="0">
                  <c:v>Инновативность</c:v>
                </c:pt>
                <c:pt idx="1">
                  <c:v>Проектное воображение</c:v>
                </c:pt>
                <c:pt idx="2">
                  <c:v>Контактность</c:v>
                </c:pt>
                <c:pt idx="3">
                  <c:v>Ситуационное планирование </c:v>
                </c:pt>
                <c:pt idx="4">
                  <c:v>Лидерство (в работе с командой) </c:v>
                </c:pt>
                <c:pt idx="5">
                  <c:v>Ориентация на изменение и развитие  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1.1000000000000001</c:v>
                </c:pt>
                <c:pt idx="1">
                  <c:v>1.33</c:v>
                </c:pt>
                <c:pt idx="2">
                  <c:v>0.89000000000000012</c:v>
                </c:pt>
                <c:pt idx="3">
                  <c:v>0.88000000000000012</c:v>
                </c:pt>
                <c:pt idx="4">
                  <c:v>0.92</c:v>
                </c:pt>
                <c:pt idx="5">
                  <c:v>1.03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EA9-4FF7-8ACE-674EC440736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Лист1!$A$2:$A$7</c:f>
              <c:strCache>
                <c:ptCount val="6"/>
                <c:pt idx="0">
                  <c:v>Инновативность</c:v>
                </c:pt>
                <c:pt idx="1">
                  <c:v>Проектное воображение</c:v>
                </c:pt>
                <c:pt idx="2">
                  <c:v>Контактность</c:v>
                </c:pt>
                <c:pt idx="3">
                  <c:v>Ситуационное планирование </c:v>
                </c:pt>
                <c:pt idx="4">
                  <c:v>Лидерство (в работе с командой) </c:v>
                </c:pt>
                <c:pt idx="5">
                  <c:v>Ориентация на изменение и развитие  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2.3499999999999988</c:v>
                </c:pt>
                <c:pt idx="1">
                  <c:v>2.11</c:v>
                </c:pt>
                <c:pt idx="2">
                  <c:v>2.62</c:v>
                </c:pt>
                <c:pt idx="3">
                  <c:v>2.5099999999999998</c:v>
                </c:pt>
                <c:pt idx="4">
                  <c:v>2.3199999999999972</c:v>
                </c:pt>
                <c:pt idx="5">
                  <c:v>2.23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AD3-4322-BE5A-368ED3D2C32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Лист1!$A$2:$A$7</c:f>
              <c:strCache>
                <c:ptCount val="6"/>
                <c:pt idx="0">
                  <c:v>Инновативность</c:v>
                </c:pt>
                <c:pt idx="1">
                  <c:v>Проектное воображение</c:v>
                </c:pt>
                <c:pt idx="2">
                  <c:v>Контактность</c:v>
                </c:pt>
                <c:pt idx="3">
                  <c:v>Ситуационное планирование </c:v>
                </c:pt>
                <c:pt idx="4">
                  <c:v>Лидерство (в работе с командой) </c:v>
                </c:pt>
                <c:pt idx="5">
                  <c:v>Ориентация на изменение и развитие  </c:v>
                </c:pt>
              </c:strCache>
            </c:strRef>
          </c:cat>
          <c:val>
            <c:numRef>
              <c:f>Лист1!$D$2:$D$7</c:f>
              <c:numCache>
                <c:formatCode>General</c:formatCode>
                <c:ptCount val="6"/>
                <c:pt idx="0">
                  <c:v>3.4499999999999997</c:v>
                </c:pt>
                <c:pt idx="1">
                  <c:v>3.44</c:v>
                </c:pt>
                <c:pt idx="2">
                  <c:v>3.51</c:v>
                </c:pt>
                <c:pt idx="3">
                  <c:v>3.3899999999999997</c:v>
                </c:pt>
                <c:pt idx="4">
                  <c:v>3.24</c:v>
                </c:pt>
                <c:pt idx="5" formatCode="0.00">
                  <c:v>3.2600000000000002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AD3-4322-BE5A-368ED3D2C32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2842112"/>
        <c:axId val="125391616"/>
      </c:barChart>
      <c:catAx>
        <c:axId val="122842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ru-RU" sz="133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5391616"/>
        <c:crosses val="autoZero"/>
        <c:auto val="1"/>
        <c:lblAlgn val="ctr"/>
        <c:lblOffset val="100"/>
        <c:noMultiLvlLbl val="0"/>
      </c:catAx>
      <c:valAx>
        <c:axId val="1253916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ru-RU" sz="133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28421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lang="ru-RU" sz="1330" b="1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delete val="1"/>
      </c:legendEntry>
      <c:layout>
        <c:manualLayout>
          <c:xMode val="edge"/>
          <c:yMode val="edge"/>
          <c:x val="0"/>
          <c:y val="0.8382689170900206"/>
          <c:w val="0.5168457155979016"/>
          <c:h val="4.749188221510741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ru-RU" sz="133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lang="ru-RU" sz="1330" b="0" i="0" u="none" strike="noStrike" kern="1200" baseline="0">
          <a:solidFill>
            <a:schemeClr val="tx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200" b="1" i="0" baseline="0" dirty="0">
                <a:solidFill>
                  <a:srgbClr val="990099"/>
                </a:solidFill>
                <a:effectLst/>
              </a:rPr>
              <a:t>Развитие компетентностей начинающих </a:t>
            </a:r>
            <a:r>
              <a:rPr lang="ru-RU" sz="2200" b="1" i="0" baseline="0" dirty="0" err="1">
                <a:solidFill>
                  <a:srgbClr val="990099"/>
                </a:solidFill>
                <a:effectLst/>
              </a:rPr>
              <a:t>продакт</a:t>
            </a:r>
            <a:r>
              <a:rPr lang="ru-RU" sz="2200" b="1" i="0" baseline="0" dirty="0">
                <a:solidFill>
                  <a:srgbClr val="990099"/>
                </a:solidFill>
                <a:effectLst/>
              </a:rPr>
              <a:t>-менеджеров до и после обучения с использованием дизайн- и проектного подходов в обучении</a:t>
            </a:r>
            <a:endParaRPr lang="ru-RU" sz="2200" dirty="0">
              <a:solidFill>
                <a:srgbClr val="990099"/>
              </a:solidFill>
              <a:effectLst/>
            </a:endParaRPr>
          </a:p>
        </c:rich>
      </c:tx>
      <c:layout>
        <c:manualLayout>
          <c:xMode val="edge"/>
          <c:yMode val="edge"/>
          <c:x val="7.5199512162737833E-2"/>
          <c:y val="0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4.5462565318251012E-2"/>
          <c:y val="0.17849436829116397"/>
          <c:w val="0.92444161686994464"/>
          <c:h val="0.604078482318929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- отклонение от среднего до</c:v>
                </c:pt>
              </c:strCache>
            </c:strRef>
          </c:tx>
          <c:spPr>
            <a:solidFill>
              <a:schemeClr val="bg1"/>
            </a:solidFill>
            <a:ln>
              <a:solidFill>
                <a:schemeClr val="bg1"/>
              </a:solidFill>
            </a:ln>
            <a:effectLst/>
          </c:spPr>
          <c:invertIfNegative val="0"/>
          <c:cat>
            <c:strRef>
              <c:f>Лист1!$A$2:$A$7</c:f>
              <c:strCache>
                <c:ptCount val="6"/>
                <c:pt idx="0">
                  <c:v>Инновативность</c:v>
                </c:pt>
                <c:pt idx="1">
                  <c:v>Проектное воображение</c:v>
                </c:pt>
                <c:pt idx="2">
                  <c:v>Контактность</c:v>
                </c:pt>
                <c:pt idx="3">
                  <c:v>Ситуационное планирование </c:v>
                </c:pt>
                <c:pt idx="4">
                  <c:v>Лидерство (в работе с командой) </c:v>
                </c:pt>
                <c:pt idx="5">
                  <c:v>Ориентация на изменение и развитие  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1.84</c:v>
                </c:pt>
                <c:pt idx="1">
                  <c:v>1.4899999999999975</c:v>
                </c:pt>
                <c:pt idx="2">
                  <c:v>2.1500000000000004</c:v>
                </c:pt>
                <c:pt idx="3">
                  <c:v>2.0699999999999998</c:v>
                </c:pt>
                <c:pt idx="4">
                  <c:v>1.8599999999999985</c:v>
                </c:pt>
                <c:pt idx="5">
                  <c:v>1.75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907-4F45-ACFB-B465126F6F0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Среднее до обучения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Лист1!$A$2:$A$7</c:f>
              <c:strCache>
                <c:ptCount val="6"/>
                <c:pt idx="0">
                  <c:v>Инновативность</c:v>
                </c:pt>
                <c:pt idx="1">
                  <c:v>Проектное воображение</c:v>
                </c:pt>
                <c:pt idx="2">
                  <c:v>Контактность</c:v>
                </c:pt>
                <c:pt idx="3">
                  <c:v>Ситуационное планирование </c:v>
                </c:pt>
                <c:pt idx="4">
                  <c:v>Лидерство (в работе с командой) </c:v>
                </c:pt>
                <c:pt idx="5">
                  <c:v>Ориентация на изменение и развитие  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0.51</c:v>
                </c:pt>
                <c:pt idx="1">
                  <c:v>0.62000000000000066</c:v>
                </c:pt>
                <c:pt idx="2">
                  <c:v>0.47000000000000008</c:v>
                </c:pt>
                <c:pt idx="3">
                  <c:v>0.44</c:v>
                </c:pt>
                <c:pt idx="4">
                  <c:v>0.46</c:v>
                </c:pt>
                <c:pt idx="5">
                  <c:v>0.48000000000000032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907-4F45-ACFB-B465126F6F0D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+ отклонение от среднего до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Лист1!$A$2:$A$7</c:f>
              <c:strCache>
                <c:ptCount val="6"/>
                <c:pt idx="0">
                  <c:v>Инновативность</c:v>
                </c:pt>
                <c:pt idx="1">
                  <c:v>Проектное воображение</c:v>
                </c:pt>
                <c:pt idx="2">
                  <c:v>Контактность</c:v>
                </c:pt>
                <c:pt idx="3">
                  <c:v>Ситуационное планирование </c:v>
                </c:pt>
                <c:pt idx="4">
                  <c:v>Лидерство (в работе с командой) </c:v>
                </c:pt>
                <c:pt idx="5">
                  <c:v>Ориентация на изменение и развитие  </c:v>
                </c:pt>
              </c:strCache>
            </c:strRef>
          </c:cat>
          <c:val>
            <c:numRef>
              <c:f>Лист1!$D$2:$D$7</c:f>
              <c:numCache>
                <c:formatCode>General</c:formatCode>
                <c:ptCount val="6"/>
                <c:pt idx="0">
                  <c:v>0.51</c:v>
                </c:pt>
                <c:pt idx="1">
                  <c:v>0.62000000000000066</c:v>
                </c:pt>
                <c:pt idx="2">
                  <c:v>0.47000000000000008</c:v>
                </c:pt>
                <c:pt idx="3">
                  <c:v>0.44</c:v>
                </c:pt>
                <c:pt idx="4">
                  <c:v>0.46</c:v>
                </c:pt>
                <c:pt idx="5">
                  <c:v>0.48000000000000032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907-4F45-ACFB-B465126F6F0D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- отклонение от среднего после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Лист1!$A$2:$A$7</c:f>
              <c:strCache>
                <c:ptCount val="6"/>
                <c:pt idx="0">
                  <c:v>Инновативность</c:v>
                </c:pt>
                <c:pt idx="1">
                  <c:v>Проектное воображение</c:v>
                </c:pt>
                <c:pt idx="2">
                  <c:v>Контактность</c:v>
                </c:pt>
                <c:pt idx="3">
                  <c:v>Ситуационное планирование </c:v>
                </c:pt>
                <c:pt idx="4">
                  <c:v>Лидерство (в работе с командой) </c:v>
                </c:pt>
                <c:pt idx="5">
                  <c:v>Ориентация на изменение и развитие  </c:v>
                </c:pt>
              </c:strCache>
            </c:strRef>
          </c:cat>
          <c:val>
            <c:numRef>
              <c:f>Лист1!$E$2:$E$7</c:f>
              <c:numCache>
                <c:formatCode>General</c:formatCode>
                <c:ptCount val="6"/>
                <c:pt idx="0">
                  <c:v>0.26</c:v>
                </c:pt>
                <c:pt idx="1">
                  <c:v>0.30000000000000021</c:v>
                </c:pt>
                <c:pt idx="2">
                  <c:v>0.10999999999999989</c:v>
                </c:pt>
                <c:pt idx="3">
                  <c:v>9.0000000000000344E-2</c:v>
                </c:pt>
                <c:pt idx="4">
                  <c:v>9.0000000000000344E-2</c:v>
                </c:pt>
                <c:pt idx="5">
                  <c:v>0.16000000000000003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907-4F45-ACFB-B465126F6F0D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Среднее после обучения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Лист1!$A$2:$A$7</c:f>
              <c:strCache>
                <c:ptCount val="6"/>
                <c:pt idx="0">
                  <c:v>Инновативность</c:v>
                </c:pt>
                <c:pt idx="1">
                  <c:v>Проектное воображение</c:v>
                </c:pt>
                <c:pt idx="2">
                  <c:v>Контактность</c:v>
                </c:pt>
                <c:pt idx="3">
                  <c:v>Ситуационное планирование </c:v>
                </c:pt>
                <c:pt idx="4">
                  <c:v>Лидерство (в работе с командой) </c:v>
                </c:pt>
                <c:pt idx="5">
                  <c:v>Ориентация на изменение и развитие  </c:v>
                </c:pt>
              </c:strCache>
            </c:strRef>
          </c:cat>
          <c:val>
            <c:numRef>
              <c:f>Лист1!$F$2:$F$7</c:f>
              <c:numCache>
                <c:formatCode>General</c:formatCode>
                <c:ptCount val="6"/>
                <c:pt idx="0">
                  <c:v>0.33000000000000046</c:v>
                </c:pt>
                <c:pt idx="1">
                  <c:v>0.41000000000000031</c:v>
                </c:pt>
                <c:pt idx="2">
                  <c:v>0.31000000000000033</c:v>
                </c:pt>
                <c:pt idx="3">
                  <c:v>0.35000000000000031</c:v>
                </c:pt>
                <c:pt idx="4">
                  <c:v>0.37000000000000033</c:v>
                </c:pt>
                <c:pt idx="5">
                  <c:v>0.3900000000000004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907-4F45-ACFB-B465126F6F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74991616"/>
        <c:axId val="175025536"/>
      </c:barChart>
      <c:catAx>
        <c:axId val="1749916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5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75025536"/>
        <c:crosses val="autoZero"/>
        <c:auto val="1"/>
        <c:lblAlgn val="ctr"/>
        <c:lblOffset val="100"/>
        <c:noMultiLvlLbl val="0"/>
      </c:catAx>
      <c:valAx>
        <c:axId val="1750255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749916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0.0514</cdr:x>
      <cdr:y>0.38636</cdr:y>
    </cdr:from>
    <cdr:to>
      <cdr:x>0.18251</cdr:x>
      <cdr:y>0.38636</cdr:y>
    </cdr:to>
    <cdr:cxnSp macro="">
      <cdr:nvCxnSpPr>
        <cdr:cNvPr id="5" name="Прямая соединительная линия 4">
          <a:extLst xmlns:a="http://schemas.openxmlformats.org/drawingml/2006/main">
            <a:ext uri="{FF2B5EF4-FFF2-40B4-BE49-F238E27FC236}">
              <a16:creationId xmlns:a16="http://schemas.microsoft.com/office/drawing/2014/main" id="{0A719314-0456-40B4-AE49-97F85C345B30}"/>
            </a:ext>
          </a:extLst>
        </cdr:cNvPr>
        <cdr:cNvCxnSpPr/>
      </cdr:nvCxnSpPr>
      <cdr:spPr bwMode="auto">
        <a:xfrm xmlns:a="http://schemas.openxmlformats.org/drawingml/2006/main" flipH="1">
          <a:off x="479910" y="2448272"/>
          <a:ext cx="1224136" cy="0"/>
        </a:xfrm>
        <a:prstGeom xmlns:a="http://schemas.openxmlformats.org/drawingml/2006/main" prst="line">
          <a:avLst/>
        </a:prstGeom>
        <a:ln xmlns:a="http://schemas.openxmlformats.org/drawingml/2006/main" w="57150">
          <a:headEnd type="none" w="med" len="med"/>
          <a:tailEnd type="none" w="med" len="med"/>
        </a:ln>
      </cdr:spPr>
      <cdr:style>
        <a:lnRef xmlns:a="http://schemas.openxmlformats.org/drawingml/2006/main" idx="1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0.49872</cdr:x>
      <cdr:y>0.34803</cdr:y>
    </cdr:from>
    <cdr:to>
      <cdr:x>0.49872</cdr:x>
      <cdr:y>0.36791</cdr:y>
    </cdr:to>
    <cdr:cxnSp macro="">
      <cdr:nvCxnSpPr>
        <cdr:cNvPr id="7" name="Прямая соединительная линия 6">
          <a:extLst xmlns:a="http://schemas.openxmlformats.org/drawingml/2006/main">
            <a:ext uri="{FF2B5EF4-FFF2-40B4-BE49-F238E27FC236}">
              <a16:creationId xmlns:a16="http://schemas.microsoft.com/office/drawing/2014/main" id="{1C4D47CA-573F-480C-82A4-97C18CADA285}"/>
            </a:ext>
          </a:extLst>
        </cdr:cNvPr>
        <cdr:cNvCxnSpPr>
          <a:cxnSpLocks xmlns:a="http://schemas.openxmlformats.org/drawingml/2006/main"/>
        </cdr:cNvCxnSpPr>
      </cdr:nvCxnSpPr>
      <cdr:spPr bwMode="auto">
        <a:xfrm xmlns:a="http://schemas.openxmlformats.org/drawingml/2006/main" flipV="1">
          <a:off x="4656374" y="2205360"/>
          <a:ext cx="0" cy="126000"/>
        </a:xfrm>
        <a:prstGeom xmlns:a="http://schemas.openxmlformats.org/drawingml/2006/main" prst="line">
          <a:avLst/>
        </a:prstGeom>
        <a:ln xmlns:a="http://schemas.openxmlformats.org/drawingml/2006/main" w="57150">
          <a:headEnd type="none" w="med" len="med"/>
          <a:tailEnd type="none" w="med" len="med"/>
        </a:ln>
      </cdr:spPr>
      <cdr:style>
        <a:lnRef xmlns:a="http://schemas.openxmlformats.org/drawingml/2006/main" idx="1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0.0514</cdr:x>
      <cdr:y>0.23864</cdr:y>
    </cdr:from>
    <cdr:to>
      <cdr:x>0.18251</cdr:x>
      <cdr:y>0.23864</cdr:y>
    </cdr:to>
    <cdr:cxnSp macro="">
      <cdr:nvCxnSpPr>
        <cdr:cNvPr id="8" name="Прямая соединительная линия 7">
          <a:extLst xmlns:a="http://schemas.openxmlformats.org/drawingml/2006/main">
            <a:ext uri="{FF2B5EF4-FFF2-40B4-BE49-F238E27FC236}">
              <a16:creationId xmlns:a16="http://schemas.microsoft.com/office/drawing/2014/main" id="{B5E6391F-EA90-4F4D-8326-720BB26734F1}"/>
            </a:ext>
          </a:extLst>
        </cdr:cNvPr>
        <cdr:cNvCxnSpPr/>
      </cdr:nvCxnSpPr>
      <cdr:spPr bwMode="auto">
        <a:xfrm xmlns:a="http://schemas.openxmlformats.org/drawingml/2006/main" flipH="1">
          <a:off x="479910" y="1512168"/>
          <a:ext cx="1224136" cy="0"/>
        </a:xfrm>
        <a:prstGeom xmlns:a="http://schemas.openxmlformats.org/drawingml/2006/main" prst="line">
          <a:avLst/>
        </a:prstGeom>
        <a:ln xmlns:a="http://schemas.openxmlformats.org/drawingml/2006/main" w="57150">
          <a:solidFill>
            <a:srgbClr val="00B050"/>
          </a:solidFill>
          <a:headEnd type="none" w="med" len="med"/>
          <a:tailEnd type="none" w="med" len="med"/>
        </a:ln>
      </cdr:spPr>
      <cdr:style>
        <a:lnRef xmlns:a="http://schemas.openxmlformats.org/drawingml/2006/main" idx="1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0.18251</cdr:x>
      <cdr:y>0.25</cdr:y>
    </cdr:from>
    <cdr:to>
      <cdr:x>0.33676</cdr:x>
      <cdr:y>0.25</cdr:y>
    </cdr:to>
    <cdr:cxnSp macro="">
      <cdr:nvCxnSpPr>
        <cdr:cNvPr id="9" name="Прямая соединительная линия 8">
          <a:extLst xmlns:a="http://schemas.openxmlformats.org/drawingml/2006/main">
            <a:ext uri="{FF2B5EF4-FFF2-40B4-BE49-F238E27FC236}">
              <a16:creationId xmlns:a16="http://schemas.microsoft.com/office/drawing/2014/main" id="{1362C72B-ECB4-42FF-8284-E4854445B5F4}"/>
            </a:ext>
          </a:extLst>
        </cdr:cNvPr>
        <cdr:cNvCxnSpPr/>
      </cdr:nvCxnSpPr>
      <cdr:spPr bwMode="auto">
        <a:xfrm xmlns:a="http://schemas.openxmlformats.org/drawingml/2006/main" flipH="1">
          <a:off x="1704046" y="1584176"/>
          <a:ext cx="1440160" cy="0"/>
        </a:xfrm>
        <a:prstGeom xmlns:a="http://schemas.openxmlformats.org/drawingml/2006/main" prst="line">
          <a:avLst/>
        </a:prstGeom>
        <a:ln xmlns:a="http://schemas.openxmlformats.org/drawingml/2006/main" w="57150">
          <a:solidFill>
            <a:srgbClr val="00B050"/>
          </a:solidFill>
          <a:headEnd type="none" w="med" len="med"/>
          <a:tailEnd type="none" w="med" len="med"/>
        </a:ln>
      </cdr:spPr>
      <cdr:style>
        <a:lnRef xmlns:a="http://schemas.openxmlformats.org/drawingml/2006/main" idx="1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0.33676</cdr:x>
      <cdr:y>0.23864</cdr:y>
    </cdr:from>
    <cdr:to>
      <cdr:x>0.49872</cdr:x>
      <cdr:y>0.23864</cdr:y>
    </cdr:to>
    <cdr:cxnSp macro="">
      <cdr:nvCxnSpPr>
        <cdr:cNvPr id="11" name="Прямая соединительная линия 10">
          <a:extLst xmlns:a="http://schemas.openxmlformats.org/drawingml/2006/main">
            <a:ext uri="{FF2B5EF4-FFF2-40B4-BE49-F238E27FC236}">
              <a16:creationId xmlns:a16="http://schemas.microsoft.com/office/drawing/2014/main" id="{1362C72B-ECB4-42FF-8284-E4854445B5F4}"/>
            </a:ext>
          </a:extLst>
        </cdr:cNvPr>
        <cdr:cNvCxnSpPr/>
      </cdr:nvCxnSpPr>
      <cdr:spPr bwMode="auto">
        <a:xfrm xmlns:a="http://schemas.openxmlformats.org/drawingml/2006/main" flipH="1">
          <a:off x="3144206" y="1512168"/>
          <a:ext cx="1512168" cy="0"/>
        </a:xfrm>
        <a:prstGeom xmlns:a="http://schemas.openxmlformats.org/drawingml/2006/main" prst="line">
          <a:avLst/>
        </a:prstGeom>
        <a:ln xmlns:a="http://schemas.openxmlformats.org/drawingml/2006/main" w="57150">
          <a:solidFill>
            <a:srgbClr val="00B050"/>
          </a:solidFill>
          <a:headEnd type="none" w="med" len="med"/>
          <a:tailEnd type="none" w="med" len="med"/>
        </a:ln>
      </cdr:spPr>
      <cdr:style>
        <a:lnRef xmlns:a="http://schemas.openxmlformats.org/drawingml/2006/main" idx="1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0.49872</cdr:x>
      <cdr:y>0.25</cdr:y>
    </cdr:from>
    <cdr:to>
      <cdr:x>0.65297</cdr:x>
      <cdr:y>0.25</cdr:y>
    </cdr:to>
    <cdr:cxnSp macro="">
      <cdr:nvCxnSpPr>
        <cdr:cNvPr id="13" name="Прямая соединительная линия 12">
          <a:extLst xmlns:a="http://schemas.openxmlformats.org/drawingml/2006/main">
            <a:ext uri="{FF2B5EF4-FFF2-40B4-BE49-F238E27FC236}">
              <a16:creationId xmlns:a16="http://schemas.microsoft.com/office/drawing/2014/main" id="{1362C72B-ECB4-42FF-8284-E4854445B5F4}"/>
            </a:ext>
          </a:extLst>
        </cdr:cNvPr>
        <cdr:cNvCxnSpPr/>
      </cdr:nvCxnSpPr>
      <cdr:spPr bwMode="auto">
        <a:xfrm xmlns:a="http://schemas.openxmlformats.org/drawingml/2006/main" flipH="1">
          <a:off x="4656374" y="1584176"/>
          <a:ext cx="1440160" cy="0"/>
        </a:xfrm>
        <a:prstGeom xmlns:a="http://schemas.openxmlformats.org/drawingml/2006/main" prst="line">
          <a:avLst/>
        </a:prstGeom>
        <a:ln xmlns:a="http://schemas.openxmlformats.org/drawingml/2006/main" w="57150">
          <a:solidFill>
            <a:srgbClr val="00B050"/>
          </a:solidFill>
          <a:headEnd type="none" w="med" len="med"/>
          <a:tailEnd type="none" w="med" len="med"/>
        </a:ln>
      </cdr:spPr>
      <cdr:style>
        <a:lnRef xmlns:a="http://schemas.openxmlformats.org/drawingml/2006/main" idx="1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0.65297</cdr:x>
      <cdr:y>0.27273</cdr:y>
    </cdr:from>
    <cdr:to>
      <cdr:x>0.81177</cdr:x>
      <cdr:y>0.27273</cdr:y>
    </cdr:to>
    <cdr:cxnSp macro="">
      <cdr:nvCxnSpPr>
        <cdr:cNvPr id="15" name="Прямая соединительная линия 14">
          <a:extLst xmlns:a="http://schemas.openxmlformats.org/drawingml/2006/main">
            <a:ext uri="{FF2B5EF4-FFF2-40B4-BE49-F238E27FC236}">
              <a16:creationId xmlns:a16="http://schemas.microsoft.com/office/drawing/2014/main" id="{BFED5E3B-8DB7-40CB-AE0A-FA1DAB703578}"/>
            </a:ext>
          </a:extLst>
        </cdr:cNvPr>
        <cdr:cNvCxnSpPr/>
      </cdr:nvCxnSpPr>
      <cdr:spPr bwMode="auto">
        <a:xfrm xmlns:a="http://schemas.openxmlformats.org/drawingml/2006/main" flipH="1">
          <a:off x="6096534" y="1728192"/>
          <a:ext cx="1482688" cy="0"/>
        </a:xfrm>
        <a:prstGeom xmlns:a="http://schemas.openxmlformats.org/drawingml/2006/main" prst="line">
          <a:avLst/>
        </a:prstGeom>
        <a:ln xmlns:a="http://schemas.openxmlformats.org/drawingml/2006/main" w="57150">
          <a:solidFill>
            <a:srgbClr val="00B050"/>
          </a:solidFill>
          <a:headEnd type="none" w="med" len="med"/>
          <a:tailEnd type="none" w="med" len="med"/>
        </a:ln>
      </cdr:spPr>
      <cdr:style>
        <a:lnRef xmlns:a="http://schemas.openxmlformats.org/drawingml/2006/main" idx="1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0.80869</cdr:x>
      <cdr:y>0.25</cdr:y>
    </cdr:from>
    <cdr:to>
      <cdr:x>0.96918</cdr:x>
      <cdr:y>0.25</cdr:y>
    </cdr:to>
    <cdr:cxnSp macro="">
      <cdr:nvCxnSpPr>
        <cdr:cNvPr id="17" name="Прямая соединительная линия 16">
          <a:extLst xmlns:a="http://schemas.openxmlformats.org/drawingml/2006/main">
            <a:ext uri="{FF2B5EF4-FFF2-40B4-BE49-F238E27FC236}">
              <a16:creationId xmlns:a16="http://schemas.microsoft.com/office/drawing/2014/main" id="{BFED5E3B-8DB7-40CB-AE0A-FA1DAB703578}"/>
            </a:ext>
          </a:extLst>
        </cdr:cNvPr>
        <cdr:cNvCxnSpPr/>
      </cdr:nvCxnSpPr>
      <cdr:spPr bwMode="auto">
        <a:xfrm xmlns:a="http://schemas.openxmlformats.org/drawingml/2006/main" flipH="1">
          <a:off x="7550422" y="1584176"/>
          <a:ext cx="1498440" cy="0"/>
        </a:xfrm>
        <a:prstGeom xmlns:a="http://schemas.openxmlformats.org/drawingml/2006/main" prst="line">
          <a:avLst/>
        </a:prstGeom>
        <a:ln xmlns:a="http://schemas.openxmlformats.org/drawingml/2006/main" w="57150">
          <a:solidFill>
            <a:srgbClr val="00B050"/>
          </a:solidFill>
          <a:headEnd type="none" w="med" len="med"/>
          <a:tailEnd type="none" w="med" len="med"/>
        </a:ln>
      </cdr:spPr>
      <cdr:style>
        <a:lnRef xmlns:a="http://schemas.openxmlformats.org/drawingml/2006/main" idx="1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0.49872</cdr:x>
      <cdr:y>0.2337</cdr:y>
    </cdr:from>
    <cdr:to>
      <cdr:x>0.49872</cdr:x>
      <cdr:y>0.25359</cdr:y>
    </cdr:to>
    <cdr:cxnSp macro="">
      <cdr:nvCxnSpPr>
        <cdr:cNvPr id="21" name="Прямая соединительная линия 20">
          <a:extLst xmlns:a="http://schemas.openxmlformats.org/drawingml/2006/main">
            <a:ext uri="{FF2B5EF4-FFF2-40B4-BE49-F238E27FC236}">
              <a16:creationId xmlns:a16="http://schemas.microsoft.com/office/drawing/2014/main" id="{6B0AA464-DBFC-4497-B367-DF7E74535B71}"/>
            </a:ext>
          </a:extLst>
        </cdr:cNvPr>
        <cdr:cNvCxnSpPr>
          <a:cxnSpLocks xmlns:a="http://schemas.openxmlformats.org/drawingml/2006/main"/>
        </cdr:cNvCxnSpPr>
      </cdr:nvCxnSpPr>
      <cdr:spPr bwMode="auto">
        <a:xfrm xmlns:a="http://schemas.openxmlformats.org/drawingml/2006/main" flipV="1">
          <a:off x="4656374" y="1480905"/>
          <a:ext cx="0" cy="126000"/>
        </a:xfrm>
        <a:prstGeom xmlns:a="http://schemas.openxmlformats.org/drawingml/2006/main" prst="line">
          <a:avLst/>
        </a:prstGeom>
        <a:ln xmlns:a="http://schemas.openxmlformats.org/drawingml/2006/main" w="57150">
          <a:solidFill>
            <a:srgbClr val="00B050"/>
          </a:solidFill>
          <a:headEnd type="none" w="med" len="med"/>
          <a:tailEnd type="none" w="med" len="med"/>
        </a:ln>
      </cdr:spPr>
      <cdr:style>
        <a:lnRef xmlns:a="http://schemas.openxmlformats.org/drawingml/2006/main" idx="1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0.65297</cdr:x>
      <cdr:y>0.24435</cdr:y>
    </cdr:from>
    <cdr:to>
      <cdr:x>0.65297</cdr:x>
      <cdr:y>0.2773</cdr:y>
    </cdr:to>
    <cdr:cxnSp macro="">
      <cdr:nvCxnSpPr>
        <cdr:cNvPr id="22" name="Прямая соединительная линия 21">
          <a:extLst xmlns:a="http://schemas.openxmlformats.org/drawingml/2006/main">
            <a:ext uri="{FF2B5EF4-FFF2-40B4-BE49-F238E27FC236}">
              <a16:creationId xmlns:a16="http://schemas.microsoft.com/office/drawing/2014/main" id="{60A75F82-2199-4CD3-A543-F0D2E152E5AE}"/>
            </a:ext>
          </a:extLst>
        </cdr:cNvPr>
        <cdr:cNvCxnSpPr>
          <a:cxnSpLocks xmlns:a="http://schemas.openxmlformats.org/drawingml/2006/main"/>
        </cdr:cNvCxnSpPr>
      </cdr:nvCxnSpPr>
      <cdr:spPr bwMode="auto">
        <a:xfrm xmlns:a="http://schemas.openxmlformats.org/drawingml/2006/main" flipV="1">
          <a:off x="6096534" y="1548368"/>
          <a:ext cx="0" cy="208800"/>
        </a:xfrm>
        <a:prstGeom xmlns:a="http://schemas.openxmlformats.org/drawingml/2006/main" prst="line">
          <a:avLst/>
        </a:prstGeom>
        <a:ln xmlns:a="http://schemas.openxmlformats.org/drawingml/2006/main" w="57150">
          <a:solidFill>
            <a:srgbClr val="00B050"/>
          </a:solidFill>
          <a:headEnd type="none" w="med" len="med"/>
          <a:tailEnd type="none" w="med" len="med"/>
        </a:ln>
      </cdr:spPr>
      <cdr:style>
        <a:lnRef xmlns:a="http://schemas.openxmlformats.org/drawingml/2006/main" idx="1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0.81177</cdr:x>
      <cdr:y>0.25429</cdr:y>
    </cdr:from>
    <cdr:to>
      <cdr:x>0.81177</cdr:x>
      <cdr:y>0.27702</cdr:y>
    </cdr:to>
    <cdr:cxnSp macro="">
      <cdr:nvCxnSpPr>
        <cdr:cNvPr id="27" name="Прямая соединительная линия 26">
          <a:extLst xmlns:a="http://schemas.openxmlformats.org/drawingml/2006/main">
            <a:ext uri="{FF2B5EF4-FFF2-40B4-BE49-F238E27FC236}">
              <a16:creationId xmlns:a16="http://schemas.microsoft.com/office/drawing/2014/main" id="{4BF55D70-42A6-48BD-BF2E-8C7293AA4878}"/>
            </a:ext>
          </a:extLst>
        </cdr:cNvPr>
        <cdr:cNvCxnSpPr>
          <a:cxnSpLocks xmlns:a="http://schemas.openxmlformats.org/drawingml/2006/main"/>
        </cdr:cNvCxnSpPr>
      </cdr:nvCxnSpPr>
      <cdr:spPr bwMode="auto">
        <a:xfrm xmlns:a="http://schemas.openxmlformats.org/drawingml/2006/main" flipV="1">
          <a:off x="7579222" y="1611368"/>
          <a:ext cx="0" cy="144000"/>
        </a:xfrm>
        <a:prstGeom xmlns:a="http://schemas.openxmlformats.org/drawingml/2006/main" prst="line">
          <a:avLst/>
        </a:prstGeom>
        <a:ln xmlns:a="http://schemas.openxmlformats.org/drawingml/2006/main" w="57150">
          <a:solidFill>
            <a:srgbClr val="00B050"/>
          </a:solidFill>
          <a:headEnd type="none" w="med" len="med"/>
          <a:tailEnd type="none" w="med" len="med"/>
        </a:ln>
      </cdr:spPr>
      <cdr:style>
        <a:lnRef xmlns:a="http://schemas.openxmlformats.org/drawingml/2006/main" idx="1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0.3391</cdr:x>
      <cdr:y>0.24314</cdr:y>
    </cdr:from>
    <cdr:to>
      <cdr:x>0.64923</cdr:x>
      <cdr:y>0.35813</cdr:y>
    </cdr:to>
    <cdr:sp macro="" textlink="">
      <cdr:nvSpPr>
        <cdr:cNvPr id="123" name="Полилиния: фигура 122">
          <a:extLst xmlns:a="http://schemas.openxmlformats.org/drawingml/2006/main">
            <a:ext uri="{FF2B5EF4-FFF2-40B4-BE49-F238E27FC236}">
              <a16:creationId xmlns:a16="http://schemas.microsoft.com/office/drawing/2014/main" id="{A12523D1-555F-4124-B51D-CD7D86CC9EC7}"/>
            </a:ext>
          </a:extLst>
        </cdr:cNvPr>
        <cdr:cNvSpPr/>
      </cdr:nvSpPr>
      <cdr:spPr bwMode="auto">
        <a:xfrm xmlns:a="http://schemas.openxmlformats.org/drawingml/2006/main">
          <a:off x="3166035" y="1540718"/>
          <a:ext cx="2895600" cy="728663"/>
        </a:xfrm>
        <a:custGeom xmlns:a="http://schemas.openxmlformats.org/drawingml/2006/main">
          <a:avLst/>
          <a:gdLst>
            <a:gd name="connsiteX0" fmla="*/ 4762 w 2895600"/>
            <a:gd name="connsiteY0" fmla="*/ 0 h 728663"/>
            <a:gd name="connsiteX1" fmla="*/ 1471612 w 2895600"/>
            <a:gd name="connsiteY1" fmla="*/ 0 h 728663"/>
            <a:gd name="connsiteX2" fmla="*/ 1471612 w 2895600"/>
            <a:gd name="connsiteY2" fmla="*/ 66675 h 728663"/>
            <a:gd name="connsiteX3" fmla="*/ 2895600 w 2895600"/>
            <a:gd name="connsiteY3" fmla="*/ 66675 h 728663"/>
            <a:gd name="connsiteX4" fmla="*/ 2895600 w 2895600"/>
            <a:gd name="connsiteY4" fmla="*/ 209550 h 728663"/>
            <a:gd name="connsiteX5" fmla="*/ 2895600 w 2895600"/>
            <a:gd name="connsiteY5" fmla="*/ 728663 h 728663"/>
            <a:gd name="connsiteX6" fmla="*/ 1519237 w 2895600"/>
            <a:gd name="connsiteY6" fmla="*/ 728663 h 728663"/>
            <a:gd name="connsiteX7" fmla="*/ 1519237 w 2895600"/>
            <a:gd name="connsiteY7" fmla="*/ 661988 h 728663"/>
            <a:gd name="connsiteX8" fmla="*/ 0 w 2895600"/>
            <a:gd name="connsiteY8" fmla="*/ 661988 h 728663"/>
            <a:gd name="connsiteX9" fmla="*/ 4762 w 2895600"/>
            <a:gd name="connsiteY9" fmla="*/ 0 h 728663"/>
          </a:gdLst>
          <a:ahLst/>
          <a:cxnLst>
            <a:cxn ang="0">
              <a:pos x="connsiteX0" y="connsiteY0"/>
            </a:cxn>
            <a:cxn ang="0">
              <a:pos x="connsiteX1" y="connsiteY1"/>
            </a:cxn>
            <a:cxn ang="0">
              <a:pos x="connsiteX2" y="connsiteY2"/>
            </a:cxn>
            <a:cxn ang="0">
              <a:pos x="connsiteX3" y="connsiteY3"/>
            </a:cxn>
            <a:cxn ang="0">
              <a:pos x="connsiteX4" y="connsiteY4"/>
            </a:cxn>
            <a:cxn ang="0">
              <a:pos x="connsiteX5" y="connsiteY5"/>
            </a:cxn>
            <a:cxn ang="0">
              <a:pos x="connsiteX6" y="connsiteY6"/>
            </a:cxn>
            <a:cxn ang="0">
              <a:pos x="connsiteX7" y="connsiteY7"/>
            </a:cxn>
            <a:cxn ang="0">
              <a:pos x="connsiteX8" y="connsiteY8"/>
            </a:cxn>
            <a:cxn ang="0">
              <a:pos x="connsiteX9" y="connsiteY9"/>
            </a:cxn>
          </a:cxnLst>
          <a:rect l="l" t="t" r="r" b="b"/>
          <a:pathLst>
            <a:path w="2895600" h="728663">
              <a:moveTo>
                <a:pt x="4762" y="0"/>
              </a:moveTo>
              <a:lnTo>
                <a:pt x="1471612" y="0"/>
              </a:lnTo>
              <a:lnTo>
                <a:pt x="1471612" y="66675"/>
              </a:lnTo>
              <a:lnTo>
                <a:pt x="2895600" y="66675"/>
              </a:lnTo>
              <a:lnTo>
                <a:pt x="2895600" y="209550"/>
              </a:lnTo>
              <a:lnTo>
                <a:pt x="2895600" y="728663"/>
              </a:lnTo>
              <a:lnTo>
                <a:pt x="1519237" y="728663"/>
              </a:lnTo>
              <a:lnTo>
                <a:pt x="1519237" y="661988"/>
              </a:lnTo>
              <a:lnTo>
                <a:pt x="0" y="661988"/>
              </a:lnTo>
              <a:cubicBezTo>
                <a:pt x="1587" y="441325"/>
                <a:pt x="3175" y="220663"/>
                <a:pt x="4762" y="0"/>
              </a:cubicBezTo>
              <a:close/>
            </a:path>
          </a:pathLst>
        </a:custGeom>
        <a:solidFill xmlns:a="http://schemas.openxmlformats.org/drawingml/2006/main">
          <a:srgbClr val="FCFEA8">
            <a:alpha val="50000"/>
          </a:srgbClr>
        </a:solidFill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Overflow="clip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pPr marR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lang="ru-RU" sz="1100" b="1" kern="1200">
            <a:solidFill>
              <a:schemeClr val="tx1"/>
            </a:solidFill>
            <a:latin typeface="+mn-lt"/>
            <a:ea typeface="+mn-ea"/>
            <a:cs typeface="+mn-cs"/>
          </a:endParaRPr>
        </a:p>
      </cdr:txBody>
    </cdr:sp>
  </cdr:relSizeAnchor>
  <cdr:relSizeAnchor xmlns:cdr="http://schemas.openxmlformats.org/drawingml/2006/chartDrawing">
    <cdr:from>
      <cdr:x>0.81486</cdr:x>
      <cdr:y>0.25442</cdr:y>
    </cdr:from>
    <cdr:to>
      <cdr:x>0.96905</cdr:x>
      <cdr:y>0.40473</cdr:y>
    </cdr:to>
    <cdr:sp macro="" textlink="">
      <cdr:nvSpPr>
        <cdr:cNvPr id="124" name="Полилиния: фигура 123">
          <a:extLst xmlns:a="http://schemas.openxmlformats.org/drawingml/2006/main">
            <a:ext uri="{FF2B5EF4-FFF2-40B4-BE49-F238E27FC236}">
              <a16:creationId xmlns:a16="http://schemas.microsoft.com/office/drawing/2014/main" id="{A286186B-8925-4CB7-A2EA-940A0399A8DA}"/>
            </a:ext>
          </a:extLst>
        </cdr:cNvPr>
        <cdr:cNvSpPr/>
      </cdr:nvSpPr>
      <cdr:spPr bwMode="auto">
        <a:xfrm xmlns:a="http://schemas.openxmlformats.org/drawingml/2006/main">
          <a:off x="7608023" y="1612156"/>
          <a:ext cx="1439700" cy="952500"/>
        </a:xfrm>
        <a:custGeom xmlns:a="http://schemas.openxmlformats.org/drawingml/2006/main">
          <a:avLst/>
          <a:gdLst>
            <a:gd name="connsiteX0" fmla="*/ 4763 w 1438275"/>
            <a:gd name="connsiteY0" fmla="*/ 0 h 952500"/>
            <a:gd name="connsiteX1" fmla="*/ 1438275 w 1438275"/>
            <a:gd name="connsiteY1" fmla="*/ 0 h 952500"/>
            <a:gd name="connsiteX2" fmla="*/ 1438275 w 1438275"/>
            <a:gd name="connsiteY2" fmla="*/ 952500 h 952500"/>
            <a:gd name="connsiteX3" fmla="*/ 0 w 1438275"/>
            <a:gd name="connsiteY3" fmla="*/ 952500 h 952500"/>
            <a:gd name="connsiteX4" fmla="*/ 4763 w 1438275"/>
            <a:gd name="connsiteY4" fmla="*/ 0 h 952500"/>
          </a:gdLst>
          <a:ahLst/>
          <a:cxnLst>
            <a:cxn ang="0">
              <a:pos x="connsiteX0" y="connsiteY0"/>
            </a:cxn>
            <a:cxn ang="0">
              <a:pos x="connsiteX1" y="connsiteY1"/>
            </a:cxn>
            <a:cxn ang="0">
              <a:pos x="connsiteX2" y="connsiteY2"/>
            </a:cxn>
            <a:cxn ang="0">
              <a:pos x="connsiteX3" y="connsiteY3"/>
            </a:cxn>
            <a:cxn ang="0">
              <a:pos x="connsiteX4" y="connsiteY4"/>
            </a:cxn>
          </a:cxnLst>
          <a:rect l="l" t="t" r="r" b="b"/>
          <a:pathLst>
            <a:path w="1438275" h="952500">
              <a:moveTo>
                <a:pt x="4763" y="0"/>
              </a:moveTo>
              <a:lnTo>
                <a:pt x="1438275" y="0"/>
              </a:lnTo>
              <a:lnTo>
                <a:pt x="1438275" y="952500"/>
              </a:lnTo>
              <a:lnTo>
                <a:pt x="0" y="952500"/>
              </a:lnTo>
              <a:cubicBezTo>
                <a:pt x="1588" y="635000"/>
                <a:pt x="3175" y="317500"/>
                <a:pt x="4763" y="0"/>
              </a:cubicBezTo>
              <a:close/>
            </a:path>
          </a:pathLst>
        </a:custGeom>
        <a:solidFill xmlns:a="http://schemas.openxmlformats.org/drawingml/2006/main">
          <a:srgbClr val="FCFEA8">
            <a:alpha val="50000"/>
          </a:srgbClr>
        </a:solidFill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Overflow="clip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pPr algn="l" rtl="0" fontAlgn="base">
            <a:spcBef>
              <a:spcPct val="0"/>
            </a:spcBef>
            <a:spcAft>
              <a:spcPct val="0"/>
            </a:spcAft>
          </a:pPr>
          <a:endParaRPr lang="ru-RU" sz="1100" b="1" kern="1200">
            <a:solidFill>
              <a:schemeClr val="tx1"/>
            </a:solidFill>
            <a:latin typeface="+mn-lt"/>
            <a:ea typeface="+mn-ea"/>
            <a:cs typeface="+mn-cs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0.82947</cdr:x>
      <cdr:y>0.51545</cdr:y>
    </cdr:from>
    <cdr:to>
      <cdr:x>0.82947</cdr:x>
      <cdr:y>0.53455</cdr:y>
    </cdr:to>
    <cdr:cxnSp macro="">
      <cdr:nvCxnSpPr>
        <cdr:cNvPr id="2" name="Прямая соединительная линия 1">
          <a:extLst xmlns:a="http://schemas.openxmlformats.org/drawingml/2006/main">
            <a:ext uri="{FF2B5EF4-FFF2-40B4-BE49-F238E27FC236}">
              <a16:creationId xmlns:a16="http://schemas.microsoft.com/office/drawing/2014/main" id="{D99065E6-D7BE-4FE5-AF7B-3E8F611770E2}"/>
            </a:ext>
          </a:extLst>
        </cdr:cNvPr>
        <cdr:cNvCxnSpPr>
          <a:cxnSpLocks xmlns:a="http://schemas.openxmlformats.org/drawingml/2006/main"/>
        </cdr:cNvCxnSpPr>
      </cdr:nvCxnSpPr>
      <cdr:spPr bwMode="auto">
        <a:xfrm xmlns:a="http://schemas.openxmlformats.org/drawingml/2006/main">
          <a:off x="7883934" y="3303368"/>
          <a:ext cx="0" cy="122400"/>
        </a:xfrm>
        <a:prstGeom xmlns:a="http://schemas.openxmlformats.org/drawingml/2006/main" prst="line">
          <a:avLst/>
        </a:prstGeom>
        <a:ln xmlns:a="http://schemas.openxmlformats.org/drawingml/2006/main" w="25400">
          <a:solidFill>
            <a:srgbClr val="2F2F98"/>
          </a:solidFill>
          <a:headEnd type="none" w="med" len="med"/>
          <a:tailEnd type="none" w="med" len="med"/>
        </a:ln>
      </cdr:spPr>
      <cdr:style>
        <a:lnRef xmlns:a="http://schemas.openxmlformats.org/drawingml/2006/main" idx="1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0.06102</cdr:x>
      <cdr:y>0.2592</cdr:y>
    </cdr:from>
    <cdr:to>
      <cdr:x>0.21277</cdr:x>
      <cdr:y>0.34802</cdr:y>
    </cdr:to>
    <cdr:sp macro="" textlink="">
      <cdr:nvSpPr>
        <cdr:cNvPr id="43" name="Прямоугольник 42">
          <a:extLst xmlns:a="http://schemas.openxmlformats.org/drawingml/2006/main">
            <a:ext uri="{FF2B5EF4-FFF2-40B4-BE49-F238E27FC236}">
              <a16:creationId xmlns:a16="http://schemas.microsoft.com/office/drawing/2014/main" id="{115B5C21-4578-4EDC-875B-A6174B1FE0A3}"/>
            </a:ext>
          </a:extLst>
        </cdr:cNvPr>
        <cdr:cNvSpPr/>
      </cdr:nvSpPr>
      <cdr:spPr bwMode="auto">
        <a:xfrm xmlns:a="http://schemas.openxmlformats.org/drawingml/2006/main">
          <a:off x="579974" y="1661108"/>
          <a:ext cx="1442337" cy="569269"/>
        </a:xfrm>
        <a:prstGeom xmlns:a="http://schemas.openxmlformats.org/drawingml/2006/main" prst="rect">
          <a:avLst/>
        </a:prstGeom>
        <a:solidFill xmlns:a="http://schemas.openxmlformats.org/drawingml/2006/main">
          <a:srgbClr val="C5FFCF">
            <a:alpha val="20000"/>
          </a:srgbClr>
        </a:solidFill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Overflow="clip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pPr marR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lang="ru-RU" sz="1100" b="1" kern="1200">
            <a:solidFill>
              <a:schemeClr val="tx1"/>
            </a:solidFill>
            <a:latin typeface="+mn-lt"/>
            <a:ea typeface="+mn-ea"/>
            <a:cs typeface="+mn-cs"/>
          </a:endParaRPr>
        </a:p>
      </cdr:txBody>
    </cdr:sp>
  </cdr:relSizeAnchor>
  <cdr:relSizeAnchor xmlns:cdr="http://schemas.openxmlformats.org/drawingml/2006/chartDrawing">
    <cdr:from>
      <cdr:x>0.06138</cdr:x>
      <cdr:y>0.38512</cdr:y>
    </cdr:from>
    <cdr:to>
      <cdr:x>0.20975</cdr:x>
      <cdr:y>0.51461</cdr:y>
    </cdr:to>
    <cdr:sp macro="" textlink="">
      <cdr:nvSpPr>
        <cdr:cNvPr id="46" name="Прямоугольник 45">
          <a:extLst xmlns:a="http://schemas.openxmlformats.org/drawingml/2006/main">
            <a:ext uri="{FF2B5EF4-FFF2-40B4-BE49-F238E27FC236}">
              <a16:creationId xmlns:a16="http://schemas.microsoft.com/office/drawing/2014/main" id="{156DA1C2-549F-47F0-8496-AAEB494506E0}"/>
            </a:ext>
          </a:extLst>
        </cdr:cNvPr>
        <cdr:cNvSpPr/>
      </cdr:nvSpPr>
      <cdr:spPr bwMode="auto">
        <a:xfrm xmlns:a="http://schemas.openxmlformats.org/drawingml/2006/main">
          <a:off x="583386" y="2468128"/>
          <a:ext cx="1410230" cy="829840"/>
        </a:xfrm>
        <a:prstGeom xmlns:a="http://schemas.openxmlformats.org/drawingml/2006/main" prst="rect">
          <a:avLst/>
        </a:prstGeom>
        <a:solidFill xmlns:a="http://schemas.openxmlformats.org/drawingml/2006/main">
          <a:srgbClr val="E5E5F7">
            <a:alpha val="25000"/>
          </a:srgbClr>
        </a:solidFill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R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lang="ru-RU" sz="1100" b="1" kern="1200">
            <a:solidFill>
              <a:schemeClr val="tx1"/>
            </a:solidFill>
            <a:latin typeface="+mn-lt"/>
            <a:ea typeface="+mn-ea"/>
            <a:cs typeface="+mn-cs"/>
          </a:endParaRPr>
        </a:p>
      </cdr:txBody>
    </cdr:sp>
  </cdr:relSizeAnchor>
  <cdr:relSizeAnchor xmlns:cdr="http://schemas.openxmlformats.org/drawingml/2006/chartDrawing">
    <cdr:from>
      <cdr:x>0.21048</cdr:x>
      <cdr:y>0.403</cdr:y>
    </cdr:from>
    <cdr:to>
      <cdr:x>0.36349</cdr:x>
      <cdr:y>0.5632</cdr:y>
    </cdr:to>
    <cdr:sp macro="" textlink="">
      <cdr:nvSpPr>
        <cdr:cNvPr id="47" name="Прямоугольник 46">
          <a:extLst xmlns:a="http://schemas.openxmlformats.org/drawingml/2006/main">
            <a:ext uri="{FF2B5EF4-FFF2-40B4-BE49-F238E27FC236}">
              <a16:creationId xmlns:a16="http://schemas.microsoft.com/office/drawing/2014/main" id="{DDA2CB9E-A5AD-4D14-A873-4BB9A96CDFE9}"/>
            </a:ext>
          </a:extLst>
        </cdr:cNvPr>
        <cdr:cNvSpPr/>
      </cdr:nvSpPr>
      <cdr:spPr bwMode="auto">
        <a:xfrm xmlns:a="http://schemas.openxmlformats.org/drawingml/2006/main">
          <a:off x="2000590" y="2582737"/>
          <a:ext cx="1454327" cy="1026631"/>
        </a:xfrm>
        <a:prstGeom xmlns:a="http://schemas.openxmlformats.org/drawingml/2006/main" prst="rect">
          <a:avLst/>
        </a:prstGeom>
        <a:solidFill xmlns:a="http://schemas.openxmlformats.org/drawingml/2006/main">
          <a:srgbClr val="E5E5F7">
            <a:alpha val="25000"/>
          </a:srgbClr>
        </a:solidFill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lang="ru-RU" sz="1100" b="1" kern="1200">
            <a:solidFill>
              <a:schemeClr val="tx1"/>
            </a:solidFill>
            <a:latin typeface="+mn-lt"/>
            <a:ea typeface="+mn-ea"/>
            <a:cs typeface="+mn-cs"/>
          </a:endParaRPr>
        </a:p>
      </cdr:txBody>
    </cdr:sp>
  </cdr:relSizeAnchor>
  <cdr:relSizeAnchor xmlns:cdr="http://schemas.openxmlformats.org/drawingml/2006/chartDrawing">
    <cdr:from>
      <cdr:x>0.3636</cdr:x>
      <cdr:y>0.35456</cdr:y>
    </cdr:from>
    <cdr:to>
      <cdr:x>0.52136</cdr:x>
      <cdr:y>0.47325</cdr:y>
    </cdr:to>
    <cdr:sp macro="" textlink="">
      <cdr:nvSpPr>
        <cdr:cNvPr id="49" name="Прямоугольник 48">
          <a:extLst xmlns:a="http://schemas.openxmlformats.org/drawingml/2006/main">
            <a:ext uri="{FF2B5EF4-FFF2-40B4-BE49-F238E27FC236}">
              <a16:creationId xmlns:a16="http://schemas.microsoft.com/office/drawing/2014/main" id="{8043D088-7A9B-4D09-B0CE-1D5793D49397}"/>
            </a:ext>
          </a:extLst>
        </cdr:cNvPr>
        <cdr:cNvSpPr/>
      </cdr:nvSpPr>
      <cdr:spPr bwMode="auto">
        <a:xfrm xmlns:a="http://schemas.openxmlformats.org/drawingml/2006/main">
          <a:off x="3455958" y="2272266"/>
          <a:ext cx="1499511" cy="760684"/>
        </a:xfrm>
        <a:prstGeom xmlns:a="http://schemas.openxmlformats.org/drawingml/2006/main" prst="rect">
          <a:avLst/>
        </a:prstGeom>
        <a:solidFill xmlns:a="http://schemas.openxmlformats.org/drawingml/2006/main">
          <a:srgbClr val="E5E5F7">
            <a:alpha val="25000"/>
          </a:srgbClr>
        </a:solidFill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lang="ru-RU" sz="1100" b="1" kern="1200">
            <a:solidFill>
              <a:schemeClr val="tx1"/>
            </a:solidFill>
            <a:latin typeface="+mn-lt"/>
            <a:ea typeface="+mn-ea"/>
            <a:cs typeface="+mn-cs"/>
          </a:endParaRPr>
        </a:p>
      </cdr:txBody>
    </cdr:sp>
  </cdr:relSizeAnchor>
  <cdr:relSizeAnchor xmlns:cdr="http://schemas.openxmlformats.org/drawingml/2006/chartDrawing">
    <cdr:from>
      <cdr:x>0.5221</cdr:x>
      <cdr:y>0.37157</cdr:y>
    </cdr:from>
    <cdr:to>
      <cdr:x>0.67326</cdr:x>
      <cdr:y>0.48864</cdr:y>
    </cdr:to>
    <cdr:sp macro="" textlink="">
      <cdr:nvSpPr>
        <cdr:cNvPr id="50" name="Прямоугольник 49">
          <a:extLst xmlns:a="http://schemas.openxmlformats.org/drawingml/2006/main">
            <a:ext uri="{FF2B5EF4-FFF2-40B4-BE49-F238E27FC236}">
              <a16:creationId xmlns:a16="http://schemas.microsoft.com/office/drawing/2014/main" id="{04C843C7-B583-45DC-8A8C-D4A59607F39F}"/>
            </a:ext>
          </a:extLst>
        </cdr:cNvPr>
        <cdr:cNvSpPr/>
      </cdr:nvSpPr>
      <cdr:spPr bwMode="auto">
        <a:xfrm xmlns:a="http://schemas.openxmlformats.org/drawingml/2006/main">
          <a:off x="4962420" y="2381267"/>
          <a:ext cx="1436817" cy="750302"/>
        </a:xfrm>
        <a:prstGeom xmlns:a="http://schemas.openxmlformats.org/drawingml/2006/main" prst="rect">
          <a:avLst/>
        </a:prstGeom>
        <a:solidFill xmlns:a="http://schemas.openxmlformats.org/drawingml/2006/main">
          <a:srgbClr val="E5E5F7">
            <a:alpha val="25000"/>
          </a:srgbClr>
        </a:solidFill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lang="ru-RU" sz="1100" b="1" kern="1200">
            <a:solidFill>
              <a:schemeClr val="tx1"/>
            </a:solidFill>
            <a:latin typeface="+mn-lt"/>
            <a:ea typeface="+mn-ea"/>
            <a:cs typeface="+mn-cs"/>
          </a:endParaRPr>
        </a:p>
      </cdr:txBody>
    </cdr:sp>
  </cdr:relSizeAnchor>
  <cdr:relSizeAnchor xmlns:cdr="http://schemas.openxmlformats.org/drawingml/2006/chartDrawing">
    <cdr:from>
      <cdr:x>0.6742</cdr:x>
      <cdr:y>0.39216</cdr:y>
    </cdr:from>
    <cdr:to>
      <cdr:x>0.82938</cdr:x>
      <cdr:y>0.51545</cdr:y>
    </cdr:to>
    <cdr:sp macro="" textlink="">
      <cdr:nvSpPr>
        <cdr:cNvPr id="52" name="Прямоугольник 51">
          <a:extLst xmlns:a="http://schemas.openxmlformats.org/drawingml/2006/main">
            <a:ext uri="{FF2B5EF4-FFF2-40B4-BE49-F238E27FC236}">
              <a16:creationId xmlns:a16="http://schemas.microsoft.com/office/drawing/2014/main" id="{78438681-8D9B-4BF4-BC9D-CAC4D7EE1C8B}"/>
            </a:ext>
          </a:extLst>
        </cdr:cNvPr>
        <cdr:cNvSpPr/>
      </cdr:nvSpPr>
      <cdr:spPr bwMode="auto">
        <a:xfrm xmlns:a="http://schemas.openxmlformats.org/drawingml/2006/main">
          <a:off x="6408095" y="2513272"/>
          <a:ext cx="1475040" cy="790096"/>
        </a:xfrm>
        <a:prstGeom xmlns:a="http://schemas.openxmlformats.org/drawingml/2006/main" prst="rect">
          <a:avLst/>
        </a:prstGeom>
        <a:solidFill xmlns:a="http://schemas.openxmlformats.org/drawingml/2006/main">
          <a:srgbClr val="E5E5F7">
            <a:alpha val="25000"/>
          </a:srgbClr>
        </a:solidFill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lang="ru-RU" sz="1100" b="1" kern="1200">
            <a:solidFill>
              <a:schemeClr val="tx1"/>
            </a:solidFill>
            <a:latin typeface="+mn-lt"/>
            <a:ea typeface="+mn-ea"/>
            <a:cs typeface="+mn-cs"/>
          </a:endParaRPr>
        </a:p>
      </cdr:txBody>
    </cdr:sp>
  </cdr:relSizeAnchor>
  <cdr:relSizeAnchor xmlns:cdr="http://schemas.openxmlformats.org/drawingml/2006/chartDrawing">
    <cdr:from>
      <cdr:x>0.82908</cdr:x>
      <cdr:y>0.4062</cdr:y>
    </cdr:from>
    <cdr:to>
      <cdr:x>0.96036</cdr:x>
      <cdr:y>0.53286</cdr:y>
    </cdr:to>
    <cdr:sp macro="" textlink="">
      <cdr:nvSpPr>
        <cdr:cNvPr id="53" name="Прямоугольник 52">
          <a:extLst xmlns:a="http://schemas.openxmlformats.org/drawingml/2006/main">
            <a:ext uri="{FF2B5EF4-FFF2-40B4-BE49-F238E27FC236}">
              <a16:creationId xmlns:a16="http://schemas.microsoft.com/office/drawing/2014/main" id="{2236DCDD-FE09-4B73-8419-3C7487B77F2C}"/>
            </a:ext>
          </a:extLst>
        </cdr:cNvPr>
        <cdr:cNvSpPr/>
      </cdr:nvSpPr>
      <cdr:spPr bwMode="auto">
        <a:xfrm xmlns:a="http://schemas.openxmlformats.org/drawingml/2006/main">
          <a:off x="7880272" y="2603230"/>
          <a:ext cx="1247749" cy="811733"/>
        </a:xfrm>
        <a:prstGeom xmlns:a="http://schemas.openxmlformats.org/drawingml/2006/main" prst="rect">
          <a:avLst/>
        </a:prstGeom>
        <a:solidFill xmlns:a="http://schemas.openxmlformats.org/drawingml/2006/main">
          <a:srgbClr val="E5E5F7">
            <a:alpha val="25000"/>
          </a:srgbClr>
        </a:solidFill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lang="ru-RU" sz="1100" b="1" kern="1200">
            <a:solidFill>
              <a:schemeClr val="tx1"/>
            </a:solidFill>
            <a:latin typeface="+mn-lt"/>
            <a:ea typeface="+mn-ea"/>
            <a:cs typeface="+mn-cs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2435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53088" y="0"/>
            <a:ext cx="432435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491288"/>
            <a:ext cx="4324350" cy="34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53088" y="6491288"/>
            <a:ext cx="4324350" cy="34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</a:defRPr>
            </a:lvl1pPr>
          </a:lstStyle>
          <a:p>
            <a:pPr>
              <a:defRPr/>
            </a:pPr>
            <a:fld id="{5C1F0887-DADC-428C-AE32-7FD6C52047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2435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07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53088" y="0"/>
            <a:ext cx="432435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106738" y="512763"/>
            <a:ext cx="3765550" cy="25622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07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8538" y="3246438"/>
            <a:ext cx="7981950" cy="307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607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91288"/>
            <a:ext cx="4324350" cy="34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07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53088" y="6491288"/>
            <a:ext cx="4324350" cy="34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</a:defRPr>
            </a:lvl1pPr>
          </a:lstStyle>
          <a:p>
            <a:pPr>
              <a:defRPr/>
            </a:pPr>
            <a:fld id="{72798491-D99A-4D3E-A67D-2CB1F91FFE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1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A1B82F4-F856-40C3-8AEA-5F343E061E55}" type="slidenum">
              <a:rPr lang="ru-RU" altLang="ru-RU"/>
              <a:pPr/>
              <a:t>23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1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A1B82F4-F856-40C3-8AEA-5F343E061E55}" type="slidenum">
              <a:rPr lang="ru-RU" altLang="ru-RU"/>
              <a:pPr/>
              <a:t>28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1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A1B82F4-F856-40C3-8AEA-5F343E061E55}" type="slidenum">
              <a:rPr lang="ru-RU" altLang="ru-RU"/>
              <a:pPr/>
              <a:t>30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1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A1B82F4-F856-40C3-8AEA-5F343E061E55}" type="slidenum">
              <a:rPr lang="ru-RU" altLang="ru-RU"/>
              <a:pPr/>
              <a:t>31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1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A1B82F4-F856-40C3-8AEA-5F343E061E55}" type="slidenum">
              <a:rPr lang="ru-RU" altLang="ru-RU"/>
              <a:pPr/>
              <a:t>35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1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A1B82F4-F856-40C3-8AEA-5F343E061E55}" type="slidenum">
              <a:rPr lang="ru-RU" altLang="ru-RU"/>
              <a:pPr/>
              <a:t>36</a:t>
            </a:fld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2130425"/>
            <a:ext cx="8569325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888" y="3886200"/>
            <a:ext cx="7056437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274638"/>
            <a:ext cx="9072563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4825" y="1600200"/>
            <a:ext cx="9072563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10438" y="274638"/>
            <a:ext cx="226695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4825" y="274638"/>
            <a:ext cx="6653213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274638"/>
            <a:ext cx="9072563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504825" y="1600200"/>
            <a:ext cx="4459288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16513" y="1600200"/>
            <a:ext cx="4460875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504825" y="274638"/>
            <a:ext cx="9072563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2130425"/>
            <a:ext cx="8569325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888" y="3886200"/>
            <a:ext cx="7056437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A8AF69-948A-4187-83DF-33F536390E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81B5DD-38E9-4F37-AC03-B8E5FC3213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925" y="4406900"/>
            <a:ext cx="8567738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925" y="2906713"/>
            <a:ext cx="8567738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2F540E-1382-4729-9F75-09A9400725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4825" y="1600200"/>
            <a:ext cx="445928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16513" y="1600200"/>
            <a:ext cx="446087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9CA1ED-B8EF-43D1-9B2F-E59593248E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825" y="1535113"/>
            <a:ext cx="44529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4825" y="2174875"/>
            <a:ext cx="44529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1275" y="1535113"/>
            <a:ext cx="445611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121275" y="2174875"/>
            <a:ext cx="445611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85D5CD-B879-4621-928C-F5C3959CE6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B942F4-2C1C-4E8A-B5D7-77F092A2ED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274638"/>
            <a:ext cx="9072563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4825" y="1600200"/>
            <a:ext cx="9072563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F9F198-A6C6-4E98-9973-32E49E54C9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273050"/>
            <a:ext cx="331628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41763" y="273050"/>
            <a:ext cx="563562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825" y="1435100"/>
            <a:ext cx="331628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E151A5-C270-4FB7-8513-BB40868106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6438" y="4800600"/>
            <a:ext cx="604837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6438" y="612775"/>
            <a:ext cx="604837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6438" y="5367338"/>
            <a:ext cx="604837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2256A1-D1BF-48C7-8D93-3F63F740DE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93074B-ED84-4F1B-B21E-58B9020D1C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10438" y="274638"/>
            <a:ext cx="22669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4825" y="274638"/>
            <a:ext cx="665321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154A56-5BBB-4C9A-BACA-C22631145A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925" y="4406900"/>
            <a:ext cx="8567738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925" y="2906713"/>
            <a:ext cx="8567738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274638"/>
            <a:ext cx="9072563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4825" y="1600200"/>
            <a:ext cx="4459288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16513" y="1600200"/>
            <a:ext cx="4460875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274638"/>
            <a:ext cx="9072563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825" y="1535113"/>
            <a:ext cx="445293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4825" y="2174875"/>
            <a:ext cx="445293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1275" y="1535113"/>
            <a:ext cx="445611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121275" y="2174875"/>
            <a:ext cx="445611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274638"/>
            <a:ext cx="9072563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273050"/>
            <a:ext cx="3316288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41763" y="273050"/>
            <a:ext cx="5635625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825" y="1435100"/>
            <a:ext cx="3316288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6438" y="4800600"/>
            <a:ext cx="6048375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6438" y="612775"/>
            <a:ext cx="6048375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6438" y="5367338"/>
            <a:ext cx="6048375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4"/>
          <p:cNvSpPr>
            <a:spLocks noChangeArrowheads="1"/>
          </p:cNvSpPr>
          <p:nvPr userDrawn="1"/>
        </p:nvSpPr>
        <p:spPr bwMode="auto">
          <a:xfrm>
            <a:off x="0" y="3176588"/>
            <a:ext cx="10080625" cy="0"/>
          </a:xfrm>
          <a:prstGeom prst="rect">
            <a:avLst/>
          </a:prstGeom>
          <a:noFill/>
          <a:ln>
            <a:noFill/>
          </a:ln>
          <a:extLst/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altLang="ru-RU" smtClean="0"/>
          </a:p>
        </p:txBody>
      </p:sp>
      <p:sp>
        <p:nvSpPr>
          <p:cNvPr id="1028" name="Rectangle 56"/>
          <p:cNvSpPr>
            <a:spLocks noChangeArrowheads="1"/>
          </p:cNvSpPr>
          <p:nvPr userDrawn="1"/>
        </p:nvSpPr>
        <p:spPr bwMode="auto">
          <a:xfrm>
            <a:off x="0" y="3252788"/>
            <a:ext cx="10080625" cy="0"/>
          </a:xfrm>
          <a:prstGeom prst="rect">
            <a:avLst/>
          </a:prstGeom>
          <a:noFill/>
          <a:ln>
            <a:noFill/>
          </a:ln>
          <a:extLst/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altLang="ru-RU" smtClean="0"/>
          </a:p>
        </p:txBody>
      </p:sp>
      <p:sp>
        <p:nvSpPr>
          <p:cNvPr id="1029" name="Text Box 59"/>
          <p:cNvSpPr txBox="1">
            <a:spLocks noChangeArrowheads="1"/>
          </p:cNvSpPr>
          <p:nvPr userDrawn="1"/>
        </p:nvSpPr>
        <p:spPr bwMode="auto">
          <a:xfrm>
            <a:off x="6336456" y="6525344"/>
            <a:ext cx="1455737" cy="2286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ru-RU" sz="900" b="0" dirty="0" smtClean="0">
                <a:solidFill>
                  <a:srgbClr val="800080"/>
                </a:solidFill>
              </a:rPr>
              <a:t>www.innovationStudio.ru</a:t>
            </a:r>
            <a:endParaRPr lang="ru-RU" altLang="ru-RU" sz="900" b="0" dirty="0" smtClean="0">
              <a:solidFill>
                <a:srgbClr val="800080"/>
              </a:solidFill>
            </a:endParaRPr>
          </a:p>
        </p:txBody>
      </p:sp>
      <p:pic>
        <p:nvPicPr>
          <p:cNvPr id="1030" name="Picture 8" descr="C:\Users\glaptev\Desktop\iStudio\iStudio_logo_Ru&amp;Eng\Logo_iStudioColorEng.jpg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861300" y="6270625"/>
            <a:ext cx="1992313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50"/>
          <p:cNvSpPr txBox="1">
            <a:spLocks noChangeArrowheads="1"/>
          </p:cNvSpPr>
          <p:nvPr userDrawn="1"/>
        </p:nvSpPr>
        <p:spPr bwMode="auto">
          <a:xfrm>
            <a:off x="0" y="6597352"/>
            <a:ext cx="6264448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500" b="0" i="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+mn-ea"/>
                <a:cs typeface="+mn-cs"/>
              </a:rPr>
              <a:t>История управленческой мысли 2018  «</a:t>
            </a:r>
            <a:r>
              <a:rPr lang="ru-RU" sz="500" b="1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Управленческий труд и роли менеджеров: прошлое, настоящее, будущее</a:t>
            </a:r>
            <a:r>
              <a:rPr lang="ru-RU" sz="500" b="0" i="0" kern="1200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+mn-ea"/>
                <a:cs typeface="+mn-cs"/>
              </a:rPr>
              <a:t>», Москва,, 22 сентября 2018</a:t>
            </a:r>
            <a:r>
              <a:rPr lang="en-GB" sz="500" b="0" i="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+mn-ea"/>
                <a:cs typeface="+mn-cs"/>
              </a:rPr>
              <a:t>, </a:t>
            </a:r>
            <a:r>
              <a:rPr lang="en-US" sz="5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©</a:t>
            </a:r>
            <a:r>
              <a:rPr lang="ru-RU" sz="5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 Г.Д.Лаптев, </a:t>
            </a:r>
            <a:r>
              <a:rPr lang="en-GB" sz="5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20</a:t>
            </a:r>
            <a:r>
              <a:rPr lang="ru-RU" sz="5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18</a:t>
            </a:r>
            <a:endParaRPr lang="ru-RU" sz="500" b="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4825" y="274638"/>
            <a:ext cx="907256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4825" y="1600200"/>
            <a:ext cx="9072563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04825" y="6245225"/>
            <a:ext cx="235108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50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44875" y="6245225"/>
            <a:ext cx="31908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24713" y="6245225"/>
            <a:ext cx="23526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Arial" charset="0"/>
              </a:defRPr>
            </a:lvl1pPr>
          </a:lstStyle>
          <a:p>
            <a:pPr>
              <a:defRPr/>
            </a:pPr>
            <a:fld id="{6E8EFD63-0F28-4CFC-BE43-31744097A0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10080625" cy="6911975"/>
          </a:xfrm>
          <a:prstGeom prst="rect">
            <a:avLst/>
          </a:prstGeom>
          <a:gradFill rotWithShape="1">
            <a:gsLst>
              <a:gs pos="0">
                <a:srgbClr val="99CCFF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/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altLang="ru-RU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dschool.stanford.edu/" TargetMode="External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hyperlink" Target="http://www.flickr.com/photos/54199319@N04/5173958093/in/set-72157625380449882/" TargetMode="External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flickr.com/photos/54199319@N04/5173958289/in/set-72157625380449882/" TargetMode="External"/><Relationship Id="rId11" Type="http://schemas.openxmlformats.org/officeDocument/2006/relationships/image" Target="../media/image11.jpeg"/><Relationship Id="rId5" Type="http://schemas.openxmlformats.org/officeDocument/2006/relationships/image" Target="http://farm5.static.flickr.com/4127/5173958093_e7c4cf16e8_m.jpg" TargetMode="External"/><Relationship Id="rId10" Type="http://schemas.openxmlformats.org/officeDocument/2006/relationships/image" Target="../media/image10.jpeg"/><Relationship Id="rId4" Type="http://schemas.openxmlformats.org/officeDocument/2006/relationships/image" Target="../media/image6.jpeg"/><Relationship Id="rId9" Type="http://schemas.openxmlformats.org/officeDocument/2006/relationships/image" Target="../media/image9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7.jpeg"/><Relationship Id="rId7" Type="http://schemas.openxmlformats.org/officeDocument/2006/relationships/image" Target="../media/image20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10" Type="http://schemas.openxmlformats.org/officeDocument/2006/relationships/image" Target="../media/image23.jpeg"/><Relationship Id="rId4" Type="http://schemas.openxmlformats.org/officeDocument/2006/relationships/image" Target="../media/image10.jpeg"/><Relationship Id="rId9" Type="http://schemas.openxmlformats.org/officeDocument/2006/relationships/image" Target="../media/image2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hyperlink" Target="http://www.flickr.com/photos/54199319@N04/5173958093/in/set-72157625380449882/" TargetMode="External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flickr.com/photos/54199319@N04/5173958289/in/set-72157625380449882/" TargetMode="External"/><Relationship Id="rId5" Type="http://schemas.openxmlformats.org/officeDocument/2006/relationships/image" Target="http://farm5.static.flickr.com/4127/5173958093_e7c4cf16e8_m.jpg" TargetMode="External"/><Relationship Id="rId4" Type="http://schemas.openxmlformats.org/officeDocument/2006/relationships/image" Target="../media/image6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0"/>
          <p:cNvSpPr txBox="1">
            <a:spLocks noChangeArrowheads="1"/>
          </p:cNvSpPr>
          <p:nvPr/>
        </p:nvSpPr>
        <p:spPr bwMode="auto">
          <a:xfrm>
            <a:off x="3744168" y="3140968"/>
            <a:ext cx="6117630" cy="260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Aft>
                <a:spcPts val="600"/>
              </a:spcAft>
            </a:pPr>
            <a:r>
              <a:rPr lang="ru-RU" sz="2400" dirty="0" smtClean="0">
                <a:solidFill>
                  <a:schemeClr val="accent2"/>
                </a:solidFill>
              </a:rPr>
              <a:t>Георгий Д. Лаптев</a:t>
            </a:r>
          </a:p>
          <a:p>
            <a:pPr algn="r"/>
            <a:r>
              <a:rPr lang="ru-RU" sz="2400" dirty="0" smtClean="0">
                <a:solidFill>
                  <a:schemeClr val="accent2"/>
                </a:solidFill>
              </a:rPr>
              <a:t>Дмитрий К.Шайтан</a:t>
            </a:r>
            <a:endParaRPr lang="ru-RU" sz="2400" dirty="0">
              <a:solidFill>
                <a:schemeClr val="accent2"/>
              </a:solidFill>
            </a:endParaRPr>
          </a:p>
          <a:p>
            <a:pPr algn="r"/>
            <a:endParaRPr lang="en-US" sz="1000" dirty="0">
              <a:solidFill>
                <a:schemeClr val="accent2"/>
              </a:solidFill>
            </a:endParaRPr>
          </a:p>
          <a:p>
            <a:pPr algn="r"/>
            <a:r>
              <a:rPr lang="ru-RU" sz="1400" dirty="0" smtClean="0">
                <a:solidFill>
                  <a:schemeClr val="accent2"/>
                </a:solidFill>
              </a:rPr>
              <a:t>Лаборатория инновационного бизнеса и предпринимательства</a:t>
            </a:r>
            <a:endParaRPr lang="en-US" sz="1400" dirty="0">
              <a:solidFill>
                <a:schemeClr val="accent2"/>
              </a:solidFill>
            </a:endParaRPr>
          </a:p>
          <a:p>
            <a:pPr algn="r"/>
            <a:r>
              <a:rPr lang="en-US" dirty="0" err="1">
                <a:solidFill>
                  <a:srgbClr val="990099"/>
                </a:solidFill>
              </a:rPr>
              <a:t>innovationStuduo</a:t>
            </a:r>
            <a:endParaRPr lang="en-US" dirty="0">
              <a:solidFill>
                <a:srgbClr val="990099"/>
              </a:solidFill>
            </a:endParaRPr>
          </a:p>
          <a:p>
            <a:pPr algn="r"/>
            <a:endParaRPr lang="en-US" sz="1200" dirty="0">
              <a:solidFill>
                <a:schemeClr val="accent2"/>
              </a:solidFill>
            </a:endParaRPr>
          </a:p>
          <a:p>
            <a:pPr algn="r"/>
            <a:r>
              <a:rPr lang="ru-RU" sz="1400" dirty="0" smtClean="0">
                <a:solidFill>
                  <a:schemeClr val="accent2"/>
                </a:solidFill>
              </a:rPr>
              <a:t>Экономический факультет</a:t>
            </a:r>
            <a:r>
              <a:rPr lang="ru-RU" sz="1400" dirty="0">
                <a:solidFill>
                  <a:schemeClr val="accent2"/>
                </a:solidFill>
              </a:rPr>
              <a:t/>
            </a:r>
            <a:br>
              <a:rPr lang="ru-RU" sz="1400" dirty="0">
                <a:solidFill>
                  <a:schemeClr val="accent2"/>
                </a:solidFill>
              </a:rPr>
            </a:br>
            <a:r>
              <a:rPr lang="ru-RU" sz="1400" dirty="0" smtClean="0">
                <a:solidFill>
                  <a:schemeClr val="accent2"/>
                </a:solidFill>
              </a:rPr>
              <a:t>МГУ имени М.В.Ломоносова</a:t>
            </a:r>
          </a:p>
          <a:p>
            <a:pPr algn="r"/>
            <a:endParaRPr lang="ru-RU" sz="1000" b="0" dirty="0" smtClean="0">
              <a:solidFill>
                <a:schemeClr val="accent2"/>
              </a:solidFill>
            </a:endParaRPr>
          </a:p>
          <a:p>
            <a:pPr algn="r"/>
            <a:endParaRPr lang="ru-RU" b="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5776" y="620688"/>
            <a:ext cx="9721080" cy="2068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  <a:spcAft>
                <a:spcPts val="600"/>
              </a:spcAft>
            </a:pPr>
            <a:r>
              <a:rPr lang="ru-RU" sz="3600" dirty="0" smtClean="0">
                <a:solidFill>
                  <a:srgbClr val="7030A0"/>
                </a:solidFill>
              </a:rPr>
              <a:t>Управление созданием продуктов в эпоху цифровой трансформации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endParaRPr lang="ru-RU" sz="3200" dirty="0">
              <a:solidFill>
                <a:srgbClr val="80008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35856" y="836712"/>
            <a:ext cx="8712968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ru-RU" sz="2000" dirty="0" smtClean="0">
                <a:solidFill>
                  <a:srgbClr val="002060"/>
                </a:solidFill>
              </a:rPr>
              <a:t>«</a:t>
            </a:r>
            <a:r>
              <a:rPr lang="ru-RU" sz="2200" dirty="0" smtClean="0">
                <a:solidFill>
                  <a:srgbClr val="002060"/>
                </a:solidFill>
              </a:rPr>
              <a:t>Работа </a:t>
            </a:r>
            <a:r>
              <a:rPr lang="ru-RU" sz="2200" dirty="0" err="1" smtClean="0">
                <a:solidFill>
                  <a:srgbClr val="002060"/>
                </a:solidFill>
              </a:rPr>
              <a:t>продакт-менеджера</a:t>
            </a:r>
            <a:r>
              <a:rPr lang="ru-RU" sz="2200" dirty="0" smtClean="0">
                <a:solidFill>
                  <a:srgbClr val="002060"/>
                </a:solidFill>
              </a:rPr>
              <a:t> --- найти продукт, который является ценным, полезным и практически реализуемым</a:t>
            </a:r>
            <a:r>
              <a:rPr lang="ru-RU" sz="2000" dirty="0" smtClean="0">
                <a:solidFill>
                  <a:srgbClr val="002060"/>
                </a:solidFill>
              </a:rPr>
              <a:t>» 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727944" y="1916832"/>
            <a:ext cx="7575407" cy="30777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z="1400" b="0" i="1" dirty="0" err="1" smtClean="0"/>
              <a:t>Cagan</a:t>
            </a:r>
            <a:r>
              <a:rPr lang="en-US" sz="1400" b="0" i="1" dirty="0" smtClean="0"/>
              <a:t> M</a:t>
            </a:r>
            <a:r>
              <a:rPr lang="en-US" sz="1400" b="0" dirty="0" smtClean="0"/>
              <a:t>. Inspired: How to Create Tech Products Customers Love. John Wiley &amp; Sons, 2018.</a:t>
            </a:r>
            <a:endParaRPr lang="ru-RU" sz="14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19832" y="260648"/>
            <a:ext cx="871296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ru-RU" sz="2000" dirty="0" smtClean="0">
                <a:solidFill>
                  <a:srgbClr val="002060"/>
                </a:solidFill>
              </a:rPr>
              <a:t>«Работа </a:t>
            </a:r>
            <a:r>
              <a:rPr lang="ru-RU" sz="2000" dirty="0" err="1" smtClean="0">
                <a:solidFill>
                  <a:srgbClr val="002060"/>
                </a:solidFill>
              </a:rPr>
              <a:t>продакт-менеджера</a:t>
            </a:r>
            <a:r>
              <a:rPr lang="ru-RU" sz="2000" dirty="0" smtClean="0">
                <a:solidFill>
                  <a:srgbClr val="002060"/>
                </a:solidFill>
              </a:rPr>
              <a:t> --- найти продукт, который является ценным, полезным и практически реализуемым» 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232000" y="1124744"/>
            <a:ext cx="7575407" cy="30777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z="1400" b="0" i="1" dirty="0" err="1" smtClean="0"/>
              <a:t>Cagan</a:t>
            </a:r>
            <a:r>
              <a:rPr lang="en-US" sz="1400" b="0" i="1" dirty="0" smtClean="0"/>
              <a:t> M</a:t>
            </a:r>
            <a:r>
              <a:rPr lang="en-US" sz="1400" b="0" dirty="0" smtClean="0"/>
              <a:t>. Inspired: How to Create Tech Products Customers Love. John Wiley &amp; Sons, 2018.</a:t>
            </a:r>
            <a:endParaRPr lang="ru-RU" sz="1400" b="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9832" y="1412776"/>
            <a:ext cx="8450047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15776" y="6021288"/>
            <a:ext cx="6875537" cy="30777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z="1400" b="0" i="1" dirty="0" err="1" smtClean="0"/>
              <a:t>Banfield</a:t>
            </a:r>
            <a:r>
              <a:rPr lang="en-US" sz="1400" b="0" i="1" dirty="0" smtClean="0"/>
              <a:t> R., Eriksson M., </a:t>
            </a:r>
            <a:r>
              <a:rPr lang="en-US" sz="1400" b="0" i="1" dirty="0" err="1" smtClean="0"/>
              <a:t>Walkingshaw</a:t>
            </a:r>
            <a:r>
              <a:rPr lang="en-US" sz="1400" b="0" i="1" dirty="0" smtClean="0"/>
              <a:t> N</a:t>
            </a:r>
            <a:r>
              <a:rPr lang="en-US" sz="1400" b="0" dirty="0" smtClean="0"/>
              <a:t>. Product Leadership. O'Reilly Media, 2017.</a:t>
            </a:r>
            <a:endParaRPr lang="ru-RU" sz="14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007864" y="3753036"/>
            <a:ext cx="8856985" cy="30777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z="1400" b="0" i="1" dirty="0" smtClean="0"/>
              <a:t>Austin J</a:t>
            </a:r>
            <a:r>
              <a:rPr lang="en-US" sz="1400" b="0" dirty="0" smtClean="0"/>
              <a:t>. What It Takes to Become a Great Product Manager. Harvard Business Review,</a:t>
            </a:r>
            <a:r>
              <a:rPr lang="ru-RU" sz="1400" b="0" dirty="0" smtClean="0"/>
              <a:t> </a:t>
            </a:r>
            <a:r>
              <a:rPr lang="en-US" sz="1400" b="0" dirty="0" smtClean="0"/>
              <a:t>December 13</a:t>
            </a:r>
            <a:r>
              <a:rPr lang="ru-RU" sz="1400" b="0" dirty="0" smtClean="0"/>
              <a:t>,</a:t>
            </a:r>
            <a:r>
              <a:rPr lang="en-US" sz="1400" b="0" dirty="0" smtClean="0"/>
              <a:t> 2017</a:t>
            </a:r>
            <a:r>
              <a:rPr lang="ru-RU" sz="1400" b="0" dirty="0" smtClean="0"/>
              <a:t>.</a:t>
            </a:r>
            <a:endParaRPr lang="ru-RU" sz="1400" b="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5775" y="908720"/>
            <a:ext cx="10009113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Aft>
                <a:spcPts val="600"/>
              </a:spcAft>
            </a:pPr>
            <a:r>
              <a:rPr lang="ru-RU" sz="2200" dirty="0" smtClean="0">
                <a:solidFill>
                  <a:srgbClr val="002060"/>
                </a:solidFill>
              </a:rPr>
              <a:t>Для того, чтобы стать эффективным менеджером продуктов необходимо сочетание у </a:t>
            </a:r>
            <a:r>
              <a:rPr lang="ru-RU" sz="2200" dirty="0" err="1" smtClean="0">
                <a:solidFill>
                  <a:srgbClr val="002060"/>
                </a:solidFill>
              </a:rPr>
              <a:t>продакт-менеджера</a:t>
            </a:r>
            <a:r>
              <a:rPr lang="ru-RU" sz="2200" dirty="0" smtClean="0">
                <a:solidFill>
                  <a:srgbClr val="002060"/>
                </a:solidFill>
              </a:rPr>
              <a:t> трех факторов: </a:t>
            </a:r>
          </a:p>
          <a:p>
            <a:pPr marL="177800">
              <a:spcAft>
                <a:spcPts val="1800"/>
              </a:spcAft>
              <a:buFont typeface="Wingdings" pitchFamily="2" charset="2"/>
              <a:buChar char="ü"/>
            </a:pPr>
            <a:r>
              <a:rPr lang="ru-RU" sz="2200" dirty="0" smtClean="0">
                <a:solidFill>
                  <a:srgbClr val="002060"/>
                </a:solidFill>
              </a:rPr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правильный набор ключевых компетентностей, </a:t>
            </a:r>
          </a:p>
          <a:p>
            <a:pPr marL="177800">
              <a:spcAft>
                <a:spcPts val="1800"/>
              </a:spcAft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002060"/>
                </a:solidFill>
              </a:rPr>
              <a:t> высокий эмоциональный интеллект</a:t>
            </a:r>
          </a:p>
          <a:p>
            <a:pPr marL="177800">
              <a:spcAft>
                <a:spcPts val="1800"/>
              </a:spcAft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002060"/>
                </a:solidFill>
              </a:rPr>
              <a:t> работа в правильной </a:t>
            </a:r>
            <a:r>
              <a:rPr lang="ru-RU" sz="2000" b="0" dirty="0" smtClean="0">
                <a:solidFill>
                  <a:srgbClr val="002060"/>
                </a:solidFill>
              </a:rPr>
              <a:t>(относительно первых двух факторов) </a:t>
            </a:r>
            <a:r>
              <a:rPr lang="ru-RU" sz="2000" dirty="0" smtClean="0">
                <a:solidFill>
                  <a:srgbClr val="002060"/>
                </a:solidFill>
              </a:rPr>
              <a:t>компании</a:t>
            </a:r>
            <a:endParaRPr lang="ru-RU" sz="2000" b="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31800" y="1412776"/>
            <a:ext cx="9433048" cy="31624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Aft>
                <a:spcPts val="3600"/>
              </a:spcAft>
              <a:buFont typeface="Wingdings" pitchFamily="2" charset="2"/>
              <a:buChar char="Ø"/>
            </a:pPr>
            <a:r>
              <a:rPr lang="ru-RU" sz="2200" i="1" dirty="0" smtClean="0">
                <a:solidFill>
                  <a:srgbClr val="002060"/>
                </a:solidFill>
              </a:rPr>
              <a:t> </a:t>
            </a:r>
            <a:r>
              <a:rPr lang="ru-RU" sz="2200" dirty="0" smtClean="0">
                <a:solidFill>
                  <a:srgbClr val="002060"/>
                </a:solidFill>
              </a:rPr>
              <a:t>Используют цифровые технологии</a:t>
            </a:r>
            <a:r>
              <a:rPr lang="en-US" sz="2200" dirty="0" smtClean="0">
                <a:solidFill>
                  <a:srgbClr val="002060"/>
                </a:solidFill>
              </a:rPr>
              <a:t>/</a:t>
            </a:r>
            <a:r>
              <a:rPr lang="ru-RU" sz="2200" dirty="0" smtClean="0">
                <a:solidFill>
                  <a:srgbClr val="002060"/>
                </a:solidFill>
              </a:rPr>
              <a:t>оборудование в создании концептов новых продуктов.</a:t>
            </a:r>
          </a:p>
          <a:p>
            <a:pPr>
              <a:lnSpc>
                <a:spcPct val="125000"/>
              </a:lnSpc>
              <a:spcAft>
                <a:spcPts val="1200"/>
              </a:spcAft>
              <a:buFont typeface="Wingdings" pitchFamily="2" charset="2"/>
              <a:buChar char="Ø"/>
            </a:pPr>
            <a:r>
              <a:rPr lang="ru-RU" sz="2200" dirty="0" smtClean="0">
                <a:solidFill>
                  <a:srgbClr val="002060"/>
                </a:solidFill>
              </a:rPr>
              <a:t> Активно взаимодействуют с пользователями/покупателями, применяя </a:t>
            </a:r>
            <a:r>
              <a:rPr lang="ru-RU" sz="2200" dirty="0" err="1" smtClean="0">
                <a:solidFill>
                  <a:srgbClr val="002060"/>
                </a:solidFill>
              </a:rPr>
              <a:t>коллаборативный</a:t>
            </a:r>
            <a:r>
              <a:rPr lang="ru-RU" sz="2200" dirty="0" smtClean="0">
                <a:solidFill>
                  <a:srgbClr val="002060"/>
                </a:solidFill>
              </a:rPr>
              <a:t> и дизайн подходы в управлении созданием нового продуктов на его раннем этапе.</a:t>
            </a:r>
          </a:p>
          <a:p>
            <a:r>
              <a:rPr lang="ru-RU" sz="2200" dirty="0" smtClean="0">
                <a:solidFill>
                  <a:srgbClr val="002060"/>
                </a:solidFill>
              </a:rPr>
              <a:t> </a:t>
            </a:r>
            <a:endParaRPr lang="ru-RU" sz="2200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1800" y="764704"/>
            <a:ext cx="9001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Критерии для выбора респондентов: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31800" y="980728"/>
            <a:ext cx="9433048" cy="4508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Aft>
                <a:spcPts val="3600"/>
              </a:spcAft>
              <a:buFont typeface="Wingdings" pitchFamily="2" charset="2"/>
              <a:buChar char="Ø"/>
            </a:pPr>
            <a:r>
              <a:rPr lang="ru-RU" sz="2200" i="1" dirty="0" smtClean="0">
                <a:solidFill>
                  <a:srgbClr val="002060"/>
                </a:solidFill>
              </a:rPr>
              <a:t> «</a:t>
            </a:r>
            <a:r>
              <a:rPr lang="ru-RU" sz="2400" i="1" dirty="0" smtClean="0">
                <a:solidFill>
                  <a:srgbClr val="002060"/>
                </a:solidFill>
              </a:rPr>
              <a:t>технико-ориентированный</a:t>
            </a:r>
            <a:r>
              <a:rPr lang="ru-RU" sz="2200" i="1" dirty="0" smtClean="0">
                <a:solidFill>
                  <a:srgbClr val="002060"/>
                </a:solidFill>
              </a:rPr>
              <a:t>»</a:t>
            </a:r>
            <a:r>
              <a:rPr lang="ru-RU" sz="2200" dirty="0" smtClean="0">
                <a:solidFill>
                  <a:srgbClr val="002060"/>
                </a:solidFill>
              </a:rPr>
              <a:t> профиль </a:t>
            </a:r>
            <a:r>
              <a:rPr lang="ru-RU" sz="2200" dirty="0" err="1" smtClean="0">
                <a:solidFill>
                  <a:srgbClr val="002060"/>
                </a:solidFill>
              </a:rPr>
              <a:t>продакт-менеджера</a:t>
            </a:r>
            <a:r>
              <a:rPr lang="ru-RU" sz="2200" dirty="0" smtClean="0">
                <a:solidFill>
                  <a:srgbClr val="002060"/>
                </a:solidFill>
              </a:rPr>
              <a:t>, чье внимание в большей степени сфокусировано на поиске и реализации лучших технических решений для создания востребованного продукта.</a:t>
            </a:r>
          </a:p>
          <a:p>
            <a:pPr>
              <a:lnSpc>
                <a:spcPct val="125000"/>
              </a:lnSpc>
              <a:spcAft>
                <a:spcPts val="1200"/>
              </a:spcAft>
              <a:buFont typeface="Wingdings" pitchFamily="2" charset="2"/>
              <a:buChar char="Ø"/>
            </a:pPr>
            <a:r>
              <a:rPr lang="ru-RU" sz="2200" dirty="0" smtClean="0">
                <a:solidFill>
                  <a:srgbClr val="002060"/>
                </a:solidFill>
              </a:rPr>
              <a:t> </a:t>
            </a:r>
            <a:r>
              <a:rPr lang="ru-RU" sz="2400" i="1" dirty="0" smtClean="0">
                <a:solidFill>
                  <a:srgbClr val="002060"/>
                </a:solidFill>
              </a:rPr>
              <a:t>«</a:t>
            </a:r>
            <a:r>
              <a:rPr lang="ru-RU" sz="2400" i="1" dirty="0" err="1" smtClean="0">
                <a:solidFill>
                  <a:srgbClr val="002060"/>
                </a:solidFill>
              </a:rPr>
              <a:t>бизнес-ориентированный</a:t>
            </a:r>
            <a:r>
              <a:rPr lang="ru-RU" sz="2400" i="1" dirty="0" smtClean="0">
                <a:solidFill>
                  <a:srgbClr val="002060"/>
                </a:solidFill>
              </a:rPr>
              <a:t>»</a:t>
            </a:r>
            <a:r>
              <a:rPr lang="ru-RU" sz="2400" dirty="0" smtClean="0">
                <a:solidFill>
                  <a:srgbClr val="002060"/>
                </a:solidFill>
              </a:rPr>
              <a:t> </a:t>
            </a:r>
            <a:r>
              <a:rPr lang="ru-RU" sz="2200" dirty="0" smtClean="0">
                <a:solidFill>
                  <a:srgbClr val="002060"/>
                </a:solidFill>
              </a:rPr>
              <a:t>профиль </a:t>
            </a:r>
            <a:r>
              <a:rPr lang="ru-RU" sz="2200" dirty="0" err="1" smtClean="0">
                <a:solidFill>
                  <a:srgbClr val="002060"/>
                </a:solidFill>
              </a:rPr>
              <a:t>продакт-менеджера</a:t>
            </a:r>
            <a:r>
              <a:rPr lang="ru-RU" sz="2200" dirty="0" smtClean="0">
                <a:solidFill>
                  <a:srgbClr val="002060"/>
                </a:solidFill>
              </a:rPr>
              <a:t>, чье внимание в большей степени сфокусировано на максимизации ценности для бизнеса от создаваемого продукта и, соответственно, на достижение бизнес метрик.</a:t>
            </a:r>
          </a:p>
          <a:p>
            <a:r>
              <a:rPr lang="ru-RU" sz="2200" dirty="0" smtClean="0">
                <a:solidFill>
                  <a:srgbClr val="002060"/>
                </a:solidFill>
              </a:rPr>
              <a:t> </a:t>
            </a:r>
            <a:endParaRPr lang="ru-RU" sz="22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9792" y="692696"/>
          <a:ext cx="9361040" cy="4925568"/>
        </p:xfrm>
        <a:graphic>
          <a:graphicData uri="http://schemas.openxmlformats.org/drawingml/2006/table">
            <a:tbl>
              <a:tblPr/>
              <a:tblGrid>
                <a:gridCol w="31298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312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0646"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</a:rPr>
                        <a:t>                                                 К</a:t>
                      </a:r>
                      <a:r>
                        <a:rPr lang="ru-RU" sz="2000" b="1" dirty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</a:rPr>
                        <a:t>омпетентность</a:t>
                      </a:r>
                      <a:endParaRPr lang="ru-RU" sz="2000" dirty="0">
                        <a:solidFill>
                          <a:srgbClr val="7030A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27779" marR="277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7030A0"/>
                        </a:solidFill>
                        <a:latin typeface="+mn-lt"/>
                        <a:ea typeface="Times New Roman"/>
                      </a:endParaRPr>
                    </a:p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</a:rPr>
                        <a:t>Составляющие и </a:t>
                      </a:r>
                      <a:r>
                        <a:rPr lang="ru-RU" sz="2000" b="1" dirty="0" smtClean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</a:rPr>
                        <a:t>описание</a:t>
                      </a:r>
                    </a:p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7030A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27779" marR="277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75967"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002060"/>
                        </a:solidFill>
                        <a:latin typeface="+mn-lt"/>
                        <a:ea typeface="Times New Roman"/>
                      </a:endParaRPr>
                    </a:p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 err="1">
                          <a:solidFill>
                            <a:srgbClr val="002060"/>
                          </a:solidFill>
                          <a:latin typeface="+mn-lt"/>
                          <a:ea typeface="Times New Roman"/>
                        </a:rPr>
                        <a:t>Инновативность</a:t>
                      </a: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</a:rPr>
                        <a:t> - </a:t>
                      </a:r>
                      <a:r>
                        <a:rPr lang="ru-RU" sz="2000" dirty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</a:rPr>
                        <a:t>способность находить кардинально новые, нестандартные пути решения задач, за счет:</a:t>
                      </a:r>
                    </a:p>
                  </a:txBody>
                  <a:tcPr marL="27779" marR="277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1295" indent="450215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600" i="1" dirty="0" err="1">
                          <a:solidFill>
                            <a:srgbClr val="002060"/>
                          </a:solidFill>
                          <a:latin typeface="+mn-lt"/>
                          <a:ea typeface="Times New Roman"/>
                        </a:rPr>
                        <a:t>Креативность</a:t>
                      </a:r>
                      <a:r>
                        <a:rPr lang="ru-RU" sz="1600" dirty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</a:rPr>
                        <a:t> – способность к высокой вариативности решений, генерирования большого количества идей;</a:t>
                      </a:r>
                    </a:p>
                    <a:p>
                      <a:pPr marL="201295" indent="450215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600" i="1" dirty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</a:rPr>
                        <a:t>Интуиция</a:t>
                      </a:r>
                      <a:r>
                        <a:rPr lang="ru-RU" sz="1600" dirty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</a:rPr>
                        <a:t> - мгновенного улавливания перспективной возможности;</a:t>
                      </a:r>
                    </a:p>
                    <a:p>
                      <a:pPr marL="201295" indent="450215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600" i="1" dirty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</a:rPr>
                        <a:t>Гибкость мышления</a:t>
                      </a:r>
                      <a:r>
                        <a:rPr lang="ru-RU" sz="1600" dirty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</a:rPr>
                        <a:t> – умение быстро перестаиваться, интегрируя вновь поступающую информацию в собственные предложения, способности предлагать различные варианты решения одной задачи, восприимчивости и толерантности к различным идеям;</a:t>
                      </a:r>
                    </a:p>
                    <a:p>
                      <a:pPr marL="201930" indent="450215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600" i="1" dirty="0" err="1">
                          <a:solidFill>
                            <a:srgbClr val="002060"/>
                          </a:solidFill>
                          <a:latin typeface="+mn-lt"/>
                          <a:ea typeface="Times New Roman"/>
                        </a:rPr>
                        <a:t>Аналитичность</a:t>
                      </a:r>
                      <a:r>
                        <a:rPr lang="ru-RU" sz="1600" dirty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</a:rPr>
                        <a:t> - умение структурировать информацию, выделять ключевые несоответствия, проблемные места или ошибки, выявления причинно-следственных взаимосвязей и тенденций.</a:t>
                      </a:r>
                    </a:p>
                  </a:txBody>
                  <a:tcPr marL="27779" marR="277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9792" y="836712"/>
          <a:ext cx="9361040" cy="4907280"/>
        </p:xfrm>
        <a:graphic>
          <a:graphicData uri="http://schemas.openxmlformats.org/drawingml/2006/table">
            <a:tbl>
              <a:tblPr/>
              <a:tblGrid>
                <a:gridCol w="31298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312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0646"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</a:rPr>
                        <a:t>                                                 К</a:t>
                      </a:r>
                      <a:r>
                        <a:rPr lang="ru-RU" sz="2000" b="1" dirty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</a:rPr>
                        <a:t>омпетентность</a:t>
                      </a:r>
                      <a:endParaRPr lang="ru-RU" sz="2000" dirty="0">
                        <a:solidFill>
                          <a:srgbClr val="7030A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27779" marR="277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7030A0"/>
                        </a:solidFill>
                        <a:latin typeface="+mn-lt"/>
                        <a:ea typeface="Times New Roman"/>
                      </a:endParaRPr>
                    </a:p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</a:rPr>
                        <a:t>Составляющие и </a:t>
                      </a:r>
                      <a:r>
                        <a:rPr lang="ru-RU" sz="2000" b="1" dirty="0" smtClean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</a:rPr>
                        <a:t>описание</a:t>
                      </a:r>
                    </a:p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7030A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27779" marR="277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2993"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002060"/>
                        </a:solidFill>
                        <a:latin typeface="+mn-lt"/>
                        <a:ea typeface="Times New Roman"/>
                      </a:endParaRPr>
                    </a:p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</a:rPr>
                        <a:t>Проектное воображение</a:t>
                      </a:r>
                      <a:r>
                        <a:rPr lang="ru-RU" sz="2000" dirty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</a:rPr>
                        <a:t> - способность выделять и описывать последовательность шагов, необходимых для достижения определенного результата, за счет</a:t>
                      </a:r>
                      <a:r>
                        <a:rPr lang="ru-RU" sz="2000" dirty="0" smtClean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</a:rPr>
                        <a:t>:</a:t>
                      </a:r>
                    </a:p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00206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27779" marR="277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1295" indent="4502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i="1" dirty="0" smtClean="0">
                        <a:solidFill>
                          <a:srgbClr val="002060"/>
                        </a:solidFill>
                        <a:latin typeface="+mn-lt"/>
                        <a:ea typeface="Calibri"/>
                      </a:endParaRPr>
                    </a:p>
                    <a:p>
                      <a:pPr marL="201295" indent="450215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600" i="1" dirty="0" err="1" smtClean="0">
                          <a:solidFill>
                            <a:srgbClr val="002060"/>
                          </a:solidFill>
                          <a:latin typeface="+mn-lt"/>
                          <a:ea typeface="Calibri"/>
                        </a:rPr>
                        <a:t>Стратегичность</a:t>
                      </a:r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+mn-lt"/>
                          <a:ea typeface="Calibri"/>
                        </a:rPr>
                        <a:t> </a:t>
                      </a:r>
                      <a:r>
                        <a:rPr lang="ru-RU" sz="1600" dirty="0">
                          <a:solidFill>
                            <a:srgbClr val="002060"/>
                          </a:solidFill>
                          <a:latin typeface="+mn-lt"/>
                          <a:ea typeface="Calibri"/>
                        </a:rPr>
                        <a:t>-  умение определять перспективность идей и принимать решения с точки зрения будущего и долгосрочных прогнозов;</a:t>
                      </a:r>
                    </a:p>
                    <a:p>
                      <a:pPr marL="201930" indent="450215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600" i="1" dirty="0">
                          <a:solidFill>
                            <a:srgbClr val="002060"/>
                          </a:solidFill>
                          <a:latin typeface="+mn-lt"/>
                          <a:ea typeface="Calibri"/>
                        </a:rPr>
                        <a:t>Предусмотрительность</a:t>
                      </a:r>
                      <a:r>
                        <a:rPr lang="ru-RU" sz="1600" dirty="0">
                          <a:solidFill>
                            <a:srgbClr val="002060"/>
                          </a:solidFill>
                          <a:latin typeface="+mn-lt"/>
                          <a:ea typeface="Calibri"/>
                        </a:rPr>
                        <a:t> – способность предвидеть возможные варианты развития ситуации и возникающие проблемы,  оценивать вероятность и риски наступления прогнозируемых событий и продумывать конкретные способы  действия в них.</a:t>
                      </a:r>
                    </a:p>
                  </a:txBody>
                  <a:tcPr marL="27779" marR="277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03808" y="980728"/>
          <a:ext cx="9361040" cy="4206240"/>
        </p:xfrm>
        <a:graphic>
          <a:graphicData uri="http://schemas.openxmlformats.org/drawingml/2006/table">
            <a:tbl>
              <a:tblPr/>
              <a:tblGrid>
                <a:gridCol w="31298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312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0646"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</a:rPr>
                        <a:t>                                                 К</a:t>
                      </a:r>
                      <a:r>
                        <a:rPr lang="ru-RU" sz="2000" b="1" dirty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</a:rPr>
                        <a:t>омпетентность</a:t>
                      </a:r>
                      <a:endParaRPr lang="ru-RU" sz="2000" dirty="0">
                        <a:solidFill>
                          <a:srgbClr val="7030A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27779" marR="277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7030A0"/>
                        </a:solidFill>
                        <a:latin typeface="+mn-lt"/>
                        <a:ea typeface="Times New Roman"/>
                      </a:endParaRPr>
                    </a:p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</a:rPr>
                        <a:t>Составляющие и </a:t>
                      </a:r>
                      <a:r>
                        <a:rPr lang="ru-RU" sz="2000" b="1" dirty="0" smtClean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</a:rPr>
                        <a:t>описание</a:t>
                      </a:r>
                    </a:p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7030A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27779" marR="277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7984"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002060"/>
                        </a:solidFill>
                        <a:latin typeface="+mn-lt"/>
                        <a:ea typeface="Times New Roman"/>
                      </a:endParaRPr>
                    </a:p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solidFill>
                            <a:srgbClr val="002060"/>
                          </a:solidFill>
                          <a:latin typeface="+mn-lt"/>
                          <a:ea typeface="Calibri"/>
                        </a:rPr>
                        <a:t>Контактность</a:t>
                      </a: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+mn-lt"/>
                          <a:ea typeface="Calibri"/>
                        </a:rPr>
                        <a:t> </a:t>
                      </a:r>
                      <a:r>
                        <a:rPr lang="ru-RU" sz="2000" dirty="0">
                          <a:solidFill>
                            <a:srgbClr val="002060"/>
                          </a:solidFill>
                          <a:latin typeface="+mn-lt"/>
                          <a:ea typeface="Calibri"/>
                        </a:rPr>
                        <a:t>– умение </a:t>
                      </a:r>
                      <a:r>
                        <a:rPr lang="ru-RU" sz="2000" dirty="0" smtClean="0">
                          <a:solidFill>
                            <a:srgbClr val="002060"/>
                          </a:solidFill>
                          <a:latin typeface="+mn-lt"/>
                          <a:ea typeface="Calibri"/>
                        </a:rPr>
                        <a:t>устанавливать </a:t>
                      </a:r>
                      <a:r>
                        <a:rPr lang="ru-RU" sz="2000" dirty="0">
                          <a:solidFill>
                            <a:srgbClr val="002060"/>
                          </a:solidFill>
                          <a:latin typeface="+mn-lt"/>
                          <a:ea typeface="Calibri"/>
                        </a:rPr>
                        <a:t>и поддерживать социальные связи, а также высокая активность в этом процессе, за счет</a:t>
                      </a:r>
                      <a:r>
                        <a:rPr lang="ru-RU" sz="2000" dirty="0" smtClean="0">
                          <a:solidFill>
                            <a:srgbClr val="002060"/>
                          </a:solidFill>
                          <a:latin typeface="+mn-lt"/>
                          <a:ea typeface="Calibri"/>
                        </a:rPr>
                        <a:t>:</a:t>
                      </a:r>
                    </a:p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002060"/>
                        </a:solidFill>
                        <a:latin typeface="+mn-lt"/>
                        <a:ea typeface="Calibri"/>
                      </a:endParaRPr>
                    </a:p>
                  </a:txBody>
                  <a:tcPr marL="27779" marR="277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1295" indent="4502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i="1" dirty="0" smtClean="0">
                        <a:solidFill>
                          <a:srgbClr val="002060"/>
                        </a:solidFill>
                        <a:latin typeface="+mn-lt"/>
                        <a:ea typeface="Calibri"/>
                      </a:endParaRPr>
                    </a:p>
                    <a:p>
                      <a:pPr marL="201295" indent="450215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600" i="1" dirty="0" smtClean="0">
                          <a:solidFill>
                            <a:srgbClr val="002060"/>
                          </a:solidFill>
                          <a:latin typeface="+mn-lt"/>
                          <a:ea typeface="Calibri"/>
                        </a:rPr>
                        <a:t>Коммуникабельность</a:t>
                      </a:r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+mn-lt"/>
                          <a:ea typeface="Calibri"/>
                        </a:rPr>
                        <a:t> </a:t>
                      </a:r>
                      <a:r>
                        <a:rPr lang="ru-RU" sz="1600" dirty="0">
                          <a:solidFill>
                            <a:srgbClr val="002060"/>
                          </a:solidFill>
                          <a:latin typeface="+mn-lt"/>
                          <a:ea typeface="Calibri"/>
                        </a:rPr>
                        <a:t>-  умение быстро налаживать и поддерживать непосредственный контакт «здесь и сейчас», умения легко и хорошо говорить, навыков </a:t>
                      </a:r>
                      <a:r>
                        <a:rPr lang="ru-RU" sz="1600" dirty="0" err="1">
                          <a:solidFill>
                            <a:srgbClr val="002060"/>
                          </a:solidFill>
                          <a:latin typeface="+mn-lt"/>
                          <a:ea typeface="Calibri"/>
                        </a:rPr>
                        <a:t>самопрезентации</a:t>
                      </a:r>
                      <a:r>
                        <a:rPr lang="ru-RU" sz="1600" dirty="0">
                          <a:solidFill>
                            <a:srgbClr val="002060"/>
                          </a:solidFill>
                          <a:latin typeface="+mn-lt"/>
                          <a:ea typeface="Calibri"/>
                        </a:rPr>
                        <a:t>, публичного выступления, приветливости и обаяния;</a:t>
                      </a:r>
                    </a:p>
                    <a:p>
                      <a:pPr marL="201930" indent="450215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600" i="1" dirty="0" err="1">
                          <a:solidFill>
                            <a:srgbClr val="002060"/>
                          </a:solidFill>
                          <a:latin typeface="+mn-lt"/>
                          <a:ea typeface="Times New Roman"/>
                        </a:rPr>
                        <a:t>Клиентоориентированность</a:t>
                      </a:r>
                      <a:r>
                        <a:rPr lang="ru-RU" sz="1600" dirty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</a:rPr>
                        <a:t> – умение ориентироваться во взаимодействии на другого, проявлять внимание к его потребностям и состояниям.</a:t>
                      </a:r>
                    </a:p>
                  </a:txBody>
                  <a:tcPr marL="27779" marR="277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9792" y="1052736"/>
          <a:ext cx="9361040" cy="3230880"/>
        </p:xfrm>
        <a:graphic>
          <a:graphicData uri="http://schemas.openxmlformats.org/drawingml/2006/table">
            <a:tbl>
              <a:tblPr/>
              <a:tblGrid>
                <a:gridCol w="31298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312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0646"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</a:rPr>
                        <a:t>                                                 К</a:t>
                      </a:r>
                      <a:r>
                        <a:rPr lang="ru-RU" sz="2000" b="1" dirty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</a:rPr>
                        <a:t>омпетентность</a:t>
                      </a:r>
                      <a:endParaRPr lang="ru-RU" sz="2000" dirty="0">
                        <a:solidFill>
                          <a:srgbClr val="7030A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27779" marR="277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7030A0"/>
                        </a:solidFill>
                        <a:latin typeface="+mn-lt"/>
                        <a:ea typeface="Times New Roman"/>
                      </a:endParaRPr>
                    </a:p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</a:rPr>
                        <a:t>Составляющие и </a:t>
                      </a:r>
                      <a:r>
                        <a:rPr lang="ru-RU" sz="2000" b="1" dirty="0" smtClean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</a:rPr>
                        <a:t>описание</a:t>
                      </a:r>
                    </a:p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7030A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27779" marR="277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2557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002060"/>
                        </a:solidFill>
                        <a:latin typeface="+mn-lt"/>
                        <a:ea typeface="Times New Roman"/>
                      </a:endParaRPr>
                    </a:p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</a:rPr>
                        <a:t>Ситуационное планирование</a:t>
                      </a:r>
                      <a:r>
                        <a:rPr lang="ru-RU" sz="2000" dirty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</a:rPr>
                        <a:t> </a:t>
                      </a:r>
                    </a:p>
                  </a:txBody>
                  <a:tcPr marL="27779" marR="277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1295" indent="4502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002060"/>
                        </a:solidFill>
                        <a:latin typeface="+mn-lt"/>
                        <a:ea typeface="Times New Roman"/>
                      </a:endParaRPr>
                    </a:p>
                    <a:p>
                      <a:pPr marL="201930" indent="450215">
                        <a:lnSpc>
                          <a:spcPct val="115000"/>
                        </a:lnSpc>
                        <a:spcAft>
                          <a:spcPts val="600"/>
                        </a:spcAft>
                        <a:buFontTx/>
                        <a:buChar char="-"/>
                      </a:pPr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</a:rPr>
                        <a:t>способность </a:t>
                      </a:r>
                      <a:r>
                        <a:rPr lang="ru-RU" sz="1600" dirty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</a:rPr>
                        <a:t>рассчитывать и распределять ресурсы (материальные, человеческие) и действия проекта во времени с учетом вероятности изменения ситуации, а также умение гибко и быстро перестаивать план и схему использования ресурсов</a:t>
                      </a:r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</a:rPr>
                        <a:t>.</a:t>
                      </a:r>
                    </a:p>
                    <a:p>
                      <a:pPr marL="201930" indent="450215">
                        <a:lnSpc>
                          <a:spcPct val="115000"/>
                        </a:lnSpc>
                        <a:spcAft>
                          <a:spcPts val="600"/>
                        </a:spcAft>
                        <a:buFontTx/>
                        <a:buChar char="-"/>
                      </a:pPr>
                      <a:endParaRPr lang="ru-RU" sz="2000" dirty="0">
                        <a:solidFill>
                          <a:srgbClr val="00206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27779" marR="277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9792" y="1052736"/>
          <a:ext cx="9361040" cy="4581144"/>
        </p:xfrm>
        <a:graphic>
          <a:graphicData uri="http://schemas.openxmlformats.org/drawingml/2006/table">
            <a:tbl>
              <a:tblPr/>
              <a:tblGrid>
                <a:gridCol w="31298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312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0646"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</a:rPr>
                        <a:t>                                                 К</a:t>
                      </a:r>
                      <a:r>
                        <a:rPr lang="ru-RU" sz="2000" b="1" dirty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</a:rPr>
                        <a:t>омпетентность</a:t>
                      </a:r>
                      <a:endParaRPr lang="ru-RU" sz="2000" dirty="0">
                        <a:solidFill>
                          <a:srgbClr val="7030A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27779" marR="277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7030A0"/>
                        </a:solidFill>
                        <a:latin typeface="+mn-lt"/>
                        <a:ea typeface="Times New Roman"/>
                      </a:endParaRPr>
                    </a:p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</a:rPr>
                        <a:t>Составляющие и </a:t>
                      </a:r>
                      <a:r>
                        <a:rPr lang="ru-RU" sz="2000" b="1" dirty="0" smtClean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</a:rPr>
                        <a:t>описание</a:t>
                      </a:r>
                    </a:p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7030A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27779" marR="277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48836"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002060"/>
                        </a:solidFill>
                        <a:latin typeface="+mn-lt"/>
                        <a:ea typeface="Calibri"/>
                      </a:endParaRPr>
                    </a:p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solidFill>
                            <a:srgbClr val="002060"/>
                          </a:solidFill>
                          <a:latin typeface="+mn-lt"/>
                          <a:ea typeface="Calibri"/>
                        </a:rPr>
                        <a:t>Лидерство (в работе с командой) -</a:t>
                      </a:r>
                      <a:r>
                        <a:rPr lang="ru-RU" sz="2000" dirty="0">
                          <a:solidFill>
                            <a:srgbClr val="002060"/>
                          </a:solidFill>
                          <a:latin typeface="+mn-lt"/>
                          <a:ea typeface="Calibri"/>
                        </a:rPr>
                        <a:t> </a:t>
                      </a:r>
                      <a:r>
                        <a:rPr lang="ru-RU" sz="2000" i="1" dirty="0">
                          <a:solidFill>
                            <a:srgbClr val="002060"/>
                          </a:solidFill>
                          <a:latin typeface="+mn-lt"/>
                          <a:ea typeface="Calibri"/>
                        </a:rPr>
                        <a:t>умение формировать вокруг себя команду и управлять ей, за счет:</a:t>
                      </a:r>
                      <a:endParaRPr lang="ru-RU" sz="2000" dirty="0">
                        <a:solidFill>
                          <a:srgbClr val="002060"/>
                        </a:solidFill>
                        <a:latin typeface="+mn-lt"/>
                        <a:ea typeface="Calibri"/>
                      </a:endParaRPr>
                    </a:p>
                  </a:txBody>
                  <a:tcPr marL="27779" marR="277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1295" indent="450215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endParaRPr lang="ru-RU" sz="1600" i="1" dirty="0" smtClean="0">
                        <a:solidFill>
                          <a:srgbClr val="002060"/>
                        </a:solidFill>
                        <a:latin typeface="+mn-lt"/>
                        <a:ea typeface="Calibri"/>
                      </a:endParaRPr>
                    </a:p>
                    <a:p>
                      <a:pPr marL="201295" indent="450215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600" i="1" dirty="0" smtClean="0">
                          <a:solidFill>
                            <a:srgbClr val="002060"/>
                          </a:solidFill>
                          <a:latin typeface="+mn-lt"/>
                          <a:ea typeface="Calibri"/>
                        </a:rPr>
                        <a:t>Проницательность</a:t>
                      </a:r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+mn-lt"/>
                          <a:ea typeface="Calibri"/>
                        </a:rPr>
                        <a:t> </a:t>
                      </a:r>
                      <a:r>
                        <a:rPr lang="ru-RU" sz="1600" dirty="0">
                          <a:solidFill>
                            <a:srgbClr val="002060"/>
                          </a:solidFill>
                          <a:latin typeface="+mn-lt"/>
                          <a:ea typeface="Calibri"/>
                        </a:rPr>
                        <a:t>-  умение видеть и чувствовать сильные стороны других людей, их потребности и мотивы, а также способности вовлекать в работу;</a:t>
                      </a:r>
                    </a:p>
                    <a:p>
                      <a:pPr marL="201295" indent="450215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600" i="1" dirty="0">
                          <a:solidFill>
                            <a:srgbClr val="002060"/>
                          </a:solidFill>
                          <a:latin typeface="+mn-lt"/>
                          <a:ea typeface="Calibri"/>
                        </a:rPr>
                        <a:t>Влиятельность -</a:t>
                      </a:r>
                      <a:r>
                        <a:rPr lang="ru-RU" sz="1600" dirty="0">
                          <a:solidFill>
                            <a:srgbClr val="002060"/>
                          </a:solidFill>
                          <a:latin typeface="+mn-lt"/>
                          <a:ea typeface="Calibri"/>
                        </a:rPr>
                        <a:t> способность вовлекать в работу, мотивировать, </a:t>
                      </a:r>
                      <a:r>
                        <a:rPr lang="ru-RU" sz="1600" dirty="0" err="1">
                          <a:solidFill>
                            <a:srgbClr val="002060"/>
                          </a:solidFill>
                          <a:latin typeface="+mn-lt"/>
                          <a:ea typeface="Calibri"/>
                        </a:rPr>
                        <a:t>энергетизировать</a:t>
                      </a:r>
                      <a:r>
                        <a:rPr lang="ru-RU" sz="1600" dirty="0">
                          <a:solidFill>
                            <a:srgbClr val="002060"/>
                          </a:solidFill>
                          <a:latin typeface="+mn-lt"/>
                          <a:ea typeface="Calibri"/>
                        </a:rPr>
                        <a:t> других, умения влиять, </a:t>
                      </a:r>
                      <a:r>
                        <a:rPr lang="ru-RU" sz="1600" dirty="0" err="1">
                          <a:solidFill>
                            <a:srgbClr val="002060"/>
                          </a:solidFill>
                          <a:latin typeface="+mn-lt"/>
                          <a:ea typeface="Calibri"/>
                        </a:rPr>
                        <a:t>харизматичность</a:t>
                      </a:r>
                      <a:r>
                        <a:rPr lang="ru-RU" sz="1600" dirty="0">
                          <a:solidFill>
                            <a:srgbClr val="002060"/>
                          </a:solidFill>
                          <a:latin typeface="+mn-lt"/>
                          <a:ea typeface="Calibri"/>
                        </a:rPr>
                        <a:t> ;</a:t>
                      </a:r>
                    </a:p>
                    <a:p>
                      <a:pPr marL="201930" indent="450215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600" i="1" dirty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</a:rPr>
                        <a:t>Орг. лидерство</a:t>
                      </a:r>
                      <a:r>
                        <a:rPr lang="ru-RU" sz="1600" dirty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</a:rPr>
                        <a:t> - умение видеть оптимальные роли участников, организовать и </a:t>
                      </a:r>
                      <a:r>
                        <a:rPr lang="ru-RU" sz="1600" dirty="0" err="1">
                          <a:solidFill>
                            <a:srgbClr val="002060"/>
                          </a:solidFill>
                          <a:latin typeface="+mn-lt"/>
                          <a:ea typeface="Times New Roman"/>
                        </a:rPr>
                        <a:t>сценировать</a:t>
                      </a:r>
                      <a:r>
                        <a:rPr lang="ru-RU" sz="1600" dirty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</a:rPr>
                        <a:t> процесс работы, ставить задачи</a:t>
                      </a:r>
                      <a:r>
                        <a:rPr lang="ru-RU" sz="2000" dirty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</a:rPr>
                        <a:t>. </a:t>
                      </a:r>
                      <a:endParaRPr lang="ru-RU" sz="2000" dirty="0" smtClean="0">
                        <a:solidFill>
                          <a:srgbClr val="002060"/>
                        </a:solidFill>
                        <a:latin typeface="+mn-lt"/>
                        <a:ea typeface="Times New Roman"/>
                      </a:endParaRPr>
                    </a:p>
                    <a:p>
                      <a:pPr marL="201930" indent="450215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endParaRPr lang="ru-RU" sz="2000" dirty="0">
                        <a:solidFill>
                          <a:srgbClr val="00206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27779" marR="277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7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" name="Rectangle 38"/>
          <p:cNvSpPr>
            <a:spLocks noChangeArrowheads="1"/>
          </p:cNvSpPr>
          <p:nvPr/>
        </p:nvSpPr>
        <p:spPr bwMode="auto">
          <a:xfrm>
            <a:off x="168010" y="1963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168010" y="1963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49" name="AutoShape 1" descr="IMG_4583.jpg"/>
          <p:cNvSpPr>
            <a:spLocks noChangeAspect="1" noChangeArrowheads="1"/>
          </p:cNvSpPr>
          <p:nvPr/>
        </p:nvSpPr>
        <p:spPr bwMode="auto">
          <a:xfrm>
            <a:off x="0" y="0"/>
            <a:ext cx="336021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0" name="AutoShape 2" descr="IMG_4583.jpg"/>
          <p:cNvSpPr>
            <a:spLocks noChangeAspect="1" noChangeArrowheads="1"/>
          </p:cNvSpPr>
          <p:nvPr/>
        </p:nvSpPr>
        <p:spPr bwMode="auto">
          <a:xfrm>
            <a:off x="0" y="0"/>
            <a:ext cx="336021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38069" y="3068960"/>
            <a:ext cx="4542803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8" name="Прямоугольник 17"/>
          <p:cNvSpPr/>
          <p:nvPr/>
        </p:nvSpPr>
        <p:spPr>
          <a:xfrm>
            <a:off x="143769" y="116632"/>
            <a:ext cx="9793088" cy="18835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</a:pPr>
            <a:r>
              <a:rPr lang="en-US" sz="2800" b="1" dirty="0" err="1" smtClean="0">
                <a:solidFill>
                  <a:srgbClr val="7030A0"/>
                </a:solidFill>
              </a:rPr>
              <a:t>innovationStudio</a:t>
            </a:r>
            <a:r>
              <a:rPr lang="en-US" sz="2400" b="1" dirty="0" smtClean="0">
                <a:solidFill>
                  <a:srgbClr val="7030A0"/>
                </a:solidFill>
              </a:rPr>
              <a:t> </a:t>
            </a:r>
            <a:r>
              <a:rPr lang="ru-RU" sz="2300" dirty="0" smtClean="0">
                <a:solidFill>
                  <a:srgbClr val="002060"/>
                </a:solidFill>
              </a:rPr>
              <a:t>создана на экономическом ф-те МГУ на основе методологических подходов по созданию инноваций  </a:t>
            </a:r>
            <a:r>
              <a:rPr lang="en-US" sz="2300" dirty="0" smtClean="0">
                <a:solidFill>
                  <a:srgbClr val="002060"/>
                </a:solidFill>
              </a:rPr>
              <a:t>Stanford </a:t>
            </a:r>
            <a:r>
              <a:rPr lang="en-US" sz="2300" dirty="0" err="1" smtClean="0">
                <a:solidFill>
                  <a:srgbClr val="002060"/>
                </a:solidFill>
              </a:rPr>
              <a:t>d.school</a:t>
            </a:r>
            <a:r>
              <a:rPr lang="en-US" sz="2300" dirty="0" smtClean="0">
                <a:solidFill>
                  <a:srgbClr val="002060"/>
                </a:solidFill>
              </a:rPr>
              <a:t> </a:t>
            </a:r>
            <a:r>
              <a:rPr lang="en-US" sz="2300" b="0" dirty="0" smtClean="0">
                <a:solidFill>
                  <a:srgbClr val="002060"/>
                </a:solidFill>
              </a:rPr>
              <a:t>(</a:t>
            </a:r>
            <a:r>
              <a:rPr lang="en-US" sz="2300" dirty="0" smtClean="0">
                <a:solidFill>
                  <a:srgbClr val="002060"/>
                </a:solidFill>
              </a:rPr>
              <a:t>         </a:t>
            </a:r>
            <a:r>
              <a:rPr lang="en-US" sz="2300" b="0" dirty="0" smtClean="0">
                <a:solidFill>
                  <a:srgbClr val="002060"/>
                </a:solidFill>
              </a:rPr>
              <a:t>) </a:t>
            </a:r>
            <a:r>
              <a:rPr lang="ru-RU" sz="2300" dirty="0" smtClean="0">
                <a:solidFill>
                  <a:srgbClr val="002060"/>
                </a:solidFill>
              </a:rPr>
              <a:t>при участии</a:t>
            </a:r>
            <a:r>
              <a:rPr lang="en-US" sz="2300" dirty="0" smtClean="0">
                <a:solidFill>
                  <a:srgbClr val="002060"/>
                </a:solidFill>
              </a:rPr>
              <a:t>/</a:t>
            </a:r>
            <a:r>
              <a:rPr lang="ru-RU" sz="2300" dirty="0" smtClean="0">
                <a:solidFill>
                  <a:srgbClr val="002060"/>
                </a:solidFill>
              </a:rPr>
              <a:t>партнерстве корпорации</a:t>
            </a:r>
            <a:r>
              <a:rPr lang="ru-RU" sz="2300" dirty="0" smtClean="0"/>
              <a:t> </a:t>
            </a:r>
            <a:r>
              <a:rPr lang="en-US" sz="2300" dirty="0" smtClean="0">
                <a:solidFill>
                  <a:srgbClr val="3333FF"/>
                </a:solidFill>
              </a:rPr>
              <a:t>Intel</a:t>
            </a:r>
            <a:r>
              <a:rPr lang="ru-RU" sz="2300" dirty="0" smtClean="0"/>
              <a:t> </a:t>
            </a:r>
            <a:r>
              <a:rPr lang="ru-RU" sz="2300" dirty="0" smtClean="0">
                <a:solidFill>
                  <a:srgbClr val="002060"/>
                </a:solidFill>
              </a:rPr>
              <a:t>и поддержке проектов Еврокомиссии.</a:t>
            </a:r>
            <a:endParaRPr lang="en-US" sz="2300" dirty="0" smtClean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2348880"/>
            <a:ext cx="5904656" cy="41083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+mn-lt"/>
              </a:rPr>
              <a:t>  </a:t>
            </a:r>
          </a:p>
          <a:p>
            <a:pPr marL="355600" indent="-88900" algn="just">
              <a:lnSpc>
                <a:spcPct val="135000"/>
              </a:lnSpc>
              <a:spcAft>
                <a:spcPts val="600"/>
              </a:spcAft>
            </a:pPr>
            <a:endParaRPr lang="ru-RU" dirty="0" smtClean="0">
              <a:solidFill>
                <a:srgbClr val="002060"/>
              </a:solidFill>
              <a:latin typeface="+mn-lt"/>
            </a:endParaRPr>
          </a:p>
          <a:p>
            <a:pPr marL="355600" indent="-88900" algn="just">
              <a:spcAft>
                <a:spcPts val="600"/>
              </a:spcAft>
            </a:pPr>
            <a:endParaRPr lang="ru-RU" sz="900" dirty="0" smtClean="0">
              <a:solidFill>
                <a:srgbClr val="002060"/>
              </a:solidFill>
              <a:latin typeface="+mn-lt"/>
            </a:endParaRPr>
          </a:p>
          <a:p>
            <a:pPr>
              <a:spcAft>
                <a:spcPts val="0"/>
              </a:spcAft>
            </a:pPr>
            <a:r>
              <a:rPr lang="ru-RU" sz="2000" dirty="0" smtClean="0">
                <a:latin typeface="+mn-lt"/>
              </a:rPr>
              <a:t>  </a:t>
            </a:r>
            <a:r>
              <a:rPr lang="ru-RU" sz="2200" dirty="0" smtClean="0">
                <a:solidFill>
                  <a:srgbClr val="7030A0"/>
                </a:solidFill>
                <a:latin typeface="+mn-lt"/>
              </a:rPr>
              <a:t>Экспертиза в создании инноваций и </a:t>
            </a:r>
          </a:p>
          <a:p>
            <a:pPr>
              <a:spcAft>
                <a:spcPts val="600"/>
              </a:spcAft>
            </a:pPr>
            <a:r>
              <a:rPr lang="ru-RU" sz="2200" dirty="0" smtClean="0">
                <a:solidFill>
                  <a:srgbClr val="7030A0"/>
                </a:solidFill>
                <a:latin typeface="+mn-lt"/>
              </a:rPr>
              <a:t>   предпринимательстве из</a:t>
            </a:r>
            <a:endParaRPr lang="en-US" sz="2200" dirty="0" smtClean="0">
              <a:solidFill>
                <a:srgbClr val="7030A0"/>
              </a:solidFill>
              <a:latin typeface="+mn-lt"/>
            </a:endParaRPr>
          </a:p>
          <a:p>
            <a:pPr marL="444500" indent="-177800">
              <a:lnSpc>
                <a:spcPct val="120000"/>
              </a:lnSpc>
              <a:spcAft>
                <a:spcPts val="400"/>
              </a:spcAft>
              <a:buFont typeface="Arial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  <a:latin typeface="+mn-lt"/>
              </a:rPr>
              <a:t>U</a:t>
            </a:r>
            <a:r>
              <a:rPr lang="ru-RU" dirty="0" smtClean="0">
                <a:solidFill>
                  <a:srgbClr val="002060"/>
                </a:solidFill>
                <a:latin typeface="+mn-lt"/>
              </a:rPr>
              <a:t>С </a:t>
            </a:r>
            <a:r>
              <a:rPr lang="en-US" dirty="0" smtClean="0">
                <a:solidFill>
                  <a:srgbClr val="002060"/>
                </a:solidFill>
                <a:latin typeface="+mn-lt"/>
              </a:rPr>
              <a:t>Berkeley</a:t>
            </a:r>
            <a:r>
              <a:rPr lang="ru-RU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en-US" b="0" dirty="0" smtClean="0">
                <a:solidFill>
                  <a:srgbClr val="002060"/>
                </a:solidFill>
              </a:rPr>
              <a:t>(USA)</a:t>
            </a:r>
            <a:endParaRPr lang="ru-RU" dirty="0" smtClean="0">
              <a:solidFill>
                <a:srgbClr val="002060"/>
              </a:solidFill>
              <a:latin typeface="+mn-lt"/>
            </a:endParaRPr>
          </a:p>
          <a:p>
            <a:pPr marL="444500" indent="-177800">
              <a:lnSpc>
                <a:spcPct val="120000"/>
              </a:lnSpc>
              <a:spcAft>
                <a:spcPts val="400"/>
              </a:spcAft>
              <a:buFont typeface="Arial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  <a:latin typeface="+mn-lt"/>
              </a:rPr>
              <a:t>Stanford University </a:t>
            </a:r>
            <a:r>
              <a:rPr lang="en-US" b="0" dirty="0" smtClean="0">
                <a:solidFill>
                  <a:srgbClr val="002060"/>
                </a:solidFill>
                <a:latin typeface="+mn-lt"/>
              </a:rPr>
              <a:t>(USA)</a:t>
            </a:r>
            <a:endParaRPr lang="ru-RU" dirty="0" smtClean="0">
              <a:solidFill>
                <a:srgbClr val="002060"/>
              </a:solidFill>
              <a:latin typeface="+mn-lt"/>
            </a:endParaRPr>
          </a:p>
          <a:p>
            <a:pPr marL="444500" indent="-177800">
              <a:lnSpc>
                <a:spcPct val="120000"/>
              </a:lnSpc>
              <a:spcAft>
                <a:spcPts val="400"/>
              </a:spcAft>
              <a:buFont typeface="Arial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Harvard Business School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en-US" b="0" dirty="0" smtClean="0">
                <a:solidFill>
                  <a:srgbClr val="002060"/>
                </a:solidFill>
              </a:rPr>
              <a:t>(USA)</a:t>
            </a:r>
            <a:endParaRPr lang="en-US" b="0" dirty="0" smtClean="0">
              <a:solidFill>
                <a:srgbClr val="002060"/>
              </a:solidFill>
              <a:latin typeface="+mn-lt"/>
            </a:endParaRPr>
          </a:p>
          <a:p>
            <a:pPr marL="444500" indent="-177800">
              <a:lnSpc>
                <a:spcPct val="120000"/>
              </a:lnSpc>
              <a:spcAft>
                <a:spcPts val="400"/>
              </a:spcAft>
              <a:buFont typeface="Arial" pitchFamily="34" charset="0"/>
              <a:buChar char="•"/>
            </a:pPr>
            <a:r>
              <a:rPr lang="en-US" dirty="0" err="1" smtClean="0">
                <a:solidFill>
                  <a:srgbClr val="002060"/>
                </a:solidFill>
                <a:latin typeface="+mn-lt"/>
              </a:rPr>
              <a:t>Schulich</a:t>
            </a:r>
            <a:r>
              <a:rPr lang="en-US" dirty="0" smtClean="0">
                <a:solidFill>
                  <a:srgbClr val="002060"/>
                </a:solidFill>
                <a:latin typeface="+mn-lt"/>
              </a:rPr>
              <a:t> School of Business </a:t>
            </a:r>
            <a:r>
              <a:rPr lang="en-US" b="0" dirty="0" smtClean="0">
                <a:solidFill>
                  <a:srgbClr val="002060"/>
                </a:solidFill>
                <a:latin typeface="+mn-lt"/>
              </a:rPr>
              <a:t>(Canada)</a:t>
            </a:r>
            <a:endParaRPr lang="ru-RU" b="0" dirty="0" smtClean="0">
              <a:solidFill>
                <a:srgbClr val="002060"/>
              </a:solidFill>
              <a:latin typeface="+mn-lt"/>
            </a:endParaRPr>
          </a:p>
          <a:p>
            <a:pPr marL="444500" indent="-177800">
              <a:lnSpc>
                <a:spcPct val="120000"/>
              </a:lnSpc>
              <a:spcAft>
                <a:spcPts val="400"/>
              </a:spcAft>
              <a:buFont typeface="Arial" pitchFamily="34" charset="0"/>
              <a:buChar char="•"/>
            </a:pPr>
            <a:r>
              <a:rPr lang="en-US" dirty="0" err="1" smtClean="0">
                <a:solidFill>
                  <a:srgbClr val="002060"/>
                </a:solidFill>
                <a:latin typeface="+mn-lt"/>
              </a:rPr>
              <a:t>Politecnico</a:t>
            </a:r>
            <a:r>
              <a:rPr lang="en-US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+mn-lt"/>
              </a:rPr>
              <a:t>di</a:t>
            </a:r>
            <a:r>
              <a:rPr lang="en-US" dirty="0" smtClean="0">
                <a:solidFill>
                  <a:srgbClr val="002060"/>
                </a:solidFill>
                <a:latin typeface="+mn-lt"/>
              </a:rPr>
              <a:t> Milano </a:t>
            </a:r>
            <a:r>
              <a:rPr lang="en-US" b="0" dirty="0" smtClean="0">
                <a:solidFill>
                  <a:srgbClr val="002060"/>
                </a:solidFill>
                <a:latin typeface="+mn-lt"/>
              </a:rPr>
              <a:t>(Italy)</a:t>
            </a:r>
          </a:p>
          <a:p>
            <a:pPr marL="444500" indent="-177800">
              <a:lnSpc>
                <a:spcPct val="120000"/>
              </a:lnSpc>
              <a:spcAft>
                <a:spcPts val="400"/>
              </a:spcAft>
              <a:buFont typeface="Arial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  <a:latin typeface="+mn-lt"/>
              </a:rPr>
              <a:t>KTH &amp; SSES </a:t>
            </a:r>
            <a:r>
              <a:rPr lang="en-US" b="0" dirty="0" smtClean="0">
                <a:solidFill>
                  <a:srgbClr val="002060"/>
                </a:solidFill>
                <a:latin typeface="+mn-lt"/>
              </a:rPr>
              <a:t>(Sweden)</a:t>
            </a:r>
            <a:endParaRPr lang="ru-RU" sz="2000" dirty="0">
              <a:latin typeface="+mn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15776" y="2132856"/>
            <a:ext cx="87127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  </a:t>
            </a:r>
            <a:r>
              <a:rPr lang="ru-RU" dirty="0" smtClean="0">
                <a:solidFill>
                  <a:srgbClr val="7030A0"/>
                </a:solidFill>
                <a:latin typeface="+mn-lt"/>
              </a:rPr>
              <a:t>С </a:t>
            </a:r>
            <a:r>
              <a:rPr lang="ru-RU" sz="2400" dirty="0" smtClean="0">
                <a:solidFill>
                  <a:srgbClr val="7030A0"/>
                </a:solidFill>
                <a:latin typeface="+mn-lt"/>
              </a:rPr>
              <a:t>2007г. </a:t>
            </a:r>
            <a:r>
              <a:rPr lang="ru-RU" sz="2000" dirty="0" smtClean="0">
                <a:solidFill>
                  <a:srgbClr val="7030A0"/>
                </a:solidFill>
                <a:latin typeface="+mn-lt"/>
              </a:rPr>
              <a:t>аккумулируем лучший мировой опыт в</a:t>
            </a:r>
            <a:r>
              <a:rPr lang="ru-RU" sz="2000" dirty="0" smtClean="0">
                <a:solidFill>
                  <a:srgbClr val="7030A0"/>
                </a:solidFill>
              </a:rPr>
              <a:t>: </a:t>
            </a:r>
            <a:r>
              <a:rPr lang="ru-RU" sz="2400" dirty="0" smtClean="0">
                <a:solidFill>
                  <a:srgbClr val="002060"/>
                </a:solidFill>
              </a:rPr>
              <a:t>управлении созданием новых продуктов</a:t>
            </a:r>
            <a:r>
              <a:rPr lang="ru-RU" sz="2400" dirty="0" smtClean="0">
                <a:solidFill>
                  <a:srgbClr val="7030A0"/>
                </a:solidFill>
              </a:rPr>
              <a:t> </a:t>
            </a:r>
          </a:p>
        </p:txBody>
      </p:sp>
      <p:pic>
        <p:nvPicPr>
          <p:cNvPr id="13" name="Рисунок 12" descr="https://static1.squarespace.com/static/ta/57c6b79629687fde090a0fdd/431/assets/logo.png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24088" y="1124744"/>
            <a:ext cx="936104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42621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9792" y="692696"/>
          <a:ext cx="9361040" cy="4721352"/>
        </p:xfrm>
        <a:graphic>
          <a:graphicData uri="http://schemas.openxmlformats.org/drawingml/2006/table">
            <a:tbl>
              <a:tblPr/>
              <a:tblGrid>
                <a:gridCol w="31298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312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0646"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</a:rPr>
                        <a:t>                                                 К</a:t>
                      </a:r>
                      <a:r>
                        <a:rPr lang="ru-RU" sz="2000" b="1" dirty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</a:rPr>
                        <a:t>омпетентность</a:t>
                      </a:r>
                      <a:endParaRPr lang="ru-RU" sz="2000" dirty="0">
                        <a:solidFill>
                          <a:srgbClr val="7030A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27779" marR="277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7030A0"/>
                        </a:solidFill>
                        <a:latin typeface="+mn-lt"/>
                        <a:ea typeface="Times New Roman"/>
                      </a:endParaRPr>
                    </a:p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</a:rPr>
                        <a:t>Составляющие и </a:t>
                      </a:r>
                      <a:r>
                        <a:rPr lang="ru-RU" sz="2000" b="1" dirty="0" smtClean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</a:rPr>
                        <a:t>описание</a:t>
                      </a:r>
                    </a:p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7030A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27779" marR="277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9688"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solidFill>
                          <a:srgbClr val="002060"/>
                        </a:solidFill>
                        <a:latin typeface="+mn-lt"/>
                        <a:ea typeface="Calibri"/>
                      </a:endParaRPr>
                    </a:p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 smtClean="0">
                          <a:solidFill>
                            <a:srgbClr val="002060"/>
                          </a:solidFill>
                          <a:latin typeface="+mn-lt"/>
                          <a:ea typeface="Calibri"/>
                        </a:rPr>
                        <a:t>Ориентация </a:t>
                      </a:r>
                      <a:r>
                        <a:rPr lang="ru-RU" sz="2000" b="1" i="1" dirty="0">
                          <a:solidFill>
                            <a:srgbClr val="002060"/>
                          </a:solidFill>
                          <a:latin typeface="+mn-lt"/>
                          <a:ea typeface="Calibri"/>
                        </a:rPr>
                        <a:t>на изменение и развитие</a:t>
                      </a: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+mn-lt"/>
                          <a:ea typeface="Calibri"/>
                        </a:rPr>
                        <a:t> </a:t>
                      </a:r>
                      <a:r>
                        <a:rPr lang="ru-RU" sz="2000" dirty="0">
                          <a:solidFill>
                            <a:srgbClr val="002060"/>
                          </a:solidFill>
                          <a:latin typeface="+mn-lt"/>
                          <a:ea typeface="Calibri"/>
                        </a:rPr>
                        <a:t>- </a:t>
                      </a:r>
                      <a:r>
                        <a:rPr lang="ru-RU" sz="2000" i="1" dirty="0">
                          <a:solidFill>
                            <a:srgbClr val="002060"/>
                          </a:solidFill>
                          <a:latin typeface="+mn-lt"/>
                          <a:ea typeface="Calibri"/>
                        </a:rPr>
                        <a:t>способность и стремление к постоянному развитию и изменению, за счет:</a:t>
                      </a:r>
                      <a:endParaRPr lang="ru-RU" sz="2000" dirty="0">
                        <a:solidFill>
                          <a:srgbClr val="002060"/>
                        </a:solidFill>
                        <a:latin typeface="+mn-lt"/>
                        <a:ea typeface="Calibri"/>
                      </a:endParaRPr>
                    </a:p>
                  </a:txBody>
                  <a:tcPr marL="27779" marR="277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1295" indent="450215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600" i="1" dirty="0" smtClean="0">
                          <a:solidFill>
                            <a:srgbClr val="002060"/>
                          </a:solidFill>
                          <a:latin typeface="+mn-lt"/>
                          <a:ea typeface="Calibri"/>
                        </a:rPr>
                        <a:t>Ориентация </a:t>
                      </a:r>
                      <a:r>
                        <a:rPr lang="ru-RU" sz="1600" i="1" dirty="0">
                          <a:solidFill>
                            <a:srgbClr val="002060"/>
                          </a:solidFill>
                          <a:latin typeface="+mn-lt"/>
                          <a:ea typeface="Calibri"/>
                        </a:rPr>
                        <a:t>на развитие</a:t>
                      </a:r>
                      <a:r>
                        <a:rPr lang="ru-RU" sz="1600" dirty="0">
                          <a:solidFill>
                            <a:srgbClr val="002060"/>
                          </a:solidFill>
                          <a:latin typeface="+mn-lt"/>
                          <a:ea typeface="Calibri"/>
                        </a:rPr>
                        <a:t> - стремление к самосовершенствованию, наличия широкого спектра интересов, открытости новому, любознательности;</a:t>
                      </a:r>
                    </a:p>
                    <a:p>
                      <a:pPr marL="201295" indent="450215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600" i="1" dirty="0" err="1">
                          <a:solidFill>
                            <a:srgbClr val="002060"/>
                          </a:solidFill>
                          <a:latin typeface="+mn-lt"/>
                          <a:ea typeface="Calibri"/>
                        </a:rPr>
                        <a:t>Обучаемость</a:t>
                      </a:r>
                      <a:r>
                        <a:rPr lang="ru-RU" sz="1600" i="1" dirty="0">
                          <a:solidFill>
                            <a:srgbClr val="002060"/>
                          </a:solidFill>
                          <a:latin typeface="+mn-lt"/>
                          <a:ea typeface="Calibri"/>
                        </a:rPr>
                        <a:t> </a:t>
                      </a:r>
                      <a:r>
                        <a:rPr lang="ru-RU" sz="1600" dirty="0">
                          <a:solidFill>
                            <a:srgbClr val="002060"/>
                          </a:solidFill>
                          <a:latin typeface="+mn-lt"/>
                          <a:ea typeface="Calibri"/>
                        </a:rPr>
                        <a:t>- способность быстро осваивать большие объемы новой информации, учиться;</a:t>
                      </a:r>
                    </a:p>
                    <a:p>
                      <a:pPr marL="201295" indent="450215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600" i="1" dirty="0">
                          <a:solidFill>
                            <a:srgbClr val="002060"/>
                          </a:solidFill>
                          <a:latin typeface="+mn-lt"/>
                          <a:ea typeface="Calibri"/>
                        </a:rPr>
                        <a:t>Адаптивность </a:t>
                      </a:r>
                      <a:r>
                        <a:rPr lang="ru-RU" sz="1600" dirty="0">
                          <a:solidFill>
                            <a:srgbClr val="002060"/>
                          </a:solidFill>
                          <a:latin typeface="+mn-lt"/>
                          <a:ea typeface="Calibri"/>
                        </a:rPr>
                        <a:t>- способность быстро перестаивать стратегию повеления в зависимости от изменяющихся условий, интегрировать в свою стратегию модели поведения других;</a:t>
                      </a:r>
                    </a:p>
                    <a:p>
                      <a:pPr marL="201930" indent="450215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600" i="1" dirty="0" err="1">
                          <a:solidFill>
                            <a:srgbClr val="002060"/>
                          </a:solidFill>
                          <a:latin typeface="+mn-lt"/>
                          <a:ea typeface="Times New Roman"/>
                        </a:rPr>
                        <a:t>Рефлексивность</a:t>
                      </a:r>
                      <a:r>
                        <a:rPr lang="ru-RU" sz="1600" b="1" i="1" dirty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</a:rPr>
                        <a:t> </a:t>
                      </a:r>
                      <a:r>
                        <a:rPr lang="ru-RU" sz="1600" dirty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</a:rPr>
                        <a:t>- способность к анализу своих действий, ошибок и проявлений, адекватная самооценка</a:t>
                      </a:r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</a:rPr>
                        <a:t>.</a:t>
                      </a:r>
                    </a:p>
                    <a:p>
                      <a:pPr marL="201930" indent="450215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endParaRPr lang="ru-RU" sz="1600" dirty="0">
                        <a:solidFill>
                          <a:srgbClr val="00206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27779" marR="277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59792" y="1916832"/>
            <a:ext cx="95050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7030A0"/>
                </a:solidFill>
              </a:rPr>
              <a:t>Развиваем ключевые компетентности </a:t>
            </a:r>
            <a:r>
              <a:rPr lang="ru-RU" sz="3200" dirty="0" err="1" smtClean="0">
                <a:solidFill>
                  <a:srgbClr val="7030A0"/>
                </a:solidFill>
              </a:rPr>
              <a:t>продакт-менеджеров</a:t>
            </a:r>
            <a:endParaRPr lang="ru-RU" sz="32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23888" y="1628800"/>
            <a:ext cx="8352928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2400"/>
              </a:spcAft>
              <a:buFont typeface="Wingdings" pitchFamily="2" charset="2"/>
              <a:buChar char="v"/>
            </a:pPr>
            <a:r>
              <a:rPr lang="ru-RU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smtClean="0">
                <a:solidFill>
                  <a:srgbClr val="002060"/>
                </a:solidFill>
              </a:rPr>
              <a:t>Design Thinking</a:t>
            </a:r>
            <a:r>
              <a:rPr lang="ru-RU" sz="2400" dirty="0" smtClean="0">
                <a:solidFill>
                  <a:srgbClr val="002060"/>
                </a:solidFill>
              </a:rPr>
              <a:t>, </a:t>
            </a:r>
          </a:p>
          <a:p>
            <a:pPr>
              <a:spcAft>
                <a:spcPts val="2400"/>
              </a:spcAft>
              <a:buFont typeface="Wingdings" pitchFamily="2" charset="2"/>
              <a:buChar char="v"/>
            </a:pPr>
            <a:r>
              <a:rPr lang="ru-RU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smtClean="0">
                <a:solidFill>
                  <a:srgbClr val="002060"/>
                </a:solidFill>
              </a:rPr>
              <a:t>Customer Development </a:t>
            </a:r>
            <a:r>
              <a:rPr lang="en-US" sz="2400" b="0" dirty="0" smtClean="0">
                <a:solidFill>
                  <a:srgbClr val="002060"/>
                </a:solidFill>
              </a:rPr>
              <a:t>(Lean &amp; Agile) </a:t>
            </a:r>
          </a:p>
          <a:p>
            <a:pPr>
              <a:spcAft>
                <a:spcPts val="2400"/>
              </a:spcAft>
              <a:buFont typeface="Wingdings" pitchFamily="2" charset="2"/>
              <a:buChar char="v"/>
            </a:pPr>
            <a:r>
              <a:rPr lang="en-US" sz="2400" dirty="0" smtClean="0">
                <a:solidFill>
                  <a:srgbClr val="002060"/>
                </a:solidFill>
              </a:rPr>
              <a:t> Business Model Generation </a:t>
            </a:r>
            <a:endParaRPr lang="ru-RU" sz="2400" dirty="0" smtClean="0">
              <a:solidFill>
                <a:srgbClr val="002060"/>
              </a:solidFill>
            </a:endParaRPr>
          </a:p>
          <a:p>
            <a:pPr>
              <a:spcAft>
                <a:spcPts val="2400"/>
              </a:spcAft>
              <a:buFont typeface="Wingdings" pitchFamily="2" charset="2"/>
              <a:buChar char="v"/>
            </a:pPr>
            <a:r>
              <a:rPr lang="ru-RU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smtClean="0">
                <a:solidFill>
                  <a:srgbClr val="002060"/>
                </a:solidFill>
              </a:rPr>
              <a:t>Project Based Learning</a:t>
            </a:r>
            <a:r>
              <a:rPr lang="ru-RU" sz="2400" dirty="0" smtClean="0">
                <a:solidFill>
                  <a:srgbClr val="002060"/>
                </a:solidFill>
              </a:rPr>
              <a:t>  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7784" y="404664"/>
            <a:ext cx="95050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</a:rPr>
              <a:t>Развиваем ключевые компетентности </a:t>
            </a:r>
            <a:r>
              <a:rPr lang="ru-RU" sz="2400" dirty="0" err="1" smtClean="0">
                <a:solidFill>
                  <a:srgbClr val="7030A0"/>
                </a:solidFill>
              </a:rPr>
              <a:t>продакт-менеджеров</a:t>
            </a:r>
            <a:r>
              <a:rPr lang="ru-RU" sz="2400" dirty="0" smtClean="0">
                <a:solidFill>
                  <a:srgbClr val="7030A0"/>
                </a:solidFill>
              </a:rPr>
              <a:t>, используя подходы</a:t>
            </a:r>
            <a:r>
              <a:rPr lang="en-US" sz="2400" dirty="0" smtClean="0">
                <a:solidFill>
                  <a:srgbClr val="7030A0"/>
                </a:solidFill>
              </a:rPr>
              <a:t>:</a:t>
            </a:r>
            <a:endParaRPr lang="ru-RU" sz="24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rimary_photo_img" descr="IMG_2650">
            <a:hlinkClick r:id="rId3" tooltip="IMG_2650"/>
          </p:cNvPr>
          <p:cNvPicPr>
            <a:picLocks noChangeAspect="1" noChangeArrowheads="1"/>
          </p:cNvPicPr>
          <p:nvPr/>
        </p:nvPicPr>
        <p:blipFill>
          <a:blip r:embed="rId4" r:link="rId5" cstate="print"/>
          <a:srcRect/>
          <a:stretch>
            <a:fillRect/>
          </a:stretch>
        </p:blipFill>
        <p:spPr bwMode="auto">
          <a:xfrm>
            <a:off x="143768" y="188640"/>
            <a:ext cx="3169047" cy="2113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yui_3_1_0_1_1290151679531688" descr="5173958289_6d6b4d3c8e_z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96496" y="188640"/>
            <a:ext cx="3073227" cy="2038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DC2_ContImage" descr="http://innovationstudio.ru/sys/raw.php?o=2905&amp;p=Image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672160" y="188640"/>
            <a:ext cx="2808312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9" cstate="print"/>
          <a:srcRect/>
          <a:stretch/>
        </p:blipFill>
        <p:spPr>
          <a:xfrm>
            <a:off x="143768" y="2420888"/>
            <a:ext cx="5832648" cy="4437112"/>
          </a:xfrm>
          <a:prstGeom prst="rect">
            <a:avLst/>
          </a:prstGeom>
          <a:ln>
            <a:noFill/>
          </a:ln>
        </p:spPr>
      </p:pic>
      <p:pic>
        <p:nvPicPr>
          <p:cNvPr id="9" name="DC2_ImageTumb_3753" descr="http://innovationstudio.ru/sys/raw.php?o=3753&amp;p=Thumbnail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120432" y="2420888"/>
            <a:ext cx="3636992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DC2_ImageTumb_3898" descr="http://innovationstudio.ru/sys/raw.php?o=3898&amp;p=Thumbnail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120432" y="4697760"/>
            <a:ext cx="3672408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 bwMode="auto">
          <a:xfrm>
            <a:off x="1" y="2276873"/>
            <a:ext cx="4464248" cy="504056"/>
          </a:xfrm>
          <a:prstGeom prst="rect">
            <a:avLst/>
          </a:prstGeom>
          <a:solidFill>
            <a:schemeClr val="bg1">
              <a:alpha val="74000"/>
            </a:schemeClr>
          </a:solidFill>
          <a:ln w="9525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ru-RU" sz="2400" dirty="0" smtClean="0">
                <a:solidFill>
                  <a:schemeClr val="accent2"/>
                </a:solidFill>
              </a:rPr>
              <a:t>Инновационный практикум</a:t>
            </a:r>
            <a:endParaRPr lang="en-US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 bwMode="auto">
          <a:xfrm>
            <a:off x="6048424" y="6165304"/>
            <a:ext cx="3816424" cy="692696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64514" name="Picture 2" descr="Афиш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9231" y="0"/>
            <a:ext cx="9585617" cy="67784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9"/>
          <p:cNvGrpSpPr>
            <a:grpSpLocks/>
          </p:cNvGrpSpPr>
          <p:nvPr/>
        </p:nvGrpSpPr>
        <p:grpSpPr bwMode="auto">
          <a:xfrm>
            <a:off x="647700" y="0"/>
            <a:ext cx="4595734" cy="3644900"/>
            <a:chOff x="981809" y="1461845"/>
            <a:chExt cx="4274187" cy="3776874"/>
          </a:xfrm>
        </p:grpSpPr>
        <p:sp>
          <p:nvSpPr>
            <p:cNvPr id="25" name="Блок-схема: ручной ввод 24"/>
            <p:cNvSpPr/>
            <p:nvPr/>
          </p:nvSpPr>
          <p:spPr bwMode="auto">
            <a:xfrm flipH="1">
              <a:off x="981809" y="1461845"/>
              <a:ext cx="1248882" cy="3684605"/>
            </a:xfrm>
            <a:custGeom>
              <a:avLst/>
              <a:gdLst>
                <a:gd name="connsiteX0" fmla="*/ 0 w 10000"/>
                <a:gd name="connsiteY0" fmla="*/ 200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2000 h 10000"/>
                <a:gd name="connsiteX0" fmla="*/ 0 w 10083"/>
                <a:gd name="connsiteY0" fmla="*/ 1248 h 9248"/>
                <a:gd name="connsiteX1" fmla="*/ 10083 w 10083"/>
                <a:gd name="connsiteY1" fmla="*/ 0 h 9248"/>
                <a:gd name="connsiteX2" fmla="*/ 10000 w 10083"/>
                <a:gd name="connsiteY2" fmla="*/ 9248 h 9248"/>
                <a:gd name="connsiteX3" fmla="*/ 0 w 10083"/>
                <a:gd name="connsiteY3" fmla="*/ 9248 h 9248"/>
                <a:gd name="connsiteX4" fmla="*/ 0 w 10083"/>
                <a:gd name="connsiteY4" fmla="*/ 1248 h 9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83" h="9248">
                  <a:moveTo>
                    <a:pt x="0" y="1248"/>
                  </a:moveTo>
                  <a:lnTo>
                    <a:pt x="10083" y="0"/>
                  </a:lnTo>
                  <a:cubicBezTo>
                    <a:pt x="10055" y="3083"/>
                    <a:pt x="10028" y="6165"/>
                    <a:pt x="10000" y="9248"/>
                  </a:cubicBezTo>
                  <a:lnTo>
                    <a:pt x="0" y="9248"/>
                  </a:lnTo>
                  <a:lnTo>
                    <a:pt x="0" y="124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anchor="ctr"/>
            <a:lstStyle/>
            <a:p>
              <a:pPr>
                <a:defRPr/>
              </a:pPr>
              <a:r>
                <a:rPr lang="en-US" sz="2000" dirty="0">
                  <a:solidFill>
                    <a:srgbClr val="002060"/>
                  </a:solidFill>
                </a:rPr>
                <a:t>  </a:t>
              </a:r>
              <a:r>
                <a:rPr lang="ru-RU" sz="2800" dirty="0">
                  <a:solidFill>
                    <a:srgbClr val="002060"/>
                  </a:solidFill>
                </a:rPr>
                <a:t>Идентификация</a:t>
              </a:r>
              <a:r>
                <a:rPr lang="en-US" sz="2800" b="0" dirty="0">
                  <a:solidFill>
                    <a:schemeClr val="tx1"/>
                  </a:solidFill>
                </a:rPr>
                <a:t> </a:t>
              </a:r>
              <a:r>
                <a:rPr lang="en-US" b="0" dirty="0">
                  <a:solidFill>
                    <a:schemeClr val="tx1"/>
                  </a:solidFill>
                </a:rPr>
                <a:t/>
              </a:r>
              <a:br>
                <a:rPr lang="en-US" b="0" dirty="0">
                  <a:solidFill>
                    <a:schemeClr val="tx1"/>
                  </a:solidFill>
                </a:rPr>
              </a:br>
              <a:r>
                <a:rPr lang="en-US" b="0" dirty="0">
                  <a:solidFill>
                    <a:schemeClr val="tx1"/>
                  </a:solidFill>
                </a:rPr>
                <a:t>  </a:t>
              </a:r>
              <a:r>
                <a:rPr lang="ru-RU" sz="2000" dirty="0">
                  <a:solidFill>
                    <a:srgbClr val="002060"/>
                  </a:solidFill>
                </a:rPr>
                <a:t>возможностей</a:t>
              </a:r>
            </a:p>
            <a:p>
              <a:pPr algn="ctr">
                <a:defRPr/>
              </a:pPr>
              <a:endParaRPr lang="ru-RU" b="0" dirty="0">
                <a:solidFill>
                  <a:schemeClr val="tx1"/>
                </a:solidFill>
              </a:endParaRPr>
            </a:p>
          </p:txBody>
        </p:sp>
        <p:sp>
          <p:nvSpPr>
            <p:cNvPr id="26" name="Блок-схема: ручной ввод 25"/>
            <p:cNvSpPr/>
            <p:nvPr/>
          </p:nvSpPr>
          <p:spPr bwMode="auto">
            <a:xfrm flipH="1">
              <a:off x="2522160" y="2030354"/>
              <a:ext cx="1295140" cy="3120379"/>
            </a:xfrm>
            <a:custGeom>
              <a:avLst/>
              <a:gdLst>
                <a:gd name="connsiteX0" fmla="*/ 0 w 10000"/>
                <a:gd name="connsiteY0" fmla="*/ 200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2000 h 10000"/>
                <a:gd name="connsiteX0" fmla="*/ 0 w 10083"/>
                <a:gd name="connsiteY0" fmla="*/ 1910 h 9910"/>
                <a:gd name="connsiteX1" fmla="*/ 10083 w 10083"/>
                <a:gd name="connsiteY1" fmla="*/ 0 h 9910"/>
                <a:gd name="connsiteX2" fmla="*/ 10000 w 10083"/>
                <a:gd name="connsiteY2" fmla="*/ 9910 h 9910"/>
                <a:gd name="connsiteX3" fmla="*/ 0 w 10083"/>
                <a:gd name="connsiteY3" fmla="*/ 9910 h 9910"/>
                <a:gd name="connsiteX4" fmla="*/ 0 w 10083"/>
                <a:gd name="connsiteY4" fmla="*/ 1910 h 9910"/>
                <a:gd name="connsiteX0" fmla="*/ 0 w 10083"/>
                <a:gd name="connsiteY0" fmla="*/ 1836 h 10000"/>
                <a:gd name="connsiteX1" fmla="*/ 10083 w 10083"/>
                <a:gd name="connsiteY1" fmla="*/ 0 h 10000"/>
                <a:gd name="connsiteX2" fmla="*/ 10001 w 10083"/>
                <a:gd name="connsiteY2" fmla="*/ 10000 h 10000"/>
                <a:gd name="connsiteX3" fmla="*/ 83 w 10083"/>
                <a:gd name="connsiteY3" fmla="*/ 10000 h 10000"/>
                <a:gd name="connsiteX4" fmla="*/ 0 w 10083"/>
                <a:gd name="connsiteY4" fmla="*/ 1836 h 10000"/>
                <a:gd name="connsiteX0" fmla="*/ 0 w 10083"/>
                <a:gd name="connsiteY0" fmla="*/ 1711 h 9875"/>
                <a:gd name="connsiteX1" fmla="*/ 10083 w 10083"/>
                <a:gd name="connsiteY1" fmla="*/ 0 h 9875"/>
                <a:gd name="connsiteX2" fmla="*/ 10001 w 10083"/>
                <a:gd name="connsiteY2" fmla="*/ 9875 h 9875"/>
                <a:gd name="connsiteX3" fmla="*/ 83 w 10083"/>
                <a:gd name="connsiteY3" fmla="*/ 9875 h 9875"/>
                <a:gd name="connsiteX4" fmla="*/ 0 w 10083"/>
                <a:gd name="connsiteY4" fmla="*/ 1711 h 9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83" h="9875">
                  <a:moveTo>
                    <a:pt x="0" y="1711"/>
                  </a:moveTo>
                  <a:lnTo>
                    <a:pt x="10083" y="0"/>
                  </a:lnTo>
                  <a:cubicBezTo>
                    <a:pt x="10055" y="3333"/>
                    <a:pt x="10028" y="6542"/>
                    <a:pt x="10001" y="9875"/>
                  </a:cubicBezTo>
                  <a:lnTo>
                    <a:pt x="83" y="9875"/>
                  </a:lnTo>
                  <a:cubicBezTo>
                    <a:pt x="55" y="7154"/>
                    <a:pt x="28" y="4432"/>
                    <a:pt x="0" y="1711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anchor="ctr"/>
            <a:lstStyle/>
            <a:p>
              <a:pPr>
                <a:defRPr/>
              </a:pPr>
              <a:r>
                <a:rPr lang="en-US" sz="2000" dirty="0">
                  <a:solidFill>
                    <a:srgbClr val="002060"/>
                  </a:solidFill>
                </a:rPr>
                <a:t>  </a:t>
              </a:r>
              <a:r>
                <a:rPr lang="ru-RU" sz="2800" dirty="0">
                  <a:solidFill>
                    <a:srgbClr val="002060"/>
                  </a:solidFill>
                </a:rPr>
                <a:t>Управление</a:t>
              </a:r>
              <a:r>
                <a:rPr lang="en-US" sz="2800" dirty="0">
                  <a:solidFill>
                    <a:srgbClr val="002060"/>
                  </a:solidFill>
                </a:rPr>
                <a:t> </a:t>
              </a:r>
              <a:r>
                <a:rPr lang="en-US" sz="2000" b="0" dirty="0">
                  <a:solidFill>
                    <a:schemeClr val="tx1"/>
                  </a:solidFill>
                </a:rPr>
                <a:t/>
              </a:r>
              <a:br>
                <a:rPr lang="en-US" sz="2000" b="0" dirty="0">
                  <a:solidFill>
                    <a:schemeClr val="tx1"/>
                  </a:solidFill>
                </a:rPr>
              </a:br>
              <a:r>
                <a:rPr lang="en-US" sz="2000" b="0" dirty="0">
                  <a:solidFill>
                    <a:schemeClr val="tx1"/>
                  </a:solidFill>
                </a:rPr>
                <a:t>  </a:t>
              </a:r>
              <a:r>
                <a:rPr lang="ru-RU" sz="2000" dirty="0">
                  <a:solidFill>
                    <a:srgbClr val="002060"/>
                  </a:solidFill>
                </a:rPr>
                <a:t>продуктовой идеей</a:t>
              </a:r>
            </a:p>
            <a:p>
              <a:pPr algn="ctr">
                <a:defRPr/>
              </a:pPr>
              <a:endParaRPr lang="ru-RU" b="0" dirty="0">
                <a:solidFill>
                  <a:schemeClr val="tx1"/>
                </a:solidFill>
              </a:endParaRPr>
            </a:p>
          </p:txBody>
        </p:sp>
        <p:sp>
          <p:nvSpPr>
            <p:cNvPr id="27" name="Блок-схема: ручной ввод 26"/>
            <p:cNvSpPr/>
            <p:nvPr/>
          </p:nvSpPr>
          <p:spPr bwMode="auto">
            <a:xfrm flipH="1">
              <a:off x="4034432" y="2695028"/>
              <a:ext cx="1221564" cy="2543691"/>
            </a:xfrm>
            <a:custGeom>
              <a:avLst/>
              <a:gdLst>
                <a:gd name="connsiteX0" fmla="*/ 0 w 10000"/>
                <a:gd name="connsiteY0" fmla="*/ 200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2000 h 10000"/>
                <a:gd name="connsiteX0" fmla="*/ 0 w 10000"/>
                <a:gd name="connsiteY0" fmla="*/ 190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1900 h 10000"/>
                <a:gd name="connsiteX0" fmla="*/ 0 w 10000"/>
                <a:gd name="connsiteY0" fmla="*/ 1649 h 9749"/>
                <a:gd name="connsiteX1" fmla="*/ 10000 w 10000"/>
                <a:gd name="connsiteY1" fmla="*/ 0 h 9749"/>
                <a:gd name="connsiteX2" fmla="*/ 10000 w 10000"/>
                <a:gd name="connsiteY2" fmla="*/ 9749 h 9749"/>
                <a:gd name="connsiteX3" fmla="*/ 0 w 10000"/>
                <a:gd name="connsiteY3" fmla="*/ 9749 h 9749"/>
                <a:gd name="connsiteX4" fmla="*/ 0 w 10000"/>
                <a:gd name="connsiteY4" fmla="*/ 1649 h 9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9749">
                  <a:moveTo>
                    <a:pt x="0" y="1649"/>
                  </a:moveTo>
                  <a:lnTo>
                    <a:pt x="10000" y="0"/>
                  </a:lnTo>
                  <a:lnTo>
                    <a:pt x="10000" y="9749"/>
                  </a:lnTo>
                  <a:lnTo>
                    <a:pt x="0" y="9749"/>
                  </a:lnTo>
                  <a:lnTo>
                    <a:pt x="0" y="1649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FF0000"/>
                </a:gs>
                <a:gs pos="0">
                  <a:srgbClr val="FFFF00"/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anchor="ctr"/>
            <a:lstStyle/>
            <a:p>
              <a:pPr>
                <a:defRPr/>
              </a:pPr>
              <a:r>
                <a:rPr lang="en-US" sz="2000" dirty="0">
                  <a:solidFill>
                    <a:srgbClr val="002060"/>
                  </a:solidFill>
                </a:rPr>
                <a:t> </a:t>
              </a:r>
              <a:r>
                <a:rPr lang="ru-RU" sz="2000" dirty="0">
                  <a:solidFill>
                    <a:srgbClr val="002060"/>
                  </a:solidFill>
                </a:rPr>
                <a:t> </a:t>
              </a:r>
              <a:r>
                <a:rPr lang="ru-RU" sz="2800" dirty="0">
                  <a:solidFill>
                    <a:srgbClr val="002060"/>
                  </a:solidFill>
                </a:rPr>
                <a:t>Создание</a:t>
              </a:r>
              <a:r>
                <a:rPr lang="ru-RU" sz="2000" dirty="0">
                  <a:solidFill>
                    <a:srgbClr val="002060"/>
                  </a:solidFill>
                </a:rPr>
                <a:t> </a:t>
              </a:r>
            </a:p>
            <a:p>
              <a:pPr>
                <a:defRPr/>
              </a:pPr>
              <a:r>
                <a:rPr lang="ru-RU" sz="2000" dirty="0">
                  <a:solidFill>
                    <a:srgbClr val="002060"/>
                  </a:solidFill>
                </a:rPr>
                <a:t> </a:t>
              </a:r>
              <a:r>
                <a:rPr lang="en-US" sz="2800" dirty="0">
                  <a:solidFill>
                    <a:srgbClr val="002060"/>
                  </a:solidFill>
                </a:rPr>
                <a:t>MFP</a:t>
              </a:r>
              <a:r>
                <a:rPr lang="en-US" sz="2800" b="0" dirty="0">
                  <a:solidFill>
                    <a:srgbClr val="002060"/>
                  </a:solidFill>
                </a:rPr>
                <a:t>s</a:t>
              </a:r>
              <a:r>
                <a:rPr lang="en-US" sz="1600" b="0" dirty="0">
                  <a:solidFill>
                    <a:srgbClr val="002060"/>
                  </a:solidFill>
                </a:rPr>
                <a:t>/</a:t>
              </a:r>
              <a:r>
                <a:rPr lang="ru-RU" sz="1600" b="0" dirty="0">
                  <a:solidFill>
                    <a:srgbClr val="002060"/>
                  </a:solidFill>
                </a:rPr>
                <a:t> концептов</a:t>
              </a:r>
              <a:r>
                <a:rPr lang="en-US" sz="2000" dirty="0">
                  <a:solidFill>
                    <a:srgbClr val="002060"/>
                  </a:solidFill>
                </a:rPr>
                <a:t> </a:t>
              </a:r>
              <a:endParaRPr lang="ru-RU" sz="2000" dirty="0">
                <a:solidFill>
                  <a:srgbClr val="002060"/>
                </a:solidFill>
              </a:endParaRPr>
            </a:p>
            <a:p>
              <a:pPr algn="ctr">
                <a:defRPr/>
              </a:pPr>
              <a:endParaRPr lang="ru-RU" b="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" name="Группа 42"/>
          <p:cNvGrpSpPr>
            <a:grpSpLocks/>
          </p:cNvGrpSpPr>
          <p:nvPr/>
        </p:nvGrpSpPr>
        <p:grpSpPr bwMode="auto">
          <a:xfrm>
            <a:off x="1727200" y="455613"/>
            <a:ext cx="2305050" cy="1281112"/>
            <a:chOff x="2304008" y="264620"/>
            <a:chExt cx="2304256" cy="1281160"/>
          </a:xfrm>
        </p:grpSpPr>
        <p:sp>
          <p:nvSpPr>
            <p:cNvPr id="35" name="Выгнутая вниз стрелка 34"/>
            <p:cNvSpPr/>
            <p:nvPr/>
          </p:nvSpPr>
          <p:spPr bwMode="auto">
            <a:xfrm flipH="1">
              <a:off x="2304008" y="786927"/>
              <a:ext cx="526868" cy="298461"/>
            </a:xfrm>
            <a:prstGeom prst="curvedUpArrow">
              <a:avLst/>
            </a:prstGeom>
            <a:solidFill>
              <a:schemeClr val="tx1">
                <a:lumMod val="50000"/>
                <a:lumOff val="5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  <a:cs typeface="Arial" charset="0"/>
              </a:endParaRPr>
            </a:p>
          </p:txBody>
        </p:sp>
        <p:sp>
          <p:nvSpPr>
            <p:cNvPr id="36" name="Выгнутая вверх стрелка 35"/>
            <p:cNvSpPr/>
            <p:nvPr/>
          </p:nvSpPr>
          <p:spPr bwMode="auto">
            <a:xfrm>
              <a:off x="2335747" y="264620"/>
              <a:ext cx="526868" cy="287348"/>
            </a:xfrm>
            <a:prstGeom prst="curvedDownArrow">
              <a:avLst/>
            </a:prstGeom>
            <a:solidFill>
              <a:schemeClr val="tx1">
                <a:lumMod val="50000"/>
                <a:lumOff val="5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  <a:cs typeface="Arial" charset="0"/>
              </a:endParaRPr>
            </a:p>
          </p:txBody>
        </p:sp>
        <p:sp>
          <p:nvSpPr>
            <p:cNvPr id="37" name="Выгнутая вниз стрелка 36"/>
            <p:cNvSpPr/>
            <p:nvPr/>
          </p:nvSpPr>
          <p:spPr bwMode="auto">
            <a:xfrm flipH="1">
              <a:off x="4049656" y="1247319"/>
              <a:ext cx="526868" cy="298461"/>
            </a:xfrm>
            <a:prstGeom prst="curvedUpArrow">
              <a:avLst/>
            </a:prstGeom>
            <a:solidFill>
              <a:schemeClr val="tx1">
                <a:lumMod val="50000"/>
                <a:lumOff val="5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  <a:cs typeface="Arial" charset="0"/>
              </a:endParaRPr>
            </a:p>
          </p:txBody>
        </p:sp>
        <p:sp>
          <p:nvSpPr>
            <p:cNvPr id="38" name="Выгнутая вверх стрелка 37"/>
            <p:cNvSpPr/>
            <p:nvPr/>
          </p:nvSpPr>
          <p:spPr bwMode="auto">
            <a:xfrm>
              <a:off x="4081396" y="725012"/>
              <a:ext cx="526868" cy="288936"/>
            </a:xfrm>
            <a:prstGeom prst="curvedDownArrow">
              <a:avLst/>
            </a:prstGeom>
            <a:solidFill>
              <a:schemeClr val="tx1">
                <a:lumMod val="50000"/>
                <a:lumOff val="5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  <a:cs typeface="Arial" charset="0"/>
              </a:endParaRPr>
            </a:p>
          </p:txBody>
        </p:sp>
      </p:grpSp>
      <p:sp>
        <p:nvSpPr>
          <p:cNvPr id="5124" name="Rectangle 2"/>
          <p:cNvSpPr>
            <a:spLocks noChangeArrowheads="1"/>
          </p:cNvSpPr>
          <p:nvPr/>
        </p:nvSpPr>
        <p:spPr bwMode="auto">
          <a:xfrm>
            <a:off x="3240088" y="0"/>
            <a:ext cx="6624637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2600">
                <a:solidFill>
                  <a:srgbClr val="800080"/>
                </a:solidFill>
              </a:rPr>
              <a:t>Процесс создания инновационного продукта</a:t>
            </a:r>
            <a:r>
              <a:rPr lang="en-US" sz="2600">
                <a:solidFill>
                  <a:srgbClr val="800080"/>
                </a:solidFill>
              </a:rPr>
              <a:t>: </a:t>
            </a:r>
            <a:r>
              <a:rPr lang="en-US" sz="2400" b="0">
                <a:solidFill>
                  <a:srgbClr val="800080"/>
                </a:solidFill>
              </a:rPr>
              <a:t>Lean</a:t>
            </a:r>
            <a:r>
              <a:rPr lang="en-US" sz="2400">
                <a:solidFill>
                  <a:srgbClr val="800080"/>
                </a:solidFill>
              </a:rPr>
              <a:t> </a:t>
            </a:r>
            <a:r>
              <a:rPr lang="en-US" sz="2400" b="0">
                <a:solidFill>
                  <a:srgbClr val="800080"/>
                </a:solidFill>
              </a:rPr>
              <a:t>&amp; Agile</a:t>
            </a:r>
            <a:r>
              <a:rPr lang="en-US" sz="2400">
                <a:solidFill>
                  <a:srgbClr val="800080"/>
                </a:solidFill>
              </a:rPr>
              <a:t> </a:t>
            </a:r>
            <a:endParaRPr lang="ru-RU" sz="2400">
              <a:solidFill>
                <a:srgbClr val="800080"/>
              </a:solidFill>
            </a:endParaRPr>
          </a:p>
        </p:txBody>
      </p:sp>
      <p:sp>
        <p:nvSpPr>
          <p:cNvPr id="5125" name="Прямоугольник 23"/>
          <p:cNvSpPr>
            <a:spLocks noChangeArrowheads="1"/>
          </p:cNvSpPr>
          <p:nvPr/>
        </p:nvSpPr>
        <p:spPr bwMode="auto">
          <a:xfrm>
            <a:off x="1511300" y="0"/>
            <a:ext cx="496888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>
                <a:solidFill>
                  <a:srgbClr val="002060"/>
                </a:solidFill>
              </a:rPr>
              <a:t>(</a:t>
            </a:r>
            <a:r>
              <a:rPr lang="en-US" sz="2200">
                <a:solidFill>
                  <a:srgbClr val="002060"/>
                </a:solidFill>
              </a:rPr>
              <a:t>1</a:t>
            </a:r>
            <a:r>
              <a:rPr lang="en-US" b="0">
                <a:solidFill>
                  <a:srgbClr val="002060"/>
                </a:solidFill>
              </a:rPr>
              <a:t>)</a:t>
            </a:r>
            <a:endParaRPr lang="ru-RU">
              <a:solidFill>
                <a:srgbClr val="002060"/>
              </a:solidFill>
            </a:endParaRPr>
          </a:p>
        </p:txBody>
      </p:sp>
      <p:sp>
        <p:nvSpPr>
          <p:cNvPr id="5126" name="Прямоугольник 29"/>
          <p:cNvSpPr>
            <a:spLocks noChangeArrowheads="1"/>
          </p:cNvSpPr>
          <p:nvPr/>
        </p:nvSpPr>
        <p:spPr bwMode="auto">
          <a:xfrm>
            <a:off x="3095625" y="476250"/>
            <a:ext cx="496888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>
                <a:solidFill>
                  <a:srgbClr val="002060"/>
                </a:solidFill>
              </a:rPr>
              <a:t>(</a:t>
            </a:r>
            <a:r>
              <a:rPr lang="en-US" sz="2200">
                <a:solidFill>
                  <a:srgbClr val="002060"/>
                </a:solidFill>
              </a:rPr>
              <a:t>2</a:t>
            </a:r>
            <a:r>
              <a:rPr lang="en-US" b="0">
                <a:solidFill>
                  <a:srgbClr val="002060"/>
                </a:solidFill>
              </a:rPr>
              <a:t>)</a:t>
            </a:r>
            <a:endParaRPr lang="ru-RU">
              <a:solidFill>
                <a:srgbClr val="002060"/>
              </a:solidFill>
            </a:endParaRPr>
          </a:p>
        </p:txBody>
      </p:sp>
      <p:sp>
        <p:nvSpPr>
          <p:cNvPr id="5127" name="Прямоугольник 32"/>
          <p:cNvSpPr>
            <a:spLocks noChangeArrowheads="1"/>
          </p:cNvSpPr>
          <p:nvPr/>
        </p:nvSpPr>
        <p:spPr bwMode="auto">
          <a:xfrm>
            <a:off x="4752975" y="1125538"/>
            <a:ext cx="495300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>
                <a:solidFill>
                  <a:srgbClr val="002060"/>
                </a:solidFill>
              </a:rPr>
              <a:t>(</a:t>
            </a:r>
            <a:r>
              <a:rPr lang="en-US" sz="2200">
                <a:solidFill>
                  <a:srgbClr val="002060"/>
                </a:solidFill>
              </a:rPr>
              <a:t>3</a:t>
            </a:r>
            <a:r>
              <a:rPr lang="en-US" b="0">
                <a:solidFill>
                  <a:srgbClr val="002060"/>
                </a:solidFill>
              </a:rPr>
              <a:t>)</a:t>
            </a:r>
            <a:endParaRPr lang="ru-RU">
              <a:solidFill>
                <a:srgbClr val="002060"/>
              </a:solidFill>
            </a:endParaRPr>
          </a:p>
        </p:txBody>
      </p:sp>
      <p:sp>
        <p:nvSpPr>
          <p:cNvPr id="5130" name="Стрелка вправо 40"/>
          <p:cNvSpPr>
            <a:spLocks noChangeArrowheads="1"/>
          </p:cNvSpPr>
          <p:nvPr/>
        </p:nvSpPr>
        <p:spPr bwMode="auto">
          <a:xfrm>
            <a:off x="5256213" y="3284538"/>
            <a:ext cx="1512887" cy="268287"/>
          </a:xfrm>
          <a:prstGeom prst="rightArrow">
            <a:avLst>
              <a:gd name="adj1" fmla="val 50000"/>
              <a:gd name="adj2" fmla="val 50073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31" name="Стрелка вправо 41"/>
          <p:cNvSpPr>
            <a:spLocks noChangeArrowheads="1"/>
          </p:cNvSpPr>
          <p:nvPr/>
        </p:nvSpPr>
        <p:spPr bwMode="auto">
          <a:xfrm>
            <a:off x="5256213" y="1773238"/>
            <a:ext cx="1512887" cy="268287"/>
          </a:xfrm>
          <a:prstGeom prst="rightArrow">
            <a:avLst>
              <a:gd name="adj1" fmla="val 50000"/>
              <a:gd name="adj2" fmla="val 50073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32" name="Прямоугольник 43"/>
          <p:cNvSpPr>
            <a:spLocks noChangeArrowheads="1"/>
          </p:cNvSpPr>
          <p:nvPr/>
        </p:nvSpPr>
        <p:spPr bwMode="auto">
          <a:xfrm>
            <a:off x="5616575" y="1484313"/>
            <a:ext cx="8318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2060"/>
                </a:solidFill>
              </a:rPr>
              <a:t>MFP </a:t>
            </a:r>
            <a:r>
              <a:rPr lang="en-US" sz="1400">
                <a:solidFill>
                  <a:srgbClr val="002060"/>
                </a:solidFill>
              </a:rPr>
              <a:t>1</a:t>
            </a:r>
            <a:endParaRPr lang="ru-RU" sz="1400"/>
          </a:p>
        </p:txBody>
      </p:sp>
      <p:sp>
        <p:nvSpPr>
          <p:cNvPr id="5133" name="Стрелка вправо 46"/>
          <p:cNvSpPr>
            <a:spLocks noChangeArrowheads="1"/>
          </p:cNvSpPr>
          <p:nvPr/>
        </p:nvSpPr>
        <p:spPr bwMode="auto">
          <a:xfrm>
            <a:off x="5256213" y="2276475"/>
            <a:ext cx="1512887" cy="268288"/>
          </a:xfrm>
          <a:prstGeom prst="rightArrow">
            <a:avLst>
              <a:gd name="adj1" fmla="val 50000"/>
              <a:gd name="adj2" fmla="val 50073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34" name="Прямоугольник 47"/>
          <p:cNvSpPr>
            <a:spLocks noChangeArrowheads="1"/>
          </p:cNvSpPr>
          <p:nvPr/>
        </p:nvSpPr>
        <p:spPr bwMode="auto">
          <a:xfrm>
            <a:off x="5616575" y="1989138"/>
            <a:ext cx="8318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2060"/>
                </a:solidFill>
              </a:rPr>
              <a:t>MFP </a:t>
            </a:r>
            <a:r>
              <a:rPr lang="en-US" sz="1400">
                <a:solidFill>
                  <a:srgbClr val="002060"/>
                </a:solidFill>
              </a:rPr>
              <a:t>2</a:t>
            </a:r>
            <a:endParaRPr lang="ru-RU" sz="1400"/>
          </a:p>
        </p:txBody>
      </p:sp>
      <p:sp>
        <p:nvSpPr>
          <p:cNvPr id="5135" name="Прямоугольник 48"/>
          <p:cNvSpPr>
            <a:spLocks noChangeArrowheads="1"/>
          </p:cNvSpPr>
          <p:nvPr/>
        </p:nvSpPr>
        <p:spPr bwMode="auto">
          <a:xfrm>
            <a:off x="5616575" y="2997200"/>
            <a:ext cx="8413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2060"/>
                </a:solidFill>
              </a:rPr>
              <a:t>MFP </a:t>
            </a:r>
            <a:r>
              <a:rPr lang="en-US" sz="1400">
                <a:solidFill>
                  <a:srgbClr val="002060"/>
                </a:solidFill>
              </a:rPr>
              <a:t>n</a:t>
            </a:r>
            <a:endParaRPr lang="ru-RU" sz="1400"/>
          </a:p>
        </p:txBody>
      </p:sp>
      <p:sp>
        <p:nvSpPr>
          <p:cNvPr id="5136" name="Прямоугольник 49"/>
          <p:cNvSpPr>
            <a:spLocks noChangeArrowheads="1"/>
          </p:cNvSpPr>
          <p:nvPr/>
        </p:nvSpPr>
        <p:spPr bwMode="auto">
          <a:xfrm>
            <a:off x="5616575" y="2492375"/>
            <a:ext cx="6461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002060"/>
                </a:solidFill>
              </a:rPr>
              <a:t>……</a:t>
            </a:r>
            <a:endParaRPr lang="ru-RU" sz="1400"/>
          </a:p>
        </p:txBody>
      </p:sp>
      <p:sp>
        <p:nvSpPr>
          <p:cNvPr id="39" name="Прямоугольник 38"/>
          <p:cNvSpPr/>
          <p:nvPr/>
        </p:nvSpPr>
        <p:spPr bwMode="auto">
          <a:xfrm>
            <a:off x="503238" y="3617913"/>
            <a:ext cx="4824412" cy="387350"/>
          </a:xfrm>
          <a:prstGeom prst="rect">
            <a:avLst/>
          </a:prstGeom>
          <a:ln w="127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en-US" sz="2300" dirty="0">
                <a:solidFill>
                  <a:srgbClr val="FF0000"/>
                </a:solidFill>
              </a:rPr>
              <a:t>Fuzzy Front End of Innovation</a:t>
            </a:r>
            <a:endParaRPr lang="ru-RU" sz="2300" dirty="0">
              <a:solidFill>
                <a:srgbClr val="FF0000"/>
              </a:solidFill>
            </a:endParaRPr>
          </a:p>
          <a:p>
            <a:pPr algn="ctr">
              <a:defRPr/>
            </a:pPr>
            <a:endParaRPr lang="ru-RU" b="0" dirty="0">
              <a:solidFill>
                <a:schemeClr val="tx1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144463" y="4221163"/>
            <a:ext cx="5255889" cy="2294795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rgbClr val="C00000"/>
                </a:solidFill>
              </a:rPr>
              <a:t>Первые ТРИ ЭТАПА </a:t>
            </a:r>
            <a:r>
              <a:rPr lang="en-US" sz="1600" dirty="0">
                <a:solidFill>
                  <a:srgbClr val="002060"/>
                </a:solidFill>
              </a:rPr>
              <a:t>(1-3)</a:t>
            </a:r>
            <a:r>
              <a:rPr lang="en-US" sz="1600" dirty="0">
                <a:solidFill>
                  <a:srgbClr val="C00000"/>
                </a:solidFill>
              </a:rPr>
              <a:t> </a:t>
            </a:r>
            <a:r>
              <a:rPr lang="ru-RU" sz="1600" dirty="0">
                <a:solidFill>
                  <a:srgbClr val="C00000"/>
                </a:solidFill>
              </a:rPr>
              <a:t>характеризуются высокой неопределенностью и играют ключевую роль в создании успешного продукта. </a:t>
            </a:r>
            <a:r>
              <a:rPr lang="en-US" sz="1600" dirty="0">
                <a:solidFill>
                  <a:srgbClr val="C00000"/>
                </a:solidFill>
              </a:rPr>
              <a:t> </a:t>
            </a:r>
          </a:p>
          <a:p>
            <a:pPr algn="just" fontAlgn="auto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800" b="0" dirty="0">
              <a:solidFill>
                <a:srgbClr val="C00000"/>
              </a:solidFill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0" dirty="0">
                <a:solidFill>
                  <a:srgbClr val="C00000"/>
                </a:solidFill>
              </a:rPr>
              <a:t>Начальная идея «шлифуется» в процессе создания концептов и тестируется</a:t>
            </a:r>
            <a:r>
              <a:rPr lang="en-US" sz="1600" b="0" dirty="0">
                <a:solidFill>
                  <a:srgbClr val="C00000"/>
                </a:solidFill>
              </a:rPr>
              <a:t>. </a:t>
            </a:r>
            <a:r>
              <a:rPr lang="ru-RU" sz="1600" b="0" dirty="0">
                <a:solidFill>
                  <a:srgbClr val="C00000"/>
                </a:solidFill>
              </a:rPr>
              <a:t>После набора итераций она может быть существенно изменена. </a:t>
            </a:r>
            <a:r>
              <a:rPr lang="en-US" sz="1600" b="0" dirty="0">
                <a:solidFill>
                  <a:srgbClr val="C00000"/>
                </a:solidFill>
              </a:rPr>
              <a:t>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800" b="0" dirty="0">
              <a:solidFill>
                <a:srgbClr val="C00000"/>
              </a:solidFill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0" dirty="0">
                <a:solidFill>
                  <a:srgbClr val="C00000"/>
                </a:solidFill>
              </a:rPr>
              <a:t>Эти этапы могут занимать до </a:t>
            </a:r>
            <a:r>
              <a:rPr lang="en-US" sz="1500" b="0" dirty="0">
                <a:solidFill>
                  <a:srgbClr val="C00000"/>
                </a:solidFill>
              </a:rPr>
              <a:t>50% </a:t>
            </a:r>
            <a:r>
              <a:rPr lang="ru-RU" sz="1500" b="0" dirty="0">
                <a:solidFill>
                  <a:srgbClr val="C00000"/>
                </a:solidFill>
              </a:rPr>
              <a:t>всего времени проекта</a:t>
            </a:r>
            <a:r>
              <a:rPr lang="ru-RU" sz="1400" b="0" dirty="0">
                <a:solidFill>
                  <a:srgbClr val="C00000"/>
                </a:solidFill>
              </a:rPr>
              <a:t>.</a:t>
            </a:r>
            <a:endParaRPr lang="ru-RU" sz="800" b="0" dirty="0">
              <a:solidFill>
                <a:srgbClr val="C00000"/>
              </a:solidFill>
            </a:endParaRPr>
          </a:p>
        </p:txBody>
      </p:sp>
      <p:pic>
        <p:nvPicPr>
          <p:cNvPr id="5140" name="Рисунок 5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80175" y="2924175"/>
            <a:ext cx="293688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1" name="Рисунок 5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3200" y="3573463"/>
            <a:ext cx="292100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44" name="Прямоугольник 32"/>
          <p:cNvSpPr>
            <a:spLocks noChangeArrowheads="1"/>
          </p:cNvSpPr>
          <p:nvPr/>
        </p:nvSpPr>
        <p:spPr bwMode="auto">
          <a:xfrm>
            <a:off x="5616376" y="4077072"/>
            <a:ext cx="4320481" cy="2127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en-US" sz="2000" dirty="0">
                <a:solidFill>
                  <a:srgbClr val="002060"/>
                </a:solidFill>
              </a:rPr>
              <a:t>MFP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(</a:t>
            </a:r>
            <a:r>
              <a:rPr lang="en-US" dirty="0" smtClean="0">
                <a:solidFill>
                  <a:srgbClr val="002060"/>
                </a:solidFill>
              </a:rPr>
              <a:t>minimum </a:t>
            </a:r>
            <a:r>
              <a:rPr lang="en-US" dirty="0">
                <a:solidFill>
                  <a:srgbClr val="002060"/>
                </a:solidFill>
              </a:rPr>
              <a:t>feature set </a:t>
            </a:r>
            <a:r>
              <a:rPr lang="en-US" dirty="0" smtClean="0">
                <a:solidFill>
                  <a:srgbClr val="002060"/>
                </a:solidFill>
              </a:rPr>
              <a:t>product</a:t>
            </a:r>
            <a:r>
              <a:rPr lang="ru-RU" sz="1600" dirty="0" smtClean="0">
                <a:solidFill>
                  <a:srgbClr val="002060"/>
                </a:solidFill>
              </a:rPr>
              <a:t>) –</a:t>
            </a:r>
          </a:p>
          <a:p>
            <a:pPr>
              <a:lnSpc>
                <a:spcPct val="114000"/>
              </a:lnSpc>
            </a:pPr>
            <a:r>
              <a:rPr lang="ru-RU" sz="1600" dirty="0" smtClean="0">
                <a:solidFill>
                  <a:srgbClr val="002060"/>
                </a:solidFill>
              </a:rPr>
              <a:t>Продукт с </a:t>
            </a:r>
            <a:r>
              <a:rPr lang="ru-RU" sz="1600" u="sng" dirty="0" smtClean="0">
                <a:solidFill>
                  <a:srgbClr val="002060"/>
                </a:solidFill>
              </a:rPr>
              <a:t>минимально-допустимым</a:t>
            </a:r>
            <a:r>
              <a:rPr lang="ru-RU" sz="1600" dirty="0" smtClean="0">
                <a:solidFill>
                  <a:srgbClr val="002060"/>
                </a:solidFill>
              </a:rPr>
              <a:t> и </a:t>
            </a:r>
            <a:r>
              <a:rPr lang="ru-RU" sz="1600" u="sng" dirty="0" smtClean="0">
                <a:solidFill>
                  <a:srgbClr val="002060"/>
                </a:solidFill>
              </a:rPr>
              <a:t>достаточным</a:t>
            </a:r>
            <a:r>
              <a:rPr lang="ru-RU" sz="1600" dirty="0" smtClean="0">
                <a:solidFill>
                  <a:srgbClr val="002060"/>
                </a:solidFill>
              </a:rPr>
              <a:t> набором функций (характеристик), чтобы пользователь</a:t>
            </a:r>
            <a:r>
              <a:rPr lang="en-US" sz="1600" dirty="0" smtClean="0">
                <a:solidFill>
                  <a:srgbClr val="002060"/>
                </a:solidFill>
              </a:rPr>
              <a:t>/</a:t>
            </a:r>
            <a:r>
              <a:rPr lang="ru-RU" sz="1600" dirty="0" smtClean="0">
                <a:solidFill>
                  <a:srgbClr val="002060"/>
                </a:solidFill>
              </a:rPr>
              <a:t>покупатель за него «заплатил» (деньгами, вниманием, временем).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41" name="Рисунок 40" descr="человечки для школьных презентаций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12520" y="1412776"/>
            <a:ext cx="84772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Рисунок 41" descr="человечки для школьных презентаций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04608" y="2276872"/>
            <a:ext cx="84772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Рисунок 42" descr="человечки для школьных презентаций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84528" y="3140968"/>
            <a:ext cx="84772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Рисунок 43" descr="человечки для школьных презентаций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76616" y="1412776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Рисунок 45" descr="человечки для школьных презентаций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12520" y="234888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Рисунок 46" descr="человечки для школьных презентаций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36656" y="3140968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" name="Выгнутая влево стрелка 47"/>
          <p:cNvSpPr/>
          <p:nvPr/>
        </p:nvSpPr>
        <p:spPr bwMode="auto">
          <a:xfrm rot="5400000">
            <a:off x="5580372" y="-207404"/>
            <a:ext cx="504056" cy="3024336"/>
          </a:xfrm>
          <a:prstGeom prst="curvedRightArrow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9" name="Выгнутая влево стрелка 48"/>
          <p:cNvSpPr/>
          <p:nvPr/>
        </p:nvSpPr>
        <p:spPr bwMode="auto">
          <a:xfrm rot="5400000">
            <a:off x="5868404" y="-855476"/>
            <a:ext cx="504056" cy="3888432"/>
          </a:xfrm>
          <a:prstGeom prst="curvedRightArrow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Овал 6"/>
          <p:cNvSpPr>
            <a:spLocks noChangeArrowheads="1"/>
          </p:cNvSpPr>
          <p:nvPr/>
        </p:nvSpPr>
        <p:spPr bwMode="auto">
          <a:xfrm>
            <a:off x="4781550" y="3808413"/>
            <a:ext cx="1871663" cy="1871662"/>
          </a:xfrm>
          <a:prstGeom prst="ellipse">
            <a:avLst/>
          </a:prstGeom>
          <a:solidFill>
            <a:srgbClr val="FFCE75">
              <a:alpha val="87842"/>
            </a:srgbClr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eaLnBrk="1" hangingPunct="1"/>
            <a:endParaRPr lang="ru-RU"/>
          </a:p>
        </p:txBody>
      </p:sp>
      <p:sp>
        <p:nvSpPr>
          <p:cNvPr id="6147" name="Овал 5"/>
          <p:cNvSpPr>
            <a:spLocks noChangeArrowheads="1"/>
          </p:cNvSpPr>
          <p:nvPr/>
        </p:nvSpPr>
        <p:spPr bwMode="auto">
          <a:xfrm>
            <a:off x="6938963" y="566738"/>
            <a:ext cx="1944687" cy="1944687"/>
          </a:xfrm>
          <a:prstGeom prst="ellipse">
            <a:avLst/>
          </a:prstGeom>
          <a:solidFill>
            <a:srgbClr val="FFCE75">
              <a:alpha val="87842"/>
            </a:srgbClr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eaLnBrk="1" hangingPunct="1"/>
            <a:endParaRPr lang="ru-RU"/>
          </a:p>
        </p:txBody>
      </p:sp>
      <p:sp>
        <p:nvSpPr>
          <p:cNvPr id="6148" name="Овал 4"/>
          <p:cNvSpPr>
            <a:spLocks noChangeArrowheads="1"/>
          </p:cNvSpPr>
          <p:nvPr/>
        </p:nvSpPr>
        <p:spPr bwMode="auto">
          <a:xfrm>
            <a:off x="1862138" y="998538"/>
            <a:ext cx="1657350" cy="1655762"/>
          </a:xfrm>
          <a:prstGeom prst="ellipse">
            <a:avLst/>
          </a:prstGeom>
          <a:solidFill>
            <a:srgbClr val="FFCE75">
              <a:alpha val="87842"/>
            </a:srgbClr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eaLnBrk="1" hangingPunct="1"/>
            <a:endParaRPr lang="ru-RU"/>
          </a:p>
        </p:txBody>
      </p:sp>
      <p:sp>
        <p:nvSpPr>
          <p:cNvPr id="2" name="Прямоугольник 1"/>
          <p:cNvSpPr/>
          <p:nvPr/>
        </p:nvSpPr>
        <p:spPr bwMode="auto">
          <a:xfrm>
            <a:off x="2043113" y="1484313"/>
            <a:ext cx="1295400" cy="647700"/>
          </a:xfrm>
          <a:prstGeom prst="rect">
            <a:avLst/>
          </a:prstGeom>
          <a:noFill/>
          <a:ln w="19050"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>
              <a:spcBef>
                <a:spcPts val="1800"/>
              </a:spcBef>
              <a:defRPr/>
            </a:pPr>
            <a:endParaRPr lang="ru-RU" altLang="ru-RU" sz="400" b="0" dirty="0">
              <a:solidFill>
                <a:schemeClr val="accent2"/>
              </a:solidFill>
            </a:endParaRPr>
          </a:p>
          <a:p>
            <a:pPr algn="ctr" eaLnBrk="1" hangingPunct="1">
              <a:spcBef>
                <a:spcPts val="0"/>
              </a:spcBef>
              <a:defRPr/>
            </a:pPr>
            <a:r>
              <a:rPr lang="ru-RU" altLang="ru-RU" sz="2600" dirty="0">
                <a:solidFill>
                  <a:srgbClr val="0070C0"/>
                </a:solidFill>
              </a:rPr>
              <a:t>ИДЕИ</a:t>
            </a:r>
          </a:p>
        </p:txBody>
      </p:sp>
      <p:sp>
        <p:nvSpPr>
          <p:cNvPr id="3" name="Прямоугольник 2"/>
          <p:cNvSpPr/>
          <p:nvPr/>
        </p:nvSpPr>
        <p:spPr bwMode="auto">
          <a:xfrm>
            <a:off x="6985000" y="908050"/>
            <a:ext cx="1943100" cy="1347788"/>
          </a:xfrm>
          <a:prstGeom prst="rect">
            <a:avLst/>
          </a:prstGeom>
          <a:noFill/>
          <a:ln w="19050"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>
              <a:defRPr/>
            </a:pPr>
            <a:endParaRPr lang="ru-RU" altLang="ru-RU" sz="400" b="0" dirty="0">
              <a:solidFill>
                <a:schemeClr val="accent2"/>
              </a:solidFill>
            </a:endParaRPr>
          </a:p>
          <a:p>
            <a:pPr algn="ctr" eaLnBrk="1" hangingPunct="1">
              <a:defRPr/>
            </a:pPr>
            <a:r>
              <a:rPr lang="ru-RU" altLang="ru-RU" sz="2400" dirty="0">
                <a:solidFill>
                  <a:srgbClr val="0070C0"/>
                </a:solidFill>
              </a:rPr>
              <a:t>КОНЦЕПТ ПРОДУКТА</a:t>
            </a:r>
          </a:p>
          <a:p>
            <a:pPr algn="ctr" eaLnBrk="1" hangingPunct="1">
              <a:defRPr/>
            </a:pPr>
            <a:r>
              <a:rPr lang="en-US" altLang="ru-RU" sz="2400" dirty="0">
                <a:solidFill>
                  <a:srgbClr val="0070C0"/>
                </a:solidFill>
              </a:rPr>
              <a:t>(MFP)</a:t>
            </a:r>
            <a:endParaRPr lang="ru-RU" altLang="ru-RU" sz="2400" dirty="0"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4745038" y="4421188"/>
            <a:ext cx="1944687" cy="646112"/>
          </a:xfrm>
          <a:prstGeom prst="rect">
            <a:avLst/>
          </a:prstGeom>
          <a:noFill/>
          <a:ln w="19050"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>
              <a:defRPr/>
            </a:pPr>
            <a:endParaRPr lang="ru-RU" altLang="ru-RU" sz="400" dirty="0">
              <a:solidFill>
                <a:schemeClr val="accent2"/>
              </a:solidFill>
            </a:endParaRPr>
          </a:p>
          <a:p>
            <a:pPr algn="ctr" eaLnBrk="1" hangingPunct="1">
              <a:defRPr/>
            </a:pPr>
            <a:r>
              <a:rPr lang="ru-RU" altLang="ru-RU" sz="2600" dirty="0">
                <a:solidFill>
                  <a:srgbClr val="0070C0"/>
                </a:solidFill>
              </a:rPr>
              <a:t>ДАННЫЕ</a:t>
            </a:r>
          </a:p>
        </p:txBody>
      </p:sp>
      <p:sp>
        <p:nvSpPr>
          <p:cNvPr id="6152" name="Полилиния 11"/>
          <p:cNvSpPr>
            <a:spLocks/>
          </p:cNvSpPr>
          <p:nvPr/>
        </p:nvSpPr>
        <p:spPr bwMode="auto">
          <a:xfrm>
            <a:off x="6673850" y="2573338"/>
            <a:ext cx="1255713" cy="2008187"/>
          </a:xfrm>
          <a:custGeom>
            <a:avLst/>
            <a:gdLst>
              <a:gd name="T0" fmla="*/ 1131629 w 1254492"/>
              <a:gd name="T1" fmla="*/ 0 h 2171700"/>
              <a:gd name="T2" fmla="*/ 1160400 w 1254492"/>
              <a:gd name="T3" fmla="*/ 560225 h 2171700"/>
              <a:gd name="T4" fmla="*/ 0 w 1254492"/>
              <a:gd name="T5" fmla="*/ 1161194 h 2171700"/>
              <a:gd name="T6" fmla="*/ 0 60000 65536"/>
              <a:gd name="T7" fmla="*/ 0 60000 65536"/>
              <a:gd name="T8" fmla="*/ 0 60000 65536"/>
              <a:gd name="T9" fmla="*/ 0 w 1254492"/>
              <a:gd name="T10" fmla="*/ 0 h 2171700"/>
              <a:gd name="T11" fmla="*/ 1254492 w 1254492"/>
              <a:gd name="T12" fmla="*/ 2171700 h 21717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54492" h="2171700">
                <a:moveTo>
                  <a:pt x="1123950" y="0"/>
                </a:moveTo>
                <a:cubicBezTo>
                  <a:pt x="1231900" y="342900"/>
                  <a:pt x="1339850" y="685800"/>
                  <a:pt x="1152525" y="1047750"/>
                </a:cubicBezTo>
                <a:cubicBezTo>
                  <a:pt x="965200" y="1409700"/>
                  <a:pt x="482600" y="1790700"/>
                  <a:pt x="0" y="2171700"/>
                </a:cubicBezTo>
              </a:path>
            </a:pathLst>
          </a:custGeom>
          <a:noFill/>
          <a:ln w="38100" cap="flat" cmpd="sng" algn="ctr">
            <a:solidFill>
              <a:srgbClr val="28B3C2"/>
            </a:solidFill>
            <a:prstDash val="lgDash"/>
            <a:round/>
            <a:headEnd type="none" w="med" len="med"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15" name="Прямоугольник 14"/>
          <p:cNvSpPr/>
          <p:nvPr/>
        </p:nvSpPr>
        <p:spPr bwMode="auto">
          <a:xfrm>
            <a:off x="6376988" y="3063875"/>
            <a:ext cx="2983804" cy="647700"/>
          </a:xfrm>
          <a:prstGeom prst="rect">
            <a:avLst/>
          </a:prstGeom>
          <a:solidFill>
            <a:schemeClr val="bg1"/>
          </a:solidFill>
          <a:ln w="19050"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>
              <a:spcBef>
                <a:spcPts val="1800"/>
              </a:spcBef>
              <a:defRPr/>
            </a:pPr>
            <a:endParaRPr lang="ru-RU" altLang="ru-RU" sz="400" b="0" dirty="0">
              <a:solidFill>
                <a:schemeClr val="accent2"/>
              </a:solidFill>
              <a:latin typeface="Arial Black" panose="020B0A04020102020204" pitchFamily="34" charset="0"/>
            </a:endParaRPr>
          </a:p>
          <a:p>
            <a:pPr algn="ctr" eaLnBrk="1" hangingPunct="1">
              <a:spcBef>
                <a:spcPts val="0"/>
              </a:spcBef>
              <a:defRPr/>
            </a:pPr>
            <a:r>
              <a:rPr lang="ru-RU" altLang="ru-RU" sz="2800" u="sng" dirty="0" smtClean="0">
                <a:solidFill>
                  <a:schemeClr val="accent2"/>
                </a:solidFill>
                <a:latin typeface="Arial Black" panose="020B0A04020102020204" pitchFamily="34" charset="0"/>
              </a:rPr>
              <a:t>ТЕСТИРУЕМ</a:t>
            </a:r>
            <a:endParaRPr lang="ru-RU" altLang="ru-RU" sz="2800" u="sng" dirty="0">
              <a:solidFill>
                <a:schemeClr val="accent2"/>
              </a:solidFill>
              <a:latin typeface="Arial Black" panose="020B0A04020102020204" pitchFamily="34" charset="0"/>
            </a:endParaRPr>
          </a:p>
        </p:txBody>
      </p:sp>
      <p:sp>
        <p:nvSpPr>
          <p:cNvPr id="6154" name="Полилиния 16"/>
          <p:cNvSpPr>
            <a:spLocks/>
          </p:cNvSpPr>
          <p:nvPr/>
        </p:nvSpPr>
        <p:spPr bwMode="auto">
          <a:xfrm>
            <a:off x="2762250" y="2701925"/>
            <a:ext cx="1854200" cy="2043113"/>
          </a:xfrm>
          <a:custGeom>
            <a:avLst/>
            <a:gdLst>
              <a:gd name="T0" fmla="*/ 1705846 w 1876425"/>
              <a:gd name="T1" fmla="*/ 1710154 h 2095500"/>
              <a:gd name="T2" fmla="*/ 476252 w 1876425"/>
              <a:gd name="T3" fmla="*/ 1212656 h 2095500"/>
              <a:gd name="T4" fmla="*/ 0 w 1876425"/>
              <a:gd name="T5" fmla="*/ 0 h 2095500"/>
              <a:gd name="T6" fmla="*/ 0 60000 65536"/>
              <a:gd name="T7" fmla="*/ 0 60000 65536"/>
              <a:gd name="T8" fmla="*/ 0 60000 65536"/>
              <a:gd name="T9" fmla="*/ 0 w 1876425"/>
              <a:gd name="T10" fmla="*/ 0 h 2095500"/>
              <a:gd name="T11" fmla="*/ 1876425 w 1876425"/>
              <a:gd name="T12" fmla="*/ 2095500 h 20955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876425" h="2095500">
                <a:moveTo>
                  <a:pt x="1876425" y="2095500"/>
                </a:moveTo>
                <a:cubicBezTo>
                  <a:pt x="1356519" y="1965325"/>
                  <a:pt x="836613" y="1835150"/>
                  <a:pt x="523875" y="1485900"/>
                </a:cubicBezTo>
                <a:cubicBezTo>
                  <a:pt x="211137" y="1136650"/>
                  <a:pt x="105568" y="568325"/>
                  <a:pt x="0" y="0"/>
                </a:cubicBezTo>
              </a:path>
            </a:pathLst>
          </a:custGeom>
          <a:noFill/>
          <a:ln w="38100" cap="flat" cmpd="sng" algn="ctr">
            <a:solidFill>
              <a:srgbClr val="28B3C2"/>
            </a:solidFill>
            <a:prstDash val="lgDash"/>
            <a:round/>
            <a:headEnd type="none" w="med" len="med"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1674813" y="3459163"/>
            <a:ext cx="2916237" cy="646112"/>
          </a:xfrm>
          <a:prstGeom prst="rect">
            <a:avLst/>
          </a:prstGeom>
          <a:solidFill>
            <a:schemeClr val="bg1"/>
          </a:solidFill>
          <a:ln w="19050"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>
              <a:spcBef>
                <a:spcPts val="1800"/>
              </a:spcBef>
              <a:defRPr/>
            </a:pPr>
            <a:endParaRPr lang="ru-RU" altLang="ru-RU" sz="400" b="0" dirty="0">
              <a:solidFill>
                <a:schemeClr val="accent2"/>
              </a:solidFill>
              <a:latin typeface="Arial Black" panose="020B0A04020102020204" pitchFamily="34" charset="0"/>
            </a:endParaRPr>
          </a:p>
          <a:p>
            <a:pPr algn="ctr" eaLnBrk="1" hangingPunct="1">
              <a:spcBef>
                <a:spcPts val="0"/>
              </a:spcBef>
              <a:defRPr/>
            </a:pPr>
            <a:r>
              <a:rPr lang="ru-RU" altLang="ru-RU" sz="2800" u="sng" dirty="0">
                <a:solidFill>
                  <a:schemeClr val="accent2"/>
                </a:solidFill>
                <a:latin typeface="Arial Black" panose="020B0A04020102020204" pitchFamily="34" charset="0"/>
              </a:rPr>
              <a:t>ОБУЧАЕМСЯ</a:t>
            </a:r>
          </a:p>
        </p:txBody>
      </p:sp>
      <p:sp>
        <p:nvSpPr>
          <p:cNvPr id="6156" name="Полилиния 17"/>
          <p:cNvSpPr>
            <a:spLocks/>
          </p:cNvSpPr>
          <p:nvPr/>
        </p:nvSpPr>
        <p:spPr bwMode="auto">
          <a:xfrm rot="180792">
            <a:off x="3330575" y="430213"/>
            <a:ext cx="3719513" cy="809625"/>
          </a:xfrm>
          <a:custGeom>
            <a:avLst/>
            <a:gdLst>
              <a:gd name="T0" fmla="*/ 0 w 3505200"/>
              <a:gd name="T1" fmla="*/ 1603096 h 734409"/>
              <a:gd name="T2" fmla="*/ 2679469 w 3505200"/>
              <a:gd name="T3" fmla="*/ 43731 h 734409"/>
              <a:gd name="T4" fmla="*/ 5634543 w 3505200"/>
              <a:gd name="T5" fmla="*/ 584310 h 734409"/>
              <a:gd name="T6" fmla="*/ 0 60000 65536"/>
              <a:gd name="T7" fmla="*/ 0 60000 65536"/>
              <a:gd name="T8" fmla="*/ 0 60000 65536"/>
              <a:gd name="T9" fmla="*/ 0 w 3505200"/>
              <a:gd name="T10" fmla="*/ 0 h 734409"/>
              <a:gd name="T11" fmla="*/ 3505200 w 3505200"/>
              <a:gd name="T12" fmla="*/ 734409 h 73440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505200" h="734409">
                <a:moveTo>
                  <a:pt x="0" y="734409"/>
                </a:moveTo>
                <a:cubicBezTo>
                  <a:pt x="541337" y="416115"/>
                  <a:pt x="1082675" y="97821"/>
                  <a:pt x="1666875" y="20034"/>
                </a:cubicBezTo>
                <a:cubicBezTo>
                  <a:pt x="2251075" y="-57753"/>
                  <a:pt x="2878137" y="104965"/>
                  <a:pt x="3505200" y="267684"/>
                </a:cubicBezTo>
              </a:path>
            </a:pathLst>
          </a:custGeom>
          <a:noFill/>
          <a:ln w="38100" cap="flat" cmpd="sng" algn="ctr">
            <a:solidFill>
              <a:srgbClr val="28B3C2"/>
            </a:solidFill>
            <a:prstDash val="lgDash"/>
            <a:round/>
            <a:headEnd type="none" w="med" len="med"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3944938" y="228600"/>
            <a:ext cx="2362200" cy="647700"/>
          </a:xfrm>
          <a:prstGeom prst="rect">
            <a:avLst/>
          </a:prstGeom>
          <a:solidFill>
            <a:schemeClr val="bg1"/>
          </a:solidFill>
          <a:ln w="19050"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>
              <a:spcBef>
                <a:spcPts val="1800"/>
              </a:spcBef>
              <a:defRPr/>
            </a:pPr>
            <a:endParaRPr lang="ru-RU" altLang="ru-RU" sz="400" b="0" dirty="0">
              <a:solidFill>
                <a:schemeClr val="accent2"/>
              </a:solidFill>
              <a:latin typeface="Arial Black" panose="020B0A04020102020204" pitchFamily="34" charset="0"/>
            </a:endParaRPr>
          </a:p>
          <a:p>
            <a:pPr algn="ctr" eaLnBrk="1" hangingPunct="1">
              <a:spcBef>
                <a:spcPts val="0"/>
              </a:spcBef>
              <a:defRPr/>
            </a:pPr>
            <a:r>
              <a:rPr lang="ru-RU" altLang="ru-RU" sz="2800" u="sng" dirty="0">
                <a:solidFill>
                  <a:schemeClr val="accent2"/>
                </a:solidFill>
                <a:latin typeface="Arial Black" panose="020B0A04020102020204" pitchFamily="34" charset="0"/>
              </a:rPr>
              <a:t>СОЗДАЕМ</a:t>
            </a:r>
          </a:p>
        </p:txBody>
      </p:sp>
      <p:sp>
        <p:nvSpPr>
          <p:cNvPr id="6158" name="Овал 18"/>
          <p:cNvSpPr>
            <a:spLocks noChangeArrowheads="1"/>
          </p:cNvSpPr>
          <p:nvPr/>
        </p:nvSpPr>
        <p:spPr bwMode="auto">
          <a:xfrm>
            <a:off x="4421188" y="1825625"/>
            <a:ext cx="1727200" cy="1316038"/>
          </a:xfrm>
          <a:prstGeom prst="ellipse">
            <a:avLst/>
          </a:prstGeom>
          <a:noFill/>
          <a:ln w="44450" algn="ctr">
            <a:solidFill>
              <a:srgbClr val="28B3C2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endParaRPr lang="ru-RU"/>
          </a:p>
        </p:txBody>
      </p:sp>
      <p:sp>
        <p:nvSpPr>
          <p:cNvPr id="6159" name="Прямоугольник 19"/>
          <p:cNvSpPr>
            <a:spLocks noChangeArrowheads="1"/>
          </p:cNvSpPr>
          <p:nvPr/>
        </p:nvSpPr>
        <p:spPr bwMode="auto">
          <a:xfrm rot="1097783">
            <a:off x="4318000" y="1836738"/>
            <a:ext cx="590550" cy="1000125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eaLnBrk="1" hangingPunct="1"/>
            <a:endParaRPr lang="ru-RU"/>
          </a:p>
        </p:txBody>
      </p:sp>
      <p:cxnSp>
        <p:nvCxnSpPr>
          <p:cNvPr id="6160" name="Прямая со стрелкой 21"/>
          <p:cNvCxnSpPr>
            <a:cxnSpLocks noChangeShapeType="1"/>
            <a:stCxn id="6158" idx="3"/>
          </p:cNvCxnSpPr>
          <p:nvPr/>
        </p:nvCxnSpPr>
        <p:spPr bwMode="auto">
          <a:xfrm flipH="1" flipV="1">
            <a:off x="4508500" y="2830513"/>
            <a:ext cx="165100" cy="119062"/>
          </a:xfrm>
          <a:prstGeom prst="straightConnector1">
            <a:avLst/>
          </a:prstGeom>
          <a:noFill/>
          <a:ln w="60325" algn="ctr">
            <a:solidFill>
              <a:srgbClr val="28B3C2"/>
            </a:solidFill>
            <a:round/>
            <a:headEnd/>
            <a:tailEnd type="triangle" w="med" len="med"/>
          </a:ln>
        </p:spPr>
      </p:cxnSp>
      <p:sp>
        <p:nvSpPr>
          <p:cNvPr id="25" name="Text Box 2"/>
          <p:cNvSpPr txBox="1">
            <a:spLocks noChangeArrowheads="1"/>
          </p:cNvSpPr>
          <p:nvPr/>
        </p:nvSpPr>
        <p:spPr bwMode="auto">
          <a:xfrm>
            <a:off x="922338" y="5733256"/>
            <a:ext cx="9158287" cy="504825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ru-RU" altLang="ru-RU" sz="2200" dirty="0" smtClean="0">
                <a:solidFill>
                  <a:srgbClr val="800080"/>
                </a:solidFill>
                <a:latin typeface="+mn-lt"/>
              </a:rPr>
              <a:t> Итеративная модель: </a:t>
            </a:r>
            <a:r>
              <a:rPr lang="ru-RU" altLang="ru-RU" sz="2200" b="0" dirty="0" smtClean="0">
                <a:solidFill>
                  <a:srgbClr val="800080"/>
                </a:solidFill>
                <a:latin typeface="+mn-lt"/>
              </a:rPr>
              <a:t>«</a:t>
            </a:r>
            <a:r>
              <a:rPr lang="ru-RU" altLang="ru-RU" sz="2400" b="0" dirty="0" smtClean="0">
                <a:solidFill>
                  <a:srgbClr val="800080"/>
                </a:solidFill>
                <a:latin typeface="+mn-lt"/>
              </a:rPr>
              <a:t>Создаём – Измеряем – Обучаемся»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719832" y="166688"/>
            <a:ext cx="856895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solidFill>
                  <a:srgbClr val="800080"/>
                </a:solidFill>
              </a:rPr>
              <a:t>LEAN </a:t>
            </a:r>
            <a:r>
              <a:rPr lang="ru-RU" sz="2800" dirty="0" smtClean="0">
                <a:solidFill>
                  <a:srgbClr val="800080"/>
                </a:solidFill>
              </a:rPr>
              <a:t>и</a:t>
            </a:r>
            <a:r>
              <a:rPr lang="en-US" sz="2800" dirty="0" smtClean="0">
                <a:solidFill>
                  <a:srgbClr val="800080"/>
                </a:solidFill>
              </a:rPr>
              <a:t> DESIGN </a:t>
            </a:r>
            <a:r>
              <a:rPr lang="ru-RU" sz="2800" dirty="0" smtClean="0">
                <a:solidFill>
                  <a:srgbClr val="800080"/>
                </a:solidFill>
              </a:rPr>
              <a:t>подходы для нового поколения </a:t>
            </a:r>
            <a:r>
              <a:rPr lang="ru-RU" sz="2800" dirty="0" err="1" smtClean="0">
                <a:solidFill>
                  <a:srgbClr val="800080"/>
                </a:solidFill>
              </a:rPr>
              <a:t>продакт-менеджеров</a:t>
            </a:r>
            <a:r>
              <a:rPr lang="en-US" sz="2800" dirty="0" smtClean="0">
                <a:solidFill>
                  <a:srgbClr val="800080"/>
                </a:solidFill>
              </a:rPr>
              <a:t>   </a:t>
            </a:r>
            <a:endParaRPr lang="ru-RU" sz="2800" dirty="0">
              <a:solidFill>
                <a:srgbClr val="80008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5776" y="1412776"/>
            <a:ext cx="10221329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sz="2400" u="sng" dirty="0" smtClean="0">
                <a:solidFill>
                  <a:srgbClr val="002060"/>
                </a:solidFill>
              </a:rPr>
              <a:t>CUSTOMER DEVELOPMENT </a:t>
            </a:r>
            <a:r>
              <a:rPr lang="en-US" sz="2400" b="0" u="sng" dirty="0" smtClean="0">
                <a:solidFill>
                  <a:srgbClr val="002060"/>
                </a:solidFill>
              </a:rPr>
              <a:t>&amp; </a:t>
            </a:r>
            <a:r>
              <a:rPr lang="en-US" sz="2400" u="sng" dirty="0" smtClean="0">
                <a:solidFill>
                  <a:srgbClr val="002060"/>
                </a:solidFill>
              </a:rPr>
              <a:t>LEAN</a:t>
            </a:r>
            <a:r>
              <a:rPr lang="en-US" sz="2400" b="0" dirty="0" smtClean="0">
                <a:solidFill>
                  <a:srgbClr val="002060"/>
                </a:solidFill>
              </a:rPr>
              <a:t> </a:t>
            </a:r>
            <a:r>
              <a:rPr lang="en-US" sz="2200" dirty="0" smtClean="0">
                <a:solidFill>
                  <a:srgbClr val="002060"/>
                </a:solidFill>
              </a:rPr>
              <a:t>: </a:t>
            </a:r>
            <a:r>
              <a:rPr lang="ru-RU" sz="2200" dirty="0" smtClean="0">
                <a:solidFill>
                  <a:srgbClr val="002060"/>
                </a:solidFill>
              </a:rPr>
              <a:t>осваивай </a:t>
            </a:r>
            <a:r>
              <a:rPr lang="en-US" sz="2200" dirty="0" smtClean="0">
                <a:solidFill>
                  <a:srgbClr val="002060"/>
                </a:solidFill>
              </a:rPr>
              <a:t>“pivot” and “spike”</a:t>
            </a:r>
            <a:r>
              <a:rPr lang="en-US" sz="2200" b="0" dirty="0" smtClean="0">
                <a:solidFill>
                  <a:srgbClr val="002060"/>
                </a:solidFill>
              </a:rPr>
              <a:t>:</a:t>
            </a:r>
            <a:endParaRPr lang="en-US" sz="2200" dirty="0" smtClean="0">
              <a:solidFill>
                <a:srgbClr val="002060"/>
              </a:solidFill>
            </a:endParaRPr>
          </a:p>
          <a:p>
            <a:pPr marL="355600" indent="-177800">
              <a:spcBef>
                <a:spcPts val="600"/>
              </a:spcBef>
              <a:spcAft>
                <a:spcPts val="1000"/>
              </a:spcAft>
              <a:buFont typeface="Wingdings" pitchFamily="2" charset="2"/>
              <a:buChar char="ü"/>
            </a:pPr>
            <a:r>
              <a:rPr lang="en-US" sz="2000" b="0" dirty="0" smtClean="0">
                <a:solidFill>
                  <a:srgbClr val="002060"/>
                </a:solidFill>
              </a:rPr>
              <a:t> </a:t>
            </a:r>
            <a:r>
              <a:rPr lang="ru-RU" b="0" dirty="0" smtClean="0">
                <a:solidFill>
                  <a:srgbClr val="002060"/>
                </a:solidFill>
              </a:rPr>
              <a:t>взаимодействуй (контактируй) с потенциальным покупателем на всех этапах </a:t>
            </a:r>
            <a:r>
              <a:rPr lang="en-US" b="0" dirty="0" smtClean="0">
                <a:solidFill>
                  <a:srgbClr val="002060"/>
                </a:solidFill>
              </a:rPr>
              <a:t>NPD,</a:t>
            </a:r>
          </a:p>
          <a:p>
            <a:pPr marL="355600" indent="-177800">
              <a:spcBef>
                <a:spcPts val="600"/>
              </a:spcBef>
              <a:spcAft>
                <a:spcPts val="1000"/>
              </a:spcAft>
              <a:buFont typeface="Wingdings" pitchFamily="2" charset="2"/>
              <a:buChar char="ü"/>
            </a:pPr>
            <a:r>
              <a:rPr lang="en-US" b="0" dirty="0" smtClean="0">
                <a:solidFill>
                  <a:srgbClr val="002060"/>
                </a:solidFill>
              </a:rPr>
              <a:t> </a:t>
            </a:r>
            <a:r>
              <a:rPr lang="ru-RU" b="0" dirty="0" smtClean="0">
                <a:solidFill>
                  <a:srgbClr val="002060"/>
                </a:solidFill>
              </a:rPr>
              <a:t>итерируй раньше и чаще, чтобы создать конкурентное ценностное предложение</a:t>
            </a:r>
            <a:r>
              <a:rPr lang="en-US" b="0" dirty="0" smtClean="0">
                <a:solidFill>
                  <a:srgbClr val="002060"/>
                </a:solidFill>
              </a:rPr>
              <a:t>,</a:t>
            </a:r>
          </a:p>
          <a:p>
            <a:pPr marL="355600" indent="-177800">
              <a:spcBef>
                <a:spcPts val="600"/>
              </a:spcBef>
              <a:spcAft>
                <a:spcPts val="1000"/>
              </a:spcAft>
              <a:buFont typeface="Wingdings" pitchFamily="2" charset="2"/>
              <a:buChar char="ü"/>
            </a:pPr>
            <a:r>
              <a:rPr lang="en-US" b="0" dirty="0" smtClean="0">
                <a:solidFill>
                  <a:srgbClr val="002060"/>
                </a:solidFill>
              </a:rPr>
              <a:t> </a:t>
            </a:r>
            <a:r>
              <a:rPr lang="ru-RU" b="0" dirty="0" smtClean="0">
                <a:solidFill>
                  <a:srgbClr val="002060"/>
                </a:solidFill>
              </a:rPr>
              <a:t>начинай с </a:t>
            </a:r>
            <a:r>
              <a:rPr lang="en-US" b="0" dirty="0" smtClean="0">
                <a:solidFill>
                  <a:srgbClr val="002060"/>
                </a:solidFill>
              </a:rPr>
              <a:t>MFP</a:t>
            </a:r>
            <a:r>
              <a:rPr lang="ru-RU" b="0" dirty="0" smtClean="0">
                <a:solidFill>
                  <a:srgbClr val="002060"/>
                </a:solidFill>
              </a:rPr>
              <a:t>, тестируй их, а затем создавай рабочий прототип</a:t>
            </a:r>
            <a:r>
              <a:rPr lang="en-US" b="0" dirty="0" smtClean="0">
                <a:solidFill>
                  <a:srgbClr val="002060"/>
                </a:solidFill>
              </a:rPr>
              <a:t>,</a:t>
            </a:r>
          </a:p>
          <a:p>
            <a:pPr marL="355600" indent="-177800">
              <a:spcBef>
                <a:spcPts val="600"/>
              </a:spcBef>
              <a:spcAft>
                <a:spcPts val="1000"/>
              </a:spcAft>
              <a:buFont typeface="Wingdings" pitchFamily="2" charset="2"/>
              <a:buChar char="ü"/>
            </a:pPr>
            <a:r>
              <a:rPr lang="en-US" b="0" dirty="0" smtClean="0">
                <a:solidFill>
                  <a:srgbClr val="002060"/>
                </a:solidFill>
              </a:rPr>
              <a:t>  </a:t>
            </a:r>
            <a:r>
              <a:rPr lang="ru-RU" b="0" dirty="0" smtClean="0">
                <a:solidFill>
                  <a:srgbClr val="002060"/>
                </a:solidFill>
              </a:rPr>
              <a:t>создавай бизнес-модель в параллель с разработкой продукта</a:t>
            </a:r>
            <a:r>
              <a:rPr lang="en-US" b="0" dirty="0" smtClean="0">
                <a:solidFill>
                  <a:srgbClr val="002060"/>
                </a:solidFill>
              </a:rPr>
              <a:t>.   </a:t>
            </a:r>
            <a:endParaRPr lang="ru-RU" b="0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5776" y="4293096"/>
            <a:ext cx="937345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sz="2400" u="sng" dirty="0" smtClean="0">
                <a:solidFill>
                  <a:srgbClr val="002060"/>
                </a:solidFill>
              </a:rPr>
              <a:t>DESIGN</a:t>
            </a:r>
            <a:r>
              <a:rPr lang="en-US" sz="2400" b="0" dirty="0" smtClean="0">
                <a:solidFill>
                  <a:srgbClr val="002060"/>
                </a:solidFill>
              </a:rPr>
              <a:t> </a:t>
            </a:r>
            <a:r>
              <a:rPr lang="en-US" sz="2200" dirty="0" smtClean="0">
                <a:solidFill>
                  <a:srgbClr val="002060"/>
                </a:solidFill>
              </a:rPr>
              <a:t>: </a:t>
            </a:r>
            <a:r>
              <a:rPr lang="ru-RU" sz="2200" dirty="0" smtClean="0">
                <a:solidFill>
                  <a:srgbClr val="002060"/>
                </a:solidFill>
              </a:rPr>
              <a:t>осваивай </a:t>
            </a:r>
            <a:r>
              <a:rPr lang="en-US" sz="2200" dirty="0" smtClean="0">
                <a:solidFill>
                  <a:srgbClr val="002060"/>
                </a:solidFill>
              </a:rPr>
              <a:t>“Design Thinking”</a:t>
            </a:r>
            <a:r>
              <a:rPr lang="ru-RU" sz="2200" dirty="0" smtClean="0">
                <a:solidFill>
                  <a:srgbClr val="002060"/>
                </a:solidFill>
              </a:rPr>
              <a:t> и </a:t>
            </a:r>
            <a:r>
              <a:rPr lang="en-US" sz="2200" dirty="0" smtClean="0">
                <a:solidFill>
                  <a:srgbClr val="002060"/>
                </a:solidFill>
              </a:rPr>
              <a:t>“TRIZ” </a:t>
            </a:r>
            <a:r>
              <a:rPr lang="en-GB" sz="2400" b="0" dirty="0" smtClean="0">
                <a:solidFill>
                  <a:srgbClr val="002060"/>
                </a:solidFill>
              </a:rPr>
              <a:t>.</a:t>
            </a:r>
            <a:endParaRPr lang="ru-RU" sz="2200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704608" y="3645024"/>
            <a:ext cx="196835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(</a:t>
            </a:r>
            <a:r>
              <a:rPr lang="en-US" sz="1200" dirty="0" err="1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Ries</a:t>
            </a:r>
            <a:r>
              <a:rPr lang="en-US" sz="1200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, 2011; Blank, 2013)</a:t>
            </a:r>
            <a:endParaRPr lang="ru-RU" sz="12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464248" y="4869160"/>
            <a:ext cx="345806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(Kelley,  2001; Brown, 2009;  </a:t>
            </a:r>
            <a:r>
              <a:rPr lang="en-US" sz="1200" dirty="0" err="1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Altshuller</a:t>
            </a:r>
            <a:r>
              <a:rPr lang="en-US" sz="1200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, 1999)</a:t>
            </a:r>
            <a:endParaRPr lang="ru-RU" sz="12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5776" y="5589240"/>
            <a:ext cx="88111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u="sng" dirty="0" smtClean="0">
                <a:solidFill>
                  <a:srgbClr val="002060"/>
                </a:solidFill>
              </a:rPr>
              <a:t>SPACE &amp; STYLE</a:t>
            </a:r>
            <a:r>
              <a:rPr lang="ru-RU" sz="2400" dirty="0" smtClean="0">
                <a:solidFill>
                  <a:srgbClr val="002060"/>
                </a:solidFill>
              </a:rPr>
              <a:t> : </a:t>
            </a:r>
            <a:r>
              <a:rPr lang="ru-RU" sz="2200" dirty="0" smtClean="0">
                <a:solidFill>
                  <a:srgbClr val="002060"/>
                </a:solidFill>
              </a:rPr>
              <a:t>должны позволять экспериментировать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TextBox 8"/>
          <p:cNvSpPr txBox="1">
            <a:spLocks noChangeArrowheads="1"/>
          </p:cNvSpPr>
          <p:nvPr/>
        </p:nvSpPr>
        <p:spPr bwMode="auto">
          <a:xfrm>
            <a:off x="647577" y="0"/>
            <a:ext cx="80651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ru-RU" altLang="ru-RU" sz="2400" dirty="0" smtClean="0">
                <a:solidFill>
                  <a:srgbClr val="800080"/>
                </a:solidFill>
                <a:latin typeface="+mn-lt"/>
              </a:rPr>
              <a:t>Комментарии </a:t>
            </a:r>
            <a:r>
              <a:rPr lang="ru-RU" altLang="ru-RU" sz="2400" b="0" dirty="0" smtClean="0">
                <a:solidFill>
                  <a:srgbClr val="800080"/>
                </a:solidFill>
                <a:latin typeface="+mn-lt"/>
              </a:rPr>
              <a:t>(1)</a:t>
            </a:r>
            <a:endParaRPr lang="ru-RU" altLang="ru-RU" sz="2800" dirty="0">
              <a:solidFill>
                <a:srgbClr val="800080"/>
              </a:solidFill>
              <a:latin typeface="+mn-lt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215776" y="889992"/>
            <a:ext cx="9649072" cy="1092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just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</a:t>
            </a:r>
            <a:r>
              <a:rPr lang="ru-RU" sz="2000" b="0" dirty="0" err="1" smtClean="0">
                <a:solidFill>
                  <a:srgbClr val="002060"/>
                </a:solidFill>
                <a:ea typeface="Calibri" pitchFamily="34" charset="0"/>
                <a:cs typeface="Arial" pitchFamily="34" charset="0"/>
              </a:rPr>
              <a:t>К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росс-дисциплинарные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проектные команды.</a:t>
            </a:r>
          </a:p>
          <a:p>
            <a:pPr lvl="0" algn="just" eaLnBrk="0" hangingPunct="0">
              <a:lnSpc>
                <a:spcPct val="125000"/>
              </a:lnSpc>
              <a:spcAft>
                <a:spcPts val="1200"/>
              </a:spcAft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DC2_ImageTumb_3898" descr="http://innovationstudio.ru/sys/raw.php?o=3898&amp;p=Thumbnail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5776" y="2492896"/>
            <a:ext cx="3096344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DC2_ImageTumb_3756" descr="http://innovationstudio.ru/sys/raw.php?o=3756&amp;p=Thumbnail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96496" y="3140968"/>
            <a:ext cx="3168352" cy="3717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DC2_ImageTumb_3753" descr="http://innovationstudio.ru/sys/raw.php?o=3753&amp;p=Thumbnail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04408" y="188640"/>
            <a:ext cx="3997032" cy="2884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DC2_ImageTumb_3750" descr="http://innovationstudio.ru/sys/raw.php?o=3750&amp;p=Thumbnail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5776" y="260648"/>
            <a:ext cx="3960440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DC2_ImageTumb_3749" descr="http://innovationstudio.ru/sys/raw.php?o=3749&amp;p=Thumbnail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9952" y="4869160"/>
            <a:ext cx="2664296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DC2_ImageTumb_3752" descr="http://innovationstudio.ru/sys/raw.php?o=3752&amp;p=Thumbnail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00152" y="2708920"/>
            <a:ext cx="2916912" cy="2020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DC2_ImageTumb_3754" descr="http://innovationstudio.ru/sys/raw.php?o=3754&amp;p=Thumbnail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5776" y="4581128"/>
            <a:ext cx="1584176" cy="2276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DC2_ImageTumb_3748" descr="http://innovationstudio.ru/sys/raw.php?o=3748&amp;p=Thumbnail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176216" y="188640"/>
            <a:ext cx="1592580" cy="2377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s://pp.vk.me/c631531/v631531704/21e6c/iQYB-PfQKhQ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536256" y="4797152"/>
            <a:ext cx="2160240" cy="1844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 txBox="1">
            <a:spLocks noChangeArrowheads="1"/>
          </p:cNvSpPr>
          <p:nvPr/>
        </p:nvSpPr>
        <p:spPr bwMode="auto">
          <a:xfrm>
            <a:off x="1151880" y="764704"/>
            <a:ext cx="8424936" cy="252028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algn="just">
              <a:lnSpc>
                <a:spcPct val="114000"/>
              </a:lnSpc>
            </a:pPr>
            <a:r>
              <a:rPr lang="ru-RU" sz="2800" dirty="0" smtClean="0">
                <a:solidFill>
                  <a:srgbClr val="002060"/>
                </a:solidFill>
              </a:rPr>
              <a:t>В компании </a:t>
            </a:r>
            <a:r>
              <a:rPr lang="ru-RU" sz="3600" dirty="0" smtClean="0">
                <a:solidFill>
                  <a:srgbClr val="002060"/>
                </a:solidFill>
              </a:rPr>
              <a:t>3M</a:t>
            </a:r>
            <a:r>
              <a:rPr lang="ru-RU" sz="2800" dirty="0" smtClean="0">
                <a:solidFill>
                  <a:srgbClr val="002060"/>
                </a:solidFill>
              </a:rPr>
              <a:t> в 2017г. </a:t>
            </a:r>
            <a:r>
              <a:rPr lang="ru-RU" sz="3600" dirty="0" smtClean="0">
                <a:solidFill>
                  <a:srgbClr val="002060"/>
                </a:solidFill>
              </a:rPr>
              <a:t>40%</a:t>
            </a:r>
            <a:r>
              <a:rPr lang="ru-RU" sz="2800" dirty="0" smtClean="0">
                <a:solidFill>
                  <a:srgbClr val="002060"/>
                </a:solidFill>
              </a:rPr>
              <a:t> доходов принесли продажи продуктов, которых еще не было </a:t>
            </a:r>
            <a:r>
              <a:rPr lang="ru-RU" sz="3600" dirty="0" smtClean="0">
                <a:solidFill>
                  <a:srgbClr val="002060"/>
                </a:solidFill>
              </a:rPr>
              <a:t>5</a:t>
            </a:r>
            <a:r>
              <a:rPr lang="ru-RU" sz="2800" dirty="0" smtClean="0">
                <a:solidFill>
                  <a:srgbClr val="002060"/>
                </a:solidFill>
              </a:rPr>
              <a:t> лет назад. </a:t>
            </a: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TextBox 8"/>
          <p:cNvSpPr txBox="1">
            <a:spLocks noChangeArrowheads="1"/>
          </p:cNvSpPr>
          <p:nvPr/>
        </p:nvSpPr>
        <p:spPr bwMode="auto">
          <a:xfrm>
            <a:off x="647577" y="0"/>
            <a:ext cx="80651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ru-RU" altLang="ru-RU" sz="2400" dirty="0" smtClean="0">
                <a:solidFill>
                  <a:srgbClr val="800080"/>
                </a:solidFill>
                <a:latin typeface="+mn-lt"/>
              </a:rPr>
              <a:t>Комментарии </a:t>
            </a:r>
            <a:r>
              <a:rPr lang="ru-RU" altLang="ru-RU" sz="2400" b="0" dirty="0" smtClean="0">
                <a:solidFill>
                  <a:srgbClr val="800080"/>
                </a:solidFill>
                <a:latin typeface="+mn-lt"/>
              </a:rPr>
              <a:t>(</a:t>
            </a:r>
            <a:r>
              <a:rPr lang="en-US" altLang="ru-RU" sz="2400" b="0" dirty="0" smtClean="0">
                <a:solidFill>
                  <a:srgbClr val="800080"/>
                </a:solidFill>
                <a:latin typeface="+mn-lt"/>
              </a:rPr>
              <a:t>2</a:t>
            </a:r>
            <a:r>
              <a:rPr lang="ru-RU" altLang="ru-RU" sz="2400" b="0" dirty="0" smtClean="0">
                <a:solidFill>
                  <a:srgbClr val="800080"/>
                </a:solidFill>
                <a:latin typeface="+mn-lt"/>
              </a:rPr>
              <a:t>)</a:t>
            </a:r>
            <a:endParaRPr lang="ru-RU" altLang="ru-RU" sz="2800" dirty="0">
              <a:solidFill>
                <a:srgbClr val="800080"/>
              </a:solidFill>
              <a:latin typeface="+mn-lt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215776" y="836712"/>
            <a:ext cx="9649072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just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</a:t>
            </a:r>
            <a:r>
              <a:rPr lang="ru-RU" sz="2000" b="0" dirty="0" err="1" smtClean="0">
                <a:solidFill>
                  <a:srgbClr val="002060"/>
                </a:solidFill>
                <a:ea typeface="Calibri" pitchFamily="34" charset="0"/>
                <a:cs typeface="Arial" pitchFamily="34" charset="0"/>
              </a:rPr>
              <a:t>К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росс-дисциплинарные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проектные команды.</a:t>
            </a:r>
          </a:p>
          <a:p>
            <a:pPr lvl="0" algn="just" eaLnBrk="0" hangingPunct="0">
              <a:lnSpc>
                <a:spcPct val="125000"/>
              </a:lnSpc>
              <a:spcAft>
                <a:spcPts val="1200"/>
              </a:spcAft>
              <a:buFont typeface="Wingdings" pitchFamily="2" charset="2"/>
              <a:buChar char="q"/>
            </a:pPr>
            <a:r>
              <a:rPr lang="ru-RU" sz="2000" b="0" dirty="0" smtClean="0">
                <a:solidFill>
                  <a:srgbClr val="002060"/>
                </a:solidFill>
                <a:ea typeface="Calibri" pitchFamily="34" charset="0"/>
                <a:cs typeface="Arial" pitchFamily="34" charset="0"/>
              </a:rPr>
              <a:t>  Для проектных команд 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оздана «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lean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среда» </a:t>
            </a:r>
            <a:r>
              <a:rPr lang="en-US" sz="2000" b="0" dirty="0" smtClean="0">
                <a:solidFill>
                  <a:srgbClr val="002060"/>
                </a:solidFill>
                <a:ea typeface="Calibri" pitchFamily="34" charset="0"/>
                <a:cs typeface="Arial" pitchFamily="34" charset="0"/>
              </a:rPr>
              <a:t>(“</a:t>
            </a:r>
            <a:r>
              <a:rPr lang="ru-RU" sz="2000" b="0" dirty="0" smtClean="0">
                <a:solidFill>
                  <a:srgbClr val="002060"/>
                </a:solidFill>
                <a:ea typeface="Calibri" pitchFamily="34" charset="0"/>
                <a:cs typeface="Arial" pitchFamily="34" charset="0"/>
              </a:rPr>
              <a:t>учиться через действия</a:t>
            </a:r>
            <a:r>
              <a:rPr lang="en-US" sz="2000" b="0" dirty="0" smtClean="0">
                <a:solidFill>
                  <a:srgbClr val="002060"/>
                </a:solidFill>
                <a:ea typeface="Calibri" pitchFamily="34" charset="0"/>
                <a:cs typeface="Arial" pitchFamily="34" charset="0"/>
              </a:rPr>
              <a:t>”)</a:t>
            </a:r>
            <a:r>
              <a:rPr lang="ru-RU" sz="2000" b="0" dirty="0" smtClean="0">
                <a:solidFill>
                  <a:srgbClr val="002060"/>
                </a:solidFill>
                <a:ea typeface="Calibri" pitchFamily="34" charset="0"/>
                <a:cs typeface="Arial" pitchFamily="34" charset="0"/>
              </a:rPr>
              <a:t> 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 algn="just" eaLnBrk="0" hangingPunct="0">
              <a:lnSpc>
                <a:spcPct val="125000"/>
              </a:lnSpc>
              <a:spcAft>
                <a:spcPts val="1200"/>
              </a:spcAft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rimary_photo_img" descr="IMG_2650">
            <a:hlinkClick r:id="rId3" tooltip="IMG_2650"/>
          </p:cNvPr>
          <p:cNvPicPr>
            <a:picLocks noChangeAspect="1" noChangeArrowheads="1"/>
          </p:cNvPicPr>
          <p:nvPr/>
        </p:nvPicPr>
        <p:blipFill>
          <a:blip r:embed="rId4" r:link="rId5" cstate="print"/>
          <a:srcRect/>
          <a:stretch>
            <a:fillRect/>
          </a:stretch>
        </p:blipFill>
        <p:spPr bwMode="auto">
          <a:xfrm>
            <a:off x="359792" y="2276872"/>
            <a:ext cx="3169047" cy="2113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yui_3_1_0_1_1290151679531688" descr="5173958289_6d6b4d3c8e_z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96496" y="2276872"/>
            <a:ext cx="3073227" cy="2038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DC2_ContImage" descr="http://innovationstudio.ru/sys/raw.php?o=2905&amp;p=Image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88184" y="2348880"/>
            <a:ext cx="2664296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TextBox 8"/>
          <p:cNvSpPr txBox="1">
            <a:spLocks noChangeArrowheads="1"/>
          </p:cNvSpPr>
          <p:nvPr/>
        </p:nvSpPr>
        <p:spPr bwMode="auto">
          <a:xfrm>
            <a:off x="647824" y="188640"/>
            <a:ext cx="80651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ru-RU" altLang="ru-RU" sz="2400" dirty="0" smtClean="0">
                <a:solidFill>
                  <a:srgbClr val="800080"/>
                </a:solidFill>
                <a:latin typeface="+mn-lt"/>
              </a:rPr>
              <a:t>Комментарии</a:t>
            </a:r>
            <a:r>
              <a:rPr lang="en-US" altLang="ru-RU" sz="2400" dirty="0" smtClean="0">
                <a:solidFill>
                  <a:srgbClr val="800080"/>
                </a:solidFill>
                <a:latin typeface="+mn-lt"/>
              </a:rPr>
              <a:t> </a:t>
            </a:r>
            <a:r>
              <a:rPr lang="en-US" altLang="ru-RU" sz="2400" b="0" dirty="0" smtClean="0">
                <a:solidFill>
                  <a:srgbClr val="800080"/>
                </a:solidFill>
                <a:latin typeface="+mn-lt"/>
              </a:rPr>
              <a:t>(3)</a:t>
            </a:r>
            <a:endParaRPr lang="ru-RU" altLang="ru-RU" sz="2800" dirty="0">
              <a:solidFill>
                <a:srgbClr val="800080"/>
              </a:solidFill>
              <a:latin typeface="+mn-lt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215776" y="1052736"/>
            <a:ext cx="9649072" cy="3632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just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</a:t>
            </a:r>
            <a:r>
              <a:rPr lang="ru-RU" sz="2000" b="0" dirty="0" err="1" smtClean="0">
                <a:solidFill>
                  <a:srgbClr val="002060"/>
                </a:solidFill>
                <a:ea typeface="Calibri" pitchFamily="34" charset="0"/>
                <a:cs typeface="Arial" pitchFamily="34" charset="0"/>
              </a:rPr>
              <a:t>К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росс-дисциплинарные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проектные команды.</a:t>
            </a:r>
          </a:p>
          <a:p>
            <a:pPr lvl="0" algn="just" eaLnBrk="0" hangingPunct="0">
              <a:lnSpc>
                <a:spcPct val="125000"/>
              </a:lnSpc>
              <a:spcAft>
                <a:spcPts val="1800"/>
              </a:spcAft>
              <a:buFont typeface="Wingdings" pitchFamily="2" charset="2"/>
              <a:buChar char="q"/>
            </a:pPr>
            <a:r>
              <a:rPr lang="ru-RU" sz="2000" b="0" dirty="0" smtClean="0">
                <a:solidFill>
                  <a:srgbClr val="002060"/>
                </a:solidFill>
                <a:ea typeface="Calibri" pitchFamily="34" charset="0"/>
                <a:cs typeface="Arial" pitchFamily="34" charset="0"/>
              </a:rPr>
              <a:t>  Для проектных команд 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оздана «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lean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среда» </a:t>
            </a:r>
            <a:r>
              <a:rPr lang="en-US" sz="2000" b="0" dirty="0" smtClean="0">
                <a:solidFill>
                  <a:srgbClr val="002060"/>
                </a:solidFill>
                <a:ea typeface="Calibri" pitchFamily="34" charset="0"/>
                <a:cs typeface="Arial" pitchFamily="34" charset="0"/>
              </a:rPr>
              <a:t>(“</a:t>
            </a:r>
            <a:r>
              <a:rPr lang="ru-RU" sz="2000" b="0" dirty="0" smtClean="0">
                <a:solidFill>
                  <a:srgbClr val="002060"/>
                </a:solidFill>
                <a:ea typeface="Calibri" pitchFamily="34" charset="0"/>
                <a:cs typeface="Arial" pitchFamily="34" charset="0"/>
              </a:rPr>
              <a:t>учиться через действия</a:t>
            </a:r>
            <a:r>
              <a:rPr lang="en-US" sz="2000" b="0" dirty="0" smtClean="0">
                <a:solidFill>
                  <a:srgbClr val="002060"/>
                </a:solidFill>
                <a:ea typeface="Calibri" pitchFamily="34" charset="0"/>
                <a:cs typeface="Arial" pitchFamily="34" charset="0"/>
              </a:rPr>
              <a:t>”)</a:t>
            </a:r>
            <a:r>
              <a:rPr lang="ru-RU" sz="2000" b="0" dirty="0" smtClean="0">
                <a:solidFill>
                  <a:srgbClr val="002060"/>
                </a:solidFill>
                <a:ea typeface="Calibri" pitchFamily="34" charset="0"/>
                <a:cs typeface="Arial" pitchFamily="34" charset="0"/>
              </a:rPr>
              <a:t> 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 algn="just" eaLnBrk="0" hangingPunct="0">
              <a:lnSpc>
                <a:spcPct val="125000"/>
              </a:lnSpc>
              <a:spcAft>
                <a:spcPts val="1800"/>
              </a:spcAft>
              <a:buFont typeface="Wingdings" pitchFamily="2" charset="2"/>
              <a:buChar char="q"/>
            </a:pPr>
            <a:r>
              <a:rPr lang="ru-RU" sz="2000" b="0" dirty="0" smtClean="0">
                <a:solidFill>
                  <a:srgbClr val="002060"/>
                </a:solidFill>
                <a:ea typeface="Calibri" pitchFamily="34" charset="0"/>
                <a:cs typeface="Arial" pitchFamily="34" charset="0"/>
              </a:rPr>
              <a:t>  Обеспечен </a:t>
            </a:r>
            <a:r>
              <a:rPr lang="en-US" sz="2000" b="0" dirty="0" smtClean="0">
                <a:solidFill>
                  <a:srgbClr val="002060"/>
                </a:solidFill>
                <a:ea typeface="Calibri" pitchFamily="34" charset="0"/>
                <a:cs typeface="Arial" pitchFamily="34" charset="0"/>
              </a:rPr>
              <a:t>“</a:t>
            </a:r>
            <a:r>
              <a:rPr lang="ru-RU" sz="2000" b="0" dirty="0" smtClean="0">
                <a:solidFill>
                  <a:srgbClr val="002060"/>
                </a:solidFill>
                <a:ea typeface="Calibri" pitchFamily="34" charset="0"/>
                <a:cs typeface="Arial" pitchFamily="34" charset="0"/>
              </a:rPr>
              <a:t>в шаговой доступности</a:t>
            </a:r>
            <a:r>
              <a:rPr lang="en-US" sz="2000" b="0" dirty="0" smtClean="0">
                <a:solidFill>
                  <a:srgbClr val="002060"/>
                </a:solidFill>
                <a:ea typeface="Calibri" pitchFamily="34" charset="0"/>
                <a:cs typeface="Arial" pitchFamily="34" charset="0"/>
              </a:rPr>
              <a:t>”</a:t>
            </a:r>
            <a:r>
              <a:rPr lang="ru-RU" sz="2000" b="0" dirty="0" smtClean="0">
                <a:solidFill>
                  <a:srgbClr val="002060"/>
                </a:solidFill>
                <a:ea typeface="Calibri" pitchFamily="34" charset="0"/>
                <a:cs typeface="Arial" pitchFamily="34" charset="0"/>
              </a:rPr>
              <a:t> доступ к необходимой технологической инфраструктуре (3</a:t>
            </a:r>
            <a:r>
              <a:rPr lang="en-US" sz="2000" b="0" dirty="0" smtClean="0">
                <a:solidFill>
                  <a:srgbClr val="002060"/>
                </a:solidFill>
                <a:ea typeface="Calibri" pitchFamily="34" charset="0"/>
                <a:cs typeface="Arial" pitchFamily="34" charset="0"/>
              </a:rPr>
              <a:t>D-</a:t>
            </a:r>
            <a:r>
              <a:rPr lang="ru-RU" sz="2000" b="0" dirty="0" smtClean="0">
                <a:solidFill>
                  <a:srgbClr val="002060"/>
                </a:solidFill>
                <a:ea typeface="Calibri" pitchFamily="34" charset="0"/>
                <a:cs typeface="Arial" pitchFamily="34" charset="0"/>
              </a:rPr>
              <a:t>принтеры, станки, электроника и т.д.).</a:t>
            </a:r>
          </a:p>
          <a:p>
            <a:pPr marR="0" lvl="0" algn="just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lang="ru-RU" sz="2000" b="0" dirty="0" smtClean="0">
                <a:solidFill>
                  <a:srgbClr val="002060"/>
                </a:solidFill>
                <a:ea typeface="Calibri" pitchFamily="34" charset="0"/>
                <a:cs typeface="Arial" pitchFamily="34" charset="0"/>
              </a:rPr>
              <a:t>  </a:t>
            </a:r>
            <a:r>
              <a:rPr lang="ru-RU" sz="2000" b="0" dirty="0" err="1" smtClean="0">
                <a:solidFill>
                  <a:srgbClr val="002060"/>
                </a:solidFill>
                <a:ea typeface="Calibri" pitchFamily="34" charset="0"/>
                <a:cs typeface="Arial" pitchFamily="34" charset="0"/>
              </a:rPr>
              <a:t>Коучинг</a:t>
            </a:r>
            <a:r>
              <a:rPr lang="ru-RU" sz="2000" b="0" dirty="0" smtClean="0">
                <a:solidFill>
                  <a:srgbClr val="002060"/>
                </a:solidFill>
                <a:ea typeface="Calibri" pitchFamily="34" charset="0"/>
                <a:cs typeface="Arial" pitchFamily="34" charset="0"/>
              </a:rPr>
              <a:t> от экспертов-практиков </a:t>
            </a:r>
            <a:r>
              <a:rPr lang="ru-RU" b="0" dirty="0" smtClean="0">
                <a:solidFill>
                  <a:srgbClr val="002060"/>
                </a:solidFill>
                <a:ea typeface="Calibri" pitchFamily="34" charset="0"/>
                <a:cs typeface="Arial" pitchFamily="34" charset="0"/>
              </a:rPr>
              <a:t>(системные инженеры, дизайнеры, «</a:t>
            </a:r>
            <a:r>
              <a:rPr lang="ru-RU" b="0" dirty="0" err="1" smtClean="0">
                <a:solidFill>
                  <a:srgbClr val="002060"/>
                </a:solidFill>
                <a:ea typeface="Calibri" pitchFamily="34" charset="0"/>
                <a:cs typeface="Arial" pitchFamily="34" charset="0"/>
              </a:rPr>
              <a:t>программеры</a:t>
            </a:r>
            <a:r>
              <a:rPr lang="ru-RU" b="0" dirty="0" smtClean="0">
                <a:solidFill>
                  <a:srgbClr val="002060"/>
                </a:solidFill>
                <a:ea typeface="Calibri" pitchFamily="34" charset="0"/>
                <a:cs typeface="Arial" pitchFamily="34" charset="0"/>
              </a:rPr>
              <a:t>» и т.д.).</a:t>
            </a:r>
          </a:p>
          <a:p>
            <a:pPr lvl="0" eaLnBrk="0" hangingPunct="0">
              <a:lnSpc>
                <a:spcPct val="125000"/>
              </a:lnSpc>
              <a:spcAft>
                <a:spcPts val="1200"/>
              </a:spcAft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 descr="C:\Users\пользователь\Desktop\Lab_Innov Buss &amp; Entrep\Conferens\GSOM Emerging Market Conf_S.Pet 2015\Pic_GSOM Emerg Market 2015\DSC_01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5776" y="116632"/>
            <a:ext cx="4815857" cy="2708920"/>
          </a:xfrm>
          <a:prstGeom prst="rect">
            <a:avLst/>
          </a:prstGeom>
          <a:noFill/>
        </p:spPr>
      </p:pic>
      <p:pic>
        <p:nvPicPr>
          <p:cNvPr id="79875" name="Picture 3" descr="C:\Users\пользователь\Desktop\Lab_Innov Buss &amp; Entrep\Conferens\GSOM Emerging Market Conf_S.Pet 2015\Pic_GSOM Emerg Market 2015\DSC_01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40312" y="116632"/>
            <a:ext cx="4804744" cy="2702669"/>
          </a:xfrm>
          <a:prstGeom prst="rect">
            <a:avLst/>
          </a:prstGeom>
          <a:noFill/>
        </p:spPr>
      </p:pic>
      <p:pic>
        <p:nvPicPr>
          <p:cNvPr id="1026" name="Picture 2" descr="DSC0426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4328" y="3140968"/>
            <a:ext cx="4704211" cy="3121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пользователь\Desktop\Intel-VMK-Econ\НП МАМСО\Pic_report to НП МАМСО\IMG_4787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3768" y="3068960"/>
            <a:ext cx="4824288" cy="3184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B949A7EA-00CF-44BE-8DDB-27C0A942AD5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11166712"/>
              </p:ext>
            </p:extLst>
          </p:nvPr>
        </p:nvGraphicFramePr>
        <p:xfrm>
          <a:off x="743978" y="116632"/>
          <a:ext cx="9336647" cy="63367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" name="Группа 9">
            <a:extLst>
              <a:ext uri="{FF2B5EF4-FFF2-40B4-BE49-F238E27FC236}">
                <a16:creationId xmlns:a16="http://schemas.microsoft.com/office/drawing/2014/main" id="{E5D3FBAB-3C7A-4FA3-BACD-B10F9182D7A8}"/>
              </a:ext>
            </a:extLst>
          </p:cNvPr>
          <p:cNvGrpSpPr/>
          <p:nvPr/>
        </p:nvGrpSpPr>
        <p:grpSpPr>
          <a:xfrm>
            <a:off x="-6881" y="1268760"/>
            <a:ext cx="678850" cy="3168353"/>
            <a:chOff x="-6881" y="1268760"/>
            <a:chExt cx="678850" cy="3168353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FD47D61-CD20-4153-8BC3-B606DFB0721B}"/>
                </a:ext>
              </a:extLst>
            </p:cNvPr>
            <p:cNvSpPr txBox="1"/>
            <p:nvPr/>
          </p:nvSpPr>
          <p:spPr>
            <a:xfrm rot="16200000">
              <a:off x="-1267892" y="2529771"/>
              <a:ext cx="316835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Уровень развития компетентностей </a:t>
              </a:r>
              <a:r>
                <a:rPr lang="ru-RU" sz="1400" b="0" dirty="0" smtClean="0"/>
                <a:t>(шкала 0-5)</a:t>
              </a:r>
              <a:endParaRPr lang="ru-RU" sz="1400" dirty="0"/>
            </a:p>
          </p:txBody>
        </p:sp>
        <p:cxnSp>
          <p:nvCxnSpPr>
            <p:cNvPr id="8" name="Прямая со стрелкой 7">
              <a:extLst>
                <a:ext uri="{FF2B5EF4-FFF2-40B4-BE49-F238E27FC236}">
                  <a16:creationId xmlns:a16="http://schemas.microsoft.com/office/drawing/2014/main" id="{C00E1DEE-10BE-4747-9F24-906FF67AB867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671969" y="1412776"/>
              <a:ext cx="0" cy="295232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E96E5B39-D275-4F6E-AFCD-A3624DC9C6C6}"/>
              </a:ext>
            </a:extLst>
          </p:cNvPr>
          <p:cNvCxnSpPr>
            <a:cxnSpLocks/>
          </p:cNvCxnSpPr>
          <p:nvPr/>
        </p:nvCxnSpPr>
        <p:spPr bwMode="auto">
          <a:xfrm flipH="1">
            <a:off x="2448024" y="2780928"/>
            <a:ext cx="1440160" cy="0"/>
          </a:xfrm>
          <a:prstGeom prst="line">
            <a:avLst/>
          </a:prstGeom>
          <a:ln w="57150"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22C51981-C561-4EB9-A5D1-5A282D171087}"/>
              </a:ext>
            </a:extLst>
          </p:cNvPr>
          <p:cNvCxnSpPr>
            <a:cxnSpLocks/>
          </p:cNvCxnSpPr>
          <p:nvPr/>
        </p:nvCxnSpPr>
        <p:spPr bwMode="auto">
          <a:xfrm flipH="1">
            <a:off x="3888184" y="2348880"/>
            <a:ext cx="1512168" cy="0"/>
          </a:xfrm>
          <a:prstGeom prst="line">
            <a:avLst/>
          </a:prstGeom>
          <a:ln w="57150"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45C54DF5-FBCD-4310-AD24-6CE6DFC4EDCB}"/>
              </a:ext>
            </a:extLst>
          </p:cNvPr>
          <p:cNvCxnSpPr>
            <a:cxnSpLocks/>
          </p:cNvCxnSpPr>
          <p:nvPr/>
        </p:nvCxnSpPr>
        <p:spPr bwMode="auto">
          <a:xfrm flipH="1">
            <a:off x="5400352" y="2420888"/>
            <a:ext cx="1440160" cy="0"/>
          </a:xfrm>
          <a:prstGeom prst="line">
            <a:avLst/>
          </a:prstGeom>
          <a:ln w="57150"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FE201507-6F92-40B0-9F78-7E6EFBDEDE37}"/>
              </a:ext>
            </a:extLst>
          </p:cNvPr>
          <p:cNvCxnSpPr>
            <a:cxnSpLocks/>
          </p:cNvCxnSpPr>
          <p:nvPr/>
        </p:nvCxnSpPr>
        <p:spPr bwMode="auto">
          <a:xfrm flipH="1">
            <a:off x="6840514" y="2564904"/>
            <a:ext cx="1512166" cy="0"/>
          </a:xfrm>
          <a:prstGeom prst="line">
            <a:avLst/>
          </a:prstGeom>
          <a:ln w="57150"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B60B340D-BA1B-4F7D-94AD-BF4F9E6CF73B}"/>
              </a:ext>
            </a:extLst>
          </p:cNvPr>
          <p:cNvCxnSpPr>
            <a:cxnSpLocks/>
          </p:cNvCxnSpPr>
          <p:nvPr/>
        </p:nvCxnSpPr>
        <p:spPr bwMode="auto">
          <a:xfrm flipH="1">
            <a:off x="8294400" y="2708920"/>
            <a:ext cx="1498440" cy="0"/>
          </a:xfrm>
          <a:prstGeom prst="line">
            <a:avLst/>
          </a:prstGeom>
          <a:ln w="57150"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1C4D47CA-573F-480C-82A4-97C18CADA285}"/>
              </a:ext>
            </a:extLst>
          </p:cNvPr>
          <p:cNvCxnSpPr>
            <a:cxnSpLocks/>
          </p:cNvCxnSpPr>
          <p:nvPr/>
        </p:nvCxnSpPr>
        <p:spPr bwMode="auto">
          <a:xfrm flipV="1">
            <a:off x="8323200" y="2564904"/>
            <a:ext cx="0" cy="144016"/>
          </a:xfrm>
          <a:prstGeom prst="line">
            <a:avLst/>
          </a:prstGeom>
          <a:ln w="57150"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877AA9B6-7484-4F70-9CA4-1799AF60F165}"/>
              </a:ext>
            </a:extLst>
          </p:cNvPr>
          <p:cNvCxnSpPr>
            <a:cxnSpLocks/>
          </p:cNvCxnSpPr>
          <p:nvPr/>
        </p:nvCxnSpPr>
        <p:spPr bwMode="auto">
          <a:xfrm flipV="1">
            <a:off x="6833045" y="2394000"/>
            <a:ext cx="0" cy="201600"/>
          </a:xfrm>
          <a:prstGeom prst="line">
            <a:avLst/>
          </a:prstGeom>
          <a:ln w="57150"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id="{C0D36D15-74F3-461F-850B-52BECD328C7C}"/>
              </a:ext>
            </a:extLst>
          </p:cNvPr>
          <p:cNvCxnSpPr>
            <a:cxnSpLocks/>
          </p:cNvCxnSpPr>
          <p:nvPr/>
        </p:nvCxnSpPr>
        <p:spPr bwMode="auto">
          <a:xfrm flipV="1">
            <a:off x="3892822" y="2320826"/>
            <a:ext cx="0" cy="489600"/>
          </a:xfrm>
          <a:prstGeom prst="line">
            <a:avLst/>
          </a:prstGeom>
          <a:ln w="57150"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id="{76190E56-CD17-4939-A480-864F7B1BA41C}"/>
              </a:ext>
            </a:extLst>
          </p:cNvPr>
          <p:cNvCxnSpPr>
            <a:cxnSpLocks/>
          </p:cNvCxnSpPr>
          <p:nvPr/>
        </p:nvCxnSpPr>
        <p:spPr bwMode="auto">
          <a:xfrm flipV="1">
            <a:off x="2438771" y="2536128"/>
            <a:ext cx="0" cy="274298"/>
          </a:xfrm>
          <a:prstGeom prst="line">
            <a:avLst/>
          </a:prstGeom>
          <a:ln w="57150"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>
            <a:extLst>
              <a:ext uri="{FF2B5EF4-FFF2-40B4-BE49-F238E27FC236}">
                <a16:creationId xmlns:a16="http://schemas.microsoft.com/office/drawing/2014/main" id="{6B0AA464-DBFC-4497-B367-DF7E74535B71}"/>
              </a:ext>
            </a:extLst>
          </p:cNvPr>
          <p:cNvCxnSpPr>
            <a:cxnSpLocks/>
          </p:cNvCxnSpPr>
          <p:nvPr/>
        </p:nvCxnSpPr>
        <p:spPr bwMode="auto">
          <a:xfrm flipV="1">
            <a:off x="2451600" y="1602000"/>
            <a:ext cx="0" cy="126000"/>
          </a:xfrm>
          <a:prstGeom prst="line">
            <a:avLst/>
          </a:prstGeom>
          <a:ln w="57150">
            <a:solidFill>
              <a:srgbClr val="00B050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>
            <a:extLst>
              <a:ext uri="{FF2B5EF4-FFF2-40B4-BE49-F238E27FC236}">
                <a16:creationId xmlns:a16="http://schemas.microsoft.com/office/drawing/2014/main" id="{0BA3A9AD-5BE5-430D-B0C8-FC5CF4CC9DD2}"/>
              </a:ext>
            </a:extLst>
          </p:cNvPr>
          <p:cNvCxnSpPr>
            <a:cxnSpLocks/>
          </p:cNvCxnSpPr>
          <p:nvPr/>
        </p:nvCxnSpPr>
        <p:spPr bwMode="auto">
          <a:xfrm flipV="1">
            <a:off x="3884934" y="1602000"/>
            <a:ext cx="0" cy="126000"/>
          </a:xfrm>
          <a:prstGeom prst="line">
            <a:avLst/>
          </a:prstGeom>
          <a:ln w="57150">
            <a:solidFill>
              <a:srgbClr val="00B050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>
            <a:extLst>
              <a:ext uri="{FF2B5EF4-FFF2-40B4-BE49-F238E27FC236}">
                <a16:creationId xmlns:a16="http://schemas.microsoft.com/office/drawing/2014/main" id="{33301CFB-3A9C-4566-8B90-ECB470F6C02A}"/>
              </a:ext>
            </a:extLst>
          </p:cNvPr>
          <p:cNvCxnSpPr/>
          <p:nvPr/>
        </p:nvCxnSpPr>
        <p:spPr bwMode="auto">
          <a:xfrm>
            <a:off x="2438771" y="2810426"/>
            <a:ext cx="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6" name="Прямая соединительная линия 35">
            <a:extLst>
              <a:ext uri="{FF2B5EF4-FFF2-40B4-BE49-F238E27FC236}">
                <a16:creationId xmlns:a16="http://schemas.microsoft.com/office/drawing/2014/main" id="{5F641E92-4A84-4586-A892-983E9C1BC790}"/>
              </a:ext>
            </a:extLst>
          </p:cNvPr>
          <p:cNvCxnSpPr/>
          <p:nvPr/>
        </p:nvCxnSpPr>
        <p:spPr bwMode="auto">
          <a:xfrm>
            <a:off x="2448024" y="2780928"/>
            <a:ext cx="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A3B95541-0A56-4344-92AF-572CD0AF18D9}"/>
              </a:ext>
            </a:extLst>
          </p:cNvPr>
          <p:cNvCxnSpPr>
            <a:cxnSpLocks/>
          </p:cNvCxnSpPr>
          <p:nvPr/>
        </p:nvCxnSpPr>
        <p:spPr bwMode="auto">
          <a:xfrm>
            <a:off x="2438771" y="1268760"/>
            <a:ext cx="0" cy="30963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0" name="Прямая соединительная линия 39">
            <a:extLst>
              <a:ext uri="{FF2B5EF4-FFF2-40B4-BE49-F238E27FC236}">
                <a16:creationId xmlns:a16="http://schemas.microsoft.com/office/drawing/2014/main" id="{BB5E74D1-35C5-4F2C-9FC0-D39F9E819CBC}"/>
              </a:ext>
            </a:extLst>
          </p:cNvPr>
          <p:cNvCxnSpPr>
            <a:cxnSpLocks/>
          </p:cNvCxnSpPr>
          <p:nvPr/>
        </p:nvCxnSpPr>
        <p:spPr bwMode="auto">
          <a:xfrm>
            <a:off x="5378952" y="1268760"/>
            <a:ext cx="0" cy="30963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2" name="Прямая соединительная линия 41">
            <a:extLst>
              <a:ext uri="{FF2B5EF4-FFF2-40B4-BE49-F238E27FC236}">
                <a16:creationId xmlns:a16="http://schemas.microsoft.com/office/drawing/2014/main" id="{D349AB15-0292-4FEC-A699-1AA125E1619D}"/>
              </a:ext>
            </a:extLst>
          </p:cNvPr>
          <p:cNvCxnSpPr>
            <a:cxnSpLocks/>
          </p:cNvCxnSpPr>
          <p:nvPr/>
        </p:nvCxnSpPr>
        <p:spPr bwMode="auto">
          <a:xfrm>
            <a:off x="6811645" y="1268760"/>
            <a:ext cx="0" cy="30963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4" name="Прямая соединительная линия 43">
            <a:extLst>
              <a:ext uri="{FF2B5EF4-FFF2-40B4-BE49-F238E27FC236}">
                <a16:creationId xmlns:a16="http://schemas.microsoft.com/office/drawing/2014/main" id="{487209AF-6EB4-457B-A974-23507025DF78}"/>
              </a:ext>
            </a:extLst>
          </p:cNvPr>
          <p:cNvCxnSpPr>
            <a:cxnSpLocks/>
          </p:cNvCxnSpPr>
          <p:nvPr/>
        </p:nvCxnSpPr>
        <p:spPr bwMode="auto">
          <a:xfrm>
            <a:off x="8294400" y="1268760"/>
            <a:ext cx="0" cy="30963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</p:spPr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420D28D3-A2B5-4FBE-85FA-E5908D683BCF}"/>
              </a:ext>
            </a:extLst>
          </p:cNvPr>
          <p:cNvSpPr txBox="1"/>
          <p:nvPr/>
        </p:nvSpPr>
        <p:spPr>
          <a:xfrm>
            <a:off x="1727944" y="5793511"/>
            <a:ext cx="78488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002060"/>
                </a:solidFill>
              </a:rPr>
              <a:t>Среднее до обучения              </a:t>
            </a:r>
            <a:r>
              <a:rPr lang="ru-RU" sz="1600" dirty="0" smtClean="0">
                <a:solidFill>
                  <a:srgbClr val="002060"/>
                </a:solidFill>
              </a:rPr>
              <a:t> Среднее </a:t>
            </a:r>
            <a:r>
              <a:rPr lang="ru-RU" sz="1600" dirty="0">
                <a:solidFill>
                  <a:srgbClr val="002060"/>
                </a:solidFill>
              </a:rPr>
              <a:t>после обучения</a:t>
            </a:r>
          </a:p>
        </p:txBody>
      </p:sp>
      <p:cxnSp>
        <p:nvCxnSpPr>
          <p:cNvPr id="48" name="Прямая соединительная линия 47">
            <a:extLst>
              <a:ext uri="{FF2B5EF4-FFF2-40B4-BE49-F238E27FC236}">
                <a16:creationId xmlns:a16="http://schemas.microsoft.com/office/drawing/2014/main" id="{AEB31CC8-61D6-47CC-BCDD-D6F0D2F7DB40}"/>
              </a:ext>
            </a:extLst>
          </p:cNvPr>
          <p:cNvCxnSpPr>
            <a:cxnSpLocks/>
          </p:cNvCxnSpPr>
          <p:nvPr/>
        </p:nvCxnSpPr>
        <p:spPr bwMode="auto">
          <a:xfrm flipH="1">
            <a:off x="1511920" y="5963916"/>
            <a:ext cx="216024" cy="0"/>
          </a:xfrm>
          <a:prstGeom prst="line">
            <a:avLst/>
          </a:prstGeom>
          <a:ln w="57150"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>
            <a:extLst>
              <a:ext uri="{FF2B5EF4-FFF2-40B4-BE49-F238E27FC236}">
                <a16:creationId xmlns:a16="http://schemas.microsoft.com/office/drawing/2014/main" id="{EF65DED3-CF7E-4969-BB60-D048EA400990}"/>
              </a:ext>
            </a:extLst>
          </p:cNvPr>
          <p:cNvCxnSpPr>
            <a:cxnSpLocks/>
          </p:cNvCxnSpPr>
          <p:nvPr/>
        </p:nvCxnSpPr>
        <p:spPr bwMode="auto">
          <a:xfrm flipH="1">
            <a:off x="4536256" y="5948127"/>
            <a:ext cx="216024" cy="0"/>
          </a:xfrm>
          <a:prstGeom prst="line">
            <a:avLst/>
          </a:prstGeom>
          <a:ln w="57150">
            <a:solidFill>
              <a:srgbClr val="00B050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7" name="Полилиния: фигура 56">
            <a:extLst>
              <a:ext uri="{FF2B5EF4-FFF2-40B4-BE49-F238E27FC236}">
                <a16:creationId xmlns:a16="http://schemas.microsoft.com/office/drawing/2014/main" id="{5A3B238F-B04A-47CD-B42E-E06DBC3991AD}"/>
              </a:ext>
            </a:extLst>
          </p:cNvPr>
          <p:cNvSpPr/>
          <p:nvPr/>
        </p:nvSpPr>
        <p:spPr bwMode="auto">
          <a:xfrm>
            <a:off x="1219200" y="1657350"/>
            <a:ext cx="2700338" cy="1095375"/>
          </a:xfrm>
          <a:custGeom>
            <a:avLst/>
            <a:gdLst>
              <a:gd name="connsiteX0" fmla="*/ 0 w 2700338"/>
              <a:gd name="connsiteY0" fmla="*/ 0 h 1095375"/>
              <a:gd name="connsiteX1" fmla="*/ 1204913 w 2700338"/>
              <a:gd name="connsiteY1" fmla="*/ 0 h 1095375"/>
              <a:gd name="connsiteX2" fmla="*/ 1204913 w 2700338"/>
              <a:gd name="connsiteY2" fmla="*/ 71438 h 1095375"/>
              <a:gd name="connsiteX3" fmla="*/ 2700338 w 2700338"/>
              <a:gd name="connsiteY3" fmla="*/ 71438 h 1095375"/>
              <a:gd name="connsiteX4" fmla="*/ 2700338 w 2700338"/>
              <a:gd name="connsiteY4" fmla="*/ 0 h 1095375"/>
              <a:gd name="connsiteX5" fmla="*/ 2700338 w 2700338"/>
              <a:gd name="connsiteY5" fmla="*/ 657225 h 1095375"/>
              <a:gd name="connsiteX6" fmla="*/ 2647950 w 2700338"/>
              <a:gd name="connsiteY6" fmla="*/ 657225 h 1095375"/>
              <a:gd name="connsiteX7" fmla="*/ 2647950 w 2700338"/>
              <a:gd name="connsiteY7" fmla="*/ 1095375 h 1095375"/>
              <a:gd name="connsiteX8" fmla="*/ 1252538 w 2700338"/>
              <a:gd name="connsiteY8" fmla="*/ 1095375 h 1095375"/>
              <a:gd name="connsiteX9" fmla="*/ 1252538 w 2700338"/>
              <a:gd name="connsiteY9" fmla="*/ 876300 h 1095375"/>
              <a:gd name="connsiteX10" fmla="*/ 9525 w 2700338"/>
              <a:gd name="connsiteY10" fmla="*/ 876300 h 1095375"/>
              <a:gd name="connsiteX11" fmla="*/ 0 w 2700338"/>
              <a:gd name="connsiteY11" fmla="*/ 0 h 109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700338" h="1095375">
                <a:moveTo>
                  <a:pt x="0" y="0"/>
                </a:moveTo>
                <a:lnTo>
                  <a:pt x="1204913" y="0"/>
                </a:lnTo>
                <a:lnTo>
                  <a:pt x="1204913" y="71438"/>
                </a:lnTo>
                <a:lnTo>
                  <a:pt x="2700338" y="71438"/>
                </a:lnTo>
                <a:lnTo>
                  <a:pt x="2700338" y="0"/>
                </a:lnTo>
                <a:lnTo>
                  <a:pt x="2700338" y="657225"/>
                </a:lnTo>
                <a:lnTo>
                  <a:pt x="2647950" y="657225"/>
                </a:lnTo>
                <a:lnTo>
                  <a:pt x="2647950" y="1095375"/>
                </a:lnTo>
                <a:lnTo>
                  <a:pt x="1252538" y="1095375"/>
                </a:lnTo>
                <a:lnTo>
                  <a:pt x="1252538" y="876300"/>
                </a:lnTo>
                <a:lnTo>
                  <a:pt x="9525" y="876300"/>
                </a:lnTo>
                <a:lnTo>
                  <a:pt x="0" y="0"/>
                </a:lnTo>
                <a:close/>
              </a:path>
            </a:pathLst>
          </a:custGeom>
          <a:solidFill>
            <a:srgbClr val="FCFEA8">
              <a:alpha val="5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Overflow="clip"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>
              <a:latin typeface="+mn-lt"/>
            </a:endParaRPr>
          </a:p>
        </p:txBody>
      </p:sp>
      <p:cxnSp>
        <p:nvCxnSpPr>
          <p:cNvPr id="39" name="Прямая соединительная линия 38">
            <a:extLst>
              <a:ext uri="{FF2B5EF4-FFF2-40B4-BE49-F238E27FC236}">
                <a16:creationId xmlns:a16="http://schemas.microsoft.com/office/drawing/2014/main" id="{B78A8A05-F251-45ED-BCB7-F6B2D15AFB57}"/>
              </a:ext>
            </a:extLst>
          </p:cNvPr>
          <p:cNvCxnSpPr>
            <a:cxnSpLocks/>
          </p:cNvCxnSpPr>
          <p:nvPr/>
        </p:nvCxnSpPr>
        <p:spPr bwMode="auto">
          <a:xfrm>
            <a:off x="3884934" y="1268760"/>
            <a:ext cx="0" cy="30963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</p:spPr>
      </p:cxnSp>
      <p:sp>
        <p:nvSpPr>
          <p:cNvPr id="58" name="Полилиния: фигура 57">
            <a:extLst>
              <a:ext uri="{FF2B5EF4-FFF2-40B4-BE49-F238E27FC236}">
                <a16:creationId xmlns:a16="http://schemas.microsoft.com/office/drawing/2014/main" id="{40D78CD7-C3DF-495C-AAAB-CF58BA50FCE2}"/>
              </a:ext>
            </a:extLst>
          </p:cNvPr>
          <p:cNvSpPr/>
          <p:nvPr/>
        </p:nvSpPr>
        <p:spPr bwMode="auto">
          <a:xfrm>
            <a:off x="6815138" y="1871663"/>
            <a:ext cx="1538287" cy="666750"/>
          </a:xfrm>
          <a:custGeom>
            <a:avLst/>
            <a:gdLst>
              <a:gd name="connsiteX0" fmla="*/ 0 w 1538287"/>
              <a:gd name="connsiteY0" fmla="*/ 0 h 666750"/>
              <a:gd name="connsiteX1" fmla="*/ 0 w 1538287"/>
              <a:gd name="connsiteY1" fmla="*/ 519112 h 666750"/>
              <a:gd name="connsiteX2" fmla="*/ 52387 w 1538287"/>
              <a:gd name="connsiteY2" fmla="*/ 519112 h 666750"/>
              <a:gd name="connsiteX3" fmla="*/ 52387 w 1538287"/>
              <a:gd name="connsiteY3" fmla="*/ 666750 h 666750"/>
              <a:gd name="connsiteX4" fmla="*/ 1538287 w 1538287"/>
              <a:gd name="connsiteY4" fmla="*/ 661987 h 666750"/>
              <a:gd name="connsiteX5" fmla="*/ 1538287 w 1538287"/>
              <a:gd name="connsiteY5" fmla="*/ 0 h 666750"/>
              <a:gd name="connsiteX6" fmla="*/ 0 w 1538287"/>
              <a:gd name="connsiteY6" fmla="*/ 0 h 666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38287" h="666750">
                <a:moveTo>
                  <a:pt x="0" y="0"/>
                </a:moveTo>
                <a:lnTo>
                  <a:pt x="0" y="519112"/>
                </a:lnTo>
                <a:lnTo>
                  <a:pt x="52387" y="519112"/>
                </a:lnTo>
                <a:lnTo>
                  <a:pt x="52387" y="666750"/>
                </a:lnTo>
                <a:lnTo>
                  <a:pt x="1538287" y="661987"/>
                </a:lnTo>
                <a:lnTo>
                  <a:pt x="1538287" y="0"/>
                </a:lnTo>
                <a:lnTo>
                  <a:pt x="0" y="0"/>
                </a:lnTo>
                <a:close/>
              </a:path>
            </a:pathLst>
          </a:custGeom>
          <a:solidFill>
            <a:srgbClr val="FCFEA8">
              <a:alpha val="5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Overflow="clip"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100">
              <a:latin typeface="+mn-lt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BF02E0A6-E29B-4AA5-9CA1-8368B68D1A4F}"/>
              </a:ext>
            </a:extLst>
          </p:cNvPr>
          <p:cNvSpPr txBox="1"/>
          <p:nvPr/>
        </p:nvSpPr>
        <p:spPr>
          <a:xfrm>
            <a:off x="1342858" y="3204354"/>
            <a:ext cx="6155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0" dirty="0"/>
              <a:t>+</a:t>
            </a:r>
            <a:r>
              <a:rPr lang="en-US" sz="1400" b="0" dirty="0"/>
              <a:t>1,1</a:t>
            </a:r>
            <a:endParaRPr lang="ru-RU" sz="1400" b="0" dirty="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A52CCADD-75AF-432A-A2B8-5B9DD0F6178C}"/>
              </a:ext>
            </a:extLst>
          </p:cNvPr>
          <p:cNvSpPr txBox="1"/>
          <p:nvPr/>
        </p:nvSpPr>
        <p:spPr>
          <a:xfrm>
            <a:off x="2783943" y="3050466"/>
            <a:ext cx="831576" cy="307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0" dirty="0"/>
              <a:t>+</a:t>
            </a:r>
            <a:r>
              <a:rPr lang="en-US" sz="1400" b="0" dirty="0"/>
              <a:t>1,33</a:t>
            </a:r>
            <a:endParaRPr lang="ru-RU" sz="1400" b="0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0760D86-580F-4BCE-8BB8-D7FEEAFB1505}"/>
              </a:ext>
            </a:extLst>
          </p:cNvPr>
          <p:cNvSpPr txBox="1"/>
          <p:nvPr/>
        </p:nvSpPr>
        <p:spPr>
          <a:xfrm>
            <a:off x="4245791" y="3401211"/>
            <a:ext cx="6959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0" dirty="0"/>
              <a:t>+</a:t>
            </a:r>
            <a:r>
              <a:rPr lang="en-US" sz="1400" b="0" dirty="0"/>
              <a:t>0,89</a:t>
            </a:r>
            <a:endParaRPr lang="ru-RU" sz="1400" b="0" dirty="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F0FCC8CD-A9E5-4C3D-8B6D-FB587838CCA6}"/>
              </a:ext>
            </a:extLst>
          </p:cNvPr>
          <p:cNvSpPr txBox="1"/>
          <p:nvPr/>
        </p:nvSpPr>
        <p:spPr>
          <a:xfrm>
            <a:off x="5719498" y="3385796"/>
            <a:ext cx="6959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0" dirty="0"/>
              <a:t>+</a:t>
            </a:r>
            <a:r>
              <a:rPr lang="en-US" sz="1400" b="0" dirty="0"/>
              <a:t>0,88</a:t>
            </a:r>
            <a:endParaRPr lang="ru-RU" sz="1400" b="0" dirty="0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F16E18ED-B76F-4DF5-BBD8-F4E04B9CE2F6}"/>
              </a:ext>
            </a:extLst>
          </p:cNvPr>
          <p:cNvSpPr txBox="1"/>
          <p:nvPr/>
        </p:nvSpPr>
        <p:spPr>
          <a:xfrm>
            <a:off x="7183788" y="3358242"/>
            <a:ext cx="6959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0" dirty="0"/>
              <a:t>+</a:t>
            </a:r>
            <a:r>
              <a:rPr lang="en-US" sz="1400" b="0" dirty="0"/>
              <a:t>0,92</a:t>
            </a:r>
            <a:endParaRPr lang="ru-RU" sz="1400" b="0" dirty="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34A8E1E3-B8B8-4B29-BAE3-4F3A15502C36}"/>
              </a:ext>
            </a:extLst>
          </p:cNvPr>
          <p:cNvSpPr txBox="1"/>
          <p:nvPr/>
        </p:nvSpPr>
        <p:spPr>
          <a:xfrm>
            <a:off x="8627832" y="3229236"/>
            <a:ext cx="831576" cy="307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0" dirty="0"/>
              <a:t>+</a:t>
            </a:r>
            <a:r>
              <a:rPr lang="en-US" sz="1400" b="0" dirty="0"/>
              <a:t>1,03</a:t>
            </a:r>
            <a:endParaRPr lang="ru-RU" sz="1400" b="0" dirty="0"/>
          </a:p>
        </p:txBody>
      </p:sp>
    </p:spTree>
    <p:extLst>
      <p:ext uri="{BB962C8B-B14F-4D97-AF65-F5344CB8AC3E}">
        <p14:creationId xmlns:p14="http://schemas.microsoft.com/office/powerpoint/2010/main" val="3773070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A61257ED-F8AF-4D3B-B11A-A4B42DFE111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88110842"/>
              </p:ext>
            </p:extLst>
          </p:nvPr>
        </p:nvGraphicFramePr>
        <p:xfrm>
          <a:off x="575815" y="116632"/>
          <a:ext cx="9504809" cy="6408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" name="Группа 6">
            <a:extLst>
              <a:ext uri="{FF2B5EF4-FFF2-40B4-BE49-F238E27FC236}">
                <a16:creationId xmlns:a16="http://schemas.microsoft.com/office/drawing/2014/main" id="{C418650B-A87C-40D0-A306-3BB1197C9E44}"/>
              </a:ext>
            </a:extLst>
          </p:cNvPr>
          <p:cNvGrpSpPr/>
          <p:nvPr/>
        </p:nvGrpSpPr>
        <p:grpSpPr>
          <a:xfrm>
            <a:off x="-104664" y="1270797"/>
            <a:ext cx="646331" cy="3168353"/>
            <a:chOff x="-6881" y="1268760"/>
            <a:chExt cx="646331" cy="3168353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CD21494-811C-480C-820C-57F6A9A9A7D3}"/>
                </a:ext>
              </a:extLst>
            </p:cNvPr>
            <p:cNvSpPr txBox="1"/>
            <p:nvPr/>
          </p:nvSpPr>
          <p:spPr>
            <a:xfrm rot="16200000">
              <a:off x="-1267892" y="2529771"/>
              <a:ext cx="316835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Уровень развития компетентностей </a:t>
              </a:r>
              <a:r>
                <a:rPr lang="ru-RU" sz="1400" b="0" dirty="0" smtClean="0"/>
                <a:t>(шкала 0-5)</a:t>
              </a:r>
              <a:endParaRPr lang="ru-RU" sz="1600" dirty="0"/>
            </a:p>
          </p:txBody>
        </p:sp>
        <p:cxnSp>
          <p:nvCxnSpPr>
            <p:cNvPr id="9" name="Прямая со стрелкой 8">
              <a:extLst>
                <a:ext uri="{FF2B5EF4-FFF2-40B4-BE49-F238E27FC236}">
                  <a16:creationId xmlns:a16="http://schemas.microsoft.com/office/drawing/2014/main" id="{1750D51E-03B9-469F-9AEC-CFC28E4FDEBF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624062" y="1398395"/>
              <a:ext cx="0" cy="295232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cxnSp>
        <p:nvCxnSpPr>
          <p:cNvPr id="115" name="Прямая соединительная линия 114">
            <a:extLst>
              <a:ext uri="{FF2B5EF4-FFF2-40B4-BE49-F238E27FC236}">
                <a16:creationId xmlns:a16="http://schemas.microsoft.com/office/drawing/2014/main" id="{D7FB1D3C-81EF-467C-84F3-D108EEF8521A}"/>
              </a:ext>
            </a:extLst>
          </p:cNvPr>
          <p:cNvCxnSpPr>
            <a:cxnSpLocks/>
          </p:cNvCxnSpPr>
          <p:nvPr/>
        </p:nvCxnSpPr>
        <p:spPr bwMode="auto">
          <a:xfrm flipV="1">
            <a:off x="2583581" y="1412776"/>
            <a:ext cx="0" cy="36004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17" name="Прямая соединительная линия 116">
            <a:extLst>
              <a:ext uri="{FF2B5EF4-FFF2-40B4-BE49-F238E27FC236}">
                <a16:creationId xmlns:a16="http://schemas.microsoft.com/office/drawing/2014/main" id="{AF6711F4-106B-48E9-8751-0C04F6FF5CB4}"/>
              </a:ext>
            </a:extLst>
          </p:cNvPr>
          <p:cNvCxnSpPr>
            <a:cxnSpLocks/>
          </p:cNvCxnSpPr>
          <p:nvPr/>
        </p:nvCxnSpPr>
        <p:spPr bwMode="auto">
          <a:xfrm flipV="1">
            <a:off x="4027562" y="1461071"/>
            <a:ext cx="0" cy="36004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18" name="Прямая соединительная линия 117">
            <a:extLst>
              <a:ext uri="{FF2B5EF4-FFF2-40B4-BE49-F238E27FC236}">
                <a16:creationId xmlns:a16="http://schemas.microsoft.com/office/drawing/2014/main" id="{502FB495-6813-40E4-81E4-FE181F898852}"/>
              </a:ext>
            </a:extLst>
          </p:cNvPr>
          <p:cNvCxnSpPr>
            <a:cxnSpLocks/>
          </p:cNvCxnSpPr>
          <p:nvPr/>
        </p:nvCxnSpPr>
        <p:spPr bwMode="auto">
          <a:xfrm flipV="1">
            <a:off x="5539730" y="1454200"/>
            <a:ext cx="0" cy="36004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19" name="Прямая соединительная линия 118">
            <a:extLst>
              <a:ext uri="{FF2B5EF4-FFF2-40B4-BE49-F238E27FC236}">
                <a16:creationId xmlns:a16="http://schemas.microsoft.com/office/drawing/2014/main" id="{23804302-C825-46B7-AB7A-C62816BD7831}"/>
              </a:ext>
            </a:extLst>
          </p:cNvPr>
          <p:cNvCxnSpPr>
            <a:cxnSpLocks/>
          </p:cNvCxnSpPr>
          <p:nvPr/>
        </p:nvCxnSpPr>
        <p:spPr bwMode="auto">
          <a:xfrm flipV="1">
            <a:off x="6977260" y="1454200"/>
            <a:ext cx="0" cy="36004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20" name="Прямая соединительная линия 119">
            <a:extLst>
              <a:ext uri="{FF2B5EF4-FFF2-40B4-BE49-F238E27FC236}">
                <a16:creationId xmlns:a16="http://schemas.microsoft.com/office/drawing/2014/main" id="{F212E0BA-FC38-4763-AD57-CB0AFDFF28E6}"/>
              </a:ext>
            </a:extLst>
          </p:cNvPr>
          <p:cNvCxnSpPr>
            <a:cxnSpLocks/>
          </p:cNvCxnSpPr>
          <p:nvPr/>
        </p:nvCxnSpPr>
        <p:spPr bwMode="auto">
          <a:xfrm flipV="1">
            <a:off x="8463787" y="1450600"/>
            <a:ext cx="0" cy="36004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</p:spPr>
      </p:cxnSp>
      <p:sp>
        <p:nvSpPr>
          <p:cNvPr id="303" name="TextBox 302">
            <a:extLst>
              <a:ext uri="{FF2B5EF4-FFF2-40B4-BE49-F238E27FC236}">
                <a16:creationId xmlns:a16="http://schemas.microsoft.com/office/drawing/2014/main" id="{DB54F19D-8F7A-4F88-B86A-4771D919EDC7}"/>
              </a:ext>
            </a:extLst>
          </p:cNvPr>
          <p:cNvSpPr txBox="1"/>
          <p:nvPr/>
        </p:nvSpPr>
        <p:spPr>
          <a:xfrm>
            <a:off x="643191" y="5809906"/>
            <a:ext cx="78488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002060"/>
                </a:solidFill>
              </a:rPr>
              <a:t>Среднее до обучения              </a:t>
            </a:r>
            <a:r>
              <a:rPr lang="ru-RU" sz="1600" dirty="0">
                <a:solidFill>
                  <a:srgbClr val="00B050"/>
                </a:solidFill>
              </a:rPr>
              <a:t>Среднее после обучения</a:t>
            </a:r>
          </a:p>
        </p:txBody>
      </p:sp>
      <p:cxnSp>
        <p:nvCxnSpPr>
          <p:cNvPr id="304" name="Прямая соединительная линия 303">
            <a:extLst>
              <a:ext uri="{FF2B5EF4-FFF2-40B4-BE49-F238E27FC236}">
                <a16:creationId xmlns:a16="http://schemas.microsoft.com/office/drawing/2014/main" id="{D169D618-0524-488D-9B61-4165A5CEF7D2}"/>
              </a:ext>
            </a:extLst>
          </p:cNvPr>
          <p:cNvCxnSpPr>
            <a:cxnSpLocks/>
          </p:cNvCxnSpPr>
          <p:nvPr/>
        </p:nvCxnSpPr>
        <p:spPr bwMode="auto">
          <a:xfrm flipH="1">
            <a:off x="427167" y="5980311"/>
            <a:ext cx="216024" cy="0"/>
          </a:xfrm>
          <a:prstGeom prst="line">
            <a:avLst/>
          </a:prstGeom>
          <a:ln w="57150"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05" name="Прямая соединительная линия 304">
            <a:extLst>
              <a:ext uri="{FF2B5EF4-FFF2-40B4-BE49-F238E27FC236}">
                <a16:creationId xmlns:a16="http://schemas.microsoft.com/office/drawing/2014/main" id="{409DAD72-07F6-4E8B-B937-FF4E6E38EAE9}"/>
              </a:ext>
            </a:extLst>
          </p:cNvPr>
          <p:cNvCxnSpPr>
            <a:cxnSpLocks/>
          </p:cNvCxnSpPr>
          <p:nvPr/>
        </p:nvCxnSpPr>
        <p:spPr bwMode="auto">
          <a:xfrm flipH="1">
            <a:off x="3416817" y="5964522"/>
            <a:ext cx="216024" cy="0"/>
          </a:xfrm>
          <a:prstGeom prst="line">
            <a:avLst/>
          </a:prstGeom>
          <a:ln w="57150">
            <a:solidFill>
              <a:srgbClr val="00B050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06" name="TextBox 305">
            <a:extLst>
              <a:ext uri="{FF2B5EF4-FFF2-40B4-BE49-F238E27FC236}">
                <a16:creationId xmlns:a16="http://schemas.microsoft.com/office/drawing/2014/main" id="{56005DEE-C8D9-4954-96E0-4205B294D6B1}"/>
              </a:ext>
            </a:extLst>
          </p:cNvPr>
          <p:cNvSpPr txBox="1"/>
          <p:nvPr/>
        </p:nvSpPr>
        <p:spPr>
          <a:xfrm>
            <a:off x="643191" y="6128413"/>
            <a:ext cx="2808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002060"/>
                </a:solidFill>
              </a:rPr>
              <a:t>Отклонение от среднего до обучения</a:t>
            </a:r>
          </a:p>
        </p:txBody>
      </p:sp>
      <p:sp>
        <p:nvSpPr>
          <p:cNvPr id="309" name="TextBox 308">
            <a:extLst>
              <a:ext uri="{FF2B5EF4-FFF2-40B4-BE49-F238E27FC236}">
                <a16:creationId xmlns:a16="http://schemas.microsoft.com/office/drawing/2014/main" id="{74096205-EA77-4E99-916A-9166D288CAB0}"/>
              </a:ext>
            </a:extLst>
          </p:cNvPr>
          <p:cNvSpPr txBox="1"/>
          <p:nvPr/>
        </p:nvSpPr>
        <p:spPr>
          <a:xfrm>
            <a:off x="3639282" y="6086683"/>
            <a:ext cx="2808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00B050"/>
                </a:solidFill>
              </a:rPr>
              <a:t>Отклонение от среднего после обучения</a:t>
            </a:r>
          </a:p>
        </p:txBody>
      </p:sp>
      <p:cxnSp>
        <p:nvCxnSpPr>
          <p:cNvPr id="312" name="Прямая соединительная линия 311">
            <a:extLst>
              <a:ext uri="{FF2B5EF4-FFF2-40B4-BE49-F238E27FC236}">
                <a16:creationId xmlns:a16="http://schemas.microsoft.com/office/drawing/2014/main" id="{3F8A940D-172E-4CEE-9F11-AB22E4C99715}"/>
              </a:ext>
            </a:extLst>
          </p:cNvPr>
          <p:cNvCxnSpPr>
            <a:cxnSpLocks/>
          </p:cNvCxnSpPr>
          <p:nvPr/>
        </p:nvCxnSpPr>
        <p:spPr bwMode="auto">
          <a:xfrm flipH="1">
            <a:off x="427167" y="6309320"/>
            <a:ext cx="216024" cy="0"/>
          </a:xfrm>
          <a:prstGeom prst="line">
            <a:avLst/>
          </a:prstGeom>
          <a:ln w="25400">
            <a:prstDash val="sysDash"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13" name="Прямая соединительная линия 312">
            <a:extLst>
              <a:ext uri="{FF2B5EF4-FFF2-40B4-BE49-F238E27FC236}">
                <a16:creationId xmlns:a16="http://schemas.microsoft.com/office/drawing/2014/main" id="{972E3859-2371-4F70-A56F-F1923A0503CC}"/>
              </a:ext>
            </a:extLst>
          </p:cNvPr>
          <p:cNvCxnSpPr>
            <a:cxnSpLocks/>
          </p:cNvCxnSpPr>
          <p:nvPr/>
        </p:nvCxnSpPr>
        <p:spPr bwMode="auto">
          <a:xfrm flipH="1">
            <a:off x="3433032" y="6309320"/>
            <a:ext cx="216024" cy="0"/>
          </a:xfrm>
          <a:prstGeom prst="line">
            <a:avLst/>
          </a:prstGeom>
          <a:ln w="25400">
            <a:solidFill>
              <a:srgbClr val="00B050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18" name="Прямоугольник 317">
            <a:extLst>
              <a:ext uri="{FF2B5EF4-FFF2-40B4-BE49-F238E27FC236}">
                <a16:creationId xmlns:a16="http://schemas.microsoft.com/office/drawing/2014/main" id="{2B5A66C7-3A22-4DEA-9FC5-6C22C7967116}"/>
              </a:ext>
            </a:extLst>
          </p:cNvPr>
          <p:cNvSpPr/>
          <p:nvPr/>
        </p:nvSpPr>
        <p:spPr bwMode="auto">
          <a:xfrm>
            <a:off x="2593537" y="1744670"/>
            <a:ext cx="1417875" cy="659588"/>
          </a:xfrm>
          <a:prstGeom prst="rect">
            <a:avLst/>
          </a:prstGeom>
          <a:solidFill>
            <a:srgbClr val="C5FFCF">
              <a:alpha val="2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Overflow="clip"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319" name="Прямоугольник 318">
            <a:extLst>
              <a:ext uri="{FF2B5EF4-FFF2-40B4-BE49-F238E27FC236}">
                <a16:creationId xmlns:a16="http://schemas.microsoft.com/office/drawing/2014/main" id="{2B5A66C7-3A22-4DEA-9FC5-6C22C7967116}"/>
              </a:ext>
            </a:extLst>
          </p:cNvPr>
          <p:cNvSpPr/>
          <p:nvPr/>
        </p:nvSpPr>
        <p:spPr bwMode="auto">
          <a:xfrm>
            <a:off x="4014440" y="1758318"/>
            <a:ext cx="1522659" cy="505185"/>
          </a:xfrm>
          <a:prstGeom prst="rect">
            <a:avLst/>
          </a:prstGeom>
          <a:solidFill>
            <a:srgbClr val="C5FFCF">
              <a:alpha val="2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Overflow="clip"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R="0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</a:pPr>
            <a:endParaRPr lang="ru-RU"/>
          </a:p>
        </p:txBody>
      </p:sp>
      <p:sp>
        <p:nvSpPr>
          <p:cNvPr id="320" name="Полилиния: фигура 319">
            <a:extLst>
              <a:ext uri="{FF2B5EF4-FFF2-40B4-BE49-F238E27FC236}">
                <a16:creationId xmlns:a16="http://schemas.microsoft.com/office/drawing/2014/main" id="{B0DD2481-2883-4D4D-9D84-6D485922C12F}"/>
              </a:ext>
            </a:extLst>
          </p:cNvPr>
          <p:cNvSpPr/>
          <p:nvPr/>
        </p:nvSpPr>
        <p:spPr bwMode="auto">
          <a:xfrm>
            <a:off x="5508625" y="1857375"/>
            <a:ext cx="1489075" cy="546337"/>
          </a:xfrm>
          <a:custGeom>
            <a:avLst/>
            <a:gdLst>
              <a:gd name="connsiteX0" fmla="*/ 0 w 1489075"/>
              <a:gd name="connsiteY0" fmla="*/ 0 h 619125"/>
              <a:gd name="connsiteX1" fmla="*/ 1460500 w 1489075"/>
              <a:gd name="connsiteY1" fmla="*/ 0 h 619125"/>
              <a:gd name="connsiteX2" fmla="*/ 1460500 w 1489075"/>
              <a:gd name="connsiteY2" fmla="*/ 92075 h 619125"/>
              <a:gd name="connsiteX3" fmla="*/ 1489075 w 1489075"/>
              <a:gd name="connsiteY3" fmla="*/ 85725 h 619125"/>
              <a:gd name="connsiteX4" fmla="*/ 1489075 w 1489075"/>
              <a:gd name="connsiteY4" fmla="*/ 619125 h 619125"/>
              <a:gd name="connsiteX5" fmla="*/ 25400 w 1489075"/>
              <a:gd name="connsiteY5" fmla="*/ 619125 h 619125"/>
              <a:gd name="connsiteX6" fmla="*/ 25400 w 1489075"/>
              <a:gd name="connsiteY6" fmla="*/ 403225 h 619125"/>
              <a:gd name="connsiteX7" fmla="*/ 6350 w 1489075"/>
              <a:gd name="connsiteY7" fmla="*/ 403225 h 619125"/>
              <a:gd name="connsiteX8" fmla="*/ 0 w 1489075"/>
              <a:gd name="connsiteY8" fmla="*/ 0 h 619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89075" h="619125">
                <a:moveTo>
                  <a:pt x="0" y="0"/>
                </a:moveTo>
                <a:lnTo>
                  <a:pt x="1460500" y="0"/>
                </a:lnTo>
                <a:lnTo>
                  <a:pt x="1460500" y="92075"/>
                </a:lnTo>
                <a:lnTo>
                  <a:pt x="1489075" y="85725"/>
                </a:lnTo>
                <a:lnTo>
                  <a:pt x="1489075" y="619125"/>
                </a:lnTo>
                <a:lnTo>
                  <a:pt x="25400" y="619125"/>
                </a:lnTo>
                <a:lnTo>
                  <a:pt x="25400" y="403225"/>
                </a:lnTo>
                <a:lnTo>
                  <a:pt x="6350" y="403225"/>
                </a:lnTo>
                <a:cubicBezTo>
                  <a:pt x="4233" y="268817"/>
                  <a:pt x="2117" y="134408"/>
                  <a:pt x="0" y="0"/>
                </a:cubicBezTo>
                <a:close/>
              </a:path>
            </a:pathLst>
          </a:custGeom>
          <a:solidFill>
            <a:srgbClr val="C5FFCF">
              <a:alpha val="2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Overflow="clip"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100">
              <a:latin typeface="+mn-lt"/>
            </a:endParaRPr>
          </a:p>
        </p:txBody>
      </p:sp>
      <p:sp>
        <p:nvSpPr>
          <p:cNvPr id="321" name="Прямоугольник 320">
            <a:extLst>
              <a:ext uri="{FF2B5EF4-FFF2-40B4-BE49-F238E27FC236}">
                <a16:creationId xmlns:a16="http://schemas.microsoft.com/office/drawing/2014/main" id="{B3A6F4B7-D63D-4BF5-B8AB-D453C1D84ADB}"/>
              </a:ext>
            </a:extLst>
          </p:cNvPr>
          <p:cNvSpPr/>
          <p:nvPr/>
        </p:nvSpPr>
        <p:spPr bwMode="auto">
          <a:xfrm>
            <a:off x="6989599" y="1929599"/>
            <a:ext cx="1486240" cy="628922"/>
          </a:xfrm>
          <a:prstGeom prst="rect">
            <a:avLst/>
          </a:prstGeom>
          <a:solidFill>
            <a:srgbClr val="C5FFCF">
              <a:alpha val="2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Overflow="clip"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R="0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</a:pPr>
            <a:endParaRPr lang="ru-RU"/>
          </a:p>
        </p:txBody>
      </p:sp>
      <p:sp>
        <p:nvSpPr>
          <p:cNvPr id="322" name="Прямоугольник 321">
            <a:extLst>
              <a:ext uri="{FF2B5EF4-FFF2-40B4-BE49-F238E27FC236}">
                <a16:creationId xmlns:a16="http://schemas.microsoft.com/office/drawing/2014/main" id="{281F9331-5CE1-4254-8DD5-141183C945B8}"/>
              </a:ext>
            </a:extLst>
          </p:cNvPr>
          <p:cNvSpPr/>
          <p:nvPr/>
        </p:nvSpPr>
        <p:spPr bwMode="auto">
          <a:xfrm>
            <a:off x="8469813" y="1855523"/>
            <a:ext cx="1242640" cy="709382"/>
          </a:xfrm>
          <a:prstGeom prst="rect">
            <a:avLst/>
          </a:prstGeom>
          <a:solidFill>
            <a:srgbClr val="C5FFCF">
              <a:alpha val="2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Overflow="clip"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grpSp>
        <p:nvGrpSpPr>
          <p:cNvPr id="3" name="Группа 316">
            <a:extLst>
              <a:ext uri="{FF2B5EF4-FFF2-40B4-BE49-F238E27FC236}">
                <a16:creationId xmlns:a16="http://schemas.microsoft.com/office/drawing/2014/main" id="{D2635280-4889-4F79-AF9D-A88C8EF72463}"/>
              </a:ext>
            </a:extLst>
          </p:cNvPr>
          <p:cNvGrpSpPr/>
          <p:nvPr/>
        </p:nvGrpSpPr>
        <p:grpSpPr>
          <a:xfrm>
            <a:off x="1146982" y="2386800"/>
            <a:ext cx="8556855" cy="1368000"/>
            <a:chOff x="1146982" y="2386800"/>
            <a:chExt cx="8556855" cy="1368000"/>
          </a:xfrm>
        </p:grpSpPr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2B281874-E31B-4B48-9142-0DDCDA9ADA4A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2587402" y="3212976"/>
              <a:ext cx="1440160" cy="0"/>
            </a:xfrm>
            <a:prstGeom prst="line">
              <a:avLst/>
            </a:prstGeom>
            <a:ln w="57150">
              <a:prstDash val="solid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>
              <a:extLst>
                <a:ext uri="{FF2B5EF4-FFF2-40B4-BE49-F238E27FC236}">
                  <a16:creationId xmlns:a16="http://schemas.microsoft.com/office/drawing/2014/main" id="{892496C9-7605-488A-A785-2135E5130AA6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4027562" y="2808982"/>
              <a:ext cx="1512168" cy="0"/>
            </a:xfrm>
            <a:prstGeom prst="line">
              <a:avLst/>
            </a:prstGeom>
            <a:ln w="57150">
              <a:prstDash val="solid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>
              <a:extLst>
                <a:ext uri="{FF2B5EF4-FFF2-40B4-BE49-F238E27FC236}">
                  <a16:creationId xmlns:a16="http://schemas.microsoft.com/office/drawing/2014/main" id="{1D814298-CF54-4687-AD3F-9F9020DA9493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5539730" y="2888940"/>
              <a:ext cx="1440160" cy="0"/>
            </a:xfrm>
            <a:prstGeom prst="line">
              <a:avLst/>
            </a:prstGeom>
            <a:ln w="57150">
              <a:prstDash val="solid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>
              <a:extLst>
                <a:ext uri="{FF2B5EF4-FFF2-40B4-BE49-F238E27FC236}">
                  <a16:creationId xmlns:a16="http://schemas.microsoft.com/office/drawing/2014/main" id="{B56DA0AB-5DC1-4B7D-AD8C-34DC54FD8204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6979892" y="3038400"/>
              <a:ext cx="1512166" cy="0"/>
            </a:xfrm>
            <a:prstGeom prst="line">
              <a:avLst/>
            </a:prstGeom>
            <a:ln w="57150">
              <a:prstDash val="solid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>
              <a:extLst>
                <a:ext uri="{FF2B5EF4-FFF2-40B4-BE49-F238E27FC236}">
                  <a16:creationId xmlns:a16="http://schemas.microsoft.com/office/drawing/2014/main" id="{0ACAFBCB-5B8C-449F-8262-C676B3DD7CCD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8438400" y="3140968"/>
              <a:ext cx="1265437" cy="0"/>
            </a:xfrm>
            <a:prstGeom prst="line">
              <a:avLst/>
            </a:prstGeom>
            <a:ln w="57150">
              <a:prstDash val="solid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>
              <a:extLst>
                <a:ext uri="{FF2B5EF4-FFF2-40B4-BE49-F238E27FC236}">
                  <a16:creationId xmlns:a16="http://schemas.microsoft.com/office/drawing/2014/main" id="{6F3632BA-FCC8-4EF2-865C-BF7EF4E13CDF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6972423" y="2858400"/>
              <a:ext cx="0" cy="212400"/>
            </a:xfrm>
            <a:prstGeom prst="line">
              <a:avLst/>
            </a:prstGeom>
            <a:ln w="57150"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>
              <a:extLst>
                <a:ext uri="{FF2B5EF4-FFF2-40B4-BE49-F238E27FC236}">
                  <a16:creationId xmlns:a16="http://schemas.microsoft.com/office/drawing/2014/main" id="{4E406359-B4E6-4BDB-8101-8252E0BF3402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032200" y="2782800"/>
              <a:ext cx="0" cy="471600"/>
            </a:xfrm>
            <a:prstGeom prst="line">
              <a:avLst/>
            </a:prstGeom>
            <a:ln w="57150"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>
              <a:extLst>
                <a:ext uri="{FF2B5EF4-FFF2-40B4-BE49-F238E27FC236}">
                  <a16:creationId xmlns:a16="http://schemas.microsoft.com/office/drawing/2014/main" id="{52C3886D-65C7-4195-B716-BD31A96FB6BB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578149" y="2959200"/>
              <a:ext cx="0" cy="284400"/>
            </a:xfrm>
            <a:prstGeom prst="line">
              <a:avLst/>
            </a:prstGeom>
            <a:ln w="57150"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>
              <a:extLst>
                <a:ext uri="{FF2B5EF4-FFF2-40B4-BE49-F238E27FC236}">
                  <a16:creationId xmlns:a16="http://schemas.microsoft.com/office/drawing/2014/main" id="{9381343C-B52C-47F9-906C-3096F162DDCE}"/>
                </a:ext>
              </a:extLst>
            </p:cNvPr>
            <p:cNvCxnSpPr/>
            <p:nvPr/>
          </p:nvCxnSpPr>
          <p:spPr bwMode="auto">
            <a:xfrm>
              <a:off x="2578149" y="2982496"/>
              <a:ext cx="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2" name="Прямая соединительная линия 21">
              <a:extLst>
                <a:ext uri="{FF2B5EF4-FFF2-40B4-BE49-F238E27FC236}">
                  <a16:creationId xmlns:a16="http://schemas.microsoft.com/office/drawing/2014/main" id="{4044CD33-A105-49AD-B70B-7C5EC008DD5B}"/>
                </a:ext>
              </a:extLst>
            </p:cNvPr>
            <p:cNvCxnSpPr/>
            <p:nvPr/>
          </p:nvCxnSpPr>
          <p:spPr bwMode="auto">
            <a:xfrm>
              <a:off x="2587402" y="2952998"/>
              <a:ext cx="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3" name="Прямая соединительная линия 22">
              <a:extLst>
                <a:ext uri="{FF2B5EF4-FFF2-40B4-BE49-F238E27FC236}">
                  <a16:creationId xmlns:a16="http://schemas.microsoft.com/office/drawing/2014/main" id="{0FC77B11-CC3C-47B8-9FBC-6F17A781B1D1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1147242" y="2983890"/>
              <a:ext cx="1440160" cy="0"/>
            </a:xfrm>
            <a:prstGeom prst="line">
              <a:avLst/>
            </a:prstGeom>
            <a:ln w="57150">
              <a:prstDash val="solid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>
              <a:extLst>
                <a:ext uri="{FF2B5EF4-FFF2-40B4-BE49-F238E27FC236}">
                  <a16:creationId xmlns:a16="http://schemas.microsoft.com/office/drawing/2014/main" id="{A47E4861-AEE7-41E1-AE16-BDF8CDD2F984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539730" y="2784774"/>
              <a:ext cx="0" cy="140400"/>
            </a:xfrm>
            <a:prstGeom prst="line">
              <a:avLst/>
            </a:prstGeom>
            <a:ln w="57150"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3" name="Прямая соединительная линия 112">
              <a:extLst>
                <a:ext uri="{FF2B5EF4-FFF2-40B4-BE49-F238E27FC236}">
                  <a16:creationId xmlns:a16="http://schemas.microsoft.com/office/drawing/2014/main" id="{C08546E1-CA54-4166-9EF2-58DAE1237D6F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8463600" y="3016949"/>
              <a:ext cx="0" cy="144016"/>
            </a:xfrm>
            <a:prstGeom prst="line">
              <a:avLst/>
            </a:prstGeom>
            <a:ln w="57150"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24" name="Прямая соединительная линия 123">
              <a:extLst>
                <a:ext uri="{FF2B5EF4-FFF2-40B4-BE49-F238E27FC236}">
                  <a16:creationId xmlns:a16="http://schemas.microsoft.com/office/drawing/2014/main" id="{04D98DEC-2E4A-43DC-857E-FCD620DB0630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1154832" y="2579771"/>
              <a:ext cx="1425797" cy="0"/>
            </a:xfrm>
            <a:prstGeom prst="line">
              <a:avLst/>
            </a:prstGeom>
            <a:ln w="25400">
              <a:solidFill>
                <a:srgbClr val="2F2F98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25" name="Прямая соединительная линия 124">
              <a:extLst>
                <a:ext uri="{FF2B5EF4-FFF2-40B4-BE49-F238E27FC236}">
                  <a16:creationId xmlns:a16="http://schemas.microsoft.com/office/drawing/2014/main" id="{481E809D-EE90-4273-A895-F4F93DD01C00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1146982" y="3429000"/>
              <a:ext cx="1425797" cy="0"/>
            </a:xfrm>
            <a:prstGeom prst="line">
              <a:avLst/>
            </a:prstGeom>
            <a:ln w="25400">
              <a:solidFill>
                <a:srgbClr val="2F2F98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26" name="Прямая соединительная линия 125">
              <a:extLst>
                <a:ext uri="{FF2B5EF4-FFF2-40B4-BE49-F238E27FC236}">
                  <a16:creationId xmlns:a16="http://schemas.microsoft.com/office/drawing/2014/main" id="{8C63A778-F856-49FA-8A1E-54C856D14267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572382" y="2579771"/>
              <a:ext cx="0" cy="129149"/>
            </a:xfrm>
            <a:prstGeom prst="line">
              <a:avLst/>
            </a:prstGeom>
            <a:ln w="25400">
              <a:solidFill>
                <a:srgbClr val="2F2F98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29" name="Прямая соединительная линия 128">
              <a:extLst>
                <a:ext uri="{FF2B5EF4-FFF2-40B4-BE49-F238E27FC236}">
                  <a16:creationId xmlns:a16="http://schemas.microsoft.com/office/drawing/2014/main" id="{6BCE990B-B447-4C05-9F54-02DF8E96963F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2572383" y="2708920"/>
              <a:ext cx="1459817" cy="0"/>
            </a:xfrm>
            <a:prstGeom prst="line">
              <a:avLst/>
            </a:prstGeom>
            <a:ln w="25400">
              <a:solidFill>
                <a:srgbClr val="2F2F98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31" name="Прямая соединительная линия 130">
              <a:extLst>
                <a:ext uri="{FF2B5EF4-FFF2-40B4-BE49-F238E27FC236}">
                  <a16:creationId xmlns:a16="http://schemas.microsoft.com/office/drawing/2014/main" id="{ABD7E630-2EF7-4B6F-9613-B26D76FA61A2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2564968" y="3740400"/>
              <a:ext cx="1475676" cy="0"/>
            </a:xfrm>
            <a:prstGeom prst="line">
              <a:avLst/>
            </a:prstGeom>
            <a:ln w="25400">
              <a:solidFill>
                <a:srgbClr val="2F2F98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32" name="Прямая соединительная линия 131">
              <a:extLst>
                <a:ext uri="{FF2B5EF4-FFF2-40B4-BE49-F238E27FC236}">
                  <a16:creationId xmlns:a16="http://schemas.microsoft.com/office/drawing/2014/main" id="{F4829FA4-406A-49F0-824B-5F2E08595F23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571736" y="3420000"/>
              <a:ext cx="0" cy="331200"/>
            </a:xfrm>
            <a:prstGeom prst="line">
              <a:avLst/>
            </a:prstGeom>
            <a:ln w="25400">
              <a:solidFill>
                <a:srgbClr val="2F2F98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34" name="Прямая соединительная линия 133">
              <a:extLst>
                <a:ext uri="{FF2B5EF4-FFF2-40B4-BE49-F238E27FC236}">
                  <a16:creationId xmlns:a16="http://schemas.microsoft.com/office/drawing/2014/main" id="{6FF91DF7-C42E-4BEA-9A2E-96637F7BB8CA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4017008" y="2398553"/>
              <a:ext cx="1522722" cy="0"/>
            </a:xfrm>
            <a:prstGeom prst="line">
              <a:avLst/>
            </a:prstGeom>
            <a:ln w="25400">
              <a:solidFill>
                <a:srgbClr val="2F2F98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36" name="Прямая соединительная линия 135">
              <a:extLst>
                <a:ext uri="{FF2B5EF4-FFF2-40B4-BE49-F238E27FC236}">
                  <a16:creationId xmlns:a16="http://schemas.microsoft.com/office/drawing/2014/main" id="{C2695731-1ABC-478F-98B7-5400100C4E32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4040644" y="3163980"/>
              <a:ext cx="1491620" cy="0"/>
            </a:xfrm>
            <a:prstGeom prst="line">
              <a:avLst/>
            </a:prstGeom>
            <a:ln w="25400">
              <a:solidFill>
                <a:srgbClr val="2F2F98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38" name="Прямая соединительная линия 137">
              <a:extLst>
                <a:ext uri="{FF2B5EF4-FFF2-40B4-BE49-F238E27FC236}">
                  <a16:creationId xmlns:a16="http://schemas.microsoft.com/office/drawing/2014/main" id="{0BD116E4-1456-46CD-AA44-2AD55A802E25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040644" y="3153600"/>
              <a:ext cx="0" cy="601200"/>
            </a:xfrm>
            <a:prstGeom prst="line">
              <a:avLst/>
            </a:prstGeom>
            <a:ln w="25400">
              <a:solidFill>
                <a:srgbClr val="2F2F98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41" name="Прямая соединительная линия 140">
              <a:extLst>
                <a:ext uri="{FF2B5EF4-FFF2-40B4-BE49-F238E27FC236}">
                  <a16:creationId xmlns:a16="http://schemas.microsoft.com/office/drawing/2014/main" id="{03EC62F6-4223-4B9F-A575-8EFCBA28ED07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024784" y="2386800"/>
              <a:ext cx="0" cy="334800"/>
            </a:xfrm>
            <a:prstGeom prst="line">
              <a:avLst/>
            </a:prstGeom>
            <a:ln w="25400">
              <a:solidFill>
                <a:srgbClr val="2F2F98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43" name="Прямая соединительная линия 142">
              <a:extLst>
                <a:ext uri="{FF2B5EF4-FFF2-40B4-BE49-F238E27FC236}">
                  <a16:creationId xmlns:a16="http://schemas.microsoft.com/office/drawing/2014/main" id="{68133D54-F0BF-4163-81E9-F3447AEF2306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5524672" y="2492896"/>
              <a:ext cx="1455218" cy="0"/>
            </a:xfrm>
            <a:prstGeom prst="line">
              <a:avLst/>
            </a:prstGeom>
            <a:ln w="25400">
              <a:solidFill>
                <a:srgbClr val="2F2F98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45" name="Прямая соединительная линия 144">
              <a:extLst>
                <a:ext uri="{FF2B5EF4-FFF2-40B4-BE49-F238E27FC236}">
                  <a16:creationId xmlns:a16="http://schemas.microsoft.com/office/drawing/2014/main" id="{40909997-4CAF-424C-976C-1FAB6F8D3D6F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5539730" y="3261271"/>
              <a:ext cx="1455218" cy="0"/>
            </a:xfrm>
            <a:prstGeom prst="line">
              <a:avLst/>
            </a:prstGeom>
            <a:ln w="25400">
              <a:solidFill>
                <a:srgbClr val="2F2F98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46" name="Прямая соединительная линия 145">
              <a:extLst>
                <a:ext uri="{FF2B5EF4-FFF2-40B4-BE49-F238E27FC236}">
                  <a16:creationId xmlns:a16="http://schemas.microsoft.com/office/drawing/2014/main" id="{9BEBE8E2-98DC-4865-9A68-5745BF3327CB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5524672" y="2398552"/>
              <a:ext cx="0" cy="108000"/>
            </a:xfrm>
            <a:prstGeom prst="line">
              <a:avLst/>
            </a:prstGeom>
            <a:ln w="25400">
              <a:solidFill>
                <a:srgbClr val="2F2F98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49" name="Прямая соединительная линия 148">
              <a:extLst>
                <a:ext uri="{FF2B5EF4-FFF2-40B4-BE49-F238E27FC236}">
                  <a16:creationId xmlns:a16="http://schemas.microsoft.com/office/drawing/2014/main" id="{EFA3E971-3FCD-42A0-8A5B-BF2A0DF7CD6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5539730" y="3153600"/>
              <a:ext cx="0" cy="122400"/>
            </a:xfrm>
            <a:prstGeom prst="line">
              <a:avLst/>
            </a:prstGeom>
            <a:ln w="25400">
              <a:solidFill>
                <a:srgbClr val="2F2F98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50" name="Прямая соединительная линия 149">
              <a:extLst>
                <a:ext uri="{FF2B5EF4-FFF2-40B4-BE49-F238E27FC236}">
                  <a16:creationId xmlns:a16="http://schemas.microsoft.com/office/drawing/2014/main" id="{41142225-C5BD-4F24-8E73-DE4B85D55A73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6979890" y="3429000"/>
              <a:ext cx="1479859" cy="0"/>
            </a:xfrm>
            <a:prstGeom prst="line">
              <a:avLst/>
            </a:prstGeom>
            <a:ln w="25400">
              <a:solidFill>
                <a:srgbClr val="2F2F98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52" name="Прямая соединительная линия 151">
              <a:extLst>
                <a:ext uri="{FF2B5EF4-FFF2-40B4-BE49-F238E27FC236}">
                  <a16:creationId xmlns:a16="http://schemas.microsoft.com/office/drawing/2014/main" id="{B2052C97-0D36-494E-8AFF-1411971D9522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6979890" y="2636912"/>
              <a:ext cx="1479859" cy="0"/>
            </a:xfrm>
            <a:prstGeom prst="line">
              <a:avLst/>
            </a:prstGeom>
            <a:ln w="25400">
              <a:solidFill>
                <a:srgbClr val="2F2F98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53" name="Прямая соединительная линия 152">
              <a:extLst>
                <a:ext uri="{FF2B5EF4-FFF2-40B4-BE49-F238E27FC236}">
                  <a16:creationId xmlns:a16="http://schemas.microsoft.com/office/drawing/2014/main" id="{8250DF2E-C226-45A3-A923-C6C5A209470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967832" y="2492896"/>
              <a:ext cx="0" cy="154800"/>
            </a:xfrm>
            <a:prstGeom prst="line">
              <a:avLst/>
            </a:prstGeom>
            <a:ln w="25400">
              <a:solidFill>
                <a:srgbClr val="2F2F98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55" name="Прямая соединительная линия 154">
              <a:extLst>
                <a:ext uri="{FF2B5EF4-FFF2-40B4-BE49-F238E27FC236}">
                  <a16:creationId xmlns:a16="http://schemas.microsoft.com/office/drawing/2014/main" id="{D99065E6-D7BE-4FE5-AF7B-3E8F611770E2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985915" y="3250800"/>
              <a:ext cx="0" cy="178200"/>
            </a:xfrm>
            <a:prstGeom prst="line">
              <a:avLst/>
            </a:prstGeom>
            <a:ln w="25400">
              <a:solidFill>
                <a:srgbClr val="2F2F98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57" name="Прямая соединительная линия 156">
              <a:extLst>
                <a:ext uri="{FF2B5EF4-FFF2-40B4-BE49-F238E27FC236}">
                  <a16:creationId xmlns:a16="http://schemas.microsoft.com/office/drawing/2014/main" id="{15F4D264-B20B-4D51-9710-ECE3C26630AE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8459750" y="2721600"/>
              <a:ext cx="1239465" cy="0"/>
            </a:xfrm>
            <a:prstGeom prst="line">
              <a:avLst/>
            </a:prstGeom>
            <a:ln w="25400">
              <a:solidFill>
                <a:srgbClr val="2F2F98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59" name="Прямая соединительная линия 158">
              <a:extLst>
                <a:ext uri="{FF2B5EF4-FFF2-40B4-BE49-F238E27FC236}">
                  <a16:creationId xmlns:a16="http://schemas.microsoft.com/office/drawing/2014/main" id="{9D4B664A-68AA-4A7F-9D75-C7B2938F79BE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8459749" y="3531600"/>
              <a:ext cx="1239465" cy="0"/>
            </a:xfrm>
            <a:prstGeom prst="line">
              <a:avLst/>
            </a:prstGeom>
            <a:ln w="25400">
              <a:solidFill>
                <a:srgbClr val="2F2F98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60" name="Прямая соединительная линия 159">
              <a:extLst>
                <a:ext uri="{FF2B5EF4-FFF2-40B4-BE49-F238E27FC236}">
                  <a16:creationId xmlns:a16="http://schemas.microsoft.com/office/drawing/2014/main" id="{999F5598-8C33-4BEA-A81A-AEB2FAE0996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470189" y="2624400"/>
              <a:ext cx="0" cy="90818"/>
            </a:xfrm>
            <a:prstGeom prst="line">
              <a:avLst/>
            </a:prstGeom>
            <a:ln w="25400">
              <a:solidFill>
                <a:srgbClr val="2F2F98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4" name="Группа 315">
            <a:extLst>
              <a:ext uri="{FF2B5EF4-FFF2-40B4-BE49-F238E27FC236}">
                <a16:creationId xmlns:a16="http://schemas.microsoft.com/office/drawing/2014/main" id="{337C6FB3-4C21-4D42-A7C2-13E2F961A131}"/>
              </a:ext>
            </a:extLst>
          </p:cNvPr>
          <p:cNvGrpSpPr/>
          <p:nvPr/>
        </p:nvGrpSpPr>
        <p:grpSpPr>
          <a:xfrm>
            <a:off x="1146982" y="1713600"/>
            <a:ext cx="8569212" cy="855668"/>
            <a:chOff x="1146982" y="1713600"/>
            <a:chExt cx="8569212" cy="855668"/>
          </a:xfrm>
        </p:grpSpPr>
        <p:cxnSp>
          <p:nvCxnSpPr>
            <p:cNvPr id="19" name="Прямая соединительная линия 18">
              <a:extLst>
                <a:ext uri="{FF2B5EF4-FFF2-40B4-BE49-F238E27FC236}">
                  <a16:creationId xmlns:a16="http://schemas.microsoft.com/office/drawing/2014/main" id="{30EA0DC6-FA46-49EB-A99E-520632E9BD87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564361" y="2037608"/>
              <a:ext cx="0" cy="95248"/>
            </a:xfrm>
            <a:prstGeom prst="line">
              <a:avLst/>
            </a:prstGeom>
            <a:ln w="57150">
              <a:solidFill>
                <a:srgbClr val="00B050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>
              <a:extLst>
                <a:ext uri="{FF2B5EF4-FFF2-40B4-BE49-F238E27FC236}">
                  <a16:creationId xmlns:a16="http://schemas.microsoft.com/office/drawing/2014/main" id="{D88BC867-9871-46A1-BD53-C5DA9BCAAC25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002572" y="1974394"/>
              <a:ext cx="0" cy="162000"/>
            </a:xfrm>
            <a:prstGeom prst="line">
              <a:avLst/>
            </a:prstGeom>
            <a:ln w="57150">
              <a:solidFill>
                <a:srgbClr val="00B050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>
              <a:extLst>
                <a:ext uri="{FF2B5EF4-FFF2-40B4-BE49-F238E27FC236}">
                  <a16:creationId xmlns:a16="http://schemas.microsoft.com/office/drawing/2014/main" id="{EC0A461B-E5F1-411C-A1A6-9289E6E5A25E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1146982" y="2055394"/>
              <a:ext cx="1431167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solid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>
              <a:extLst>
                <a:ext uri="{FF2B5EF4-FFF2-40B4-BE49-F238E27FC236}">
                  <a16:creationId xmlns:a16="http://schemas.microsoft.com/office/drawing/2014/main" id="{02D383FD-9E3C-4756-81FA-C6BD538EB402}"/>
                </a:ext>
              </a:extLst>
            </p:cNvPr>
            <p:cNvCxnSpPr/>
            <p:nvPr/>
          </p:nvCxnSpPr>
          <p:spPr bwMode="auto">
            <a:xfrm flipH="1">
              <a:off x="2564968" y="2106008"/>
              <a:ext cx="144016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solid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>
              <a:extLst>
                <a:ext uri="{FF2B5EF4-FFF2-40B4-BE49-F238E27FC236}">
                  <a16:creationId xmlns:a16="http://schemas.microsoft.com/office/drawing/2014/main" id="{3B83BD3B-716F-44EC-A9A3-C1F16E6E4A7D}"/>
                </a:ext>
              </a:extLst>
            </p:cNvPr>
            <p:cNvCxnSpPr/>
            <p:nvPr/>
          </p:nvCxnSpPr>
          <p:spPr bwMode="auto">
            <a:xfrm flipH="1">
              <a:off x="4013640" y="2001608"/>
              <a:ext cx="1512168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solid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>
              <a:extLst>
                <a:ext uri="{FF2B5EF4-FFF2-40B4-BE49-F238E27FC236}">
                  <a16:creationId xmlns:a16="http://schemas.microsoft.com/office/drawing/2014/main" id="{BDBEA89A-6650-4E6D-A7BB-82C7E3C9F846}"/>
                </a:ext>
              </a:extLst>
            </p:cNvPr>
            <p:cNvCxnSpPr/>
            <p:nvPr/>
          </p:nvCxnSpPr>
          <p:spPr bwMode="auto">
            <a:xfrm flipH="1">
              <a:off x="5523511" y="2132856"/>
              <a:ext cx="144016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solid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>
              <a:extLst>
                <a:ext uri="{FF2B5EF4-FFF2-40B4-BE49-F238E27FC236}">
                  <a16:creationId xmlns:a16="http://schemas.microsoft.com/office/drawing/2014/main" id="{0B8D69D8-6396-4F03-ABB0-0DBD98B4A5D5}"/>
                </a:ext>
              </a:extLst>
            </p:cNvPr>
            <p:cNvCxnSpPr/>
            <p:nvPr/>
          </p:nvCxnSpPr>
          <p:spPr bwMode="auto">
            <a:xfrm flipH="1">
              <a:off x="6977061" y="2267350"/>
              <a:ext cx="1482688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solid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>
              <a:extLst>
                <a:ext uri="{FF2B5EF4-FFF2-40B4-BE49-F238E27FC236}">
                  <a16:creationId xmlns:a16="http://schemas.microsoft.com/office/drawing/2014/main" id="{0C87F90C-FD34-4233-A33E-6E8A6877517C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8459749" y="2198161"/>
              <a:ext cx="1256185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solid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1" name="Прямая соединительная линия 30">
              <a:extLst>
                <a:ext uri="{FF2B5EF4-FFF2-40B4-BE49-F238E27FC236}">
                  <a16:creationId xmlns:a16="http://schemas.microsoft.com/office/drawing/2014/main" id="{6FA09D7F-F4AA-45CB-A013-14AE5A742BD3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524914" y="1974394"/>
              <a:ext cx="0" cy="187200"/>
            </a:xfrm>
            <a:prstGeom prst="line">
              <a:avLst/>
            </a:prstGeom>
            <a:ln w="57150">
              <a:solidFill>
                <a:srgbClr val="00B050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>
              <a:extLst>
                <a:ext uri="{FF2B5EF4-FFF2-40B4-BE49-F238E27FC236}">
                  <a16:creationId xmlns:a16="http://schemas.microsoft.com/office/drawing/2014/main" id="{92AF50C3-6865-40BD-8992-6AFD5B129178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6978728" y="2106008"/>
              <a:ext cx="0" cy="190800"/>
            </a:xfrm>
            <a:prstGeom prst="line">
              <a:avLst/>
            </a:prstGeom>
            <a:ln w="57150">
              <a:solidFill>
                <a:srgbClr val="00B050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3" name="Прямая соединительная линия 32">
              <a:extLst>
                <a:ext uri="{FF2B5EF4-FFF2-40B4-BE49-F238E27FC236}">
                  <a16:creationId xmlns:a16="http://schemas.microsoft.com/office/drawing/2014/main" id="{5B793FB1-775C-4D54-BCC2-7CC9A168C258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8457393" y="2169984"/>
              <a:ext cx="0" cy="126824"/>
            </a:xfrm>
            <a:prstGeom prst="line">
              <a:avLst/>
            </a:prstGeom>
            <a:ln w="57150">
              <a:solidFill>
                <a:srgbClr val="00B050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5" name="Прямая соединительная линия 44">
              <a:extLst>
                <a:ext uri="{FF2B5EF4-FFF2-40B4-BE49-F238E27FC236}">
                  <a16:creationId xmlns:a16="http://schemas.microsoft.com/office/drawing/2014/main" id="{6EFE114D-8B56-439C-A40E-7394B0943987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580629" y="1725782"/>
              <a:ext cx="0" cy="65194"/>
            </a:xfrm>
            <a:prstGeom prst="line">
              <a:avLst/>
            </a:prstGeom>
            <a:ln w="25400">
              <a:solidFill>
                <a:srgbClr val="00B050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6" name="Прямая соединительная линия 45">
              <a:extLst>
                <a:ext uri="{FF2B5EF4-FFF2-40B4-BE49-F238E27FC236}">
                  <a16:creationId xmlns:a16="http://schemas.microsoft.com/office/drawing/2014/main" id="{BD74E2A4-35C6-46AD-BA80-ED2AA31A4EA4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024784" y="1713600"/>
              <a:ext cx="0" cy="50400"/>
            </a:xfrm>
            <a:prstGeom prst="line">
              <a:avLst/>
            </a:prstGeom>
            <a:ln w="25400">
              <a:solidFill>
                <a:srgbClr val="00B050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7" name="Прямая соединительная линия 46">
              <a:extLst>
                <a:ext uri="{FF2B5EF4-FFF2-40B4-BE49-F238E27FC236}">
                  <a16:creationId xmlns:a16="http://schemas.microsoft.com/office/drawing/2014/main" id="{F2F6EB9F-3226-4DE4-A7A5-B9337964F630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1146982" y="1782124"/>
              <a:ext cx="1425797" cy="0"/>
            </a:xfrm>
            <a:prstGeom prst="line">
              <a:avLst/>
            </a:prstGeom>
            <a:ln w="25400">
              <a:solidFill>
                <a:srgbClr val="00B050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8" name="Прямая соединительная линия 47">
              <a:extLst>
                <a:ext uri="{FF2B5EF4-FFF2-40B4-BE49-F238E27FC236}">
                  <a16:creationId xmlns:a16="http://schemas.microsoft.com/office/drawing/2014/main" id="{86DF0B5A-57A8-4935-BE7F-83DAD8B3389F}"/>
                </a:ext>
              </a:extLst>
            </p:cNvPr>
            <p:cNvCxnSpPr/>
            <p:nvPr/>
          </p:nvCxnSpPr>
          <p:spPr bwMode="auto">
            <a:xfrm flipH="1">
              <a:off x="2578149" y="1725782"/>
              <a:ext cx="1440160" cy="0"/>
            </a:xfrm>
            <a:prstGeom prst="line">
              <a:avLst/>
            </a:prstGeom>
            <a:ln w="25400">
              <a:solidFill>
                <a:srgbClr val="00B050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9" name="Прямая соединительная линия 48">
              <a:extLst>
                <a:ext uri="{FF2B5EF4-FFF2-40B4-BE49-F238E27FC236}">
                  <a16:creationId xmlns:a16="http://schemas.microsoft.com/office/drawing/2014/main" id="{21E1A530-AA60-44F8-A5F2-6A9B27199B7B}"/>
                </a:ext>
              </a:extLst>
            </p:cNvPr>
            <p:cNvCxnSpPr/>
            <p:nvPr/>
          </p:nvCxnSpPr>
          <p:spPr bwMode="auto">
            <a:xfrm flipH="1">
              <a:off x="4020095" y="1750114"/>
              <a:ext cx="1512168" cy="0"/>
            </a:xfrm>
            <a:prstGeom prst="line">
              <a:avLst/>
            </a:prstGeom>
            <a:ln w="25400">
              <a:solidFill>
                <a:srgbClr val="00B050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0" name="Прямая соединительная линия 49">
              <a:extLst>
                <a:ext uri="{FF2B5EF4-FFF2-40B4-BE49-F238E27FC236}">
                  <a16:creationId xmlns:a16="http://schemas.microsoft.com/office/drawing/2014/main" id="{3797B15F-9570-4EE2-BCC7-FAB369F5D105}"/>
                </a:ext>
              </a:extLst>
            </p:cNvPr>
            <p:cNvCxnSpPr/>
            <p:nvPr/>
          </p:nvCxnSpPr>
          <p:spPr bwMode="auto">
            <a:xfrm flipH="1">
              <a:off x="5532263" y="1844824"/>
              <a:ext cx="1440160" cy="0"/>
            </a:xfrm>
            <a:prstGeom prst="line">
              <a:avLst/>
            </a:prstGeom>
            <a:ln w="25400">
              <a:solidFill>
                <a:srgbClr val="00B050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1" name="Прямая соединительная линия 50">
              <a:extLst>
                <a:ext uri="{FF2B5EF4-FFF2-40B4-BE49-F238E27FC236}">
                  <a16:creationId xmlns:a16="http://schemas.microsoft.com/office/drawing/2014/main" id="{3D67FAFE-CD8E-439A-9287-85D25B6C021B}"/>
                </a:ext>
              </a:extLst>
            </p:cNvPr>
            <p:cNvCxnSpPr/>
            <p:nvPr/>
          </p:nvCxnSpPr>
          <p:spPr bwMode="auto">
            <a:xfrm flipH="1">
              <a:off x="6977061" y="1929600"/>
              <a:ext cx="1482688" cy="0"/>
            </a:xfrm>
            <a:prstGeom prst="line">
              <a:avLst/>
            </a:prstGeom>
            <a:ln w="25400">
              <a:solidFill>
                <a:srgbClr val="00B050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2" name="Прямая соединительная линия 51">
              <a:extLst>
                <a:ext uri="{FF2B5EF4-FFF2-40B4-BE49-F238E27FC236}">
                  <a16:creationId xmlns:a16="http://schemas.microsoft.com/office/drawing/2014/main" id="{75D8F4F3-D4FD-4C95-8795-58028A99291F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8463600" y="1844824"/>
              <a:ext cx="1252594" cy="0"/>
            </a:xfrm>
            <a:prstGeom prst="line">
              <a:avLst/>
            </a:prstGeom>
            <a:ln w="25400">
              <a:solidFill>
                <a:srgbClr val="00B050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3" name="Прямая соединительная линия 52">
              <a:extLst>
                <a:ext uri="{FF2B5EF4-FFF2-40B4-BE49-F238E27FC236}">
                  <a16:creationId xmlns:a16="http://schemas.microsoft.com/office/drawing/2014/main" id="{798643EE-1F9A-4916-A004-B59DE31748D5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524672" y="1738636"/>
              <a:ext cx="0" cy="118800"/>
            </a:xfrm>
            <a:prstGeom prst="line">
              <a:avLst/>
            </a:prstGeom>
            <a:ln w="25400">
              <a:solidFill>
                <a:srgbClr val="00B050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4" name="Прямая соединительная линия 53">
              <a:extLst>
                <a:ext uri="{FF2B5EF4-FFF2-40B4-BE49-F238E27FC236}">
                  <a16:creationId xmlns:a16="http://schemas.microsoft.com/office/drawing/2014/main" id="{D51D2105-1797-4D56-9C60-20A3CCE4B068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6985915" y="1833032"/>
              <a:ext cx="0" cy="104400"/>
            </a:xfrm>
            <a:prstGeom prst="line">
              <a:avLst/>
            </a:prstGeom>
            <a:ln w="25400">
              <a:solidFill>
                <a:srgbClr val="00B050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5" name="Прямая соединительная линия 54">
              <a:extLst>
                <a:ext uri="{FF2B5EF4-FFF2-40B4-BE49-F238E27FC236}">
                  <a16:creationId xmlns:a16="http://schemas.microsoft.com/office/drawing/2014/main" id="{4EF5C9C2-FED0-4D41-88E3-4326BDE331CF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8463600" y="1836000"/>
              <a:ext cx="0" cy="93600"/>
            </a:xfrm>
            <a:prstGeom prst="line">
              <a:avLst/>
            </a:prstGeom>
            <a:ln w="25400">
              <a:solidFill>
                <a:srgbClr val="00B050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4" name="Прямая соединительная линия 73">
              <a:extLst>
                <a:ext uri="{FF2B5EF4-FFF2-40B4-BE49-F238E27FC236}">
                  <a16:creationId xmlns:a16="http://schemas.microsoft.com/office/drawing/2014/main" id="{E283AF1D-5B1D-4A03-A234-87B68CC6364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588228" y="2336400"/>
              <a:ext cx="0" cy="108000"/>
            </a:xfrm>
            <a:prstGeom prst="line">
              <a:avLst/>
            </a:prstGeom>
            <a:ln w="25400">
              <a:solidFill>
                <a:srgbClr val="00B050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5" name="Прямая соединительная линия 74">
              <a:extLst>
                <a:ext uri="{FF2B5EF4-FFF2-40B4-BE49-F238E27FC236}">
                  <a16:creationId xmlns:a16="http://schemas.microsoft.com/office/drawing/2014/main" id="{C3CD94A9-4F99-408A-9AF1-B3291BCEF75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147242" y="2348225"/>
              <a:ext cx="1438243" cy="0"/>
            </a:xfrm>
            <a:prstGeom prst="line">
              <a:avLst/>
            </a:prstGeom>
            <a:ln w="25400">
              <a:solidFill>
                <a:srgbClr val="00B050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6" name="Прямая соединительная линия 75">
              <a:extLst>
                <a:ext uri="{FF2B5EF4-FFF2-40B4-BE49-F238E27FC236}">
                  <a16:creationId xmlns:a16="http://schemas.microsoft.com/office/drawing/2014/main" id="{97305016-BAC0-496A-80EE-D52C04AC94F5}"/>
                </a:ext>
              </a:extLst>
            </p:cNvPr>
            <p:cNvCxnSpPr>
              <a:cxnSpLocks/>
            </p:cNvCxnSpPr>
            <p:nvPr/>
          </p:nvCxnSpPr>
          <p:spPr bwMode="auto">
            <a:xfrm rot="10800000" flipH="1">
              <a:off x="2589321" y="2420888"/>
              <a:ext cx="1440160" cy="0"/>
            </a:xfrm>
            <a:prstGeom prst="line">
              <a:avLst/>
            </a:prstGeom>
            <a:ln w="25400">
              <a:solidFill>
                <a:srgbClr val="00B050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7" name="Прямая соединительная линия 76">
              <a:extLst>
                <a:ext uri="{FF2B5EF4-FFF2-40B4-BE49-F238E27FC236}">
                  <a16:creationId xmlns:a16="http://schemas.microsoft.com/office/drawing/2014/main" id="{02109C2C-FDE1-44E6-9836-67DEABE61838}"/>
                </a:ext>
              </a:extLst>
            </p:cNvPr>
            <p:cNvCxnSpPr>
              <a:cxnSpLocks/>
            </p:cNvCxnSpPr>
            <p:nvPr/>
          </p:nvCxnSpPr>
          <p:spPr bwMode="auto">
            <a:xfrm rot="10800000" flipH="1">
              <a:off x="4026227" y="2279940"/>
              <a:ext cx="1512168" cy="0"/>
            </a:xfrm>
            <a:prstGeom prst="line">
              <a:avLst/>
            </a:prstGeom>
            <a:ln w="25400">
              <a:solidFill>
                <a:srgbClr val="00B050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8" name="Прямая соединительная линия 77">
              <a:extLst>
                <a:ext uri="{FF2B5EF4-FFF2-40B4-BE49-F238E27FC236}">
                  <a16:creationId xmlns:a16="http://schemas.microsoft.com/office/drawing/2014/main" id="{DB4665F2-A394-432E-AD94-F8144DC891AF}"/>
                </a:ext>
              </a:extLst>
            </p:cNvPr>
            <p:cNvCxnSpPr>
              <a:cxnSpLocks/>
            </p:cNvCxnSpPr>
            <p:nvPr/>
          </p:nvCxnSpPr>
          <p:spPr bwMode="auto">
            <a:xfrm rot="10800000" flipH="1">
              <a:off x="5523511" y="2420151"/>
              <a:ext cx="1440160" cy="0"/>
            </a:xfrm>
            <a:prstGeom prst="line">
              <a:avLst/>
            </a:prstGeom>
            <a:ln w="25400">
              <a:solidFill>
                <a:srgbClr val="00B050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9" name="Прямая соединительная линия 78">
              <a:extLst>
                <a:ext uri="{FF2B5EF4-FFF2-40B4-BE49-F238E27FC236}">
                  <a16:creationId xmlns:a16="http://schemas.microsoft.com/office/drawing/2014/main" id="{2410F3C4-072F-4061-B7E6-85BC0B901579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967832" y="2564904"/>
              <a:ext cx="1278722" cy="0"/>
            </a:xfrm>
            <a:prstGeom prst="line">
              <a:avLst/>
            </a:prstGeom>
            <a:ln w="25400">
              <a:solidFill>
                <a:srgbClr val="00B050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0" name="Прямая соединительная линия 79">
              <a:extLst>
                <a:ext uri="{FF2B5EF4-FFF2-40B4-BE49-F238E27FC236}">
                  <a16:creationId xmlns:a16="http://schemas.microsoft.com/office/drawing/2014/main" id="{3A120D24-8404-4F35-B687-67215FAE1164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234213" y="2569268"/>
              <a:ext cx="1478240" cy="0"/>
            </a:xfrm>
            <a:prstGeom prst="line">
              <a:avLst/>
            </a:prstGeom>
            <a:ln w="25400">
              <a:solidFill>
                <a:srgbClr val="00B050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1" name="Прямая соединительная линия 80">
              <a:extLst>
                <a:ext uri="{FF2B5EF4-FFF2-40B4-BE49-F238E27FC236}">
                  <a16:creationId xmlns:a16="http://schemas.microsoft.com/office/drawing/2014/main" id="{F310C009-8135-4137-B3A0-92D7DD20A520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5531101" y="2264952"/>
              <a:ext cx="1" cy="165199"/>
            </a:xfrm>
            <a:prstGeom prst="line">
              <a:avLst/>
            </a:prstGeom>
            <a:ln w="25400">
              <a:solidFill>
                <a:srgbClr val="00B050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2" name="Прямая соединительная линия 81">
              <a:extLst>
                <a:ext uri="{FF2B5EF4-FFF2-40B4-BE49-F238E27FC236}">
                  <a16:creationId xmlns:a16="http://schemas.microsoft.com/office/drawing/2014/main" id="{9CBFA0F0-0D57-48BC-B26C-96144007331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972596" y="2404258"/>
              <a:ext cx="0" cy="160277"/>
            </a:xfrm>
            <a:prstGeom prst="line">
              <a:avLst/>
            </a:prstGeom>
            <a:ln w="25400">
              <a:solidFill>
                <a:srgbClr val="00B050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4" name="Прямая соединительная линия 83">
              <a:extLst>
                <a:ext uri="{FF2B5EF4-FFF2-40B4-BE49-F238E27FC236}">
                  <a16:creationId xmlns:a16="http://schemas.microsoft.com/office/drawing/2014/main" id="{246A167C-8A8C-45A1-8F0A-5FA1BA29FE27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029134" y="2267350"/>
              <a:ext cx="0" cy="167508"/>
            </a:xfrm>
            <a:prstGeom prst="line">
              <a:avLst/>
            </a:prstGeom>
            <a:ln w="25400">
              <a:solidFill>
                <a:srgbClr val="00B050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96338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TextBox 8"/>
          <p:cNvSpPr txBox="1">
            <a:spLocks noChangeArrowheads="1"/>
          </p:cNvSpPr>
          <p:nvPr/>
        </p:nvSpPr>
        <p:spPr bwMode="auto">
          <a:xfrm>
            <a:off x="287784" y="260648"/>
            <a:ext cx="943304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sz="1600" dirty="0" smtClean="0">
                <a:solidFill>
                  <a:srgbClr val="800080"/>
                </a:solidFill>
                <a:latin typeface="+mn-lt"/>
              </a:rPr>
              <a:t>Привлечение международной экспертизы</a:t>
            </a:r>
            <a:endParaRPr lang="ru-RU" altLang="ru-RU" sz="1600" dirty="0">
              <a:solidFill>
                <a:srgbClr val="800080"/>
              </a:solidFill>
              <a:latin typeface="+mn-lt"/>
            </a:endParaRPr>
          </a:p>
        </p:txBody>
      </p:sp>
      <p:pic>
        <p:nvPicPr>
          <p:cNvPr id="4" name="Immagine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2320" y="260648"/>
            <a:ext cx="1727200" cy="541867"/>
          </a:xfrm>
          <a:prstGeom prst="rect">
            <a:avLst/>
          </a:prstGeom>
        </p:spPr>
      </p:pic>
      <p:pic>
        <p:nvPicPr>
          <p:cNvPr id="5" name="Immagine 10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44" r="3233" b="15554"/>
          <a:stretch/>
        </p:blipFill>
        <p:spPr>
          <a:xfrm>
            <a:off x="7272560" y="260648"/>
            <a:ext cx="2686050" cy="541867"/>
          </a:xfrm>
          <a:prstGeom prst="rect">
            <a:avLst/>
          </a:prstGeom>
        </p:spPr>
      </p:pic>
      <p:sp>
        <p:nvSpPr>
          <p:cNvPr id="68609" name="Rectangle 1"/>
          <p:cNvSpPr>
            <a:spLocks noChangeArrowheads="1"/>
          </p:cNvSpPr>
          <p:nvPr/>
        </p:nvSpPr>
        <p:spPr bwMode="auto">
          <a:xfrm>
            <a:off x="431801" y="1240931"/>
            <a:ext cx="9433048" cy="492288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Joint projec</a:t>
            </a:r>
            <a:r>
              <a:rPr lang="en-US" sz="1600" b="0" dirty="0" smtClean="0">
                <a:solidFill>
                  <a:srgbClr val="002060"/>
                </a:solidFill>
                <a:ea typeface="Calibri" pitchFamily="34" charset="0"/>
                <a:cs typeface="Arial" pitchFamily="34" charset="0"/>
              </a:rPr>
              <a:t>t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: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«</a:t>
            </a:r>
            <a:r>
              <a:rPr kumimoji="0" lang="en-US" sz="2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Open Innovation Platform for University–Enterprise Collaboration: new product, business and human capital development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»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(OIPEC)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 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sng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355600" marR="0" lvl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b="0" i="0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Партнеры проекта</a:t>
            </a:r>
            <a:r>
              <a:rPr kumimoji="0" lang="en-US" b="0" i="0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: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355600" marR="0" lvl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Politecnico</a:t>
            </a:r>
            <a:r>
              <a:rPr kumimoji="0" lang="en-US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di</a:t>
            </a:r>
            <a:r>
              <a:rPr kumimoji="0" lang="en-US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Milano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, Italy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355600" marR="0" lvl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Lappeenranta University of Technology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, Finland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355600" marR="0" lvl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Grenoble Institute of Technology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, France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355600" marR="0" lvl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Hebei</a:t>
            </a:r>
            <a:r>
              <a:rPr kumimoji="0" lang="en-US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University of Technology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, Chine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355600" marR="0" lvl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Tianjin University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,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Chine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355600" marR="0" lvl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Владимирский государственный университет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, Россия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355600" marR="0" lvl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М</a:t>
            </a:r>
            <a:r>
              <a:rPr lang="ru-RU" dirty="0" smtClean="0">
                <a:solidFill>
                  <a:srgbClr val="002060"/>
                </a:solidFill>
                <a:ea typeface="Calibri" pitchFamily="34" charset="0"/>
                <a:cs typeface="Arial" pitchFamily="34" charset="0"/>
              </a:rPr>
              <a:t>осковский государственный университет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Россия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TextBox 8"/>
          <p:cNvSpPr txBox="1">
            <a:spLocks noChangeArrowheads="1"/>
          </p:cNvSpPr>
          <p:nvPr/>
        </p:nvSpPr>
        <p:spPr bwMode="auto">
          <a:xfrm>
            <a:off x="431800" y="188640"/>
            <a:ext cx="943304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ru-RU" altLang="ru-RU" sz="2400" dirty="0" smtClean="0">
                <a:solidFill>
                  <a:srgbClr val="800080"/>
                </a:solidFill>
                <a:latin typeface="+mn-lt"/>
              </a:rPr>
              <a:t>Заключение </a:t>
            </a:r>
            <a:endParaRPr lang="ru-RU" altLang="ru-RU" sz="2800" dirty="0">
              <a:solidFill>
                <a:srgbClr val="800080"/>
              </a:solidFill>
              <a:latin typeface="+mn-lt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503808" y="908720"/>
            <a:ext cx="9289033" cy="4590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hangingPunct="0">
              <a:lnSpc>
                <a:spcPct val="125000"/>
              </a:lnSpc>
              <a:spcAft>
                <a:spcPts val="2400"/>
              </a:spcAft>
              <a:buFont typeface="Wingdings" pitchFamily="2" charset="2"/>
              <a:buChar char="q"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lang="ru-RU" sz="2200" b="0" dirty="0" smtClean="0">
                <a:solidFill>
                  <a:srgbClr val="002060"/>
                </a:solidFill>
              </a:rPr>
              <a:t>Выявлены универсальные компетентности </a:t>
            </a:r>
            <a:r>
              <a:rPr lang="ru-RU" sz="2200" b="0" dirty="0" err="1" smtClean="0">
                <a:solidFill>
                  <a:srgbClr val="002060"/>
                </a:solidFill>
              </a:rPr>
              <a:t>продакт-менеджеров</a:t>
            </a:r>
            <a:r>
              <a:rPr lang="ru-RU" sz="2200" b="0" dirty="0" smtClean="0">
                <a:solidFill>
                  <a:srgbClr val="002060"/>
                </a:solidFill>
              </a:rPr>
              <a:t>, использующих цифровые технологии. Обнаружена их корреляция с компетентностями, необходимыми для ведения профессиональной деятельности в сфере инновационного предпринимательства.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 eaLnBrk="0" hangingPunct="0">
              <a:lnSpc>
                <a:spcPct val="125000"/>
              </a:lnSpc>
              <a:spcAft>
                <a:spcPts val="1800"/>
              </a:spcAft>
              <a:buFont typeface="Wingdings" pitchFamily="2" charset="2"/>
              <a:buChar char="q"/>
            </a:pPr>
            <a:r>
              <a:rPr lang="ru-RU" sz="2200" b="0" dirty="0" smtClean="0">
                <a:solidFill>
                  <a:srgbClr val="002060"/>
                </a:solidFill>
                <a:ea typeface="Calibri" pitchFamily="34" charset="0"/>
                <a:cs typeface="Arial" pitchFamily="34" charset="0"/>
              </a:rPr>
              <a:t>  П</a:t>
            </a:r>
            <a:r>
              <a:rPr lang="ru-RU" sz="2200" b="0" dirty="0" smtClean="0">
                <a:solidFill>
                  <a:srgbClr val="002060"/>
                </a:solidFill>
              </a:rPr>
              <a:t>роектное обучение (</a:t>
            </a:r>
            <a:r>
              <a:rPr lang="en-US" sz="2200" b="0" dirty="0" smtClean="0">
                <a:solidFill>
                  <a:srgbClr val="002060"/>
                </a:solidFill>
              </a:rPr>
              <a:t>project based learning</a:t>
            </a:r>
            <a:r>
              <a:rPr lang="ru-RU" sz="2200" b="0" dirty="0" smtClean="0">
                <a:solidFill>
                  <a:srgbClr val="002060"/>
                </a:solidFill>
              </a:rPr>
              <a:t>) в сочетании с  использованием подходов </a:t>
            </a:r>
            <a:r>
              <a:rPr lang="en-US" sz="2200" b="0" dirty="0" smtClean="0">
                <a:solidFill>
                  <a:srgbClr val="002060"/>
                </a:solidFill>
              </a:rPr>
              <a:t>Design Thinking</a:t>
            </a:r>
            <a:r>
              <a:rPr lang="ru-RU" sz="2200" b="0" dirty="0" smtClean="0">
                <a:solidFill>
                  <a:srgbClr val="002060"/>
                </a:solidFill>
              </a:rPr>
              <a:t>, </a:t>
            </a:r>
            <a:r>
              <a:rPr lang="en-US" sz="2200" b="0" dirty="0" smtClean="0">
                <a:solidFill>
                  <a:srgbClr val="002060"/>
                </a:solidFill>
              </a:rPr>
              <a:t>Lean Startup</a:t>
            </a:r>
            <a:r>
              <a:rPr lang="ru-RU" sz="2200" b="0" dirty="0" smtClean="0">
                <a:solidFill>
                  <a:srgbClr val="002060"/>
                </a:solidFill>
              </a:rPr>
              <a:t> &amp; </a:t>
            </a:r>
            <a:r>
              <a:rPr lang="en-US" sz="2200" b="0" dirty="0" smtClean="0">
                <a:solidFill>
                  <a:srgbClr val="002060"/>
                </a:solidFill>
              </a:rPr>
              <a:t>Customer Development</a:t>
            </a:r>
            <a:r>
              <a:rPr lang="ru-RU" sz="2200" b="0" dirty="0" smtClean="0">
                <a:solidFill>
                  <a:srgbClr val="002060"/>
                </a:solidFill>
              </a:rPr>
              <a:t> и применением современной цифровой техники быстрого </a:t>
            </a:r>
            <a:r>
              <a:rPr lang="ru-RU" sz="2200" b="0" dirty="0" err="1" smtClean="0">
                <a:solidFill>
                  <a:srgbClr val="002060"/>
                </a:solidFill>
              </a:rPr>
              <a:t>прототипирования</a:t>
            </a:r>
            <a:r>
              <a:rPr lang="ru-RU" sz="2200" b="0" dirty="0" smtClean="0">
                <a:solidFill>
                  <a:srgbClr val="002060"/>
                </a:solidFill>
              </a:rPr>
              <a:t>, продемонстрировало хорошую положительную динамику в развитии компетентностей у начинающих </a:t>
            </a:r>
            <a:r>
              <a:rPr lang="ru-RU" sz="2200" b="0" dirty="0" err="1" smtClean="0">
                <a:solidFill>
                  <a:srgbClr val="002060"/>
                </a:solidFill>
              </a:rPr>
              <a:t>продакт-менеджеров</a:t>
            </a:r>
            <a:r>
              <a:rPr lang="ru-RU" sz="2200" b="0" dirty="0" smtClean="0">
                <a:solidFill>
                  <a:srgbClr val="002060"/>
                </a:solidFill>
              </a:rPr>
              <a:t>. </a:t>
            </a:r>
            <a:r>
              <a:rPr lang="ru-RU" sz="2200" b="0" dirty="0" smtClean="0">
                <a:solidFill>
                  <a:srgbClr val="002060"/>
                </a:solidFill>
                <a:ea typeface="Calibri" pitchFamily="34" charset="0"/>
                <a:cs typeface="Arial" pitchFamily="34" charset="0"/>
              </a:rPr>
              <a:t> 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56" t="1588" b="4031"/>
          <a:stretch/>
        </p:blipFill>
        <p:spPr>
          <a:xfrm>
            <a:off x="194061" y="614527"/>
            <a:ext cx="9720856" cy="528523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248224" y="1628800"/>
            <a:ext cx="5832401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sz="4400" b="1" dirty="0" smtClean="0">
                <a:solidFill>
                  <a:schemeClr val="bg1"/>
                </a:solidFill>
              </a:rPr>
              <a:t>Георгий Д.Лаптев</a:t>
            </a:r>
            <a:endParaRPr lang="en-GB" sz="4400" b="1" dirty="0" smtClean="0">
              <a:solidFill>
                <a:schemeClr val="bg1"/>
              </a:solidFill>
            </a:endParaRPr>
          </a:p>
          <a:p>
            <a:pPr algn="ctr"/>
            <a:endParaRPr lang="ru-RU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en-GB" b="1" dirty="0" smtClean="0">
                <a:solidFill>
                  <a:schemeClr val="bg1"/>
                </a:solidFill>
              </a:rPr>
              <a:t>E-mail: </a:t>
            </a:r>
            <a:r>
              <a:rPr lang="en-GB" sz="3600" b="1" dirty="0" smtClean="0">
                <a:solidFill>
                  <a:schemeClr val="bg1"/>
                </a:solidFill>
              </a:rPr>
              <a:t>glaptev@econ.msu.ru</a:t>
            </a:r>
          </a:p>
          <a:p>
            <a:pPr>
              <a:lnSpc>
                <a:spcPct val="150000"/>
              </a:lnSpc>
            </a:pPr>
            <a:r>
              <a:rPr lang="en-GB" b="1" dirty="0" smtClean="0">
                <a:solidFill>
                  <a:schemeClr val="bg1"/>
                </a:solidFill>
              </a:rPr>
              <a:t>   Skype: </a:t>
            </a:r>
            <a:r>
              <a:rPr lang="en-GB" sz="3600" b="1" dirty="0" err="1" smtClean="0">
                <a:solidFill>
                  <a:schemeClr val="bg1"/>
                </a:solidFill>
              </a:rPr>
              <a:t>gdlaptev</a:t>
            </a:r>
            <a:endParaRPr lang="ru-RU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1435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atic.tildacdn.com/tild3861-6332-4561-b038-376362363165/dtr_schem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32000" y="0"/>
            <a:ext cx="7632848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0" y="6642556"/>
            <a:ext cx="2520280" cy="2154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endParaRPr lang="ru-RU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47824" y="404664"/>
            <a:ext cx="9073008" cy="45704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000"/>
              </a:spcAft>
              <a:buFont typeface="Wingdings" pitchFamily="2" charset="2"/>
              <a:buChar char="ü"/>
            </a:pPr>
            <a:r>
              <a:rPr lang="ru-RU" sz="2200" dirty="0" smtClean="0">
                <a:solidFill>
                  <a:srgbClr val="002060"/>
                </a:solidFill>
              </a:rPr>
              <a:t> более </a:t>
            </a:r>
            <a:r>
              <a:rPr lang="ru-RU" sz="2800" dirty="0" smtClean="0">
                <a:solidFill>
                  <a:srgbClr val="002060"/>
                </a:solidFill>
              </a:rPr>
              <a:t>6 </a:t>
            </a:r>
            <a:r>
              <a:rPr lang="ru-RU" sz="2200" dirty="0" smtClean="0">
                <a:solidFill>
                  <a:srgbClr val="002060"/>
                </a:solidFill>
              </a:rPr>
              <a:t>респондентов из </a:t>
            </a:r>
            <a:r>
              <a:rPr lang="ru-RU" sz="2800" dirty="0" smtClean="0">
                <a:solidFill>
                  <a:srgbClr val="002060"/>
                </a:solidFill>
              </a:rPr>
              <a:t>10</a:t>
            </a:r>
            <a:r>
              <a:rPr lang="ru-RU" sz="2200" dirty="0" smtClean="0">
                <a:solidFill>
                  <a:srgbClr val="002060"/>
                </a:solidFill>
              </a:rPr>
              <a:t> ( </a:t>
            </a:r>
            <a:r>
              <a:rPr lang="ru-RU" sz="3200" dirty="0" smtClean="0">
                <a:solidFill>
                  <a:srgbClr val="C00000"/>
                </a:solidFill>
              </a:rPr>
              <a:t>63</a:t>
            </a:r>
            <a:r>
              <a:rPr lang="ru-RU" sz="2200" dirty="0" smtClean="0">
                <a:solidFill>
                  <a:srgbClr val="C00000"/>
                </a:solidFill>
              </a:rPr>
              <a:t>%</a:t>
            </a:r>
            <a:r>
              <a:rPr lang="ru-RU" sz="2200" dirty="0" smtClean="0">
                <a:solidFill>
                  <a:srgbClr val="002060"/>
                </a:solidFill>
              </a:rPr>
              <a:t>) говорят, что им нравится, когда производители предлагают новые продукты;</a:t>
            </a:r>
          </a:p>
          <a:p>
            <a:pPr>
              <a:spcAft>
                <a:spcPts val="3000"/>
              </a:spcAft>
              <a:buFont typeface="Wingdings" pitchFamily="2" charset="2"/>
              <a:buChar char="ü"/>
            </a:pPr>
            <a:r>
              <a:rPr lang="ru-RU" sz="2200" dirty="0" smtClean="0">
                <a:solidFill>
                  <a:srgbClr val="002060"/>
                </a:solidFill>
              </a:rPr>
              <a:t> более половины ( </a:t>
            </a:r>
            <a:r>
              <a:rPr lang="ru-RU" sz="3200" dirty="0" smtClean="0">
                <a:solidFill>
                  <a:srgbClr val="C00000"/>
                </a:solidFill>
              </a:rPr>
              <a:t>57%</a:t>
            </a:r>
            <a:r>
              <a:rPr lang="ru-RU" sz="2200" dirty="0" smtClean="0">
                <a:solidFill>
                  <a:srgbClr val="002060"/>
                </a:solidFill>
              </a:rPr>
              <a:t>) говорят, что они приобрели новый продукт во время их последней поездки в магазин;</a:t>
            </a:r>
          </a:p>
          <a:p>
            <a:pPr>
              <a:spcAft>
                <a:spcPts val="3000"/>
              </a:spcAft>
              <a:buFont typeface="Wingdings" pitchFamily="2" charset="2"/>
              <a:buChar char="ü"/>
            </a:pPr>
            <a:r>
              <a:rPr lang="ru-RU" sz="2200" dirty="0" smtClean="0">
                <a:solidFill>
                  <a:srgbClr val="002060"/>
                </a:solidFill>
              </a:rPr>
              <a:t> более четверти ( </a:t>
            </a:r>
            <a:r>
              <a:rPr lang="ru-RU" sz="3200" dirty="0" smtClean="0">
                <a:solidFill>
                  <a:srgbClr val="C00000"/>
                </a:solidFill>
              </a:rPr>
              <a:t>27%</a:t>
            </a:r>
            <a:r>
              <a:rPr lang="ru-RU" sz="2200" dirty="0" smtClean="0">
                <a:solidFill>
                  <a:srgbClr val="002060"/>
                </a:solidFill>
              </a:rPr>
              <a:t>) покупателей во всем мире говорят, что ищут те продукты, которые делают их жизнь легче;</a:t>
            </a:r>
          </a:p>
          <a:p>
            <a:pPr>
              <a:spcAft>
                <a:spcPts val="1800"/>
              </a:spcAft>
              <a:buFont typeface="Wingdings" pitchFamily="2" charset="2"/>
              <a:buChar char="ü"/>
            </a:pPr>
            <a:r>
              <a:rPr lang="ru-RU" sz="2200" dirty="0" smtClean="0">
                <a:solidFill>
                  <a:srgbClr val="002060"/>
                </a:solidFill>
              </a:rPr>
              <a:t> </a:t>
            </a:r>
            <a:r>
              <a:rPr lang="ru-RU" sz="2200" dirty="0" err="1" smtClean="0">
                <a:solidFill>
                  <a:srgbClr val="002060"/>
                </a:solidFill>
              </a:rPr>
              <a:t>онлайн-продажи</a:t>
            </a:r>
            <a:r>
              <a:rPr lang="ru-RU" sz="2200" dirty="0" smtClean="0">
                <a:solidFill>
                  <a:srgbClr val="002060"/>
                </a:solidFill>
              </a:rPr>
              <a:t> быстро оборачиваемых продуктов (FMCG) растут примерно в </a:t>
            </a:r>
            <a:r>
              <a:rPr lang="ru-RU" sz="3200" dirty="0" smtClean="0">
                <a:solidFill>
                  <a:srgbClr val="C00000"/>
                </a:solidFill>
              </a:rPr>
              <a:t>5</a:t>
            </a:r>
            <a:r>
              <a:rPr lang="ru-RU" sz="2200" dirty="0" smtClean="0">
                <a:solidFill>
                  <a:srgbClr val="002060"/>
                </a:solidFill>
              </a:rPr>
              <a:t> раз быстрее, чем продажи </a:t>
            </a:r>
            <a:r>
              <a:rPr lang="ru-RU" sz="2200" dirty="0" err="1" smtClean="0">
                <a:solidFill>
                  <a:srgbClr val="002060"/>
                </a:solidFill>
              </a:rPr>
              <a:t>офлайн</a:t>
            </a:r>
            <a:r>
              <a:rPr lang="ru-RU" sz="2200" dirty="0" smtClean="0">
                <a:solidFill>
                  <a:srgbClr val="002060"/>
                </a:solidFill>
              </a:rPr>
              <a:t>.</a:t>
            </a:r>
            <a:endParaRPr lang="ru-RU" sz="2200" dirty="0">
              <a:solidFill>
                <a:srgbClr val="002060"/>
              </a:solidFill>
            </a:endParaRPr>
          </a:p>
        </p:txBody>
      </p:sp>
      <p:sp>
        <p:nvSpPr>
          <p:cNvPr id="68609" name="Rectangle 1"/>
          <p:cNvSpPr>
            <a:spLocks noChangeArrowheads="1"/>
          </p:cNvSpPr>
          <p:nvPr/>
        </p:nvSpPr>
        <p:spPr bwMode="auto">
          <a:xfrm>
            <a:off x="3528144" y="5013176"/>
            <a:ext cx="6336704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The Quest for Convenience report. The Nielsen Company (US), 2018.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Nielsen Total Audience Report Q1 2018. The Nielsen Company (US), 2018.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19832" y="836712"/>
            <a:ext cx="9073008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Aft>
                <a:spcPts val="1200"/>
              </a:spcAft>
            </a:pPr>
            <a:r>
              <a:rPr lang="ru-RU" sz="2200" dirty="0" smtClean="0">
                <a:solidFill>
                  <a:srgbClr val="002060"/>
                </a:solidFill>
              </a:rPr>
              <a:t>Спрос на </a:t>
            </a:r>
            <a:r>
              <a:rPr lang="ru-RU" sz="2200" u="sng" dirty="0" smtClean="0">
                <a:solidFill>
                  <a:srgbClr val="002060"/>
                </a:solidFill>
              </a:rPr>
              <a:t>максимальное удобство</a:t>
            </a:r>
            <a:r>
              <a:rPr lang="ru-RU" sz="2200" dirty="0" smtClean="0">
                <a:solidFill>
                  <a:srgbClr val="002060"/>
                </a:solidFill>
              </a:rPr>
              <a:t>, как при покупке, так и при пользовании продукта возрастает под влиянием: </a:t>
            </a:r>
          </a:p>
          <a:p>
            <a:pPr>
              <a:spcAft>
                <a:spcPts val="1200"/>
              </a:spcAft>
            </a:pPr>
            <a:r>
              <a:rPr lang="ru-RU" sz="2400" dirty="0" smtClean="0">
                <a:solidFill>
                  <a:srgbClr val="002060"/>
                </a:solidFill>
              </a:rPr>
              <a:t>	- урбанизации, </a:t>
            </a:r>
          </a:p>
          <a:p>
            <a:pPr>
              <a:spcAft>
                <a:spcPts val="1200"/>
              </a:spcAft>
            </a:pPr>
            <a:r>
              <a:rPr lang="ru-RU" sz="2400" dirty="0" smtClean="0">
                <a:solidFill>
                  <a:srgbClr val="002060"/>
                </a:solidFill>
              </a:rPr>
              <a:t>	- роста городского трафика, </a:t>
            </a:r>
          </a:p>
          <a:p>
            <a:pPr>
              <a:spcAft>
                <a:spcPts val="1200"/>
              </a:spcAft>
            </a:pPr>
            <a:r>
              <a:rPr lang="ru-RU" sz="2400" dirty="0" smtClean="0">
                <a:solidFill>
                  <a:srgbClr val="002060"/>
                </a:solidFill>
              </a:rPr>
              <a:t>	- эволюция социальных ролей женщин и мужчин,</a:t>
            </a:r>
          </a:p>
          <a:p>
            <a:pPr>
              <a:spcAft>
                <a:spcPts val="1200"/>
              </a:spcAft>
            </a:pPr>
            <a:r>
              <a:rPr lang="ru-RU" sz="2400" dirty="0" smtClean="0">
                <a:solidFill>
                  <a:srgbClr val="002060"/>
                </a:solidFill>
              </a:rPr>
              <a:t>	- увеличение числа пожилых потребителей,</a:t>
            </a:r>
          </a:p>
          <a:p>
            <a:pPr>
              <a:spcAft>
                <a:spcPts val="1200"/>
              </a:spcAft>
            </a:pPr>
            <a:r>
              <a:rPr lang="ru-RU" sz="2400" dirty="0" smtClean="0">
                <a:solidFill>
                  <a:srgbClr val="002060"/>
                </a:solidFill>
              </a:rPr>
              <a:t>	- распространение цифровых технологий.</a:t>
            </a:r>
            <a:endParaRPr lang="ru-RU" sz="2200" dirty="0">
              <a:solidFill>
                <a:srgbClr val="002060"/>
              </a:solidFill>
            </a:endParaRPr>
          </a:p>
        </p:txBody>
      </p:sp>
      <p:sp>
        <p:nvSpPr>
          <p:cNvPr id="68609" name="Rectangle 1"/>
          <p:cNvSpPr>
            <a:spLocks noChangeArrowheads="1"/>
          </p:cNvSpPr>
          <p:nvPr/>
        </p:nvSpPr>
        <p:spPr bwMode="auto">
          <a:xfrm>
            <a:off x="3528144" y="4653136"/>
            <a:ext cx="63367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The Quest for Convenience report. The Nielsen Company (US), 2018.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47824" y="1340768"/>
            <a:ext cx="9145016" cy="1646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5000"/>
              </a:lnSpc>
            </a:pPr>
            <a:r>
              <a:rPr lang="ru-RU" sz="2400" b="0" dirty="0" smtClean="0">
                <a:solidFill>
                  <a:srgbClr val="002060"/>
                </a:solidFill>
              </a:rPr>
              <a:t>… из более чем </a:t>
            </a:r>
            <a:r>
              <a:rPr lang="ru-RU" sz="3200" dirty="0" smtClean="0">
                <a:solidFill>
                  <a:srgbClr val="002060"/>
                </a:solidFill>
              </a:rPr>
              <a:t>30 000</a:t>
            </a:r>
            <a:r>
              <a:rPr lang="ru-RU" sz="2400" dirty="0" smtClean="0">
                <a:solidFill>
                  <a:srgbClr val="002060"/>
                </a:solidFill>
              </a:rPr>
              <a:t> </a:t>
            </a:r>
            <a:r>
              <a:rPr lang="ru-RU" sz="2400" b="0" dirty="0" smtClean="0">
                <a:solidFill>
                  <a:srgbClr val="002060"/>
                </a:solidFill>
              </a:rPr>
              <a:t>новых потребительских продуктов, запускаемых каждый год, </a:t>
            </a:r>
            <a:r>
              <a:rPr lang="ru-RU" sz="3200" dirty="0" smtClean="0">
                <a:solidFill>
                  <a:srgbClr val="002060"/>
                </a:solidFill>
              </a:rPr>
              <a:t>80%</a:t>
            </a:r>
            <a:r>
              <a:rPr lang="ru-RU" sz="2400" b="0" dirty="0" smtClean="0">
                <a:solidFill>
                  <a:srgbClr val="002060"/>
                </a:solidFill>
              </a:rPr>
              <a:t> терпят неудачу. </a:t>
            </a:r>
            <a:endParaRPr lang="en-US" sz="2400" b="0" dirty="0" smtClean="0">
              <a:solidFill>
                <a:srgbClr val="002060"/>
              </a:solidFill>
            </a:endParaRPr>
          </a:p>
          <a:p>
            <a:pPr algn="r"/>
            <a:endParaRPr lang="en-US" sz="700" dirty="0" smtClean="0">
              <a:solidFill>
                <a:srgbClr val="002060"/>
              </a:solidFill>
            </a:endParaRPr>
          </a:p>
          <a:p>
            <a:pPr algn="r"/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586038" y="3068960"/>
            <a:ext cx="9494587" cy="30777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400" b="0" i="1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Christensen C., Cook S., Hall T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. Marketing Malpractice - The cause and the cure. Harvard Business Review, 2005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.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 txBox="1">
            <a:spLocks noChangeArrowheads="1"/>
          </p:cNvSpPr>
          <p:nvPr/>
        </p:nvSpPr>
        <p:spPr bwMode="auto">
          <a:xfrm>
            <a:off x="215776" y="332656"/>
            <a:ext cx="9433048" cy="547260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r" eaLnBrk="0" hangingPunct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600" dirty="0" smtClean="0">
                <a:solidFill>
                  <a:srgbClr val="002060"/>
                </a:solidFill>
              </a:rPr>
              <a:t>Between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3200" dirty="0" smtClean="0">
                <a:solidFill>
                  <a:srgbClr val="C00000"/>
                </a:solidFill>
              </a:rPr>
              <a:t>80</a:t>
            </a:r>
            <a:r>
              <a:rPr lang="ru-RU" sz="3200" dirty="0" smtClean="0">
                <a:solidFill>
                  <a:srgbClr val="C00000"/>
                </a:solidFill>
              </a:rPr>
              <a:t>%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2000" dirty="0" smtClean="0">
                <a:solidFill>
                  <a:srgbClr val="002060"/>
                </a:solidFill>
              </a:rPr>
              <a:t>and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3200" dirty="0" smtClean="0">
                <a:solidFill>
                  <a:srgbClr val="C00000"/>
                </a:solidFill>
              </a:rPr>
              <a:t>9</a:t>
            </a:r>
            <a:r>
              <a:rPr lang="ru-RU" sz="3200" dirty="0" smtClean="0">
                <a:solidFill>
                  <a:srgbClr val="C00000"/>
                </a:solidFill>
              </a:rPr>
              <a:t>0%</a:t>
            </a:r>
            <a:r>
              <a:rPr lang="ru-RU" sz="2800" dirty="0" smtClean="0">
                <a:solidFill>
                  <a:srgbClr val="7030A0"/>
                </a:solidFill>
              </a:rPr>
              <a:t> </a:t>
            </a:r>
            <a:r>
              <a:rPr lang="en-US" sz="2600" dirty="0" smtClean="0">
                <a:solidFill>
                  <a:srgbClr val="002060"/>
                </a:solidFill>
              </a:rPr>
              <a:t>of new products are newer successful</a:t>
            </a:r>
            <a:r>
              <a:rPr lang="en-US" sz="2600" b="0" dirty="0" smtClean="0">
                <a:solidFill>
                  <a:srgbClr val="002060"/>
                </a:solidFill>
              </a:rPr>
              <a:t>.</a:t>
            </a:r>
            <a:endParaRPr lang="ru-RU" sz="2600" b="0" dirty="0" smtClean="0">
              <a:solidFill>
                <a:srgbClr val="002060"/>
              </a:solidFill>
            </a:endParaRPr>
          </a:p>
          <a:p>
            <a:pPr marL="342900" lvl="0" indent="-342900" algn="r" eaLnBrk="0" hangingPunct="0">
              <a:spcBef>
                <a:spcPts val="0"/>
              </a:spcBef>
              <a:spcAft>
                <a:spcPts val="0"/>
              </a:spcAft>
            </a:pPr>
            <a:endParaRPr lang="ru-RU" sz="700" b="0" kern="0" dirty="0" smtClean="0">
              <a:solidFill>
                <a:srgbClr val="002060"/>
              </a:solidFill>
              <a:latin typeface="+mn-lt"/>
            </a:endParaRPr>
          </a:p>
          <a:p>
            <a:pPr marL="342900" lvl="0" indent="-342900" algn="r" eaLnBrk="0" hangingPunct="0">
              <a:spcBef>
                <a:spcPts val="0"/>
              </a:spcBef>
              <a:spcAft>
                <a:spcPts val="0"/>
              </a:spcAft>
            </a:pPr>
            <a:r>
              <a:rPr lang="en-US" sz="1400" b="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by</a:t>
            </a:r>
            <a:r>
              <a:rPr lang="ru-RU" sz="1400" b="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</a:t>
            </a:r>
            <a:r>
              <a:rPr lang="en-US" sz="1400" b="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Copernicus Marketing Consulting and Research, 2010</a:t>
            </a:r>
            <a:endParaRPr lang="ru-RU" sz="1400" b="0" kern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marL="342900" lvl="0" indent="-342900" algn="r" eaLnBrk="0" hangingPunct="0">
              <a:spcBef>
                <a:spcPts val="0"/>
              </a:spcBef>
              <a:spcAft>
                <a:spcPts val="0"/>
              </a:spcAft>
            </a:pPr>
            <a:r>
              <a:rPr lang="en-US" sz="1400" b="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www.copernicusmarketing.com</a:t>
            </a:r>
            <a:endParaRPr kumimoji="0" lang="ru-RU" sz="1400" b="0" u="none" strike="noStrike" kern="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algn="r">
              <a:lnSpc>
                <a:spcPct val="114000"/>
              </a:lnSpc>
            </a:pPr>
            <a:r>
              <a:rPr lang="en-US" sz="2600" dirty="0" smtClean="0">
                <a:solidFill>
                  <a:srgbClr val="002060"/>
                </a:solidFill>
                <a:latin typeface="+mn-lt"/>
              </a:rPr>
              <a:t>Failure rate of U.S. consumer goods at </a:t>
            </a:r>
            <a:r>
              <a:rPr lang="ru-RU" sz="3200" dirty="0" smtClean="0">
                <a:solidFill>
                  <a:srgbClr val="C00000"/>
                </a:solidFill>
                <a:latin typeface="+mn-lt"/>
              </a:rPr>
              <a:t>9</a:t>
            </a:r>
            <a:r>
              <a:rPr lang="en-US" sz="3200" dirty="0" smtClean="0">
                <a:solidFill>
                  <a:srgbClr val="C00000"/>
                </a:solidFill>
                <a:latin typeface="+mn-lt"/>
              </a:rPr>
              <a:t>5</a:t>
            </a:r>
            <a:r>
              <a:rPr lang="ru-RU" sz="3200" dirty="0" smtClean="0">
                <a:solidFill>
                  <a:srgbClr val="C00000"/>
                </a:solidFill>
                <a:latin typeface="+mn-lt"/>
              </a:rPr>
              <a:t>% </a:t>
            </a:r>
            <a:r>
              <a:rPr lang="en-US" sz="2600" dirty="0" smtClean="0">
                <a:solidFill>
                  <a:srgbClr val="002060"/>
                </a:solidFill>
                <a:latin typeface="+mn-lt"/>
              </a:rPr>
              <a:t>and</a:t>
            </a:r>
            <a:r>
              <a:rPr lang="ru-RU" sz="2600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en-US" sz="2600" dirty="0" smtClean="0">
                <a:solidFill>
                  <a:srgbClr val="002060"/>
                </a:solidFill>
                <a:latin typeface="+mn-lt"/>
              </a:rPr>
              <a:t>for European consumer goods at </a:t>
            </a:r>
            <a:r>
              <a:rPr lang="ru-RU" sz="3200" dirty="0" smtClean="0">
                <a:solidFill>
                  <a:srgbClr val="C00000"/>
                </a:solidFill>
              </a:rPr>
              <a:t>9</a:t>
            </a:r>
            <a:r>
              <a:rPr lang="en-US" sz="3200" dirty="0" smtClean="0">
                <a:solidFill>
                  <a:srgbClr val="C00000"/>
                </a:solidFill>
              </a:rPr>
              <a:t>0</a:t>
            </a:r>
            <a:r>
              <a:rPr lang="ru-RU" sz="3200" dirty="0" smtClean="0">
                <a:solidFill>
                  <a:srgbClr val="C00000"/>
                </a:solidFill>
              </a:rPr>
              <a:t>%</a:t>
            </a:r>
            <a:r>
              <a:rPr lang="en-US" sz="3200" b="0" dirty="0" smtClean="0">
                <a:solidFill>
                  <a:srgbClr val="C00000"/>
                </a:solidFill>
              </a:rPr>
              <a:t>.</a:t>
            </a: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</a:t>
            </a:r>
            <a:endParaRPr lang="ru-RU" sz="2800" dirty="0" smtClean="0">
              <a:solidFill>
                <a:srgbClr val="002060"/>
              </a:solidFill>
              <a:latin typeface="+mn-lt"/>
            </a:endParaRPr>
          </a:p>
          <a:p>
            <a:pPr algn="r"/>
            <a:endParaRPr kumimoji="0" lang="ru-RU" sz="700" b="0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-342900" algn="r" eaLnBrk="0" hangingPunct="0">
              <a:spcBef>
                <a:spcPts val="0"/>
              </a:spcBef>
              <a:spcAft>
                <a:spcPts val="0"/>
              </a:spcAft>
            </a:pPr>
            <a:r>
              <a:rPr lang="en-US" sz="1400" b="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by</a:t>
            </a:r>
            <a:r>
              <a:rPr lang="ru-RU" sz="1400" b="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b="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Nielsen and E&amp;Y, 2011</a:t>
            </a:r>
          </a:p>
          <a:p>
            <a:pPr algn="r">
              <a:lnSpc>
                <a:spcPct val="114000"/>
              </a:lnSpc>
            </a:pPr>
            <a:endParaRPr lang="en-US" sz="1000" dirty="0" smtClean="0">
              <a:solidFill>
                <a:srgbClr val="7030A0"/>
              </a:solidFill>
            </a:endParaRPr>
          </a:p>
          <a:p>
            <a:pPr algn="r">
              <a:lnSpc>
                <a:spcPct val="114000"/>
              </a:lnSpc>
            </a:pPr>
            <a:endParaRPr lang="en-US" sz="1000" dirty="0" smtClean="0">
              <a:solidFill>
                <a:srgbClr val="7030A0"/>
              </a:solidFill>
            </a:endParaRPr>
          </a:p>
          <a:p>
            <a:pPr algn="r">
              <a:lnSpc>
                <a:spcPct val="114000"/>
              </a:lnSpc>
            </a:pPr>
            <a:r>
              <a:rPr lang="en-US" sz="3200" dirty="0" smtClean="0">
                <a:solidFill>
                  <a:srgbClr val="C00000"/>
                </a:solidFill>
              </a:rPr>
              <a:t>66</a:t>
            </a:r>
            <a:r>
              <a:rPr lang="ru-RU" sz="3200" dirty="0" smtClean="0">
                <a:solidFill>
                  <a:srgbClr val="C00000"/>
                </a:solidFill>
              </a:rPr>
              <a:t>%</a:t>
            </a:r>
            <a:r>
              <a:rPr lang="ru-RU" sz="3200" dirty="0" smtClean="0">
                <a:solidFill>
                  <a:srgbClr val="002060"/>
                </a:solidFill>
              </a:rPr>
              <a:t> </a:t>
            </a:r>
            <a:r>
              <a:rPr lang="en-US" sz="2600" dirty="0" smtClean="0">
                <a:solidFill>
                  <a:srgbClr val="002060"/>
                </a:solidFill>
              </a:rPr>
              <a:t>of new products fail within two years</a:t>
            </a:r>
            <a:r>
              <a:rPr lang="en-US" sz="2600" b="0" dirty="0" smtClean="0">
                <a:solidFill>
                  <a:srgbClr val="7030A0"/>
                </a:solidFill>
              </a:rPr>
              <a:t>.</a:t>
            </a:r>
            <a:r>
              <a:rPr lang="en-US" sz="2600" dirty="0" smtClean="0">
                <a:solidFill>
                  <a:srgbClr val="002060"/>
                </a:solidFill>
              </a:rPr>
              <a:t> </a:t>
            </a:r>
            <a:endParaRPr lang="ru-RU" sz="2600" dirty="0" smtClean="0">
              <a:solidFill>
                <a:srgbClr val="002060"/>
              </a:solidFill>
            </a:endParaRPr>
          </a:p>
          <a:p>
            <a:pPr algn="r"/>
            <a:endParaRPr lang="ru-RU" sz="700" b="0" kern="0" dirty="0" smtClean="0">
              <a:solidFill>
                <a:srgbClr val="002060"/>
              </a:solidFill>
            </a:endParaRPr>
          </a:p>
          <a:p>
            <a:pPr marL="342900" lvl="0" indent="-342900" algn="r" eaLnBrk="0" hangingPunct="0">
              <a:spcBef>
                <a:spcPts val="0"/>
              </a:spcBef>
              <a:spcAft>
                <a:spcPts val="0"/>
              </a:spcAft>
            </a:pPr>
            <a:r>
              <a:rPr lang="en-US" sz="1400" b="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by</a:t>
            </a:r>
            <a:r>
              <a:rPr lang="ru-RU" sz="1400" b="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b="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Booz &amp; Company, 2011</a:t>
            </a:r>
            <a:endParaRPr lang="ru-RU" sz="1400" b="0" kern="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lvl="0" indent="-342900" algn="r" eaLnBrk="0" hangingPunct="0">
              <a:spcBef>
                <a:spcPts val="0"/>
              </a:spcBef>
              <a:spcAft>
                <a:spcPts val="0"/>
              </a:spcAft>
            </a:pPr>
            <a:endParaRPr lang="ru-RU" sz="1400" b="0" kern="0" dirty="0" smtClean="0">
              <a:solidFill>
                <a:srgbClr val="002060"/>
              </a:solidFill>
            </a:endParaRPr>
          </a:p>
          <a:p>
            <a:pPr algn="r"/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3808" y="5229200"/>
            <a:ext cx="91450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3200" dirty="0" smtClean="0">
                <a:solidFill>
                  <a:srgbClr val="C00000"/>
                </a:solidFill>
              </a:rPr>
              <a:t>96%</a:t>
            </a:r>
            <a:r>
              <a:rPr lang="en-US" sz="2800" dirty="0" smtClean="0">
                <a:solidFill>
                  <a:srgbClr val="C00000"/>
                </a:solidFill>
              </a:rPr>
              <a:t> </a:t>
            </a:r>
            <a:r>
              <a:rPr lang="en-US" sz="2600" dirty="0" smtClean="0">
                <a:solidFill>
                  <a:srgbClr val="002060"/>
                </a:solidFill>
              </a:rPr>
              <a:t>of all innovations fail to return their cost of capital.</a:t>
            </a:r>
          </a:p>
          <a:p>
            <a:pPr algn="r"/>
            <a:endParaRPr lang="en-US" sz="700" dirty="0" smtClean="0">
              <a:solidFill>
                <a:srgbClr val="002060"/>
              </a:solidFill>
            </a:endParaRPr>
          </a:p>
          <a:p>
            <a:pPr algn="r"/>
            <a:r>
              <a:rPr lang="en-US" sz="1400" b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by Doblin, 2104 </a:t>
            </a:r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575816" y="980728"/>
            <a:ext cx="9264650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ru-RU" sz="2800" dirty="0" smtClean="0">
                <a:solidFill>
                  <a:srgbClr val="002060"/>
                </a:solidFill>
              </a:rPr>
              <a:t>Причина </a:t>
            </a:r>
            <a:r>
              <a:rPr lang="ru-RU" sz="2800" dirty="0" smtClean="0">
                <a:solidFill>
                  <a:srgbClr val="FF0000"/>
                </a:solidFill>
              </a:rPr>
              <a:t>провалов</a:t>
            </a:r>
            <a:r>
              <a:rPr lang="ru-RU" sz="2800" dirty="0" smtClean="0">
                <a:solidFill>
                  <a:srgbClr val="002060"/>
                </a:solidFill>
              </a:rPr>
              <a:t> связана с проблемами в </a:t>
            </a:r>
            <a:r>
              <a:rPr lang="ru-RU" sz="2800" u="sng" dirty="0" smtClean="0">
                <a:solidFill>
                  <a:srgbClr val="002060"/>
                </a:solidFill>
              </a:rPr>
              <a:t>управлении процессом создания инновационного </a:t>
            </a:r>
            <a:r>
              <a:rPr lang="ru-RU" sz="2800" dirty="0" smtClean="0">
                <a:solidFill>
                  <a:srgbClr val="002060"/>
                </a:solidFill>
              </a:rPr>
              <a:t>продукта, в частности, управлением на его начальном полном неопределенности этапе, получившим название </a:t>
            </a:r>
            <a:r>
              <a:rPr lang="en-US" sz="2800" i="1" dirty="0" smtClean="0">
                <a:solidFill>
                  <a:srgbClr val="FF0000"/>
                </a:solidFill>
              </a:rPr>
              <a:t>f</a:t>
            </a:r>
            <a:r>
              <a:rPr lang="ru-RU" sz="2800" i="1" dirty="0" err="1" smtClean="0">
                <a:solidFill>
                  <a:srgbClr val="FF0000"/>
                </a:solidFill>
              </a:rPr>
              <a:t>uzzy</a:t>
            </a:r>
            <a:r>
              <a:rPr lang="ru-RU" sz="2800" i="1" dirty="0" smtClean="0">
                <a:solidFill>
                  <a:srgbClr val="FF0000"/>
                </a:solidFill>
              </a:rPr>
              <a:t> </a:t>
            </a:r>
            <a:r>
              <a:rPr lang="en-US" sz="2800" i="1" dirty="0" smtClean="0">
                <a:solidFill>
                  <a:srgbClr val="FF0000"/>
                </a:solidFill>
              </a:rPr>
              <a:t>f</a:t>
            </a:r>
            <a:r>
              <a:rPr lang="ru-RU" sz="2800" i="1" dirty="0" err="1" smtClean="0">
                <a:solidFill>
                  <a:srgbClr val="FF0000"/>
                </a:solidFill>
              </a:rPr>
              <a:t>ront</a:t>
            </a:r>
            <a:r>
              <a:rPr lang="ru-RU" sz="2800" i="1" dirty="0" smtClean="0">
                <a:solidFill>
                  <a:srgbClr val="FF0000"/>
                </a:solidFill>
              </a:rPr>
              <a:t> </a:t>
            </a:r>
            <a:r>
              <a:rPr lang="en-US" sz="2800" i="1" dirty="0" smtClean="0">
                <a:solidFill>
                  <a:srgbClr val="FF0000"/>
                </a:solidFill>
              </a:rPr>
              <a:t>e</a:t>
            </a:r>
            <a:r>
              <a:rPr lang="ru-RU" sz="2800" i="1" dirty="0" err="1" smtClean="0">
                <a:solidFill>
                  <a:srgbClr val="FF0000"/>
                </a:solidFill>
              </a:rPr>
              <a:t>nd</a:t>
            </a:r>
            <a:r>
              <a:rPr lang="ru-RU" sz="2800" i="1" dirty="0" smtClean="0">
                <a:solidFill>
                  <a:srgbClr val="FF0000"/>
                </a:solidFill>
              </a:rPr>
              <a:t> </a:t>
            </a:r>
            <a:r>
              <a:rPr lang="ru-RU" sz="2800" i="1" dirty="0" err="1" smtClean="0">
                <a:solidFill>
                  <a:srgbClr val="FF0000"/>
                </a:solidFill>
              </a:rPr>
              <a:t>of</a:t>
            </a:r>
            <a:r>
              <a:rPr lang="ru-RU" sz="2800" i="1" dirty="0" smtClean="0">
                <a:solidFill>
                  <a:srgbClr val="FF0000"/>
                </a:solidFill>
              </a:rPr>
              <a:t> </a:t>
            </a:r>
            <a:r>
              <a:rPr lang="en-US" sz="2800" i="1" dirty="0" err="1" smtClean="0">
                <a:solidFill>
                  <a:srgbClr val="FF0000"/>
                </a:solidFill>
              </a:rPr>
              <a:t>i</a:t>
            </a:r>
            <a:r>
              <a:rPr lang="ru-RU" sz="2800" i="1" dirty="0" err="1" smtClean="0">
                <a:solidFill>
                  <a:srgbClr val="FF0000"/>
                </a:solidFill>
              </a:rPr>
              <a:t>nnovation</a:t>
            </a:r>
            <a:r>
              <a:rPr lang="ru-RU" sz="2800" i="1" dirty="0" smtClean="0">
                <a:solidFill>
                  <a:srgbClr val="FF0000"/>
                </a:solidFill>
              </a:rPr>
              <a:t> </a:t>
            </a:r>
            <a:endParaRPr lang="ru-RU" sz="2600" u="sng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елка вправо 1"/>
          <p:cNvSpPr/>
          <p:nvPr/>
        </p:nvSpPr>
        <p:spPr bwMode="auto">
          <a:xfrm>
            <a:off x="359792" y="2708920"/>
            <a:ext cx="8784976" cy="756424"/>
          </a:xfrm>
          <a:prstGeom prst="rightArrow">
            <a:avLst>
              <a:gd name="adj1" fmla="val 50000"/>
              <a:gd name="adj2" fmla="val 39827"/>
            </a:avLst>
          </a:prstGeom>
          <a:solidFill>
            <a:srgbClr val="333333"/>
          </a:solidFill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4" name="Группа 32"/>
          <p:cNvGrpSpPr/>
          <p:nvPr/>
        </p:nvGrpSpPr>
        <p:grpSpPr>
          <a:xfrm>
            <a:off x="0" y="161201"/>
            <a:ext cx="8712720" cy="6744827"/>
            <a:chOff x="390243" y="520568"/>
            <a:chExt cx="8103351" cy="6845969"/>
          </a:xfrm>
        </p:grpSpPr>
        <p:grpSp>
          <p:nvGrpSpPr>
            <p:cNvPr id="5" name="Группа 29"/>
            <p:cNvGrpSpPr/>
            <p:nvPr/>
          </p:nvGrpSpPr>
          <p:grpSpPr>
            <a:xfrm>
              <a:off x="992758" y="520568"/>
              <a:ext cx="7500836" cy="3449988"/>
              <a:chOff x="981810" y="1628871"/>
              <a:chExt cx="7500836" cy="3521862"/>
            </a:xfrm>
          </p:grpSpPr>
          <p:sp>
            <p:nvSpPr>
              <p:cNvPr id="25" name="Блок-схема: ручной ввод 24"/>
              <p:cNvSpPr/>
              <p:nvPr/>
            </p:nvSpPr>
            <p:spPr bwMode="auto">
              <a:xfrm flipH="1">
                <a:off x="981810" y="1628871"/>
                <a:ext cx="1248882" cy="3517578"/>
              </a:xfrm>
              <a:custGeom>
                <a:avLst/>
                <a:gdLst>
                  <a:gd name="connsiteX0" fmla="*/ 0 w 10000"/>
                  <a:gd name="connsiteY0" fmla="*/ 2000 h 10000"/>
                  <a:gd name="connsiteX1" fmla="*/ 10000 w 10000"/>
                  <a:gd name="connsiteY1" fmla="*/ 0 h 10000"/>
                  <a:gd name="connsiteX2" fmla="*/ 10000 w 10000"/>
                  <a:gd name="connsiteY2" fmla="*/ 10000 h 10000"/>
                  <a:gd name="connsiteX3" fmla="*/ 0 w 10000"/>
                  <a:gd name="connsiteY3" fmla="*/ 10000 h 10000"/>
                  <a:gd name="connsiteX4" fmla="*/ 0 w 10000"/>
                  <a:gd name="connsiteY4" fmla="*/ 2000 h 10000"/>
                  <a:gd name="connsiteX0" fmla="*/ 0 w 10083"/>
                  <a:gd name="connsiteY0" fmla="*/ 1248 h 9248"/>
                  <a:gd name="connsiteX1" fmla="*/ 10083 w 10083"/>
                  <a:gd name="connsiteY1" fmla="*/ 0 h 9248"/>
                  <a:gd name="connsiteX2" fmla="*/ 10000 w 10083"/>
                  <a:gd name="connsiteY2" fmla="*/ 9248 h 9248"/>
                  <a:gd name="connsiteX3" fmla="*/ 0 w 10083"/>
                  <a:gd name="connsiteY3" fmla="*/ 9248 h 9248"/>
                  <a:gd name="connsiteX4" fmla="*/ 0 w 10083"/>
                  <a:gd name="connsiteY4" fmla="*/ 1248 h 9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83" h="9248">
                    <a:moveTo>
                      <a:pt x="0" y="1248"/>
                    </a:moveTo>
                    <a:lnTo>
                      <a:pt x="10083" y="0"/>
                    </a:lnTo>
                    <a:cubicBezTo>
                      <a:pt x="10055" y="3083"/>
                      <a:pt x="10028" y="6165"/>
                      <a:pt x="10000" y="9248"/>
                    </a:cubicBezTo>
                    <a:lnTo>
                      <a:pt x="0" y="9248"/>
                    </a:lnTo>
                    <a:lnTo>
                      <a:pt x="0" y="1248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r>
                  <a:rPr lang="en-US" sz="2000" dirty="0" smtClean="0">
                    <a:solidFill>
                      <a:srgbClr val="002060"/>
                    </a:solidFill>
                  </a:rPr>
                  <a:t>  </a:t>
                </a:r>
                <a:r>
                  <a:rPr lang="ru-RU" sz="2000" dirty="0" smtClean="0">
                    <a:solidFill>
                      <a:srgbClr val="002060"/>
                    </a:solidFill>
                  </a:rPr>
                  <a:t>Идентификация</a:t>
                </a:r>
              </a:p>
              <a:p>
                <a:r>
                  <a:rPr lang="ru-RU" sz="2000" dirty="0" smtClean="0">
                    <a:solidFill>
                      <a:srgbClr val="002060"/>
                    </a:solidFill>
                  </a:rPr>
                  <a:t>   возможностей</a:t>
                </a:r>
                <a:endParaRPr lang="ru-RU" sz="2000" dirty="0">
                  <a:solidFill>
                    <a:srgbClr val="002060"/>
                  </a:solidFill>
                </a:endParaRPr>
              </a:p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26" name="Блок-схема: ручной ввод 25"/>
              <p:cNvSpPr/>
              <p:nvPr/>
            </p:nvSpPr>
            <p:spPr bwMode="auto">
              <a:xfrm flipH="1">
                <a:off x="2522160" y="2151144"/>
                <a:ext cx="1295140" cy="2999589"/>
              </a:xfrm>
              <a:custGeom>
                <a:avLst/>
                <a:gdLst>
                  <a:gd name="connsiteX0" fmla="*/ 0 w 10000"/>
                  <a:gd name="connsiteY0" fmla="*/ 2000 h 10000"/>
                  <a:gd name="connsiteX1" fmla="*/ 10000 w 10000"/>
                  <a:gd name="connsiteY1" fmla="*/ 0 h 10000"/>
                  <a:gd name="connsiteX2" fmla="*/ 10000 w 10000"/>
                  <a:gd name="connsiteY2" fmla="*/ 10000 h 10000"/>
                  <a:gd name="connsiteX3" fmla="*/ 0 w 10000"/>
                  <a:gd name="connsiteY3" fmla="*/ 10000 h 10000"/>
                  <a:gd name="connsiteX4" fmla="*/ 0 w 10000"/>
                  <a:gd name="connsiteY4" fmla="*/ 2000 h 10000"/>
                  <a:gd name="connsiteX0" fmla="*/ 0 w 10083"/>
                  <a:gd name="connsiteY0" fmla="*/ 1910 h 9910"/>
                  <a:gd name="connsiteX1" fmla="*/ 10083 w 10083"/>
                  <a:gd name="connsiteY1" fmla="*/ 0 h 9910"/>
                  <a:gd name="connsiteX2" fmla="*/ 10000 w 10083"/>
                  <a:gd name="connsiteY2" fmla="*/ 9910 h 9910"/>
                  <a:gd name="connsiteX3" fmla="*/ 0 w 10083"/>
                  <a:gd name="connsiteY3" fmla="*/ 9910 h 9910"/>
                  <a:gd name="connsiteX4" fmla="*/ 0 w 10083"/>
                  <a:gd name="connsiteY4" fmla="*/ 1910 h 9910"/>
                  <a:gd name="connsiteX0" fmla="*/ 0 w 10083"/>
                  <a:gd name="connsiteY0" fmla="*/ 1836 h 10000"/>
                  <a:gd name="connsiteX1" fmla="*/ 10083 w 10083"/>
                  <a:gd name="connsiteY1" fmla="*/ 0 h 10000"/>
                  <a:gd name="connsiteX2" fmla="*/ 10001 w 10083"/>
                  <a:gd name="connsiteY2" fmla="*/ 10000 h 10000"/>
                  <a:gd name="connsiteX3" fmla="*/ 83 w 10083"/>
                  <a:gd name="connsiteY3" fmla="*/ 10000 h 10000"/>
                  <a:gd name="connsiteX4" fmla="*/ 0 w 10083"/>
                  <a:gd name="connsiteY4" fmla="*/ 1836 h 10000"/>
                  <a:gd name="connsiteX0" fmla="*/ 0 w 10083"/>
                  <a:gd name="connsiteY0" fmla="*/ 1711 h 9875"/>
                  <a:gd name="connsiteX1" fmla="*/ 10083 w 10083"/>
                  <a:gd name="connsiteY1" fmla="*/ 0 h 9875"/>
                  <a:gd name="connsiteX2" fmla="*/ 10001 w 10083"/>
                  <a:gd name="connsiteY2" fmla="*/ 9875 h 9875"/>
                  <a:gd name="connsiteX3" fmla="*/ 83 w 10083"/>
                  <a:gd name="connsiteY3" fmla="*/ 9875 h 9875"/>
                  <a:gd name="connsiteX4" fmla="*/ 0 w 10083"/>
                  <a:gd name="connsiteY4" fmla="*/ 1711 h 9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83" h="9875">
                    <a:moveTo>
                      <a:pt x="0" y="1711"/>
                    </a:moveTo>
                    <a:lnTo>
                      <a:pt x="10083" y="0"/>
                    </a:lnTo>
                    <a:cubicBezTo>
                      <a:pt x="10055" y="3333"/>
                      <a:pt x="10028" y="6542"/>
                      <a:pt x="10001" y="9875"/>
                    </a:cubicBezTo>
                    <a:lnTo>
                      <a:pt x="83" y="9875"/>
                    </a:lnTo>
                    <a:cubicBezTo>
                      <a:pt x="55" y="7154"/>
                      <a:pt x="28" y="4432"/>
                      <a:pt x="0" y="1711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r>
                  <a:rPr lang="en-US" sz="2000" dirty="0" smtClean="0">
                    <a:solidFill>
                      <a:srgbClr val="002060"/>
                    </a:solidFill>
                  </a:rPr>
                  <a:t>  </a:t>
                </a:r>
                <a:r>
                  <a:rPr lang="ru-RU" sz="2000" dirty="0" smtClean="0">
                    <a:solidFill>
                      <a:srgbClr val="002060"/>
                    </a:solidFill>
                  </a:rPr>
                  <a:t>Управление продуктовой идеей</a:t>
                </a:r>
                <a:endParaRPr kumimoji="0" lang="ru-RU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27" name="Блок-схема: ручной ввод 26"/>
              <p:cNvSpPr/>
              <p:nvPr/>
            </p:nvSpPr>
            <p:spPr bwMode="auto">
              <a:xfrm flipH="1">
                <a:off x="4034431" y="2701848"/>
                <a:ext cx="1221564" cy="2444602"/>
              </a:xfrm>
              <a:custGeom>
                <a:avLst/>
                <a:gdLst>
                  <a:gd name="connsiteX0" fmla="*/ 0 w 10000"/>
                  <a:gd name="connsiteY0" fmla="*/ 2000 h 10000"/>
                  <a:gd name="connsiteX1" fmla="*/ 10000 w 10000"/>
                  <a:gd name="connsiteY1" fmla="*/ 0 h 10000"/>
                  <a:gd name="connsiteX2" fmla="*/ 10000 w 10000"/>
                  <a:gd name="connsiteY2" fmla="*/ 10000 h 10000"/>
                  <a:gd name="connsiteX3" fmla="*/ 0 w 10000"/>
                  <a:gd name="connsiteY3" fmla="*/ 10000 h 10000"/>
                  <a:gd name="connsiteX4" fmla="*/ 0 w 10000"/>
                  <a:gd name="connsiteY4" fmla="*/ 2000 h 10000"/>
                  <a:gd name="connsiteX0" fmla="*/ 0 w 10000"/>
                  <a:gd name="connsiteY0" fmla="*/ 1900 h 10000"/>
                  <a:gd name="connsiteX1" fmla="*/ 10000 w 10000"/>
                  <a:gd name="connsiteY1" fmla="*/ 0 h 10000"/>
                  <a:gd name="connsiteX2" fmla="*/ 10000 w 10000"/>
                  <a:gd name="connsiteY2" fmla="*/ 10000 h 10000"/>
                  <a:gd name="connsiteX3" fmla="*/ 0 w 10000"/>
                  <a:gd name="connsiteY3" fmla="*/ 10000 h 10000"/>
                  <a:gd name="connsiteX4" fmla="*/ 0 w 10000"/>
                  <a:gd name="connsiteY4" fmla="*/ 1900 h 10000"/>
                  <a:gd name="connsiteX0" fmla="*/ 0 w 10000"/>
                  <a:gd name="connsiteY0" fmla="*/ 1649 h 9749"/>
                  <a:gd name="connsiteX1" fmla="*/ 10000 w 10000"/>
                  <a:gd name="connsiteY1" fmla="*/ 0 h 9749"/>
                  <a:gd name="connsiteX2" fmla="*/ 10000 w 10000"/>
                  <a:gd name="connsiteY2" fmla="*/ 9749 h 9749"/>
                  <a:gd name="connsiteX3" fmla="*/ 0 w 10000"/>
                  <a:gd name="connsiteY3" fmla="*/ 9749 h 9749"/>
                  <a:gd name="connsiteX4" fmla="*/ 0 w 10000"/>
                  <a:gd name="connsiteY4" fmla="*/ 1649 h 9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9749">
                    <a:moveTo>
                      <a:pt x="0" y="1649"/>
                    </a:moveTo>
                    <a:lnTo>
                      <a:pt x="10000" y="0"/>
                    </a:lnTo>
                    <a:lnTo>
                      <a:pt x="10000" y="9749"/>
                    </a:lnTo>
                    <a:lnTo>
                      <a:pt x="0" y="9749"/>
                    </a:lnTo>
                    <a:lnTo>
                      <a:pt x="0" y="1649"/>
                    </a:lnTo>
                    <a:close/>
                  </a:path>
                </a:pathLst>
              </a:custGeom>
              <a:gradFill flip="none" rotWithShape="1">
                <a:gsLst>
                  <a:gs pos="90000">
                    <a:srgbClr val="FF0000"/>
                  </a:gs>
                  <a:gs pos="0">
                    <a:srgbClr val="FFFF00"/>
                  </a:gs>
                </a:gsLst>
                <a:lin ang="0" scaled="1"/>
                <a:tileRect/>
              </a:gradFill>
              <a:ln>
                <a:noFill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r>
                  <a:rPr lang="en-US" sz="2000" dirty="0" smtClean="0">
                    <a:solidFill>
                      <a:srgbClr val="002060"/>
                    </a:solidFill>
                  </a:rPr>
                  <a:t> </a:t>
                </a:r>
                <a:r>
                  <a:rPr lang="ru-RU" sz="2200" dirty="0" smtClean="0">
                    <a:solidFill>
                      <a:srgbClr val="002060"/>
                    </a:solidFill>
                  </a:rPr>
                  <a:t>Создание</a:t>
                </a:r>
              </a:p>
              <a:p>
                <a:r>
                  <a:rPr lang="ru-RU" sz="2200" dirty="0" smtClean="0">
                    <a:solidFill>
                      <a:srgbClr val="002060"/>
                    </a:solidFill>
                  </a:rPr>
                  <a:t> концептов </a:t>
                </a:r>
              </a:p>
              <a:p>
                <a:r>
                  <a:rPr lang="ru-RU" sz="2200" dirty="0" smtClean="0">
                    <a:solidFill>
                      <a:srgbClr val="002060"/>
                    </a:solidFill>
                  </a:rPr>
                  <a:t> продукта</a:t>
                </a:r>
                <a:endParaRPr kumimoji="0" lang="ru-RU" sz="2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28" name="Блок-схема: ручной ввод 27"/>
              <p:cNvSpPr/>
              <p:nvPr/>
            </p:nvSpPr>
            <p:spPr bwMode="auto">
              <a:xfrm flipH="1">
                <a:off x="5514572" y="3000290"/>
                <a:ext cx="1286249" cy="2146161"/>
              </a:xfrm>
              <a:custGeom>
                <a:avLst/>
                <a:gdLst>
                  <a:gd name="connsiteX0" fmla="*/ 0 w 10000"/>
                  <a:gd name="connsiteY0" fmla="*/ 2000 h 10000"/>
                  <a:gd name="connsiteX1" fmla="*/ 10000 w 10000"/>
                  <a:gd name="connsiteY1" fmla="*/ 0 h 10000"/>
                  <a:gd name="connsiteX2" fmla="*/ 10000 w 10000"/>
                  <a:gd name="connsiteY2" fmla="*/ 10000 h 10000"/>
                  <a:gd name="connsiteX3" fmla="*/ 0 w 10000"/>
                  <a:gd name="connsiteY3" fmla="*/ 10000 h 10000"/>
                  <a:gd name="connsiteX4" fmla="*/ 0 w 10000"/>
                  <a:gd name="connsiteY4" fmla="*/ 2000 h 10000"/>
                  <a:gd name="connsiteX0" fmla="*/ 0 w 10000"/>
                  <a:gd name="connsiteY0" fmla="*/ 1817 h 10000"/>
                  <a:gd name="connsiteX1" fmla="*/ 10000 w 10000"/>
                  <a:gd name="connsiteY1" fmla="*/ 0 h 10000"/>
                  <a:gd name="connsiteX2" fmla="*/ 10000 w 10000"/>
                  <a:gd name="connsiteY2" fmla="*/ 10000 h 10000"/>
                  <a:gd name="connsiteX3" fmla="*/ 0 w 10000"/>
                  <a:gd name="connsiteY3" fmla="*/ 10000 h 10000"/>
                  <a:gd name="connsiteX4" fmla="*/ 0 w 10000"/>
                  <a:gd name="connsiteY4" fmla="*/ 1817 h 10000"/>
                  <a:gd name="connsiteX0" fmla="*/ 0 w 10000"/>
                  <a:gd name="connsiteY0" fmla="*/ 1634 h 9817"/>
                  <a:gd name="connsiteX1" fmla="*/ 10000 w 10000"/>
                  <a:gd name="connsiteY1" fmla="*/ 0 h 9817"/>
                  <a:gd name="connsiteX2" fmla="*/ 10000 w 10000"/>
                  <a:gd name="connsiteY2" fmla="*/ 9817 h 9817"/>
                  <a:gd name="connsiteX3" fmla="*/ 0 w 10000"/>
                  <a:gd name="connsiteY3" fmla="*/ 9817 h 9817"/>
                  <a:gd name="connsiteX4" fmla="*/ 0 w 10000"/>
                  <a:gd name="connsiteY4" fmla="*/ 1634 h 9817"/>
                  <a:gd name="connsiteX0" fmla="*/ 0 w 10000"/>
                  <a:gd name="connsiteY0" fmla="*/ 1987 h 10323"/>
                  <a:gd name="connsiteX1" fmla="*/ 10000 w 10000"/>
                  <a:gd name="connsiteY1" fmla="*/ 0 h 10323"/>
                  <a:gd name="connsiteX2" fmla="*/ 10000 w 10000"/>
                  <a:gd name="connsiteY2" fmla="*/ 10323 h 10323"/>
                  <a:gd name="connsiteX3" fmla="*/ 0 w 10000"/>
                  <a:gd name="connsiteY3" fmla="*/ 10323 h 10323"/>
                  <a:gd name="connsiteX4" fmla="*/ 0 w 10000"/>
                  <a:gd name="connsiteY4" fmla="*/ 1987 h 10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10323">
                    <a:moveTo>
                      <a:pt x="0" y="1987"/>
                    </a:moveTo>
                    <a:lnTo>
                      <a:pt x="10000" y="0"/>
                    </a:lnTo>
                    <a:lnTo>
                      <a:pt x="10000" y="10323"/>
                    </a:lnTo>
                    <a:lnTo>
                      <a:pt x="0" y="10323"/>
                    </a:lnTo>
                    <a:lnTo>
                      <a:pt x="0" y="1987"/>
                    </a:lnTo>
                    <a:close/>
                  </a:path>
                </a:pathLst>
              </a:custGeom>
              <a:gradFill>
                <a:gsLst>
                  <a:gs pos="27000">
                    <a:srgbClr val="FFFF00"/>
                  </a:gs>
                  <a:gs pos="0">
                    <a:srgbClr val="2FD109"/>
                  </a:gs>
                </a:gsLst>
                <a:lin ang="0" scaled="1"/>
              </a:gradFill>
              <a:ln>
                <a:noFill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r>
                  <a:rPr lang="en-US" dirty="0" smtClean="0">
                    <a:solidFill>
                      <a:srgbClr val="002060"/>
                    </a:solidFill>
                  </a:rPr>
                  <a:t> </a:t>
                </a:r>
                <a:r>
                  <a:rPr lang="ru-RU" dirty="0" smtClean="0">
                    <a:solidFill>
                      <a:srgbClr val="002060"/>
                    </a:solidFill>
                  </a:rPr>
                  <a:t>Разработка  </a:t>
                </a:r>
              </a:p>
              <a:p>
                <a:r>
                  <a:rPr lang="ru-RU" dirty="0" smtClean="0">
                    <a:solidFill>
                      <a:srgbClr val="002060"/>
                    </a:solidFill>
                  </a:rPr>
                  <a:t> продукта и его тестирование </a:t>
                </a:r>
                <a:endParaRPr lang="ru-RU" dirty="0">
                  <a:solidFill>
                    <a:srgbClr val="002060"/>
                  </a:solidFill>
                </a:endParaRPr>
              </a:p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29" name="Блок-схема: ручной ввод 28"/>
              <p:cNvSpPr/>
              <p:nvPr/>
            </p:nvSpPr>
            <p:spPr bwMode="auto">
              <a:xfrm flipH="1">
                <a:off x="7033332" y="3373342"/>
                <a:ext cx="1449314" cy="1773107"/>
              </a:xfrm>
              <a:custGeom>
                <a:avLst/>
                <a:gdLst>
                  <a:gd name="connsiteX0" fmla="*/ 0 w 10000"/>
                  <a:gd name="connsiteY0" fmla="*/ 2000 h 10000"/>
                  <a:gd name="connsiteX1" fmla="*/ 10000 w 10000"/>
                  <a:gd name="connsiteY1" fmla="*/ 0 h 10000"/>
                  <a:gd name="connsiteX2" fmla="*/ 10000 w 10000"/>
                  <a:gd name="connsiteY2" fmla="*/ 10000 h 10000"/>
                  <a:gd name="connsiteX3" fmla="*/ 0 w 10000"/>
                  <a:gd name="connsiteY3" fmla="*/ 10000 h 10000"/>
                  <a:gd name="connsiteX4" fmla="*/ 0 w 10000"/>
                  <a:gd name="connsiteY4" fmla="*/ 2000 h 10000"/>
                  <a:gd name="connsiteX0" fmla="*/ 0 w 10000"/>
                  <a:gd name="connsiteY0" fmla="*/ 1770 h 9770"/>
                  <a:gd name="connsiteX1" fmla="*/ 10000 w 10000"/>
                  <a:gd name="connsiteY1" fmla="*/ 0 h 9770"/>
                  <a:gd name="connsiteX2" fmla="*/ 10000 w 10000"/>
                  <a:gd name="connsiteY2" fmla="*/ 9770 h 9770"/>
                  <a:gd name="connsiteX3" fmla="*/ 0 w 10000"/>
                  <a:gd name="connsiteY3" fmla="*/ 9770 h 9770"/>
                  <a:gd name="connsiteX4" fmla="*/ 0 w 10000"/>
                  <a:gd name="connsiteY4" fmla="*/ 1770 h 9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9770">
                    <a:moveTo>
                      <a:pt x="0" y="1770"/>
                    </a:moveTo>
                    <a:lnTo>
                      <a:pt x="10000" y="0"/>
                    </a:lnTo>
                    <a:lnTo>
                      <a:pt x="10000" y="9770"/>
                    </a:lnTo>
                    <a:lnTo>
                      <a:pt x="0" y="9770"/>
                    </a:lnTo>
                    <a:lnTo>
                      <a:pt x="0" y="1770"/>
                    </a:lnTo>
                    <a:close/>
                  </a:path>
                </a:pathLst>
              </a:custGeom>
              <a:gradFill>
                <a:gsLst>
                  <a:gs pos="0">
                    <a:srgbClr val="00B050"/>
                  </a:gs>
                  <a:gs pos="100000">
                    <a:srgbClr val="7DF406"/>
                  </a:gs>
                </a:gsLst>
                <a:lin ang="0" scaled="1"/>
              </a:gradFill>
              <a:ln>
                <a:noFill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r>
                  <a:rPr lang="en-US" dirty="0" smtClean="0">
                    <a:solidFill>
                      <a:srgbClr val="002060"/>
                    </a:solidFill>
                  </a:rPr>
                  <a:t> </a:t>
                </a:r>
                <a:r>
                  <a:rPr lang="ru-RU" dirty="0" smtClean="0">
                    <a:solidFill>
                      <a:srgbClr val="002060"/>
                    </a:solidFill>
                  </a:rPr>
                  <a:t>Массовое производство</a:t>
                </a:r>
                <a:r>
                  <a:rPr lang="ru-RU" dirty="0" smtClean="0">
                    <a:solidFill>
                      <a:srgbClr val="002060"/>
                    </a:solidFill>
                    <a:latin typeface="Arial" charset="0"/>
                  </a:rPr>
                  <a:t> и продажи</a:t>
                </a:r>
                <a:endParaRPr lang="ru-RU" dirty="0" smtClean="0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31" name="Прямоугольник 30"/>
            <p:cNvSpPr/>
            <p:nvPr/>
          </p:nvSpPr>
          <p:spPr bwMode="auto">
            <a:xfrm>
              <a:off x="858815" y="4028782"/>
              <a:ext cx="4487106" cy="392871"/>
            </a:xfrm>
            <a:prstGeom prst="rect">
              <a:avLst/>
            </a:prstGeom>
            <a:ln w="1270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lvl="0" algn="ctr"/>
              <a:r>
                <a:rPr lang="en-US" sz="2300" dirty="0">
                  <a:solidFill>
                    <a:srgbClr val="FF0000"/>
                  </a:solidFill>
                </a:rPr>
                <a:t>Fuzzy Front End of Innovation</a:t>
              </a:r>
              <a:endParaRPr lang="ru-RU" sz="2300" dirty="0">
                <a:solidFill>
                  <a:srgbClr val="FF0000"/>
                </a:solidFill>
              </a:endParaRP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390243" y="4506263"/>
              <a:ext cx="5156593" cy="2860274"/>
            </a:xfrm>
            <a:prstGeom prst="rect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 smtClean="0">
                  <a:solidFill>
                    <a:srgbClr val="C00000"/>
                  </a:solidFill>
                </a:rPr>
                <a:t>Первые ТРИ ЭТАПА </a:t>
              </a:r>
              <a:r>
                <a:rPr lang="en-US" dirty="0" smtClean="0">
                  <a:solidFill>
                    <a:srgbClr val="002060"/>
                  </a:solidFill>
                </a:rPr>
                <a:t>(1-3)</a:t>
              </a:r>
              <a:r>
                <a:rPr lang="en-US" dirty="0" smtClean="0">
                  <a:solidFill>
                    <a:srgbClr val="C00000"/>
                  </a:solidFill>
                </a:rPr>
                <a:t> </a:t>
              </a:r>
              <a:r>
                <a:rPr lang="ru-RU" dirty="0" smtClean="0">
                  <a:solidFill>
                    <a:srgbClr val="C00000"/>
                  </a:solidFill>
                </a:rPr>
                <a:t>характеризуются высокой неопределенностью и играют ключевую роль в создании успешного продукта. </a:t>
              </a:r>
              <a:r>
                <a:rPr lang="en-US" dirty="0" smtClean="0">
                  <a:solidFill>
                    <a:srgbClr val="C00000"/>
                  </a:solidFill>
                </a:rPr>
                <a:t> </a:t>
              </a:r>
              <a:endParaRPr lang="en-US" dirty="0">
                <a:solidFill>
                  <a:srgbClr val="C00000"/>
                </a:solidFill>
              </a:endParaRPr>
            </a:p>
            <a:p>
              <a:pPr algn="just"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00" b="0" dirty="0">
                <a:solidFill>
                  <a:srgbClr val="C00000"/>
                </a:solidFill>
              </a:endParaRPr>
            </a:p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b="0" dirty="0" smtClean="0">
                  <a:solidFill>
                    <a:srgbClr val="C00000"/>
                  </a:solidFill>
                </a:rPr>
                <a:t>Начальная идея «шлифуется» в процессе создания концептов и тестируется</a:t>
              </a:r>
              <a:r>
                <a:rPr lang="en-US" sz="1600" b="0" dirty="0" smtClean="0">
                  <a:solidFill>
                    <a:srgbClr val="C00000"/>
                  </a:solidFill>
                </a:rPr>
                <a:t>. </a:t>
              </a:r>
              <a:r>
                <a:rPr lang="ru-RU" sz="1600" b="0" dirty="0" smtClean="0">
                  <a:solidFill>
                    <a:srgbClr val="C00000"/>
                  </a:solidFill>
                </a:rPr>
                <a:t>После набора итераций она может быть существенно изменена. </a:t>
              </a:r>
              <a:r>
                <a:rPr lang="en-US" sz="1600" b="0" dirty="0" smtClean="0">
                  <a:solidFill>
                    <a:srgbClr val="C00000"/>
                  </a:solidFill>
                </a:rPr>
                <a:t> </a:t>
              </a:r>
            </a:p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00" b="0" dirty="0" smtClean="0">
                <a:solidFill>
                  <a:srgbClr val="C00000"/>
                </a:solidFill>
              </a:endParaRPr>
            </a:p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b="0" dirty="0" smtClean="0">
                  <a:solidFill>
                    <a:srgbClr val="C00000"/>
                  </a:solidFill>
                </a:rPr>
                <a:t>Первые ТРИ ЭТАПА могут занимать </a:t>
              </a:r>
              <a:r>
                <a:rPr lang="ru-RU" sz="1600" dirty="0" smtClean="0">
                  <a:solidFill>
                    <a:srgbClr val="C00000"/>
                  </a:solidFill>
                </a:rPr>
                <a:t>до </a:t>
              </a:r>
              <a:r>
                <a:rPr lang="en-US" sz="1600" dirty="0" smtClean="0">
                  <a:solidFill>
                    <a:srgbClr val="C00000"/>
                  </a:solidFill>
                </a:rPr>
                <a:t>50% </a:t>
              </a:r>
              <a:r>
                <a:rPr lang="ru-RU" sz="1600" b="0" dirty="0" smtClean="0">
                  <a:solidFill>
                    <a:srgbClr val="C00000"/>
                  </a:solidFill>
                </a:rPr>
                <a:t>всего времени проекта.</a:t>
              </a:r>
            </a:p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800" b="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6" name="Группа 42"/>
          <p:cNvGrpSpPr/>
          <p:nvPr/>
        </p:nvGrpSpPr>
        <p:grpSpPr>
          <a:xfrm>
            <a:off x="1727944" y="455408"/>
            <a:ext cx="3871175" cy="1659324"/>
            <a:chOff x="2304008" y="264620"/>
            <a:chExt cx="3871175" cy="1659324"/>
          </a:xfrm>
        </p:grpSpPr>
        <p:sp>
          <p:nvSpPr>
            <p:cNvPr id="35" name="Выгнутая вниз стрелка 34"/>
            <p:cNvSpPr/>
            <p:nvPr/>
          </p:nvSpPr>
          <p:spPr bwMode="auto">
            <a:xfrm flipH="1">
              <a:off x="2304008" y="786800"/>
              <a:ext cx="527260" cy="297888"/>
            </a:xfrm>
            <a:prstGeom prst="curvedUpArrow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6" name="Выгнутая вверх стрелка 35"/>
            <p:cNvSpPr/>
            <p:nvPr/>
          </p:nvSpPr>
          <p:spPr bwMode="auto">
            <a:xfrm>
              <a:off x="2335555" y="264620"/>
              <a:ext cx="527260" cy="288032"/>
            </a:xfrm>
            <a:prstGeom prst="curvedDownArrow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7" name="Выгнутая вниз стрелка 36"/>
            <p:cNvSpPr/>
            <p:nvPr/>
          </p:nvSpPr>
          <p:spPr bwMode="auto">
            <a:xfrm flipH="1">
              <a:off x="4049457" y="1247892"/>
              <a:ext cx="527260" cy="297888"/>
            </a:xfrm>
            <a:prstGeom prst="curvedUpArrow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8" name="Выгнутая вверх стрелка 37"/>
            <p:cNvSpPr/>
            <p:nvPr/>
          </p:nvSpPr>
          <p:spPr bwMode="auto">
            <a:xfrm>
              <a:off x="4081004" y="725712"/>
              <a:ext cx="527260" cy="288032"/>
            </a:xfrm>
            <a:prstGeom prst="curvedDownArrow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9" name="Выгнутая вниз стрелка 38"/>
            <p:cNvSpPr/>
            <p:nvPr/>
          </p:nvSpPr>
          <p:spPr bwMode="auto">
            <a:xfrm flipH="1">
              <a:off x="5616376" y="1626056"/>
              <a:ext cx="527260" cy="297888"/>
            </a:xfrm>
            <a:prstGeom prst="curvedUpArrow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0" name="Выгнутая вверх стрелка 39"/>
            <p:cNvSpPr/>
            <p:nvPr/>
          </p:nvSpPr>
          <p:spPr bwMode="auto">
            <a:xfrm>
              <a:off x="5647923" y="1103876"/>
              <a:ext cx="527260" cy="288032"/>
            </a:xfrm>
            <a:prstGeom prst="curvedDownArrow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1529" y="2427305"/>
            <a:ext cx="1229096" cy="1229096"/>
          </a:xfrm>
          <a:prstGeom prst="rect">
            <a:avLst/>
          </a:prstGeom>
        </p:spPr>
      </p:pic>
      <p:sp>
        <p:nvSpPr>
          <p:cNvPr id="22" name="Rectangle 2"/>
          <p:cNvSpPr>
            <a:spLocks noChangeArrowheads="1"/>
          </p:cNvSpPr>
          <p:nvPr/>
        </p:nvSpPr>
        <p:spPr bwMode="auto">
          <a:xfrm>
            <a:off x="4032200" y="0"/>
            <a:ext cx="583264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/>
            <a:r>
              <a:rPr lang="ru-RU" sz="2800" dirty="0" smtClean="0">
                <a:solidFill>
                  <a:srgbClr val="800080"/>
                </a:solidFill>
              </a:rPr>
              <a:t>Процесс создания инновационного продукта</a:t>
            </a:r>
            <a:endParaRPr lang="ru-RU" sz="2800" dirty="0">
              <a:solidFill>
                <a:srgbClr val="80008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552480" y="3789040"/>
            <a:ext cx="27730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dirty="0" smtClean="0">
                <a:solidFill>
                  <a:srgbClr val="00B050"/>
                </a:solidFill>
              </a:rPr>
              <a:t>Stage Gate®, </a:t>
            </a:r>
            <a:r>
              <a:rPr lang="en-GB" sz="1200" b="0" dirty="0" smtClean="0"/>
              <a:t>Cooper, 2001</a:t>
            </a:r>
            <a:endParaRPr lang="ru-RU" sz="12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1295896" y="0"/>
            <a:ext cx="4667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0" dirty="0" smtClean="0">
                <a:solidFill>
                  <a:srgbClr val="002060"/>
                </a:solidFill>
              </a:rPr>
              <a:t>(</a:t>
            </a:r>
            <a:r>
              <a:rPr lang="en-US" dirty="0" smtClean="0">
                <a:solidFill>
                  <a:srgbClr val="002060"/>
                </a:solidFill>
              </a:rPr>
              <a:t>1</a:t>
            </a:r>
            <a:r>
              <a:rPr lang="en-US" b="0" dirty="0" smtClean="0">
                <a:solidFill>
                  <a:srgbClr val="002060"/>
                </a:solidFill>
              </a:rPr>
              <a:t>)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952080" y="620688"/>
            <a:ext cx="5309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0" dirty="0" smtClean="0">
                <a:solidFill>
                  <a:srgbClr val="002060"/>
                </a:solidFill>
              </a:rPr>
              <a:t> </a:t>
            </a:r>
            <a:r>
              <a:rPr lang="en-US" b="0" dirty="0" smtClean="0">
                <a:solidFill>
                  <a:srgbClr val="002060"/>
                </a:solidFill>
              </a:rPr>
              <a:t>(</a:t>
            </a:r>
            <a:r>
              <a:rPr lang="en-US" dirty="0" smtClean="0">
                <a:solidFill>
                  <a:srgbClr val="002060"/>
                </a:solidFill>
              </a:rPr>
              <a:t>2</a:t>
            </a:r>
            <a:r>
              <a:rPr lang="en-US" b="0" dirty="0" smtClean="0">
                <a:solidFill>
                  <a:srgbClr val="002060"/>
                </a:solidFill>
              </a:rPr>
              <a:t>)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464248" y="1052736"/>
            <a:ext cx="4667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0" dirty="0" smtClean="0">
                <a:solidFill>
                  <a:srgbClr val="002060"/>
                </a:solidFill>
              </a:rPr>
              <a:t>(</a:t>
            </a:r>
            <a:r>
              <a:rPr lang="en-US" dirty="0" smtClean="0">
                <a:solidFill>
                  <a:srgbClr val="002060"/>
                </a:solidFill>
              </a:rPr>
              <a:t>3</a:t>
            </a:r>
            <a:r>
              <a:rPr lang="en-US" b="0" dirty="0" smtClean="0">
                <a:solidFill>
                  <a:srgbClr val="002060"/>
                </a:solidFill>
              </a:rPr>
              <a:t>)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264448" y="1340768"/>
            <a:ext cx="4667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0" dirty="0" smtClean="0">
                <a:solidFill>
                  <a:srgbClr val="002060"/>
                </a:solidFill>
              </a:rPr>
              <a:t>(</a:t>
            </a:r>
            <a:r>
              <a:rPr lang="en-US" dirty="0" smtClean="0">
                <a:solidFill>
                  <a:srgbClr val="002060"/>
                </a:solidFill>
              </a:rPr>
              <a:t>4</a:t>
            </a:r>
            <a:r>
              <a:rPr lang="en-US" b="0" dirty="0" smtClean="0">
                <a:solidFill>
                  <a:srgbClr val="002060"/>
                </a:solidFill>
              </a:rPr>
              <a:t>)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8280672" y="1700808"/>
            <a:ext cx="4667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0" dirty="0" smtClean="0">
                <a:solidFill>
                  <a:srgbClr val="002060"/>
                </a:solidFill>
              </a:rPr>
              <a:t>(</a:t>
            </a:r>
            <a:r>
              <a:rPr lang="en-US" dirty="0" smtClean="0">
                <a:solidFill>
                  <a:srgbClr val="002060"/>
                </a:solidFill>
              </a:rPr>
              <a:t>5</a:t>
            </a:r>
            <a:r>
              <a:rPr lang="en-US" b="0" dirty="0" smtClean="0">
                <a:solidFill>
                  <a:srgbClr val="002060"/>
                </a:solidFill>
              </a:rPr>
              <a:t>)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940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Специальное оформление">
  <a:themeElements>
    <a:clrScheme name="Специальное оформление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пециальное оформление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41016</TotalTime>
  <Words>1805</Words>
  <Application>Microsoft Office PowerPoint</Application>
  <PresentationFormat>Произвольный</PresentationFormat>
  <Paragraphs>247</Paragraphs>
  <Slides>39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39</vt:i4>
      </vt:variant>
    </vt:vector>
  </HeadingPairs>
  <TitlesOfParts>
    <vt:vector size="46" baseType="lpstr">
      <vt:lpstr>Arial</vt:lpstr>
      <vt:lpstr>Arial Black</vt:lpstr>
      <vt:lpstr>Calibri</vt:lpstr>
      <vt:lpstr>Times New Roman</vt:lpstr>
      <vt:lpstr>Wingdings</vt:lpstr>
      <vt:lpstr>Оформление по умолчанию</vt:lpstr>
      <vt:lpstr>Специальное оформление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MSU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velikhanova</dc:creator>
  <cp:lastModifiedBy>marshev vadim ivanovich</cp:lastModifiedBy>
  <cp:revision>1587</cp:revision>
  <dcterms:created xsi:type="dcterms:W3CDTF">2005-11-11T09:03:49Z</dcterms:created>
  <dcterms:modified xsi:type="dcterms:W3CDTF">2018-09-22T13:24:58Z</dcterms:modified>
</cp:coreProperties>
</file>