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72" r:id="rId4"/>
  </p:sldMasterIdLst>
  <p:notesMasterIdLst>
    <p:notesMasterId r:id="rId12"/>
  </p:notesMasterIdLst>
  <p:handoutMasterIdLst>
    <p:handoutMasterId r:id="rId13"/>
  </p:handoutMasterIdLst>
  <p:sldIdLst>
    <p:sldId id="327" r:id="rId5"/>
    <p:sldId id="330" r:id="rId6"/>
    <p:sldId id="328" r:id="rId7"/>
    <p:sldId id="362" r:id="rId8"/>
    <p:sldId id="339" r:id="rId9"/>
    <p:sldId id="329" r:id="rId10"/>
    <p:sldId id="3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65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72"/>
    <p:restoredTop sz="90530" autoAdjust="0"/>
  </p:normalViewPr>
  <p:slideViewPr>
    <p:cSldViewPr snapToGrid="0">
      <p:cViewPr>
        <p:scale>
          <a:sx n="80" d="100"/>
          <a:sy n="80" d="100"/>
        </p:scale>
        <p:origin x="2536" y="144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mr-IN"/>
                      <a:t> 12%</a:t>
                    </a:r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Лист1!$A$2:$A$14</c:f>
              <c:strCache>
                <c:ptCount val="13"/>
                <c:pt idx="0">
                  <c:v>Информационные технологии, системная интеграция, интернет</c:v>
                </c:pt>
                <c:pt idx="1">
                  <c:v>Строительство, недвижимость, эксплуатация, проектирование</c:v>
                </c:pt>
                <c:pt idx="2">
                  <c:v>Услуги для бизнеса</c:v>
                </c:pt>
                <c:pt idx="3">
                  <c:v>Розничная торговля</c:v>
                </c:pt>
                <c:pt idx="4">
                  <c:v>Финансовый сектор</c:v>
                </c:pt>
                <c:pt idx="5">
                  <c:v>Электроника, приборостроение, бытовая техника, компьютеры</c:v>
                </c:pt>
                <c:pt idx="6">
                  <c:v>Товары народного потребления (непищевые)</c:v>
                </c:pt>
                <c:pt idx="7">
                  <c:v>Промышленное оборудование, техника, станки и комплектующие</c:v>
                </c:pt>
                <c:pt idx="8">
                  <c:v>СМИ, маркетинг, реклама, дизайн</c:v>
                </c:pt>
                <c:pt idx="9">
                  <c:v>Тяжелое машиностроение</c:v>
                </c:pt>
                <c:pt idx="10">
                  <c:v>Энергетика</c:v>
                </c:pt>
                <c:pt idx="11">
                  <c:v>Нефть и газ </c:v>
                </c:pt>
                <c:pt idx="12">
                  <c:v>Другие отрасли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17.0</c:v>
                </c:pt>
                <c:pt idx="1">
                  <c:v>10.0</c:v>
                </c:pt>
                <c:pt idx="2">
                  <c:v>8.0</c:v>
                </c:pt>
                <c:pt idx="3">
                  <c:v>7.0</c:v>
                </c:pt>
                <c:pt idx="4">
                  <c:v>7.0</c:v>
                </c:pt>
                <c:pt idx="5">
                  <c:v>6.0</c:v>
                </c:pt>
                <c:pt idx="6">
                  <c:v>4.0</c:v>
                </c:pt>
                <c:pt idx="7">
                  <c:v>4.0</c:v>
                </c:pt>
                <c:pt idx="8">
                  <c:v>3.0</c:v>
                </c:pt>
                <c:pt idx="9">
                  <c:v>3.0</c:v>
                </c:pt>
                <c:pt idx="10">
                  <c:v>3.0</c:v>
                </c:pt>
                <c:pt idx="11">
                  <c:v>3.0</c:v>
                </c:pt>
                <c:pt idx="12">
                  <c:v>25.0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/>
                </a:solidFill>
                <a:latin typeface="Book Antiqua" charset="0"/>
                <a:ea typeface="Book Antiqua" charset="0"/>
                <a:cs typeface="Book Antiqua" charset="0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/>
                </a:solidFill>
                <a:latin typeface="Book Antiqua" charset="0"/>
                <a:ea typeface="Book Antiqua" charset="0"/>
                <a:cs typeface="Book Antiqua" charset="0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/>
                </a:solidFill>
                <a:latin typeface="Book Antiqua" charset="0"/>
                <a:ea typeface="Book Antiqua" charset="0"/>
                <a:cs typeface="Book Antiqua" charset="0"/>
              </a:defRPr>
            </a:pPr>
            <a:endParaRPr lang="ru-RU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/>
                </a:solidFill>
                <a:latin typeface="Book Antiqua" charset="0"/>
                <a:ea typeface="Book Antiqua" charset="0"/>
                <a:cs typeface="Book Antiqua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17829886900185"/>
          <c:y val="0.0586770943972579"/>
          <c:w val="0.370129521882405"/>
          <c:h val="0.897539767580865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/>
              </a:solidFill>
              <a:latin typeface="Book Antiqua" charset="0"/>
              <a:ea typeface="Book Antiqua" charset="0"/>
              <a:cs typeface="Book Antiqua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От 3 до 6 лет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Book Antiqua" charset="0"/>
                    <a:ea typeface="Book Antiqua" charset="0"/>
                    <a:cs typeface="Book Antiqua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0.52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От 1 года до 3 лет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Book Antiqua" charset="0"/>
                    <a:ea typeface="Book Antiqua" charset="0"/>
                    <a:cs typeface="Book Antiqua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0.36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Более 6 лет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Book Antiqua" charset="0"/>
                    <a:ea typeface="Book Antiqua" charset="0"/>
                    <a:cs typeface="Book Antiqua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0%</c:formatCode>
                <c:ptCount val="1"/>
                <c:pt idx="0">
                  <c:v>0.07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Без предъявления к наличию профессионального опыта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Book Antiqua" charset="0"/>
                    <a:ea typeface="Book Antiqua" charset="0"/>
                    <a:cs typeface="Book Antiqua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829779824"/>
        <c:axId val="1751095200"/>
      </c:barChart>
      <c:catAx>
        <c:axId val="1829779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51095200"/>
        <c:crosses val="autoZero"/>
        <c:auto val="1"/>
        <c:lblAlgn val="ctr"/>
        <c:lblOffset val="100"/>
        <c:noMultiLvlLbl val="0"/>
      </c:catAx>
      <c:valAx>
        <c:axId val="1751095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Book Antiqua" charset="0"/>
                <a:ea typeface="Book Antiqua" charset="0"/>
                <a:cs typeface="Book Antiqua" charset="0"/>
              </a:defRPr>
            </a:pPr>
            <a:endParaRPr lang="ru-RU"/>
          </a:p>
        </c:txPr>
        <c:crossAx val="1829779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2389325241197"/>
          <c:y val="0.752654904393146"/>
          <c:w val="0.837069270859687"/>
          <c:h val="0.2265472015983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Book Antiqua" charset="0"/>
              <a:ea typeface="Book Antiqua" charset="0"/>
              <a:cs typeface="Book Antiqua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F07F0C-90BC-D648-898B-42C6909E2980}" type="doc">
      <dgm:prSet loTypeId="urn:microsoft.com/office/officeart/2005/8/layout/defaul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A6BC5F-5994-7344-9010-B31E1C2DF64F}">
      <dgm:prSet phldrT="[Текст]"/>
      <dgm:spPr>
        <a:solidFill>
          <a:srgbClr val="256569"/>
        </a:solidFill>
        <a:ln>
          <a:solidFill>
            <a:srgbClr val="256569"/>
          </a:solidFill>
        </a:ln>
      </dgm:spPr>
      <dgm:t>
        <a:bodyPr/>
        <a:lstStyle/>
        <a:p>
          <a:endParaRPr lang="ru-RU" u="none" dirty="0" smtClean="0"/>
        </a:p>
      </dgm:t>
    </dgm:pt>
    <dgm:pt modelId="{B25F81B9-B85E-E540-9DD6-1842AC09B2AD}" type="parTrans" cxnId="{5150B090-5DEC-9049-8C59-BB6315DED506}">
      <dgm:prSet/>
      <dgm:spPr/>
      <dgm:t>
        <a:bodyPr/>
        <a:lstStyle/>
        <a:p>
          <a:endParaRPr lang="ru-RU"/>
        </a:p>
      </dgm:t>
    </dgm:pt>
    <dgm:pt modelId="{B994EAB7-1777-EF4B-A90C-CF86E1D243D1}" type="sibTrans" cxnId="{5150B090-5DEC-9049-8C59-BB6315DED506}">
      <dgm:prSet/>
      <dgm:spPr/>
      <dgm:t>
        <a:bodyPr/>
        <a:lstStyle/>
        <a:p>
          <a:endParaRPr lang="ru-RU"/>
        </a:p>
      </dgm:t>
    </dgm:pt>
    <dgm:pt modelId="{71F07710-5275-9244-B167-EF73A38AC8F0}">
      <dgm:prSet phldrT="[Текст]" custT="1"/>
      <dgm:spPr>
        <a:solidFill>
          <a:srgbClr val="256569"/>
        </a:solidFill>
        <a:ln>
          <a:solidFill>
            <a:srgbClr val="256569"/>
          </a:solidFill>
        </a:ln>
      </dgm:spPr>
      <dgm:t>
        <a:bodyPr/>
        <a:lstStyle/>
        <a:p>
          <a:r>
            <a:rPr lang="ru-RU" sz="1600" u="sng" dirty="0" smtClean="0">
              <a:latin typeface="Book Antiqua" charset="0"/>
              <a:ea typeface="Book Antiqua" charset="0"/>
              <a:cs typeface="Book Antiqua" charset="0"/>
            </a:rPr>
            <a:t>Наличие опыта работы </a:t>
          </a:r>
          <a:r>
            <a:rPr lang="ru-RU" sz="1600" dirty="0" smtClean="0">
              <a:latin typeface="Book Antiqua" charset="0"/>
              <a:ea typeface="Book Antiqua" charset="0"/>
              <a:cs typeface="Book Antiqua" charset="0"/>
            </a:rPr>
            <a:t>в сфере экономики, финансов, управленческого учета</a:t>
          </a:r>
          <a:endParaRPr lang="ru-RU" sz="1600" dirty="0">
            <a:solidFill>
              <a:schemeClr val="bg1"/>
            </a:solidFill>
            <a:latin typeface="Book Antiqua" charset="0"/>
            <a:ea typeface="Book Antiqua" charset="0"/>
            <a:cs typeface="Book Antiqua" charset="0"/>
          </a:endParaRPr>
        </a:p>
      </dgm:t>
    </dgm:pt>
    <dgm:pt modelId="{FA0C974E-ECA6-D244-9A1D-733EFB6821EE}" type="parTrans" cxnId="{A6F8F645-C408-D947-BC3D-1F5BF6A5EC8D}">
      <dgm:prSet/>
      <dgm:spPr/>
      <dgm:t>
        <a:bodyPr/>
        <a:lstStyle/>
        <a:p>
          <a:endParaRPr lang="ru-RU"/>
        </a:p>
      </dgm:t>
    </dgm:pt>
    <dgm:pt modelId="{06697EE0-DF69-474A-BE63-B2043A1A986B}" type="sibTrans" cxnId="{A6F8F645-C408-D947-BC3D-1F5BF6A5EC8D}">
      <dgm:prSet/>
      <dgm:spPr/>
      <dgm:t>
        <a:bodyPr/>
        <a:lstStyle/>
        <a:p>
          <a:endParaRPr lang="ru-RU"/>
        </a:p>
      </dgm:t>
    </dgm:pt>
    <dgm:pt modelId="{BF525E10-C391-FD4B-950B-A894707AD896}">
      <dgm:prSet phldrT="[Текст]" custT="1"/>
      <dgm:spPr>
        <a:solidFill>
          <a:srgbClr val="256569"/>
        </a:solidFill>
        <a:ln>
          <a:solidFill>
            <a:srgbClr val="256569"/>
          </a:solidFill>
        </a:ln>
      </dgm:spPr>
      <dgm:t>
        <a:bodyPr/>
        <a:lstStyle/>
        <a:p>
          <a:r>
            <a:rPr lang="ru-RU" sz="1600" u="sng" dirty="0" smtClean="0">
              <a:latin typeface="Book Antiqua" charset="0"/>
              <a:ea typeface="Book Antiqua" charset="0"/>
              <a:cs typeface="Book Antiqua" charset="0"/>
            </a:rPr>
            <a:t>Личностные качества:</a:t>
          </a:r>
          <a:r>
            <a:rPr lang="ru-RU" sz="1600" u="none" dirty="0" smtClean="0">
              <a:latin typeface="Book Antiqua" charset="0"/>
              <a:ea typeface="Book Antiqua" charset="0"/>
              <a:cs typeface="Book Antiqua" charset="0"/>
            </a:rPr>
            <a:t> </a:t>
          </a:r>
          <a:r>
            <a:rPr lang="ru-RU" sz="1600" dirty="0" smtClean="0">
              <a:latin typeface="Book Antiqua" charset="0"/>
              <a:ea typeface="Book Antiqua" charset="0"/>
              <a:cs typeface="Book Antiqua" charset="0"/>
            </a:rPr>
            <a:t>внимательность, ответственность, усидчивость, аккуратность, умение работать с большим объемом информации</a:t>
          </a:r>
          <a:endParaRPr lang="ru-RU" sz="1600" dirty="0">
            <a:solidFill>
              <a:schemeClr val="bg1"/>
            </a:solidFill>
            <a:latin typeface="Book Antiqua" charset="0"/>
            <a:ea typeface="Book Antiqua" charset="0"/>
            <a:cs typeface="Book Antiqua" charset="0"/>
          </a:endParaRPr>
        </a:p>
      </dgm:t>
    </dgm:pt>
    <dgm:pt modelId="{88C11954-C380-344E-8405-AA395F36E975}" type="parTrans" cxnId="{8FF6F0C3-0490-0040-8B5C-DFC17A67FE60}">
      <dgm:prSet/>
      <dgm:spPr/>
      <dgm:t>
        <a:bodyPr/>
        <a:lstStyle/>
        <a:p>
          <a:endParaRPr lang="ru-RU"/>
        </a:p>
      </dgm:t>
    </dgm:pt>
    <dgm:pt modelId="{1D8D9D50-A733-D04F-970A-EBD64589E0BE}" type="sibTrans" cxnId="{8FF6F0C3-0490-0040-8B5C-DFC17A67FE60}">
      <dgm:prSet/>
      <dgm:spPr/>
      <dgm:t>
        <a:bodyPr/>
        <a:lstStyle/>
        <a:p>
          <a:endParaRPr lang="ru-RU"/>
        </a:p>
      </dgm:t>
    </dgm:pt>
    <dgm:pt modelId="{D5C77C04-776A-4B4B-B4BD-6DB673D08C15}">
      <dgm:prSet phldrT="[Текст]"/>
      <dgm:spPr>
        <a:solidFill>
          <a:srgbClr val="256569"/>
        </a:solidFill>
        <a:ln>
          <a:solidFill>
            <a:srgbClr val="256569"/>
          </a:solidFill>
        </a:ln>
      </dgm:spPr>
      <dgm:t>
        <a:bodyPr/>
        <a:lstStyle/>
        <a:p>
          <a:r>
            <a:rPr lang="ru-RU" u="sng" dirty="0" smtClean="0">
              <a:latin typeface="Book Antiqua" charset="0"/>
              <a:ea typeface="Book Antiqua" charset="0"/>
              <a:cs typeface="Book Antiqua" charset="0"/>
            </a:rPr>
            <a:t>Профессиональные знания, умения и навыки</a:t>
          </a:r>
          <a:r>
            <a:rPr lang="ru-RU" dirty="0" smtClean="0">
              <a:latin typeface="Book Antiqua" charset="0"/>
              <a:ea typeface="Book Antiqua" charset="0"/>
              <a:cs typeface="Book Antiqua" charset="0"/>
            </a:rPr>
            <a:t>:</a:t>
          </a:r>
        </a:p>
        <a:p>
          <a:r>
            <a:rPr lang="ru-RU" dirty="0" smtClean="0">
              <a:latin typeface="Book Antiqua" charset="0"/>
              <a:ea typeface="Book Antiqua" charset="0"/>
              <a:cs typeface="Book Antiqua" charset="0"/>
            </a:rPr>
            <a:t>знание БУ и методов ЭА, бюджетирования, методов обработки больших массивов данных, опыт работы в </a:t>
          </a:r>
          <a:r>
            <a:rPr lang="ru-RU" dirty="0" err="1" smtClean="0">
              <a:latin typeface="Book Antiqua" charset="0"/>
              <a:ea typeface="Book Antiqua" charset="0"/>
              <a:cs typeface="Book Antiqua" charset="0"/>
            </a:rPr>
            <a:t>Excel</a:t>
          </a:r>
          <a:r>
            <a:rPr lang="ru-RU" dirty="0" smtClean="0">
              <a:latin typeface="Book Antiqua" charset="0"/>
              <a:ea typeface="Book Antiqua" charset="0"/>
              <a:cs typeface="Book Antiqua" charset="0"/>
            </a:rPr>
            <a:t> и других автоматизированных системах планирования, бюджетирования, финансового анализа</a:t>
          </a:r>
          <a:endParaRPr lang="ru-RU" dirty="0">
            <a:solidFill>
              <a:schemeClr val="bg1"/>
            </a:solidFill>
            <a:latin typeface="Book Antiqua" charset="0"/>
            <a:ea typeface="Book Antiqua" charset="0"/>
            <a:cs typeface="Book Antiqua" charset="0"/>
          </a:endParaRPr>
        </a:p>
      </dgm:t>
    </dgm:pt>
    <dgm:pt modelId="{4F161E0B-9CBC-C34B-BF7A-676BEEE33DBF}" type="parTrans" cxnId="{070E458E-7E26-6A43-B54E-FD0AA8FE593C}">
      <dgm:prSet/>
      <dgm:spPr/>
      <dgm:t>
        <a:bodyPr/>
        <a:lstStyle/>
        <a:p>
          <a:endParaRPr lang="ru-RU"/>
        </a:p>
      </dgm:t>
    </dgm:pt>
    <dgm:pt modelId="{B56AC331-418D-3F4B-A890-85D0C9D5F3C8}" type="sibTrans" cxnId="{070E458E-7E26-6A43-B54E-FD0AA8FE593C}">
      <dgm:prSet/>
      <dgm:spPr/>
      <dgm:t>
        <a:bodyPr/>
        <a:lstStyle/>
        <a:p>
          <a:endParaRPr lang="ru-RU"/>
        </a:p>
      </dgm:t>
    </dgm:pt>
    <dgm:pt modelId="{38B7F54F-9618-7B4B-B0BF-1CCB7A07FE5B}">
      <dgm:prSet phldrT="[Текст]"/>
      <dgm:spPr>
        <a:solidFill>
          <a:srgbClr val="256569"/>
        </a:solidFill>
        <a:ln>
          <a:solidFill>
            <a:srgbClr val="256569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u="sng" dirty="0" smtClean="0">
              <a:latin typeface="Book Antiqua" charset="0"/>
              <a:ea typeface="Book Antiqua" charset="0"/>
              <a:cs typeface="Book Antiqua" charset="0"/>
            </a:rPr>
            <a:t>Дополнительные критерии: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dirty="0" smtClean="0">
              <a:latin typeface="Book Antiqua" charset="0"/>
              <a:ea typeface="Book Antiqua" charset="0"/>
              <a:cs typeface="Book Antiqua" charset="0"/>
            </a:rPr>
            <a:t>- опыт работы с отчетностью по стандартам МСФО;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dirty="0" smtClean="0">
              <a:latin typeface="Book Antiqua" charset="0"/>
              <a:ea typeface="Book Antiqua" charset="0"/>
              <a:cs typeface="Book Antiqua" charset="0"/>
            </a:rPr>
            <a:t>- наличие дополнительного образования по МСФО (</a:t>
          </a:r>
          <a:r>
            <a:rPr lang="ru-RU" dirty="0" err="1" smtClean="0">
              <a:latin typeface="Book Antiqua" charset="0"/>
              <a:ea typeface="Book Antiqua" charset="0"/>
              <a:cs typeface="Book Antiqua" charset="0"/>
            </a:rPr>
            <a:t>DiplFR</a:t>
          </a:r>
          <a:r>
            <a:rPr lang="ru-RU" dirty="0" smtClean="0">
              <a:latin typeface="Book Antiqua" charset="0"/>
              <a:ea typeface="Book Antiqua" charset="0"/>
              <a:cs typeface="Book Antiqua" charset="0"/>
            </a:rPr>
            <a:t>, ACCA);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dirty="0" smtClean="0">
              <a:latin typeface="Book Antiqua" charset="0"/>
              <a:ea typeface="Book Antiqua" charset="0"/>
              <a:cs typeface="Book Antiqua" charset="0"/>
            </a:rPr>
            <a:t>- высокий уровень владения английским языком</a:t>
          </a:r>
          <a:endParaRPr lang="ru-RU" dirty="0">
            <a:solidFill>
              <a:schemeClr val="bg1"/>
            </a:solidFill>
            <a:latin typeface="Book Antiqua" charset="0"/>
            <a:ea typeface="Book Antiqua" charset="0"/>
            <a:cs typeface="Book Antiqua" charset="0"/>
          </a:endParaRPr>
        </a:p>
      </dgm:t>
    </dgm:pt>
    <dgm:pt modelId="{9C7C00D2-F5AF-AE4C-85B1-F7B8BAC9B79C}" type="parTrans" cxnId="{9E3DE3D1-9629-F34E-BF71-807968FFA67F}">
      <dgm:prSet/>
      <dgm:spPr/>
      <dgm:t>
        <a:bodyPr/>
        <a:lstStyle/>
        <a:p>
          <a:endParaRPr lang="ru-RU"/>
        </a:p>
      </dgm:t>
    </dgm:pt>
    <dgm:pt modelId="{59D95100-469E-D849-9561-5DA7060C4EED}" type="sibTrans" cxnId="{9E3DE3D1-9629-F34E-BF71-807968FFA67F}">
      <dgm:prSet/>
      <dgm:spPr/>
      <dgm:t>
        <a:bodyPr/>
        <a:lstStyle/>
        <a:p>
          <a:endParaRPr lang="ru-RU"/>
        </a:p>
      </dgm:t>
    </dgm:pt>
    <dgm:pt modelId="{8E6084AE-CE31-3649-A400-37611B6DD397}" type="pres">
      <dgm:prSet presAssocID="{C6F07F0C-90BC-D648-898B-42C6909E298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C24517-0E89-A742-BA02-6BC630AE1070}" type="pres">
      <dgm:prSet presAssocID="{E4A6BC5F-5994-7344-9010-B31E1C2DF64F}" presName="node" presStyleLbl="node1" presStyleIdx="0" presStyleCnt="5" custScaleY="1354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6620B7-B11B-2043-93CE-D41DF81A88C2}" type="pres">
      <dgm:prSet presAssocID="{B994EAB7-1777-EF4B-A90C-CF86E1D243D1}" presName="sibTrans" presStyleCnt="0"/>
      <dgm:spPr/>
    </dgm:pt>
    <dgm:pt modelId="{A7E4D15C-D520-574C-9278-3976EF070A75}" type="pres">
      <dgm:prSet presAssocID="{71F07710-5275-9244-B167-EF73A38AC8F0}" presName="node" presStyleLbl="node1" presStyleIdx="1" presStyleCnt="5" custScaleY="1354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1DA9D8-DA88-8A4F-A699-8FA82AC3ED66}" type="pres">
      <dgm:prSet presAssocID="{06697EE0-DF69-474A-BE63-B2043A1A986B}" presName="sibTrans" presStyleCnt="0"/>
      <dgm:spPr/>
    </dgm:pt>
    <dgm:pt modelId="{097028BE-E744-4F4C-B2C1-F0A608E45EEE}" type="pres">
      <dgm:prSet presAssocID="{D5C77C04-776A-4B4B-B4BD-6DB673D08C15}" presName="node" presStyleLbl="node1" presStyleIdx="2" presStyleCnt="5" custScaleY="1354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0CFDA5-84CF-8A4F-97F7-083A72B63417}" type="pres">
      <dgm:prSet presAssocID="{B56AC331-418D-3F4B-A890-85D0C9D5F3C8}" presName="sibTrans" presStyleCnt="0"/>
      <dgm:spPr/>
    </dgm:pt>
    <dgm:pt modelId="{B4ED66E5-71F6-E840-9B26-1304C37F2E44}" type="pres">
      <dgm:prSet presAssocID="{38B7F54F-9618-7B4B-B0BF-1CCB7A07FE5B}" presName="node" presStyleLbl="node1" presStyleIdx="3" presStyleCnt="5" custScaleY="1354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D9EFE7-6F5B-D245-A5B8-C6150FA859C3}" type="pres">
      <dgm:prSet presAssocID="{59D95100-469E-D849-9561-5DA7060C4EED}" presName="sibTrans" presStyleCnt="0"/>
      <dgm:spPr/>
    </dgm:pt>
    <dgm:pt modelId="{D25F762B-9E93-8440-AF9F-010605E68B0F}" type="pres">
      <dgm:prSet presAssocID="{BF525E10-C391-FD4B-950B-A894707AD896}" presName="node" presStyleLbl="node1" presStyleIdx="4" presStyleCnt="5" custScaleY="1354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6C1B82-126C-134A-92DA-5EC9B1AC6302}" type="presOf" srcId="{38B7F54F-9618-7B4B-B0BF-1CCB7A07FE5B}" destId="{B4ED66E5-71F6-E840-9B26-1304C37F2E44}" srcOrd="0" destOrd="0" presId="urn:microsoft.com/office/officeart/2005/8/layout/default"/>
    <dgm:cxn modelId="{070E458E-7E26-6A43-B54E-FD0AA8FE593C}" srcId="{C6F07F0C-90BC-D648-898B-42C6909E2980}" destId="{D5C77C04-776A-4B4B-B4BD-6DB673D08C15}" srcOrd="2" destOrd="0" parTransId="{4F161E0B-9CBC-C34B-BF7A-676BEEE33DBF}" sibTransId="{B56AC331-418D-3F4B-A890-85D0C9D5F3C8}"/>
    <dgm:cxn modelId="{A6F8F645-C408-D947-BC3D-1F5BF6A5EC8D}" srcId="{C6F07F0C-90BC-D648-898B-42C6909E2980}" destId="{71F07710-5275-9244-B167-EF73A38AC8F0}" srcOrd="1" destOrd="0" parTransId="{FA0C974E-ECA6-D244-9A1D-733EFB6821EE}" sibTransId="{06697EE0-DF69-474A-BE63-B2043A1A986B}"/>
    <dgm:cxn modelId="{6FFABD74-66F4-D745-BEF9-6A08423746CC}" type="presOf" srcId="{C6F07F0C-90BC-D648-898B-42C6909E2980}" destId="{8E6084AE-CE31-3649-A400-37611B6DD397}" srcOrd="0" destOrd="0" presId="urn:microsoft.com/office/officeart/2005/8/layout/default"/>
    <dgm:cxn modelId="{E6AF5D0F-6C97-4643-A890-1926D9533698}" type="presOf" srcId="{D5C77C04-776A-4B4B-B4BD-6DB673D08C15}" destId="{097028BE-E744-4F4C-B2C1-F0A608E45EEE}" srcOrd="0" destOrd="0" presId="urn:microsoft.com/office/officeart/2005/8/layout/default"/>
    <dgm:cxn modelId="{5150B090-5DEC-9049-8C59-BB6315DED506}" srcId="{C6F07F0C-90BC-D648-898B-42C6909E2980}" destId="{E4A6BC5F-5994-7344-9010-B31E1C2DF64F}" srcOrd="0" destOrd="0" parTransId="{B25F81B9-B85E-E540-9DD6-1842AC09B2AD}" sibTransId="{B994EAB7-1777-EF4B-A90C-CF86E1D243D1}"/>
    <dgm:cxn modelId="{0C84CAA9-9E77-3249-AE7C-5B03DD9A64BC}" type="presOf" srcId="{E4A6BC5F-5994-7344-9010-B31E1C2DF64F}" destId="{5EC24517-0E89-A742-BA02-6BC630AE1070}" srcOrd="0" destOrd="0" presId="urn:microsoft.com/office/officeart/2005/8/layout/default"/>
    <dgm:cxn modelId="{9E3DE3D1-9629-F34E-BF71-807968FFA67F}" srcId="{C6F07F0C-90BC-D648-898B-42C6909E2980}" destId="{38B7F54F-9618-7B4B-B0BF-1CCB7A07FE5B}" srcOrd="3" destOrd="0" parTransId="{9C7C00D2-F5AF-AE4C-85B1-F7B8BAC9B79C}" sibTransId="{59D95100-469E-D849-9561-5DA7060C4EED}"/>
    <dgm:cxn modelId="{8FF6F0C3-0490-0040-8B5C-DFC17A67FE60}" srcId="{C6F07F0C-90BC-D648-898B-42C6909E2980}" destId="{BF525E10-C391-FD4B-950B-A894707AD896}" srcOrd="4" destOrd="0" parTransId="{88C11954-C380-344E-8405-AA395F36E975}" sibTransId="{1D8D9D50-A733-D04F-970A-EBD64589E0BE}"/>
    <dgm:cxn modelId="{937E9D9A-5C60-984D-B63E-FAB06854ED78}" type="presOf" srcId="{71F07710-5275-9244-B167-EF73A38AC8F0}" destId="{A7E4D15C-D520-574C-9278-3976EF070A75}" srcOrd="0" destOrd="0" presId="urn:microsoft.com/office/officeart/2005/8/layout/default"/>
    <dgm:cxn modelId="{15F3A827-2767-AE48-B4E3-8388B85E89C5}" type="presOf" srcId="{BF525E10-C391-FD4B-950B-A894707AD896}" destId="{D25F762B-9E93-8440-AF9F-010605E68B0F}" srcOrd="0" destOrd="0" presId="urn:microsoft.com/office/officeart/2005/8/layout/default"/>
    <dgm:cxn modelId="{CE6F6A67-0E60-AC4E-8F64-652076B88DCF}" type="presParOf" srcId="{8E6084AE-CE31-3649-A400-37611B6DD397}" destId="{5EC24517-0E89-A742-BA02-6BC630AE1070}" srcOrd="0" destOrd="0" presId="urn:microsoft.com/office/officeart/2005/8/layout/default"/>
    <dgm:cxn modelId="{FECDCFE0-A635-554F-BC0B-DC9DCB2EEABC}" type="presParOf" srcId="{8E6084AE-CE31-3649-A400-37611B6DD397}" destId="{AD6620B7-B11B-2043-93CE-D41DF81A88C2}" srcOrd="1" destOrd="0" presId="urn:microsoft.com/office/officeart/2005/8/layout/default"/>
    <dgm:cxn modelId="{3F2074F6-A75A-A346-8E88-17FFFD488574}" type="presParOf" srcId="{8E6084AE-CE31-3649-A400-37611B6DD397}" destId="{A7E4D15C-D520-574C-9278-3976EF070A75}" srcOrd="2" destOrd="0" presId="urn:microsoft.com/office/officeart/2005/8/layout/default"/>
    <dgm:cxn modelId="{F24731B6-A7EE-734C-951E-386894C53888}" type="presParOf" srcId="{8E6084AE-CE31-3649-A400-37611B6DD397}" destId="{CC1DA9D8-DA88-8A4F-A699-8FA82AC3ED66}" srcOrd="3" destOrd="0" presId="urn:microsoft.com/office/officeart/2005/8/layout/default"/>
    <dgm:cxn modelId="{08BE958D-5A41-364B-8A00-1BDF58D627A9}" type="presParOf" srcId="{8E6084AE-CE31-3649-A400-37611B6DD397}" destId="{097028BE-E744-4F4C-B2C1-F0A608E45EEE}" srcOrd="4" destOrd="0" presId="urn:microsoft.com/office/officeart/2005/8/layout/default"/>
    <dgm:cxn modelId="{39DCD012-4A1D-AF44-9AE8-C8CAFD48ACD5}" type="presParOf" srcId="{8E6084AE-CE31-3649-A400-37611B6DD397}" destId="{A60CFDA5-84CF-8A4F-97F7-083A72B63417}" srcOrd="5" destOrd="0" presId="urn:microsoft.com/office/officeart/2005/8/layout/default"/>
    <dgm:cxn modelId="{32227D6C-1ED7-9E46-9726-8E4A35132B38}" type="presParOf" srcId="{8E6084AE-CE31-3649-A400-37611B6DD397}" destId="{B4ED66E5-71F6-E840-9B26-1304C37F2E44}" srcOrd="6" destOrd="0" presId="urn:microsoft.com/office/officeart/2005/8/layout/default"/>
    <dgm:cxn modelId="{8FCD99CC-0C69-5547-9AE4-5827214FE8A3}" type="presParOf" srcId="{8E6084AE-CE31-3649-A400-37611B6DD397}" destId="{6CD9EFE7-6F5B-D245-A5B8-C6150FA859C3}" srcOrd="7" destOrd="0" presId="urn:microsoft.com/office/officeart/2005/8/layout/default"/>
    <dgm:cxn modelId="{06555F30-0DF2-8C4D-9C2B-B8684D77D56D}" type="presParOf" srcId="{8E6084AE-CE31-3649-A400-37611B6DD397}" destId="{D25F762B-9E93-8440-AF9F-010605E68B0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59BBAF-9928-422A-B89F-F0093B6D5D2A}" type="doc">
      <dgm:prSet loTypeId="urn:microsoft.com/office/officeart/2005/8/layout/v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4B6B03E-7A11-4585-B3A7-591D6807844D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noFill/>
        <a:ln w="28575">
          <a:solidFill>
            <a:srgbClr val="256569"/>
          </a:solidFill>
        </a:ln>
      </dgm:spPr>
      <dgm:t>
        <a:bodyPr/>
        <a:lstStyle/>
        <a:p>
          <a:pPr algn="just"/>
          <a:r>
            <a:rPr lang="ru-RU" sz="1600" dirty="0" smtClean="0">
              <a:latin typeface="Book Antiqua" charset="0"/>
              <a:ea typeface="Book Antiqua" charset="0"/>
              <a:cs typeface="Book Antiqua" charset="0"/>
            </a:rPr>
            <a:t>Ведение управленческого </a:t>
          </a:r>
          <a:r>
            <a:rPr lang="ru-RU" sz="1600" dirty="0" smtClean="0">
              <a:latin typeface="Book Antiqua" charset="0"/>
              <a:ea typeface="Book Antiqua" charset="0"/>
              <a:cs typeface="Book Antiqua" charset="0"/>
            </a:rPr>
            <a:t>учета предприятия </a:t>
          </a:r>
          <a:r>
            <a:rPr lang="ru-RU" sz="1600" dirty="0" smtClean="0">
              <a:latin typeface="Book Antiqua" charset="0"/>
              <a:ea typeface="Book Antiqua" charset="0"/>
              <a:cs typeface="Book Antiqua" charset="0"/>
            </a:rPr>
            <a:t>в оперативном режиме или его внедрение; разработка внутренних нормативных документов по </a:t>
          </a:r>
          <a:r>
            <a:rPr lang="ru-RU" sz="1600" dirty="0" smtClean="0">
              <a:latin typeface="Book Antiqua" charset="0"/>
              <a:ea typeface="Book Antiqua" charset="0"/>
              <a:cs typeface="Book Antiqua" charset="0"/>
            </a:rPr>
            <a:t>управленческому учету </a:t>
          </a:r>
          <a:r>
            <a:rPr lang="ru-RU" sz="1600" dirty="0" smtClean="0">
              <a:latin typeface="Book Antiqua" charset="0"/>
              <a:ea typeface="Book Antiqua" charset="0"/>
              <a:cs typeface="Book Antiqua" charset="0"/>
            </a:rPr>
            <a:t>и отчетности</a:t>
          </a:r>
        </a:p>
      </dgm:t>
    </dgm:pt>
    <dgm:pt modelId="{FCA7DCD6-F20F-42A6-B912-0BB31141627A}" type="parTrans" cxnId="{805853C7-3F00-4687-AA12-71B5921BA1BD}">
      <dgm:prSet/>
      <dgm:spPr/>
      <dgm:t>
        <a:bodyPr/>
        <a:lstStyle/>
        <a:p>
          <a:endParaRPr lang="ru-RU"/>
        </a:p>
      </dgm:t>
    </dgm:pt>
    <dgm:pt modelId="{21E9252D-1760-4A2C-B6FF-C1CFD5AF70CF}" type="sibTrans" cxnId="{805853C7-3F00-4687-AA12-71B5921BA1BD}">
      <dgm:prSet/>
      <dgm:spPr/>
      <dgm:t>
        <a:bodyPr/>
        <a:lstStyle/>
        <a:p>
          <a:endParaRPr lang="ru-RU"/>
        </a:p>
      </dgm:t>
    </dgm:pt>
    <dgm:pt modelId="{AE93A48E-8EF1-4DD7-BEDD-8F42FA321F97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noFill/>
        <a:ln w="28575">
          <a:solidFill>
            <a:srgbClr val="256569"/>
          </a:solidFill>
        </a:ln>
      </dgm:spPr>
      <dgm:t>
        <a:bodyPr/>
        <a:lstStyle/>
        <a:p>
          <a:pPr algn="just"/>
          <a:r>
            <a:rPr lang="ru-RU" sz="1600" dirty="0" smtClean="0">
              <a:latin typeface="Book Antiqua" charset="0"/>
              <a:ea typeface="Book Antiqua" charset="0"/>
              <a:cs typeface="Book Antiqua" charset="0"/>
            </a:rPr>
            <a:t>Проверка и архивирование первичной </a:t>
          </a:r>
          <a:r>
            <a:rPr lang="ru-RU" sz="1600" dirty="0" smtClean="0">
              <a:latin typeface="Book Antiqua" charset="0"/>
              <a:ea typeface="Book Antiqua" charset="0"/>
              <a:cs typeface="Book Antiqua" charset="0"/>
            </a:rPr>
            <a:t>документации: </a:t>
          </a:r>
          <a:r>
            <a:rPr lang="ru-RU" sz="1600" dirty="0" smtClean="0">
              <a:latin typeface="Book Antiqua" charset="0"/>
              <a:ea typeface="Book Antiqua" charset="0"/>
              <a:cs typeface="Book Antiqua" charset="0"/>
            </a:rPr>
            <a:t>проверка корректности оформления входящих документов, контроль наличия первичных документов</a:t>
          </a:r>
          <a:endParaRPr lang="ru-RU" sz="1600" dirty="0">
            <a:latin typeface="Book Antiqua" charset="0"/>
            <a:ea typeface="Book Antiqua" charset="0"/>
            <a:cs typeface="Book Antiqua" charset="0"/>
          </a:endParaRPr>
        </a:p>
      </dgm:t>
    </dgm:pt>
    <dgm:pt modelId="{268EB3C1-BD61-4B14-8B9F-8BAB1624EC2D}" type="parTrans" cxnId="{CC66577A-278E-48A9-87A5-95A788B3CF92}">
      <dgm:prSet/>
      <dgm:spPr/>
      <dgm:t>
        <a:bodyPr/>
        <a:lstStyle/>
        <a:p>
          <a:endParaRPr lang="ru-RU"/>
        </a:p>
      </dgm:t>
    </dgm:pt>
    <dgm:pt modelId="{F95D276C-94CB-45DF-BFE2-B896C0FA2BAF}" type="sibTrans" cxnId="{CC66577A-278E-48A9-87A5-95A788B3CF92}">
      <dgm:prSet/>
      <dgm:spPr/>
      <dgm:t>
        <a:bodyPr/>
        <a:lstStyle/>
        <a:p>
          <a:endParaRPr lang="ru-RU"/>
        </a:p>
      </dgm:t>
    </dgm:pt>
    <dgm:pt modelId="{90FD3CE9-EAF7-478E-A512-92D45BBC074B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noFill/>
        <a:ln w="28575">
          <a:solidFill>
            <a:srgbClr val="256569"/>
          </a:solidFill>
        </a:ln>
      </dgm:spPr>
      <dgm:t>
        <a:bodyPr/>
        <a:lstStyle/>
        <a:p>
          <a:pPr algn="just"/>
          <a:r>
            <a:rPr lang="ru-RU" sz="1600" dirty="0" smtClean="0">
              <a:latin typeface="Book Antiqua" charset="0"/>
              <a:ea typeface="Book Antiqua" charset="0"/>
              <a:cs typeface="Book Antiqua" charset="0"/>
            </a:rPr>
            <a:t>Постановка целей и расчет оценки выполнения показателей (KPI); построение прогнозов деятельности компании на краткосрочную, среднесрочную, долгосрочную перспективу</a:t>
          </a:r>
          <a:endParaRPr lang="ru-RU" sz="1600" dirty="0">
            <a:latin typeface="Book Antiqua" charset="0"/>
            <a:ea typeface="Book Antiqua" charset="0"/>
            <a:cs typeface="Book Antiqua" charset="0"/>
          </a:endParaRPr>
        </a:p>
      </dgm:t>
    </dgm:pt>
    <dgm:pt modelId="{150BC11F-049E-48E9-89E5-4C21E54F93E5}" type="parTrans" cxnId="{541788AD-DE6E-46E3-93A3-DA6760E049C1}">
      <dgm:prSet/>
      <dgm:spPr/>
      <dgm:t>
        <a:bodyPr/>
        <a:lstStyle/>
        <a:p>
          <a:endParaRPr lang="ru-RU"/>
        </a:p>
      </dgm:t>
    </dgm:pt>
    <dgm:pt modelId="{402B31E2-E612-4178-A650-69F2687A2850}" type="sibTrans" cxnId="{541788AD-DE6E-46E3-93A3-DA6760E049C1}">
      <dgm:prSet/>
      <dgm:spPr/>
      <dgm:t>
        <a:bodyPr/>
        <a:lstStyle/>
        <a:p>
          <a:endParaRPr lang="ru-RU"/>
        </a:p>
      </dgm:t>
    </dgm:pt>
    <dgm:pt modelId="{7EFD9EB8-E7EC-482F-B4BB-294043166D35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noFill/>
        <a:ln w="28575">
          <a:solidFill>
            <a:srgbClr val="256569"/>
          </a:solidFill>
        </a:ln>
      </dgm:spPr>
      <dgm:t>
        <a:bodyPr/>
        <a:lstStyle/>
        <a:p>
          <a:pPr algn="just"/>
          <a:r>
            <a:rPr lang="ru-RU" sz="1600" dirty="0" smtClean="0">
              <a:latin typeface="Book Antiqua" charset="0"/>
              <a:ea typeface="Book Antiqua" charset="0"/>
              <a:cs typeface="Book Antiqua" charset="0"/>
            </a:rPr>
            <a:t>Подготовка управленческой отчетности, формирование бюджетов для регламентированной управленческой отчетности; детализация и анализ отчетности по запросу руководства организации</a:t>
          </a:r>
          <a:endParaRPr lang="ru-RU" sz="1600" dirty="0">
            <a:latin typeface="Book Antiqua" charset="0"/>
            <a:ea typeface="Book Antiqua" charset="0"/>
            <a:cs typeface="Book Antiqua" charset="0"/>
          </a:endParaRPr>
        </a:p>
      </dgm:t>
    </dgm:pt>
    <dgm:pt modelId="{C224C78D-7141-4D14-9D33-8FCF9726EB28}" type="parTrans" cxnId="{63B617C4-03C1-47E5-A96F-3F7C6B7A32CE}">
      <dgm:prSet/>
      <dgm:spPr/>
      <dgm:t>
        <a:bodyPr/>
        <a:lstStyle/>
        <a:p>
          <a:endParaRPr lang="ru-RU"/>
        </a:p>
      </dgm:t>
    </dgm:pt>
    <dgm:pt modelId="{BE2E47F2-B5E8-41D8-8F8E-6E00CD20D5AF}" type="sibTrans" cxnId="{63B617C4-03C1-47E5-A96F-3F7C6B7A32CE}">
      <dgm:prSet/>
      <dgm:spPr/>
      <dgm:t>
        <a:bodyPr/>
        <a:lstStyle/>
        <a:p>
          <a:endParaRPr lang="ru-RU"/>
        </a:p>
      </dgm:t>
    </dgm:pt>
    <dgm:pt modelId="{CD07C742-6564-474D-B6F6-A19C44E859E0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noFill/>
        <a:ln w="28575">
          <a:solidFill>
            <a:srgbClr val="256569"/>
          </a:solidFill>
        </a:ln>
      </dgm:spPr>
      <dgm:t>
        <a:bodyPr/>
        <a:lstStyle/>
        <a:p>
          <a:pPr algn="just"/>
          <a:r>
            <a:rPr lang="ru-RU" sz="1500" dirty="0" smtClean="0">
              <a:latin typeface="Book Antiqua" charset="0"/>
              <a:ea typeface="Book Antiqua" charset="0"/>
              <a:cs typeface="Book Antiqua" charset="0"/>
            </a:rPr>
            <a:t>Активное участие в автоматизации процессов выполнения KPI; написание технических заданий программистам 1С на внедрение утвержденных разработок, тестирование модулей, обучение пользователей</a:t>
          </a:r>
          <a:endParaRPr lang="ru-RU" sz="1500" dirty="0">
            <a:latin typeface="Book Antiqua" charset="0"/>
            <a:ea typeface="Book Antiqua" charset="0"/>
            <a:cs typeface="Book Antiqua" charset="0"/>
          </a:endParaRPr>
        </a:p>
      </dgm:t>
    </dgm:pt>
    <dgm:pt modelId="{3B5A9656-506E-4D34-9753-FAF828E1D675}" type="parTrans" cxnId="{578DC83D-BE3C-4EF0-90B9-11A171F18966}">
      <dgm:prSet/>
      <dgm:spPr/>
      <dgm:t>
        <a:bodyPr/>
        <a:lstStyle/>
        <a:p>
          <a:endParaRPr lang="ru-RU"/>
        </a:p>
      </dgm:t>
    </dgm:pt>
    <dgm:pt modelId="{E7E1A18D-CCEC-4AC0-A806-8A98E1E22337}" type="sibTrans" cxnId="{578DC83D-BE3C-4EF0-90B9-11A171F18966}">
      <dgm:prSet/>
      <dgm:spPr/>
      <dgm:t>
        <a:bodyPr/>
        <a:lstStyle/>
        <a:p>
          <a:endParaRPr lang="ru-RU"/>
        </a:p>
      </dgm:t>
    </dgm:pt>
    <dgm:pt modelId="{C2F833A9-27CC-4445-B208-D6CACAE1EC4B}" type="pres">
      <dgm:prSet presAssocID="{8E59BBAF-9928-422A-B89F-F0093B6D5D2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F5147A-98CA-E743-97C6-98DE99E1FCE9}" type="pres">
      <dgm:prSet presAssocID="{04B6B03E-7A11-4585-B3A7-591D6807844D}" presName="composite" presStyleCnt="0"/>
      <dgm:spPr/>
    </dgm:pt>
    <dgm:pt modelId="{EB0B347D-91CA-864B-8824-02F36BD7BFDC}" type="pres">
      <dgm:prSet presAssocID="{04B6B03E-7A11-4585-B3A7-591D6807844D}" presName="imgShp" presStyleLbl="fgImgPlace1" presStyleIdx="0" presStyleCnt="5" custLinFactX="-61076" custLinFactNeighborX="-100000" custLinFactNeighborY="-2737"/>
      <dgm:spPr>
        <a:solidFill>
          <a:srgbClr val="256569"/>
        </a:solidFill>
        <a:ln>
          <a:solidFill>
            <a:srgbClr val="256569"/>
          </a:solidFill>
        </a:ln>
      </dgm:spPr>
      <dgm:t>
        <a:bodyPr/>
        <a:lstStyle/>
        <a:p>
          <a:endParaRPr lang="ru-RU"/>
        </a:p>
      </dgm:t>
    </dgm:pt>
    <dgm:pt modelId="{621883E4-EA27-7A45-B25A-DEB6D4D09E6B}" type="pres">
      <dgm:prSet presAssocID="{04B6B03E-7A11-4585-B3A7-591D6807844D}" presName="txShp" presStyleLbl="node1" presStyleIdx="0" presStyleCnt="5" custScaleX="1339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690DFD-66B0-FF4C-90AB-98C037F2942B}" type="pres">
      <dgm:prSet presAssocID="{21E9252D-1760-4A2C-B6FF-C1CFD5AF70CF}" presName="spacing" presStyleCnt="0"/>
      <dgm:spPr/>
    </dgm:pt>
    <dgm:pt modelId="{AF34A12E-7720-764D-8F21-F12E73488343}" type="pres">
      <dgm:prSet presAssocID="{AE93A48E-8EF1-4DD7-BEDD-8F42FA321F97}" presName="composite" presStyleCnt="0"/>
      <dgm:spPr/>
    </dgm:pt>
    <dgm:pt modelId="{886D891F-F263-9B4D-885A-6C78F671F574}" type="pres">
      <dgm:prSet presAssocID="{AE93A48E-8EF1-4DD7-BEDD-8F42FA321F97}" presName="imgShp" presStyleLbl="fgImgPlace1" presStyleIdx="1" presStyleCnt="5" custLinFactX="-70966" custLinFactNeighborX="-100000" custLinFactNeighborY="-1744"/>
      <dgm:spPr>
        <a:solidFill>
          <a:srgbClr val="256569"/>
        </a:solidFill>
        <a:ln>
          <a:solidFill>
            <a:srgbClr val="256569"/>
          </a:solidFill>
        </a:ln>
      </dgm:spPr>
      <dgm:t>
        <a:bodyPr/>
        <a:lstStyle/>
        <a:p>
          <a:endParaRPr lang="ru-RU"/>
        </a:p>
      </dgm:t>
    </dgm:pt>
    <dgm:pt modelId="{093B5FBF-62C4-BF49-AD52-0F568F33A6E9}" type="pres">
      <dgm:prSet presAssocID="{AE93A48E-8EF1-4DD7-BEDD-8F42FA321F97}" presName="txShp" presStyleLbl="node1" presStyleIdx="1" presStyleCnt="5" custScaleX="1339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9B7D1-BF2B-E749-988C-320F5801A8A5}" type="pres">
      <dgm:prSet presAssocID="{F95D276C-94CB-45DF-BFE2-B896C0FA2BAF}" presName="spacing" presStyleCnt="0"/>
      <dgm:spPr/>
    </dgm:pt>
    <dgm:pt modelId="{6F264BD4-4B3E-0146-89EC-E472E444BD31}" type="pres">
      <dgm:prSet presAssocID="{90FD3CE9-EAF7-478E-A512-92D45BBC074B}" presName="composite" presStyleCnt="0"/>
      <dgm:spPr/>
    </dgm:pt>
    <dgm:pt modelId="{8131FD74-3EC5-D542-BDBF-B809F24336E5}" type="pres">
      <dgm:prSet presAssocID="{90FD3CE9-EAF7-478E-A512-92D45BBC074B}" presName="imgShp" presStyleLbl="fgImgPlace1" presStyleIdx="2" presStyleCnt="5" custLinFactX="-61076" custLinFactNeighborX="-100000" custLinFactNeighborY="89"/>
      <dgm:spPr>
        <a:solidFill>
          <a:srgbClr val="256569"/>
        </a:solidFill>
        <a:ln>
          <a:solidFill>
            <a:srgbClr val="256569"/>
          </a:solidFill>
        </a:ln>
      </dgm:spPr>
      <dgm:t>
        <a:bodyPr/>
        <a:lstStyle/>
        <a:p>
          <a:endParaRPr lang="ru-RU"/>
        </a:p>
      </dgm:t>
    </dgm:pt>
    <dgm:pt modelId="{C8E5FCAE-CF31-964F-AEA3-DB2C3D1175EC}" type="pres">
      <dgm:prSet presAssocID="{90FD3CE9-EAF7-478E-A512-92D45BBC074B}" presName="txShp" presStyleLbl="node1" presStyleIdx="2" presStyleCnt="5" custScaleX="1339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EAEFD6-397F-AE4C-B537-3099B713572F}" type="pres">
      <dgm:prSet presAssocID="{402B31E2-E612-4178-A650-69F2687A2850}" presName="spacing" presStyleCnt="0"/>
      <dgm:spPr/>
    </dgm:pt>
    <dgm:pt modelId="{96DBEDD0-DDA4-824E-AF0E-C05760E84E64}" type="pres">
      <dgm:prSet presAssocID="{7EFD9EB8-E7EC-482F-B4BB-294043166D35}" presName="composite" presStyleCnt="0"/>
      <dgm:spPr/>
    </dgm:pt>
    <dgm:pt modelId="{62A682C8-12D6-2D48-9D6C-2E1730A52F24}" type="pres">
      <dgm:prSet presAssocID="{7EFD9EB8-E7EC-482F-B4BB-294043166D35}" presName="imgShp" presStyleLbl="fgImgPlace1" presStyleIdx="3" presStyleCnt="5" custLinFactX="-63284" custLinFactNeighborX="-100000" custLinFactNeighborY="-5084"/>
      <dgm:spPr>
        <a:solidFill>
          <a:srgbClr val="256569"/>
        </a:solidFill>
        <a:ln>
          <a:solidFill>
            <a:srgbClr val="256569"/>
          </a:solidFill>
        </a:ln>
      </dgm:spPr>
      <dgm:t>
        <a:bodyPr/>
        <a:lstStyle/>
        <a:p>
          <a:endParaRPr lang="ru-RU"/>
        </a:p>
      </dgm:t>
    </dgm:pt>
    <dgm:pt modelId="{D906A88A-9914-484F-AA54-E36CD4108C79}" type="pres">
      <dgm:prSet presAssocID="{7EFD9EB8-E7EC-482F-B4BB-294043166D35}" presName="txShp" presStyleLbl="node1" presStyleIdx="3" presStyleCnt="5" custScaleX="1339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8E59C7-AA81-EF42-8855-E4F591504E11}" type="pres">
      <dgm:prSet presAssocID="{BE2E47F2-B5E8-41D8-8F8E-6E00CD20D5AF}" presName="spacing" presStyleCnt="0"/>
      <dgm:spPr/>
    </dgm:pt>
    <dgm:pt modelId="{C05FC49B-462E-1A41-AFB5-80A94DD3F5C9}" type="pres">
      <dgm:prSet presAssocID="{CD07C742-6564-474D-B6F6-A19C44E859E0}" presName="composite" presStyleCnt="0"/>
      <dgm:spPr/>
    </dgm:pt>
    <dgm:pt modelId="{CE83D308-18E5-EF47-808E-8A2AA03EDB76}" type="pres">
      <dgm:prSet presAssocID="{CD07C742-6564-474D-B6F6-A19C44E859E0}" presName="imgShp" presStyleLbl="fgImgPlace1" presStyleIdx="4" presStyleCnt="5" custLinFactX="-61076" custLinFactNeighborX="-100000" custLinFactNeighborY="-2226"/>
      <dgm:spPr>
        <a:solidFill>
          <a:srgbClr val="256569"/>
        </a:solidFill>
        <a:ln>
          <a:solidFill>
            <a:srgbClr val="256569"/>
          </a:solidFill>
        </a:ln>
      </dgm:spPr>
      <dgm:t>
        <a:bodyPr/>
        <a:lstStyle/>
        <a:p>
          <a:endParaRPr lang="ru-RU"/>
        </a:p>
      </dgm:t>
    </dgm:pt>
    <dgm:pt modelId="{60C29DE2-6B57-7A43-B672-F94069E35B32}" type="pres">
      <dgm:prSet presAssocID="{CD07C742-6564-474D-B6F6-A19C44E859E0}" presName="txShp" presStyleLbl="node1" presStyleIdx="4" presStyleCnt="5" custScaleX="1339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B617C4-03C1-47E5-A96F-3F7C6B7A32CE}" srcId="{8E59BBAF-9928-422A-B89F-F0093B6D5D2A}" destId="{7EFD9EB8-E7EC-482F-B4BB-294043166D35}" srcOrd="3" destOrd="0" parTransId="{C224C78D-7141-4D14-9D33-8FCF9726EB28}" sibTransId="{BE2E47F2-B5E8-41D8-8F8E-6E00CD20D5AF}"/>
    <dgm:cxn modelId="{578DC83D-BE3C-4EF0-90B9-11A171F18966}" srcId="{8E59BBAF-9928-422A-B89F-F0093B6D5D2A}" destId="{CD07C742-6564-474D-B6F6-A19C44E859E0}" srcOrd="4" destOrd="0" parTransId="{3B5A9656-506E-4D34-9753-FAF828E1D675}" sibTransId="{E7E1A18D-CCEC-4AC0-A806-8A98E1E22337}"/>
    <dgm:cxn modelId="{EFB5BF47-D0E3-BC4F-9633-FC74D775AA10}" type="presOf" srcId="{7EFD9EB8-E7EC-482F-B4BB-294043166D35}" destId="{D906A88A-9914-484F-AA54-E36CD4108C79}" srcOrd="0" destOrd="0" presId="urn:microsoft.com/office/officeart/2005/8/layout/vList3"/>
    <dgm:cxn modelId="{805853C7-3F00-4687-AA12-71B5921BA1BD}" srcId="{8E59BBAF-9928-422A-B89F-F0093B6D5D2A}" destId="{04B6B03E-7A11-4585-B3A7-591D6807844D}" srcOrd="0" destOrd="0" parTransId="{FCA7DCD6-F20F-42A6-B912-0BB31141627A}" sibTransId="{21E9252D-1760-4A2C-B6FF-C1CFD5AF70CF}"/>
    <dgm:cxn modelId="{541788AD-DE6E-46E3-93A3-DA6760E049C1}" srcId="{8E59BBAF-9928-422A-B89F-F0093B6D5D2A}" destId="{90FD3CE9-EAF7-478E-A512-92D45BBC074B}" srcOrd="2" destOrd="0" parTransId="{150BC11F-049E-48E9-89E5-4C21E54F93E5}" sibTransId="{402B31E2-E612-4178-A650-69F2687A2850}"/>
    <dgm:cxn modelId="{6042799C-1B75-DC4F-947C-3C8E3D991516}" type="presOf" srcId="{CD07C742-6564-474D-B6F6-A19C44E859E0}" destId="{60C29DE2-6B57-7A43-B672-F94069E35B32}" srcOrd="0" destOrd="0" presId="urn:microsoft.com/office/officeart/2005/8/layout/vList3"/>
    <dgm:cxn modelId="{CC66577A-278E-48A9-87A5-95A788B3CF92}" srcId="{8E59BBAF-9928-422A-B89F-F0093B6D5D2A}" destId="{AE93A48E-8EF1-4DD7-BEDD-8F42FA321F97}" srcOrd="1" destOrd="0" parTransId="{268EB3C1-BD61-4B14-8B9F-8BAB1624EC2D}" sibTransId="{F95D276C-94CB-45DF-BFE2-B896C0FA2BAF}"/>
    <dgm:cxn modelId="{6574744C-C2DC-D94A-BF6C-C85948628D09}" type="presOf" srcId="{04B6B03E-7A11-4585-B3A7-591D6807844D}" destId="{621883E4-EA27-7A45-B25A-DEB6D4D09E6B}" srcOrd="0" destOrd="0" presId="urn:microsoft.com/office/officeart/2005/8/layout/vList3"/>
    <dgm:cxn modelId="{BF6D0E7A-8A54-C243-A31C-011EBA5A1C76}" type="presOf" srcId="{AE93A48E-8EF1-4DD7-BEDD-8F42FA321F97}" destId="{093B5FBF-62C4-BF49-AD52-0F568F33A6E9}" srcOrd="0" destOrd="0" presId="urn:microsoft.com/office/officeart/2005/8/layout/vList3"/>
    <dgm:cxn modelId="{E8942580-B9A9-0841-9FBA-935886FD2ED9}" type="presOf" srcId="{8E59BBAF-9928-422A-B89F-F0093B6D5D2A}" destId="{C2F833A9-27CC-4445-B208-D6CACAE1EC4B}" srcOrd="0" destOrd="0" presId="urn:microsoft.com/office/officeart/2005/8/layout/vList3"/>
    <dgm:cxn modelId="{9CED69F8-0136-AB49-94B2-2189F7318477}" type="presOf" srcId="{90FD3CE9-EAF7-478E-A512-92D45BBC074B}" destId="{C8E5FCAE-CF31-964F-AEA3-DB2C3D1175EC}" srcOrd="0" destOrd="0" presId="urn:microsoft.com/office/officeart/2005/8/layout/vList3"/>
    <dgm:cxn modelId="{318D86AB-13C8-D941-89D9-EB1757700777}" type="presParOf" srcId="{C2F833A9-27CC-4445-B208-D6CACAE1EC4B}" destId="{16F5147A-98CA-E743-97C6-98DE99E1FCE9}" srcOrd="0" destOrd="0" presId="urn:microsoft.com/office/officeart/2005/8/layout/vList3"/>
    <dgm:cxn modelId="{1C6C84C0-2B3E-1948-AFF6-2582D65BBA23}" type="presParOf" srcId="{16F5147A-98CA-E743-97C6-98DE99E1FCE9}" destId="{EB0B347D-91CA-864B-8824-02F36BD7BFDC}" srcOrd="0" destOrd="0" presId="urn:microsoft.com/office/officeart/2005/8/layout/vList3"/>
    <dgm:cxn modelId="{C67BBE45-D9EB-5248-8080-13EFDBC2FDFF}" type="presParOf" srcId="{16F5147A-98CA-E743-97C6-98DE99E1FCE9}" destId="{621883E4-EA27-7A45-B25A-DEB6D4D09E6B}" srcOrd="1" destOrd="0" presId="urn:microsoft.com/office/officeart/2005/8/layout/vList3"/>
    <dgm:cxn modelId="{54EE730C-932B-BB4B-8E4F-E233DEBE720B}" type="presParOf" srcId="{C2F833A9-27CC-4445-B208-D6CACAE1EC4B}" destId="{DB690DFD-66B0-FF4C-90AB-98C037F2942B}" srcOrd="1" destOrd="0" presId="urn:microsoft.com/office/officeart/2005/8/layout/vList3"/>
    <dgm:cxn modelId="{172E4680-5486-3740-B20A-6F50A7F7F07C}" type="presParOf" srcId="{C2F833A9-27CC-4445-B208-D6CACAE1EC4B}" destId="{AF34A12E-7720-764D-8F21-F12E73488343}" srcOrd="2" destOrd="0" presId="urn:microsoft.com/office/officeart/2005/8/layout/vList3"/>
    <dgm:cxn modelId="{C070DB19-3370-5B4E-A917-4C32D751DECF}" type="presParOf" srcId="{AF34A12E-7720-764D-8F21-F12E73488343}" destId="{886D891F-F263-9B4D-885A-6C78F671F574}" srcOrd="0" destOrd="0" presId="urn:microsoft.com/office/officeart/2005/8/layout/vList3"/>
    <dgm:cxn modelId="{82FC67EF-B4B0-C144-864D-88C3163A19D7}" type="presParOf" srcId="{AF34A12E-7720-764D-8F21-F12E73488343}" destId="{093B5FBF-62C4-BF49-AD52-0F568F33A6E9}" srcOrd="1" destOrd="0" presId="urn:microsoft.com/office/officeart/2005/8/layout/vList3"/>
    <dgm:cxn modelId="{E3F32994-FDF6-6342-B53B-A22C6D29231C}" type="presParOf" srcId="{C2F833A9-27CC-4445-B208-D6CACAE1EC4B}" destId="{93C9B7D1-BF2B-E749-988C-320F5801A8A5}" srcOrd="3" destOrd="0" presId="urn:microsoft.com/office/officeart/2005/8/layout/vList3"/>
    <dgm:cxn modelId="{5B972B7E-D8DA-7E41-B793-3AB5F337F25B}" type="presParOf" srcId="{C2F833A9-27CC-4445-B208-D6CACAE1EC4B}" destId="{6F264BD4-4B3E-0146-89EC-E472E444BD31}" srcOrd="4" destOrd="0" presId="urn:microsoft.com/office/officeart/2005/8/layout/vList3"/>
    <dgm:cxn modelId="{78C2BC31-8576-F241-9535-007578A35B7A}" type="presParOf" srcId="{6F264BD4-4B3E-0146-89EC-E472E444BD31}" destId="{8131FD74-3EC5-D542-BDBF-B809F24336E5}" srcOrd="0" destOrd="0" presId="urn:microsoft.com/office/officeart/2005/8/layout/vList3"/>
    <dgm:cxn modelId="{5BE185F4-B599-D34A-AF3D-659B0BE62B15}" type="presParOf" srcId="{6F264BD4-4B3E-0146-89EC-E472E444BD31}" destId="{C8E5FCAE-CF31-964F-AEA3-DB2C3D1175EC}" srcOrd="1" destOrd="0" presId="urn:microsoft.com/office/officeart/2005/8/layout/vList3"/>
    <dgm:cxn modelId="{58BED2E4-1B19-804E-8BC3-A47F37033B75}" type="presParOf" srcId="{C2F833A9-27CC-4445-B208-D6CACAE1EC4B}" destId="{FDEAEFD6-397F-AE4C-B537-3099B713572F}" srcOrd="5" destOrd="0" presId="urn:microsoft.com/office/officeart/2005/8/layout/vList3"/>
    <dgm:cxn modelId="{A3208C0A-207D-1E47-88D2-5D02FE106A4A}" type="presParOf" srcId="{C2F833A9-27CC-4445-B208-D6CACAE1EC4B}" destId="{96DBEDD0-DDA4-824E-AF0E-C05760E84E64}" srcOrd="6" destOrd="0" presId="urn:microsoft.com/office/officeart/2005/8/layout/vList3"/>
    <dgm:cxn modelId="{0EAF9535-CBEF-994B-8635-696558E15630}" type="presParOf" srcId="{96DBEDD0-DDA4-824E-AF0E-C05760E84E64}" destId="{62A682C8-12D6-2D48-9D6C-2E1730A52F24}" srcOrd="0" destOrd="0" presId="urn:microsoft.com/office/officeart/2005/8/layout/vList3"/>
    <dgm:cxn modelId="{E06D37A2-A10D-2748-9488-3D1D8CB41FB5}" type="presParOf" srcId="{96DBEDD0-DDA4-824E-AF0E-C05760E84E64}" destId="{D906A88A-9914-484F-AA54-E36CD4108C79}" srcOrd="1" destOrd="0" presId="urn:microsoft.com/office/officeart/2005/8/layout/vList3"/>
    <dgm:cxn modelId="{D32652D7-6F12-D441-821C-B5AA4B84C011}" type="presParOf" srcId="{C2F833A9-27CC-4445-B208-D6CACAE1EC4B}" destId="{318E59C7-AA81-EF42-8855-E4F591504E11}" srcOrd="7" destOrd="0" presId="urn:microsoft.com/office/officeart/2005/8/layout/vList3"/>
    <dgm:cxn modelId="{FEC21907-E0C8-0344-9F5A-0CAF9B0DF7E6}" type="presParOf" srcId="{C2F833A9-27CC-4445-B208-D6CACAE1EC4B}" destId="{C05FC49B-462E-1A41-AFB5-80A94DD3F5C9}" srcOrd="8" destOrd="0" presId="urn:microsoft.com/office/officeart/2005/8/layout/vList3"/>
    <dgm:cxn modelId="{58C88EB7-936B-4740-8A0E-418652FF4AF0}" type="presParOf" srcId="{C05FC49B-462E-1A41-AFB5-80A94DD3F5C9}" destId="{CE83D308-18E5-EF47-808E-8A2AA03EDB76}" srcOrd="0" destOrd="0" presId="urn:microsoft.com/office/officeart/2005/8/layout/vList3"/>
    <dgm:cxn modelId="{79393809-AA18-EE4D-9B50-E47DAB2506F4}" type="presParOf" srcId="{C05FC49B-462E-1A41-AFB5-80A94DD3F5C9}" destId="{60C29DE2-6B57-7A43-B672-F94069E35B3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C24517-0E89-A742-BA02-6BC630AE1070}">
      <dsp:nvSpPr>
        <dsp:cNvPr id="0" name=""/>
        <dsp:cNvSpPr/>
      </dsp:nvSpPr>
      <dsp:spPr>
        <a:xfrm>
          <a:off x="0" y="46023"/>
          <a:ext cx="2658778" cy="2160007"/>
        </a:xfrm>
        <a:prstGeom prst="rect">
          <a:avLst/>
        </a:prstGeom>
        <a:solidFill>
          <a:srgbClr val="256569"/>
        </a:solidFill>
        <a:ln>
          <a:solidFill>
            <a:srgbClr val="25656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u="none" kern="1200" dirty="0" smtClean="0"/>
        </a:p>
      </dsp:txBody>
      <dsp:txXfrm>
        <a:off x="0" y="46023"/>
        <a:ext cx="2658778" cy="2160007"/>
      </dsp:txXfrm>
    </dsp:sp>
    <dsp:sp modelId="{A7E4D15C-D520-574C-9278-3976EF070A75}">
      <dsp:nvSpPr>
        <dsp:cNvPr id="0" name=""/>
        <dsp:cNvSpPr/>
      </dsp:nvSpPr>
      <dsp:spPr>
        <a:xfrm>
          <a:off x="2924656" y="46023"/>
          <a:ext cx="2658778" cy="2160007"/>
        </a:xfrm>
        <a:prstGeom prst="rect">
          <a:avLst/>
        </a:prstGeom>
        <a:solidFill>
          <a:srgbClr val="256569"/>
        </a:solidFill>
        <a:ln>
          <a:solidFill>
            <a:srgbClr val="25656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u="sng" kern="1200" dirty="0" smtClean="0">
              <a:latin typeface="Book Antiqua" charset="0"/>
              <a:ea typeface="Book Antiqua" charset="0"/>
              <a:cs typeface="Book Antiqua" charset="0"/>
            </a:rPr>
            <a:t>Наличие опыта работы </a:t>
          </a:r>
          <a:r>
            <a:rPr lang="ru-RU" sz="1600" kern="1200" dirty="0" smtClean="0">
              <a:latin typeface="Book Antiqua" charset="0"/>
              <a:ea typeface="Book Antiqua" charset="0"/>
              <a:cs typeface="Book Antiqua" charset="0"/>
            </a:rPr>
            <a:t>в сфере экономики, финансов, управленческого учета</a:t>
          </a:r>
          <a:endParaRPr lang="ru-RU" sz="1600" kern="1200" dirty="0">
            <a:solidFill>
              <a:schemeClr val="bg1"/>
            </a:solidFill>
            <a:latin typeface="Book Antiqua" charset="0"/>
            <a:ea typeface="Book Antiqua" charset="0"/>
            <a:cs typeface="Book Antiqua" charset="0"/>
          </a:endParaRPr>
        </a:p>
      </dsp:txBody>
      <dsp:txXfrm>
        <a:off x="2924656" y="46023"/>
        <a:ext cx="2658778" cy="2160007"/>
      </dsp:txXfrm>
    </dsp:sp>
    <dsp:sp modelId="{097028BE-E744-4F4C-B2C1-F0A608E45EEE}">
      <dsp:nvSpPr>
        <dsp:cNvPr id="0" name=""/>
        <dsp:cNvSpPr/>
      </dsp:nvSpPr>
      <dsp:spPr>
        <a:xfrm>
          <a:off x="5849312" y="46023"/>
          <a:ext cx="2658778" cy="2160007"/>
        </a:xfrm>
        <a:prstGeom prst="rect">
          <a:avLst/>
        </a:prstGeom>
        <a:solidFill>
          <a:srgbClr val="256569"/>
        </a:solidFill>
        <a:ln>
          <a:solidFill>
            <a:srgbClr val="25656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u="sng" kern="1200" dirty="0" smtClean="0">
              <a:latin typeface="Book Antiqua" charset="0"/>
              <a:ea typeface="Book Antiqua" charset="0"/>
              <a:cs typeface="Book Antiqua" charset="0"/>
            </a:rPr>
            <a:t>Профессиональные знания, умения и навыки</a:t>
          </a:r>
          <a:r>
            <a:rPr lang="ru-RU" sz="1400" kern="1200" dirty="0" smtClean="0">
              <a:latin typeface="Book Antiqua" charset="0"/>
              <a:ea typeface="Book Antiqua" charset="0"/>
              <a:cs typeface="Book Antiqua" charset="0"/>
            </a:rPr>
            <a:t>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Book Antiqua" charset="0"/>
              <a:ea typeface="Book Antiqua" charset="0"/>
              <a:cs typeface="Book Antiqua" charset="0"/>
            </a:rPr>
            <a:t>знание БУ и методов ЭА, бюджетирования, методов обработки больших массивов данных, опыт работы в </a:t>
          </a:r>
          <a:r>
            <a:rPr lang="ru-RU" sz="1400" kern="1200" dirty="0" err="1" smtClean="0">
              <a:latin typeface="Book Antiqua" charset="0"/>
              <a:ea typeface="Book Antiqua" charset="0"/>
              <a:cs typeface="Book Antiqua" charset="0"/>
            </a:rPr>
            <a:t>Excel</a:t>
          </a:r>
          <a:r>
            <a:rPr lang="ru-RU" sz="1400" kern="1200" dirty="0" smtClean="0">
              <a:latin typeface="Book Antiqua" charset="0"/>
              <a:ea typeface="Book Antiqua" charset="0"/>
              <a:cs typeface="Book Antiqua" charset="0"/>
            </a:rPr>
            <a:t> и других автоматизированных системах планирования, бюджетирования, финансового анализа</a:t>
          </a:r>
          <a:endParaRPr lang="ru-RU" sz="1400" kern="1200" dirty="0">
            <a:solidFill>
              <a:schemeClr val="bg1"/>
            </a:solidFill>
            <a:latin typeface="Book Antiqua" charset="0"/>
            <a:ea typeface="Book Antiqua" charset="0"/>
            <a:cs typeface="Book Antiqua" charset="0"/>
          </a:endParaRPr>
        </a:p>
      </dsp:txBody>
      <dsp:txXfrm>
        <a:off x="5849312" y="46023"/>
        <a:ext cx="2658778" cy="2160007"/>
      </dsp:txXfrm>
    </dsp:sp>
    <dsp:sp modelId="{B4ED66E5-71F6-E840-9B26-1304C37F2E44}">
      <dsp:nvSpPr>
        <dsp:cNvPr id="0" name=""/>
        <dsp:cNvSpPr/>
      </dsp:nvSpPr>
      <dsp:spPr>
        <a:xfrm>
          <a:off x="1462328" y="2471908"/>
          <a:ext cx="2658778" cy="2160007"/>
        </a:xfrm>
        <a:prstGeom prst="rect">
          <a:avLst/>
        </a:prstGeom>
        <a:solidFill>
          <a:srgbClr val="256569"/>
        </a:solidFill>
        <a:ln>
          <a:solidFill>
            <a:srgbClr val="25656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u="sng" kern="1200" dirty="0" smtClean="0">
              <a:latin typeface="Book Antiqua" charset="0"/>
              <a:ea typeface="Book Antiqua" charset="0"/>
              <a:cs typeface="Book Antiqua" charset="0"/>
            </a:rPr>
            <a:t>Дополнительные критерии: 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latin typeface="Book Antiqua" charset="0"/>
              <a:ea typeface="Book Antiqua" charset="0"/>
              <a:cs typeface="Book Antiqua" charset="0"/>
            </a:rPr>
            <a:t>- опыт работы с отчетностью по стандартам МСФО;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latin typeface="Book Antiqua" charset="0"/>
              <a:ea typeface="Book Antiqua" charset="0"/>
              <a:cs typeface="Book Antiqua" charset="0"/>
            </a:rPr>
            <a:t>- наличие дополнительного образования по МСФО (</a:t>
          </a:r>
          <a:r>
            <a:rPr lang="ru-RU" sz="1400" kern="1200" dirty="0" err="1" smtClean="0">
              <a:latin typeface="Book Antiqua" charset="0"/>
              <a:ea typeface="Book Antiqua" charset="0"/>
              <a:cs typeface="Book Antiqua" charset="0"/>
            </a:rPr>
            <a:t>DiplFR</a:t>
          </a:r>
          <a:r>
            <a:rPr lang="ru-RU" sz="1400" kern="1200" dirty="0" smtClean="0">
              <a:latin typeface="Book Antiqua" charset="0"/>
              <a:ea typeface="Book Antiqua" charset="0"/>
              <a:cs typeface="Book Antiqua" charset="0"/>
            </a:rPr>
            <a:t>, ACCA); 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latin typeface="Book Antiqua" charset="0"/>
              <a:ea typeface="Book Antiqua" charset="0"/>
              <a:cs typeface="Book Antiqua" charset="0"/>
            </a:rPr>
            <a:t>- высокий уровень владения английским языком</a:t>
          </a:r>
          <a:endParaRPr lang="ru-RU" sz="1400" kern="1200" dirty="0">
            <a:solidFill>
              <a:schemeClr val="bg1"/>
            </a:solidFill>
            <a:latin typeface="Book Antiqua" charset="0"/>
            <a:ea typeface="Book Antiqua" charset="0"/>
            <a:cs typeface="Book Antiqua" charset="0"/>
          </a:endParaRPr>
        </a:p>
      </dsp:txBody>
      <dsp:txXfrm>
        <a:off x="1462328" y="2471908"/>
        <a:ext cx="2658778" cy="2160007"/>
      </dsp:txXfrm>
    </dsp:sp>
    <dsp:sp modelId="{D25F762B-9E93-8440-AF9F-010605E68B0F}">
      <dsp:nvSpPr>
        <dsp:cNvPr id="0" name=""/>
        <dsp:cNvSpPr/>
      </dsp:nvSpPr>
      <dsp:spPr>
        <a:xfrm>
          <a:off x="4386984" y="2471908"/>
          <a:ext cx="2658778" cy="2160007"/>
        </a:xfrm>
        <a:prstGeom prst="rect">
          <a:avLst/>
        </a:prstGeom>
        <a:solidFill>
          <a:srgbClr val="256569"/>
        </a:solidFill>
        <a:ln>
          <a:solidFill>
            <a:srgbClr val="25656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u="sng" kern="1200" dirty="0" smtClean="0">
              <a:latin typeface="Book Antiqua" charset="0"/>
              <a:ea typeface="Book Antiqua" charset="0"/>
              <a:cs typeface="Book Antiqua" charset="0"/>
            </a:rPr>
            <a:t>Личностные качества:</a:t>
          </a:r>
          <a:r>
            <a:rPr lang="ru-RU" sz="1600" u="none" kern="1200" dirty="0" smtClean="0">
              <a:latin typeface="Book Antiqua" charset="0"/>
              <a:ea typeface="Book Antiqua" charset="0"/>
              <a:cs typeface="Book Antiqua" charset="0"/>
            </a:rPr>
            <a:t> </a:t>
          </a:r>
          <a:r>
            <a:rPr lang="ru-RU" sz="1600" kern="1200" dirty="0" smtClean="0">
              <a:latin typeface="Book Antiqua" charset="0"/>
              <a:ea typeface="Book Antiqua" charset="0"/>
              <a:cs typeface="Book Antiqua" charset="0"/>
            </a:rPr>
            <a:t>внимательность, ответственность, усидчивость, аккуратность, умение работать с большим объемом информации</a:t>
          </a:r>
          <a:endParaRPr lang="ru-RU" sz="1600" kern="1200" dirty="0">
            <a:solidFill>
              <a:schemeClr val="bg1"/>
            </a:solidFill>
            <a:latin typeface="Book Antiqua" charset="0"/>
            <a:ea typeface="Book Antiqua" charset="0"/>
            <a:cs typeface="Book Antiqua" charset="0"/>
          </a:endParaRPr>
        </a:p>
      </dsp:txBody>
      <dsp:txXfrm>
        <a:off x="4386984" y="2471908"/>
        <a:ext cx="2658778" cy="21600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1883E4-EA27-7A45-B25A-DEB6D4D09E6B}">
      <dsp:nvSpPr>
        <dsp:cNvPr id="0" name=""/>
        <dsp:cNvSpPr/>
      </dsp:nvSpPr>
      <dsp:spPr>
        <a:xfrm rot="10800000">
          <a:off x="464353" y="1242"/>
          <a:ext cx="7559972" cy="834506"/>
        </a:xfrm>
        <a:prstGeom prst="homePlate">
          <a:avLst/>
        </a:prstGeom>
        <a:noFill/>
        <a:ln w="28575" cap="flat" cmpd="sng" algn="ctr">
          <a:solidFill>
            <a:srgbClr val="256569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67994" tIns="60960" rIns="113792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Book Antiqua" charset="0"/>
              <a:ea typeface="Book Antiqua" charset="0"/>
              <a:cs typeface="Book Antiqua" charset="0"/>
            </a:rPr>
            <a:t>Ведение управленческого </a:t>
          </a:r>
          <a:r>
            <a:rPr lang="ru-RU" sz="1600" kern="1200" dirty="0" smtClean="0">
              <a:latin typeface="Book Antiqua" charset="0"/>
              <a:ea typeface="Book Antiqua" charset="0"/>
              <a:cs typeface="Book Antiqua" charset="0"/>
            </a:rPr>
            <a:t>учета предприятия </a:t>
          </a:r>
          <a:r>
            <a:rPr lang="ru-RU" sz="1600" kern="1200" dirty="0" smtClean="0">
              <a:latin typeface="Book Antiqua" charset="0"/>
              <a:ea typeface="Book Antiqua" charset="0"/>
              <a:cs typeface="Book Antiqua" charset="0"/>
            </a:rPr>
            <a:t>в оперативном режиме или его внедрение; разработка внутренних нормативных документов по </a:t>
          </a:r>
          <a:r>
            <a:rPr lang="ru-RU" sz="1600" kern="1200" dirty="0" smtClean="0">
              <a:latin typeface="Book Antiqua" charset="0"/>
              <a:ea typeface="Book Antiqua" charset="0"/>
              <a:cs typeface="Book Antiqua" charset="0"/>
            </a:rPr>
            <a:t>управленческому учету </a:t>
          </a:r>
          <a:r>
            <a:rPr lang="ru-RU" sz="1600" kern="1200" dirty="0" smtClean="0">
              <a:latin typeface="Book Antiqua" charset="0"/>
              <a:ea typeface="Book Antiqua" charset="0"/>
              <a:cs typeface="Book Antiqua" charset="0"/>
            </a:rPr>
            <a:t>и отчетности</a:t>
          </a:r>
        </a:p>
      </dsp:txBody>
      <dsp:txXfrm rot="10800000">
        <a:off x="672979" y="1242"/>
        <a:ext cx="7351346" cy="834506"/>
      </dsp:txXfrm>
    </dsp:sp>
    <dsp:sp modelId="{EB0B347D-91CA-864B-8824-02F36BD7BFDC}">
      <dsp:nvSpPr>
        <dsp:cNvPr id="0" name=""/>
        <dsp:cNvSpPr/>
      </dsp:nvSpPr>
      <dsp:spPr>
        <a:xfrm>
          <a:off x="0" y="0"/>
          <a:ext cx="834506" cy="834506"/>
        </a:xfrm>
        <a:prstGeom prst="ellipse">
          <a:avLst/>
        </a:prstGeom>
        <a:solidFill>
          <a:srgbClr val="256569"/>
        </a:solidFill>
        <a:ln w="6350" cap="flat" cmpd="sng" algn="ctr">
          <a:solidFill>
            <a:srgbClr val="256569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93B5FBF-62C4-BF49-AD52-0F568F33A6E9}">
      <dsp:nvSpPr>
        <dsp:cNvPr id="0" name=""/>
        <dsp:cNvSpPr/>
      </dsp:nvSpPr>
      <dsp:spPr>
        <a:xfrm rot="10800000">
          <a:off x="464353" y="1084854"/>
          <a:ext cx="7559972" cy="834506"/>
        </a:xfrm>
        <a:prstGeom prst="homePlate">
          <a:avLst/>
        </a:prstGeom>
        <a:noFill/>
        <a:ln w="28575" cap="flat" cmpd="sng" algn="ctr">
          <a:solidFill>
            <a:srgbClr val="256569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67994" tIns="60960" rIns="113792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Book Antiqua" charset="0"/>
              <a:ea typeface="Book Antiqua" charset="0"/>
              <a:cs typeface="Book Antiqua" charset="0"/>
            </a:rPr>
            <a:t>Проверка и архивирование первичной </a:t>
          </a:r>
          <a:r>
            <a:rPr lang="ru-RU" sz="1600" kern="1200" dirty="0" smtClean="0">
              <a:latin typeface="Book Antiqua" charset="0"/>
              <a:ea typeface="Book Antiqua" charset="0"/>
              <a:cs typeface="Book Antiqua" charset="0"/>
            </a:rPr>
            <a:t>документации: </a:t>
          </a:r>
          <a:r>
            <a:rPr lang="ru-RU" sz="1600" kern="1200" dirty="0" smtClean="0">
              <a:latin typeface="Book Antiqua" charset="0"/>
              <a:ea typeface="Book Antiqua" charset="0"/>
              <a:cs typeface="Book Antiqua" charset="0"/>
            </a:rPr>
            <a:t>проверка корректности оформления входящих документов, контроль наличия первичных документов</a:t>
          </a:r>
          <a:endParaRPr lang="ru-RU" sz="1600" kern="1200" dirty="0">
            <a:latin typeface="Book Antiqua" charset="0"/>
            <a:ea typeface="Book Antiqua" charset="0"/>
            <a:cs typeface="Book Antiqua" charset="0"/>
          </a:endParaRPr>
        </a:p>
      </dsp:txBody>
      <dsp:txXfrm rot="10800000">
        <a:off x="672979" y="1084854"/>
        <a:ext cx="7351346" cy="834506"/>
      </dsp:txXfrm>
    </dsp:sp>
    <dsp:sp modelId="{886D891F-F263-9B4D-885A-6C78F671F574}">
      <dsp:nvSpPr>
        <dsp:cNvPr id="0" name=""/>
        <dsp:cNvSpPr/>
      </dsp:nvSpPr>
      <dsp:spPr>
        <a:xfrm>
          <a:off x="0" y="1070300"/>
          <a:ext cx="834506" cy="834506"/>
        </a:xfrm>
        <a:prstGeom prst="ellipse">
          <a:avLst/>
        </a:prstGeom>
        <a:solidFill>
          <a:srgbClr val="256569"/>
        </a:solidFill>
        <a:ln w="6350" cap="flat" cmpd="sng" algn="ctr">
          <a:solidFill>
            <a:srgbClr val="256569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8E5FCAE-CF31-964F-AEA3-DB2C3D1175EC}">
      <dsp:nvSpPr>
        <dsp:cNvPr id="0" name=""/>
        <dsp:cNvSpPr/>
      </dsp:nvSpPr>
      <dsp:spPr>
        <a:xfrm rot="10800000">
          <a:off x="464353" y="2168466"/>
          <a:ext cx="7559972" cy="834506"/>
        </a:xfrm>
        <a:prstGeom prst="homePlate">
          <a:avLst/>
        </a:prstGeom>
        <a:noFill/>
        <a:ln w="28575" cap="flat" cmpd="sng" algn="ctr">
          <a:solidFill>
            <a:srgbClr val="256569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67994" tIns="60960" rIns="113792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Book Antiqua" charset="0"/>
              <a:ea typeface="Book Antiqua" charset="0"/>
              <a:cs typeface="Book Antiqua" charset="0"/>
            </a:rPr>
            <a:t>Постановка целей и расчет оценки выполнения показателей (KPI); построение прогнозов деятельности компании на краткосрочную, среднесрочную, долгосрочную перспективу</a:t>
          </a:r>
          <a:endParaRPr lang="ru-RU" sz="1600" kern="1200" dirty="0">
            <a:latin typeface="Book Antiqua" charset="0"/>
            <a:ea typeface="Book Antiqua" charset="0"/>
            <a:cs typeface="Book Antiqua" charset="0"/>
          </a:endParaRPr>
        </a:p>
      </dsp:txBody>
      <dsp:txXfrm rot="10800000">
        <a:off x="672979" y="2168466"/>
        <a:ext cx="7351346" cy="834506"/>
      </dsp:txXfrm>
    </dsp:sp>
    <dsp:sp modelId="{8131FD74-3EC5-D542-BDBF-B809F24336E5}">
      <dsp:nvSpPr>
        <dsp:cNvPr id="0" name=""/>
        <dsp:cNvSpPr/>
      </dsp:nvSpPr>
      <dsp:spPr>
        <a:xfrm>
          <a:off x="0" y="2169209"/>
          <a:ext cx="834506" cy="834506"/>
        </a:xfrm>
        <a:prstGeom prst="ellipse">
          <a:avLst/>
        </a:prstGeom>
        <a:solidFill>
          <a:srgbClr val="256569"/>
        </a:solidFill>
        <a:ln w="6350" cap="flat" cmpd="sng" algn="ctr">
          <a:solidFill>
            <a:srgbClr val="256569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906A88A-9914-484F-AA54-E36CD4108C79}">
      <dsp:nvSpPr>
        <dsp:cNvPr id="0" name=""/>
        <dsp:cNvSpPr/>
      </dsp:nvSpPr>
      <dsp:spPr>
        <a:xfrm rot="10800000">
          <a:off x="464353" y="3252079"/>
          <a:ext cx="7559972" cy="834506"/>
        </a:xfrm>
        <a:prstGeom prst="homePlate">
          <a:avLst/>
        </a:prstGeom>
        <a:noFill/>
        <a:ln w="28575" cap="flat" cmpd="sng" algn="ctr">
          <a:solidFill>
            <a:srgbClr val="256569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67994" tIns="60960" rIns="113792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Book Antiqua" charset="0"/>
              <a:ea typeface="Book Antiqua" charset="0"/>
              <a:cs typeface="Book Antiqua" charset="0"/>
            </a:rPr>
            <a:t>Подготовка управленческой отчетности, формирование бюджетов для регламентированной управленческой отчетности; детализация и анализ отчетности по запросу руководства организации</a:t>
          </a:r>
          <a:endParaRPr lang="ru-RU" sz="1600" kern="1200" dirty="0">
            <a:latin typeface="Book Antiqua" charset="0"/>
            <a:ea typeface="Book Antiqua" charset="0"/>
            <a:cs typeface="Book Antiqua" charset="0"/>
          </a:endParaRPr>
        </a:p>
      </dsp:txBody>
      <dsp:txXfrm rot="10800000">
        <a:off x="672979" y="3252079"/>
        <a:ext cx="7351346" cy="834506"/>
      </dsp:txXfrm>
    </dsp:sp>
    <dsp:sp modelId="{62A682C8-12D6-2D48-9D6C-2E1730A52F24}">
      <dsp:nvSpPr>
        <dsp:cNvPr id="0" name=""/>
        <dsp:cNvSpPr/>
      </dsp:nvSpPr>
      <dsp:spPr>
        <a:xfrm>
          <a:off x="0" y="3209653"/>
          <a:ext cx="834506" cy="834506"/>
        </a:xfrm>
        <a:prstGeom prst="ellipse">
          <a:avLst/>
        </a:prstGeom>
        <a:solidFill>
          <a:srgbClr val="256569"/>
        </a:solidFill>
        <a:ln w="6350" cap="flat" cmpd="sng" algn="ctr">
          <a:solidFill>
            <a:srgbClr val="256569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0C29DE2-6B57-7A43-B672-F94069E35B32}">
      <dsp:nvSpPr>
        <dsp:cNvPr id="0" name=""/>
        <dsp:cNvSpPr/>
      </dsp:nvSpPr>
      <dsp:spPr>
        <a:xfrm rot="10800000">
          <a:off x="464353" y="4335691"/>
          <a:ext cx="7559972" cy="834506"/>
        </a:xfrm>
        <a:prstGeom prst="homePlate">
          <a:avLst/>
        </a:prstGeom>
        <a:noFill/>
        <a:ln w="28575" cap="flat" cmpd="sng" algn="ctr">
          <a:solidFill>
            <a:srgbClr val="256569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67994" tIns="57150" rIns="10668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Book Antiqua" charset="0"/>
              <a:ea typeface="Book Antiqua" charset="0"/>
              <a:cs typeface="Book Antiqua" charset="0"/>
            </a:rPr>
            <a:t>Активное участие в автоматизации процессов выполнения KPI; написание технических заданий программистам 1С на внедрение утвержденных разработок, тестирование модулей, обучение пользователей</a:t>
          </a:r>
          <a:endParaRPr lang="ru-RU" sz="1500" kern="1200" dirty="0">
            <a:latin typeface="Book Antiqua" charset="0"/>
            <a:ea typeface="Book Antiqua" charset="0"/>
            <a:cs typeface="Book Antiqua" charset="0"/>
          </a:endParaRPr>
        </a:p>
      </dsp:txBody>
      <dsp:txXfrm rot="10800000">
        <a:off x="672979" y="4335691"/>
        <a:ext cx="7351346" cy="834506"/>
      </dsp:txXfrm>
    </dsp:sp>
    <dsp:sp modelId="{CE83D308-18E5-EF47-808E-8A2AA03EDB76}">
      <dsp:nvSpPr>
        <dsp:cNvPr id="0" name=""/>
        <dsp:cNvSpPr/>
      </dsp:nvSpPr>
      <dsp:spPr>
        <a:xfrm>
          <a:off x="0" y="4317115"/>
          <a:ext cx="834506" cy="834506"/>
        </a:xfrm>
        <a:prstGeom prst="ellipse">
          <a:avLst/>
        </a:prstGeom>
        <a:solidFill>
          <a:srgbClr val="256569"/>
        </a:solidFill>
        <a:ln w="6350" cap="flat" cmpd="sng" algn="ctr">
          <a:solidFill>
            <a:srgbClr val="256569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AE348-E2A3-8041-B0F3-0FC7811BDA48}" type="datetimeFigureOut">
              <a:rPr lang="ru-RU" smtClean="0"/>
              <a:t>10.09.18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FE7AF-4E50-E946-A3C5-D1693A428F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005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04D72-7754-4507-99AF-4BA44BE014BA}" type="datetimeFigureOut">
              <a:rPr lang="ru-RU" smtClean="0"/>
              <a:t>10.09.18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8782D8-E71F-4514-A1DB-57E6ECFA8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523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782D8-E71F-4514-A1DB-57E6ECFA8BF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787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782D8-E71F-4514-A1DB-57E6ECFA8BF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950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60B61-3D11-B54A-BCFA-C6EA6C86C75E}" type="datetime1">
              <a:rPr lang="ru-RU" smtClean="0"/>
              <a:t>10.09.18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000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D42E9-3865-0D4B-8E71-F2A5B604B0F5}" type="datetime1">
              <a:rPr lang="ru-RU" smtClean="0"/>
              <a:t>10.09.18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39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499F6-6114-1D40-B3C6-72E397E3649E}" type="datetime1">
              <a:rPr lang="ru-RU" smtClean="0"/>
              <a:t>10.09.18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207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5455-46EB-1C4E-908B-46289878794C}" type="datetime1">
              <a:rPr lang="ru-RU" smtClean="0"/>
              <a:t>10.09.18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70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93F9-BB94-8841-926E-4FB8AC58FC72}" type="datetime1">
              <a:rPr lang="ru-RU" smtClean="0"/>
              <a:t>10.09.18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228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2D78E-B489-FA42-990B-DCF701BF50DC}" type="datetime1">
              <a:rPr lang="ru-RU" smtClean="0"/>
              <a:t>10.09.18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69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9C19F-0A19-1C4A-85FE-1C38F26760AA}" type="datetime1">
              <a:rPr lang="ru-RU" smtClean="0"/>
              <a:t>10.09.18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54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A5602-D29E-744B-888C-DB20CF330B02}" type="datetime1">
              <a:rPr lang="ru-RU" smtClean="0"/>
              <a:t>10.09.18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335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78FC-DD1A-0D45-BC28-69506003F9AB}" type="datetime1">
              <a:rPr lang="ru-RU" smtClean="0"/>
              <a:t>10.09.18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89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A7623-3759-7649-842E-A72EB8746666}" type="datetime1">
              <a:rPr lang="ru-RU" smtClean="0"/>
              <a:t>10.09.18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321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AD65-1F73-A043-A0D2-DBD86C1C534C}" type="datetime1">
              <a:rPr lang="ru-RU" smtClean="0"/>
              <a:t>10.09.18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99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E4B15-B8C7-3C4E-B28F-67916B44C623}" type="datetime1">
              <a:rPr lang="ru-RU" smtClean="0"/>
              <a:t>10.09.18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8E1EF-28A3-48B0-A2E7-28A155473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577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microsoft.com/office/2007/relationships/hdphoto" Target="../media/hdphoto1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1.png"/><Relationship Id="rId9" Type="http://schemas.openxmlformats.org/officeDocument/2006/relationships/image" Target="../media/image5.png"/><Relationship Id="rId10" Type="http://schemas.microsoft.com/office/2007/relationships/hdphoto" Target="../media/hdphoto2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6" Type="http://schemas.microsoft.com/office/2007/relationships/hdphoto" Target="../media/hdphoto3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565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00"/>
          <a:stretch/>
        </p:blipFill>
        <p:spPr>
          <a:xfrm>
            <a:off x="1108364" y="376454"/>
            <a:ext cx="3131127" cy="10880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49145" y="2224331"/>
            <a:ext cx="724570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АНАЛИЗ ВОСТРЕБОВАННОСТИ СПЕЦИАЛИСТОВ ПО УПРАВЛЕНЧЕСКОМУ УЧЕТУ НА РЫНКЕ </a:t>
            </a:r>
            <a:r>
              <a:rPr lang="ru-RU" sz="2800" b="1" dirty="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ТРУДА</a:t>
            </a:r>
            <a:endParaRPr lang="ru-RU" sz="2800" dirty="0">
              <a:solidFill>
                <a:schemeClr val="bg1"/>
              </a:solidFill>
              <a:latin typeface="Book Antiqua" charset="0"/>
              <a:ea typeface="Book Antiqua" charset="0"/>
              <a:cs typeface="Book Antiqua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614" y="515174"/>
            <a:ext cx="6068580" cy="63642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9811" y="4468373"/>
            <a:ext cx="6373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Толчеева</a:t>
            </a:r>
            <a:r>
              <a:rPr lang="ru-RU" sz="16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Алина Александровна,</a:t>
            </a:r>
          </a:p>
          <a:p>
            <a:r>
              <a:rPr lang="ru-RU" sz="1600" dirty="0">
                <a:solidFill>
                  <a:schemeClr val="bg1"/>
                </a:solidFill>
                <a:latin typeface="Book Antiqua" panose="02040602050305030304" pitchFamily="18" charset="0"/>
              </a:rPr>
              <a:t>а</a:t>
            </a:r>
            <a:r>
              <a:rPr lang="ru-RU" sz="16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спирант Департамента </a:t>
            </a:r>
            <a:r>
              <a:rPr lang="ru-RU" sz="16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учета, анализа и аудита</a:t>
            </a:r>
          </a:p>
          <a:p>
            <a:endParaRPr lang="ru-RU" sz="1600" dirty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ru-RU" sz="16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Научный руководитель:</a:t>
            </a:r>
          </a:p>
          <a:p>
            <a:r>
              <a:rPr lang="ru-RU" sz="1600" dirty="0">
                <a:solidFill>
                  <a:schemeClr val="bg1"/>
                </a:solidFill>
                <a:latin typeface="Book Antiqua" panose="02040602050305030304" pitchFamily="18" charset="0"/>
              </a:rPr>
              <a:t>Вахрушина Мария </a:t>
            </a:r>
            <a:r>
              <a:rPr lang="ru-RU" sz="16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Арамовна</a:t>
            </a:r>
            <a:endParaRPr lang="ru-RU" sz="1600" dirty="0" smtClean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ru-RU" sz="1600" dirty="0">
                <a:solidFill>
                  <a:schemeClr val="bg1"/>
                </a:solidFill>
                <a:latin typeface="Book Antiqua" panose="02040602050305030304" pitchFamily="18" charset="0"/>
              </a:rPr>
              <a:t>д</a:t>
            </a:r>
            <a:r>
              <a:rPr lang="ru-RU" sz="16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.э.н., </a:t>
            </a:r>
            <a:r>
              <a:rPr lang="ru-RU" sz="1600" dirty="0">
                <a:solidFill>
                  <a:schemeClr val="bg1"/>
                </a:solidFill>
                <a:latin typeface="Book Antiqua" panose="02040602050305030304" pitchFamily="18" charset="0"/>
              </a:rPr>
              <a:t>профессор Департамента учета, анализа и </a:t>
            </a:r>
            <a:r>
              <a:rPr lang="ru-RU" sz="16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аудита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>
                <a:latin typeface="Times New Roman" charset="0"/>
                <a:ea typeface="Times New Roman" charset="0"/>
                <a:cs typeface="Times New Roman" charset="0"/>
              </a:rPr>
              <a:t>1</a:t>
            </a:fld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855" y="254423"/>
            <a:ext cx="2851848" cy="146965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173638" y="6540857"/>
            <a:ext cx="34330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Book Antiqua" charset="0"/>
                <a:ea typeface="Book Antiqua" charset="0"/>
                <a:cs typeface="Book Antiqua" charset="0"/>
              </a:rPr>
              <a:t>21-22 </a:t>
            </a:r>
            <a:r>
              <a:rPr lang="ru-RU" sz="1600" dirty="0">
                <a:latin typeface="Book Antiqua" charset="0"/>
                <a:ea typeface="Book Antiqua" charset="0"/>
                <a:cs typeface="Book Antiqua" charset="0"/>
              </a:rPr>
              <a:t>сентября 2018 г</a:t>
            </a:r>
            <a:r>
              <a:rPr lang="ru-RU" sz="1600" dirty="0" smtClean="0">
                <a:latin typeface="Book Antiqua" charset="0"/>
                <a:ea typeface="Book Antiqua" charset="0"/>
                <a:cs typeface="Book Antiqua" charset="0"/>
              </a:rPr>
              <a:t>., Москва</a:t>
            </a:r>
            <a:endParaRPr lang="ru-RU" sz="1600" dirty="0">
              <a:latin typeface="Book Antiqua" charset="0"/>
              <a:ea typeface="Book Antiqua" charset="0"/>
              <a:cs typeface="Book Antiq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18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ятиугольник 4"/>
          <p:cNvSpPr/>
          <p:nvPr/>
        </p:nvSpPr>
        <p:spPr>
          <a:xfrm>
            <a:off x="-1" y="108838"/>
            <a:ext cx="7208159" cy="957021"/>
          </a:xfrm>
          <a:prstGeom prst="homePlate">
            <a:avLst/>
          </a:prstGeom>
          <a:solidFill>
            <a:srgbClr val="2565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39" b="55757"/>
          <a:stretch/>
        </p:blipFill>
        <p:spPr>
          <a:xfrm>
            <a:off x="7208158" y="427844"/>
            <a:ext cx="1724227" cy="6112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4" y="108838"/>
            <a:ext cx="6825826" cy="930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Предприятия, предъявляющие спрос на специалистов по управленческому учету в г. Москва и Московской области, по отраслям экономики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/>
              <a:t>2</a:t>
            </a:fld>
            <a:endParaRPr lang="ru-RU"/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016975032"/>
              </p:ext>
            </p:extLst>
          </p:nvPr>
        </p:nvGraphicFramePr>
        <p:xfrm>
          <a:off x="224589" y="1171668"/>
          <a:ext cx="8707795" cy="5116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6376802"/>
            <a:ext cx="83098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Book Antiqua" charset="0"/>
                <a:ea typeface="Book Antiqua" charset="0"/>
                <a:cs typeface="Book Antiqua" charset="0"/>
              </a:rPr>
              <a:t>Источник: составлено </a:t>
            </a:r>
            <a:r>
              <a:rPr lang="ru-RU" sz="1200" dirty="0" smtClean="0">
                <a:solidFill>
                  <a:srgbClr val="000000"/>
                </a:solidFill>
                <a:latin typeface="Book Antiqua" charset="0"/>
                <a:ea typeface="Book Antiqua" charset="0"/>
                <a:cs typeface="Book Antiqua" charset="0"/>
              </a:rPr>
              <a:t>по </a:t>
            </a:r>
            <a:r>
              <a:rPr lang="ru-RU" sz="1200" dirty="0">
                <a:solidFill>
                  <a:srgbClr val="000000"/>
                </a:solidFill>
                <a:latin typeface="Book Antiqua" charset="0"/>
                <a:ea typeface="Book Antiqua" charset="0"/>
                <a:cs typeface="Book Antiqua" charset="0"/>
              </a:rPr>
              <a:t>данным </a:t>
            </a:r>
            <a:r>
              <a:rPr lang="en-US" sz="1200" dirty="0" err="1">
                <a:solidFill>
                  <a:srgbClr val="000000"/>
                </a:solidFill>
                <a:latin typeface="Book Antiqua" charset="0"/>
                <a:ea typeface="Book Antiqua" charset="0"/>
                <a:cs typeface="Book Antiqua" charset="0"/>
              </a:rPr>
              <a:t>hh</a:t>
            </a:r>
            <a:r>
              <a:rPr lang="ru-RU" sz="1200" dirty="0">
                <a:solidFill>
                  <a:srgbClr val="000000"/>
                </a:solidFill>
                <a:latin typeface="Book Antiqua" charset="0"/>
                <a:ea typeface="Book Antiqua" charset="0"/>
                <a:cs typeface="Book Antiqua" charset="0"/>
              </a:rPr>
              <a:t>.</a:t>
            </a:r>
            <a:r>
              <a:rPr lang="en-US" sz="1200" dirty="0" err="1" smtClean="0">
                <a:solidFill>
                  <a:srgbClr val="000000"/>
                </a:solidFill>
                <a:latin typeface="Book Antiqua" charset="0"/>
                <a:ea typeface="Book Antiqua" charset="0"/>
                <a:cs typeface="Book Antiqua" charset="0"/>
              </a:rPr>
              <a:t>ru</a:t>
            </a:r>
            <a:r>
              <a:rPr lang="ru-RU" sz="1200" dirty="0" smtClean="0">
                <a:solidFill>
                  <a:srgbClr val="000000"/>
                </a:solidFill>
                <a:latin typeface="Book Antiqua" charset="0"/>
                <a:ea typeface="Book Antiqua" charset="0"/>
                <a:cs typeface="Book Antiqua" charset="0"/>
              </a:rPr>
              <a:t> по </a:t>
            </a:r>
            <a:r>
              <a:rPr lang="ru-RU" sz="1200" dirty="0">
                <a:solidFill>
                  <a:srgbClr val="000000"/>
                </a:solidFill>
                <a:latin typeface="Book Antiqua" charset="0"/>
                <a:ea typeface="Book Antiqua" charset="0"/>
                <a:cs typeface="Book Antiqua" charset="0"/>
              </a:rPr>
              <a:t>результатам анализа данных за август 2018 года.</a:t>
            </a:r>
            <a:endParaRPr lang="ru-RU" sz="12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39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ятиугольник 4"/>
          <p:cNvSpPr/>
          <p:nvPr/>
        </p:nvSpPr>
        <p:spPr>
          <a:xfrm>
            <a:off x="0" y="275960"/>
            <a:ext cx="7208159" cy="915014"/>
          </a:xfrm>
          <a:prstGeom prst="homePlate">
            <a:avLst/>
          </a:prstGeom>
          <a:solidFill>
            <a:srgbClr val="2565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39" b="55757"/>
          <a:stretch/>
        </p:blipFill>
        <p:spPr>
          <a:xfrm>
            <a:off x="7208158" y="427844"/>
            <a:ext cx="1724227" cy="611247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/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5395" y="275960"/>
            <a:ext cx="69943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Основные требования, </a:t>
            </a:r>
            <a:r>
              <a:rPr lang="ru-RU" b="1" dirty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предъявляемые  </a:t>
            </a:r>
            <a:r>
              <a:rPr lang="ru-RU" b="1" dirty="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работодателями </a:t>
            </a:r>
            <a:r>
              <a:rPr lang="ru-RU" b="1" dirty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к кандидатам на </a:t>
            </a:r>
            <a:r>
              <a:rPr lang="ru-RU" b="1" dirty="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должность «Специалист </a:t>
            </a:r>
            <a:r>
              <a:rPr lang="ru-RU" b="1" dirty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по управленческому </a:t>
            </a:r>
            <a:r>
              <a:rPr lang="ru-RU" b="1" dirty="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учету»</a:t>
            </a:r>
            <a:r>
              <a:rPr lang="en-US" b="1" dirty="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*</a:t>
            </a:r>
            <a:endParaRPr lang="ru-RU" b="1" dirty="0">
              <a:solidFill>
                <a:schemeClr val="bg1"/>
              </a:solidFill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9013" y="6259811"/>
            <a:ext cx="83098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5875" algn="just">
              <a:spcAft>
                <a:spcPts val="0"/>
              </a:spcAft>
            </a:pPr>
            <a:r>
              <a:rPr lang="en-US" sz="1200" dirty="0" smtClean="0">
                <a:latin typeface="Book Antiqua" charset="0"/>
                <a:ea typeface="Book Antiqua" charset="0"/>
                <a:cs typeface="Book Antiqua" charset="0"/>
              </a:rPr>
              <a:t>* </a:t>
            </a:r>
            <a:r>
              <a:rPr lang="ru-RU" sz="1200" dirty="0" smtClean="0">
                <a:latin typeface="Book Antiqua" charset="0"/>
                <a:ea typeface="Book Antiqua" charset="0"/>
                <a:cs typeface="Book Antiqua" charset="0"/>
              </a:rPr>
              <a:t>По данным объявлений, размещенных на </a:t>
            </a:r>
            <a:r>
              <a:rPr lang="en-US" sz="1200" dirty="0" err="1" smtClean="0">
                <a:latin typeface="Book Antiqua" charset="0"/>
                <a:ea typeface="Book Antiqua" charset="0"/>
                <a:cs typeface="Book Antiqua" charset="0"/>
              </a:rPr>
              <a:t>hh</a:t>
            </a:r>
            <a:r>
              <a:rPr lang="ru-RU" sz="1200" dirty="0">
                <a:latin typeface="Book Antiqua" charset="0"/>
                <a:ea typeface="Book Antiqua" charset="0"/>
                <a:cs typeface="Book Antiqua" charset="0"/>
              </a:rPr>
              <a:t>.</a:t>
            </a:r>
            <a:r>
              <a:rPr lang="en-US" sz="1200" dirty="0" err="1" smtClean="0">
                <a:latin typeface="Book Antiqua" charset="0"/>
                <a:ea typeface="Book Antiqua" charset="0"/>
                <a:cs typeface="Book Antiqua" charset="0"/>
              </a:rPr>
              <a:t>ru</a:t>
            </a:r>
            <a:r>
              <a:rPr lang="ru-RU" sz="1200" dirty="0" smtClean="0">
                <a:latin typeface="Book Antiqua" charset="0"/>
                <a:ea typeface="Book Antiqua" charset="0"/>
                <a:cs typeface="Book Antiqua" charset="0"/>
              </a:rPr>
              <a:t>, </a:t>
            </a:r>
            <a:r>
              <a:rPr lang="en-US" sz="1200" dirty="0" err="1">
                <a:latin typeface="Book Antiqua" charset="0"/>
                <a:ea typeface="Book Antiqua" charset="0"/>
                <a:cs typeface="Book Antiqua" charset="0"/>
              </a:rPr>
              <a:t>superjob</a:t>
            </a:r>
            <a:r>
              <a:rPr lang="ru-RU" sz="1200" dirty="0">
                <a:latin typeface="Book Antiqua" charset="0"/>
                <a:ea typeface="Book Antiqua" charset="0"/>
                <a:cs typeface="Book Antiqua" charset="0"/>
              </a:rPr>
              <a:t>.</a:t>
            </a:r>
            <a:r>
              <a:rPr lang="en-US" sz="1200" dirty="0" err="1">
                <a:latin typeface="Book Antiqua" charset="0"/>
                <a:ea typeface="Book Antiqua" charset="0"/>
                <a:cs typeface="Book Antiqua" charset="0"/>
              </a:rPr>
              <a:t>ru</a:t>
            </a:r>
            <a:r>
              <a:rPr lang="ru-RU" sz="1200" dirty="0" smtClean="0">
                <a:latin typeface="Book Antiqua" charset="0"/>
                <a:ea typeface="Book Antiqua" charset="0"/>
                <a:cs typeface="Book Antiqua" charset="0"/>
              </a:rPr>
              <a:t> за август 2018 года </a:t>
            </a:r>
            <a:r>
              <a:rPr lang="ru-RU" sz="1200" dirty="0">
                <a:latin typeface="Book Antiqua" charset="0"/>
                <a:ea typeface="Book Antiqua" charset="0"/>
                <a:cs typeface="Book Antiqua" charset="0"/>
              </a:rPr>
              <a:t>для г. Москвы и Московской области </a:t>
            </a:r>
            <a:endParaRPr lang="ru-RU" sz="12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119906536"/>
              </p:ext>
            </p:extLst>
          </p:nvPr>
        </p:nvGraphicFramePr>
        <p:xfrm>
          <a:off x="259013" y="1434030"/>
          <a:ext cx="8508091" cy="46779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00"/>
          <a:stretch/>
        </p:blipFill>
        <p:spPr>
          <a:xfrm>
            <a:off x="1440153" y="2949153"/>
            <a:ext cx="1330036" cy="46216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46" y="2996273"/>
            <a:ext cx="969075" cy="49939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7601" y="1633473"/>
            <a:ext cx="23825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dirty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Наличие </a:t>
            </a:r>
            <a:r>
              <a:rPr lang="ru-RU" sz="1600" b="1" u="sng" dirty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высшего образования</a:t>
            </a:r>
            <a:r>
              <a:rPr lang="ru-RU" sz="1600" b="1" dirty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 в сфере экономики, бухгалтерии, финансов </a:t>
            </a:r>
          </a:p>
        </p:txBody>
      </p:sp>
    </p:spTree>
    <p:extLst>
      <p:ext uri="{BB962C8B-B14F-4D97-AF65-F5344CB8AC3E}">
        <p14:creationId xmlns:p14="http://schemas.microsoft.com/office/powerpoint/2010/main" val="32251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ятиугольник 4"/>
          <p:cNvSpPr/>
          <p:nvPr/>
        </p:nvSpPr>
        <p:spPr>
          <a:xfrm>
            <a:off x="-1" y="108837"/>
            <a:ext cx="7208159" cy="1328549"/>
          </a:xfrm>
          <a:prstGeom prst="homePlate">
            <a:avLst/>
          </a:prstGeom>
          <a:solidFill>
            <a:srgbClr val="2565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39" b="55757"/>
          <a:stretch/>
        </p:blipFill>
        <p:spPr>
          <a:xfrm>
            <a:off x="7208158" y="427844"/>
            <a:ext cx="1724227" cy="6112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169" y="70841"/>
            <a:ext cx="682582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Удельный вес предприятий, предъявляющих требования к наличию опыта работы в сфере экономики, финансов, управленческого учета к кандидатам на должность «Специалист по управленческому учету» в г. Москва и Московской области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6376802"/>
            <a:ext cx="83098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Book Antiqua" charset="0"/>
                <a:ea typeface="Book Antiqua" charset="0"/>
                <a:cs typeface="Book Antiqua" charset="0"/>
              </a:rPr>
              <a:t>Источник: составлено </a:t>
            </a:r>
            <a:r>
              <a:rPr lang="ru-RU" sz="1200" dirty="0" smtClean="0">
                <a:solidFill>
                  <a:srgbClr val="000000"/>
                </a:solidFill>
                <a:latin typeface="Book Antiqua" charset="0"/>
                <a:ea typeface="Book Antiqua" charset="0"/>
                <a:cs typeface="Book Antiqua" charset="0"/>
              </a:rPr>
              <a:t>по </a:t>
            </a:r>
            <a:r>
              <a:rPr lang="ru-RU" sz="1200" dirty="0">
                <a:solidFill>
                  <a:srgbClr val="000000"/>
                </a:solidFill>
                <a:latin typeface="Book Antiqua" charset="0"/>
                <a:ea typeface="Book Antiqua" charset="0"/>
                <a:cs typeface="Book Antiqua" charset="0"/>
              </a:rPr>
              <a:t>данным </a:t>
            </a:r>
            <a:r>
              <a:rPr lang="en-US" sz="1200" dirty="0" err="1">
                <a:solidFill>
                  <a:srgbClr val="000000"/>
                </a:solidFill>
                <a:latin typeface="Book Antiqua" charset="0"/>
                <a:ea typeface="Book Antiqua" charset="0"/>
                <a:cs typeface="Book Antiqua" charset="0"/>
              </a:rPr>
              <a:t>hh</a:t>
            </a:r>
            <a:r>
              <a:rPr lang="ru-RU" sz="1200" dirty="0">
                <a:solidFill>
                  <a:srgbClr val="000000"/>
                </a:solidFill>
                <a:latin typeface="Book Antiqua" charset="0"/>
                <a:ea typeface="Book Antiqua" charset="0"/>
                <a:cs typeface="Book Antiqua" charset="0"/>
              </a:rPr>
              <a:t>.</a:t>
            </a:r>
            <a:r>
              <a:rPr lang="en-US" sz="1200" dirty="0" err="1" smtClean="0">
                <a:solidFill>
                  <a:srgbClr val="000000"/>
                </a:solidFill>
                <a:latin typeface="Book Antiqua" charset="0"/>
                <a:ea typeface="Book Antiqua" charset="0"/>
                <a:cs typeface="Book Antiqua" charset="0"/>
              </a:rPr>
              <a:t>ru</a:t>
            </a:r>
            <a:r>
              <a:rPr lang="ru-RU" sz="1200" dirty="0" smtClean="0">
                <a:solidFill>
                  <a:srgbClr val="000000"/>
                </a:solidFill>
                <a:latin typeface="Book Antiqua" charset="0"/>
                <a:ea typeface="Book Antiqua" charset="0"/>
                <a:cs typeface="Book Antiqua" charset="0"/>
              </a:rPr>
              <a:t> по </a:t>
            </a:r>
            <a:r>
              <a:rPr lang="ru-RU" sz="1200" dirty="0">
                <a:solidFill>
                  <a:srgbClr val="000000"/>
                </a:solidFill>
                <a:latin typeface="Book Antiqua" charset="0"/>
                <a:ea typeface="Book Antiqua" charset="0"/>
                <a:cs typeface="Book Antiqua" charset="0"/>
              </a:rPr>
              <a:t>результатам анализа данных за август 2018 года.</a:t>
            </a:r>
            <a:endParaRPr lang="ru-RU" sz="12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888027522"/>
              </p:ext>
            </p:extLst>
          </p:nvPr>
        </p:nvGraphicFramePr>
        <p:xfrm>
          <a:off x="513347" y="1505062"/>
          <a:ext cx="8419038" cy="4885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294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ятиугольник 4"/>
          <p:cNvSpPr/>
          <p:nvPr/>
        </p:nvSpPr>
        <p:spPr>
          <a:xfrm>
            <a:off x="57149" y="343336"/>
            <a:ext cx="7208159" cy="809204"/>
          </a:xfrm>
          <a:prstGeom prst="homePlate">
            <a:avLst/>
          </a:prstGeom>
          <a:solidFill>
            <a:srgbClr val="2565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39" b="55757"/>
          <a:stretch/>
        </p:blipFill>
        <p:spPr>
          <a:xfrm>
            <a:off x="7208158" y="427844"/>
            <a:ext cx="1724227" cy="6112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6463" y="400773"/>
            <a:ext cx="6641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Ключевые обязанности </a:t>
            </a:r>
            <a:r>
              <a:rPr lang="ru-RU" b="1" dirty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специалиста по управленческому </a:t>
            </a:r>
            <a:r>
              <a:rPr lang="ru-RU" b="1" dirty="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учету</a:t>
            </a:r>
            <a:r>
              <a:rPr lang="en-US" b="1" dirty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 *</a:t>
            </a:r>
            <a:endParaRPr lang="ru-RU" b="1" dirty="0" smtClean="0">
              <a:solidFill>
                <a:schemeClr val="bg1"/>
              </a:solidFill>
              <a:latin typeface="Book Antiqua" charset="0"/>
              <a:ea typeface="Book Antiqua" charset="0"/>
              <a:cs typeface="Book Antiqua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970024006"/>
              </p:ext>
            </p:extLst>
          </p:nvPr>
        </p:nvGraphicFramePr>
        <p:xfrm>
          <a:off x="409876" y="1397000"/>
          <a:ext cx="8488680" cy="5171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25642" y="1643588"/>
            <a:ext cx="272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1</a:t>
            </a:r>
            <a:endParaRPr lang="ru-RU" b="1" dirty="0">
              <a:solidFill>
                <a:schemeClr val="bg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6913" y="2712909"/>
            <a:ext cx="272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6913" y="3782230"/>
            <a:ext cx="272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5288" y="4834276"/>
            <a:ext cx="272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5288" y="5984758"/>
            <a:ext cx="272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5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/>
              <a:t>5</a:t>
            </a:fld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7149" y="6519320"/>
            <a:ext cx="86625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5875" algn="just">
              <a:spcAft>
                <a:spcPts val="0"/>
              </a:spcAft>
            </a:pPr>
            <a:r>
              <a:rPr lang="en-US" sz="1200" dirty="0" smtClean="0">
                <a:latin typeface="Book Antiqua" charset="0"/>
                <a:ea typeface="Book Antiqua" charset="0"/>
                <a:cs typeface="Book Antiqua" charset="0"/>
              </a:rPr>
              <a:t>* </a:t>
            </a:r>
            <a:r>
              <a:rPr lang="ru-RU" sz="1200" dirty="0" smtClean="0">
                <a:latin typeface="Book Antiqua" charset="0"/>
                <a:ea typeface="Book Antiqua" charset="0"/>
                <a:cs typeface="Book Antiqua" charset="0"/>
              </a:rPr>
              <a:t>По данным объявлений, размещенных на </a:t>
            </a:r>
            <a:r>
              <a:rPr lang="en-US" sz="1200" dirty="0" err="1" smtClean="0">
                <a:latin typeface="Book Antiqua" charset="0"/>
                <a:ea typeface="Book Antiqua" charset="0"/>
                <a:cs typeface="Book Antiqua" charset="0"/>
              </a:rPr>
              <a:t>hh</a:t>
            </a:r>
            <a:r>
              <a:rPr lang="ru-RU" sz="1200" dirty="0">
                <a:latin typeface="Book Antiqua" charset="0"/>
                <a:ea typeface="Book Antiqua" charset="0"/>
                <a:cs typeface="Book Antiqua" charset="0"/>
              </a:rPr>
              <a:t>.</a:t>
            </a:r>
            <a:r>
              <a:rPr lang="en-US" sz="1200" dirty="0" err="1" smtClean="0">
                <a:latin typeface="Book Antiqua" charset="0"/>
                <a:ea typeface="Book Antiqua" charset="0"/>
                <a:cs typeface="Book Antiqua" charset="0"/>
              </a:rPr>
              <a:t>ru</a:t>
            </a:r>
            <a:r>
              <a:rPr lang="ru-RU" sz="1200" dirty="0" smtClean="0">
                <a:latin typeface="Book Antiqua" charset="0"/>
                <a:ea typeface="Book Antiqua" charset="0"/>
                <a:cs typeface="Book Antiqua" charset="0"/>
              </a:rPr>
              <a:t>, </a:t>
            </a:r>
            <a:r>
              <a:rPr lang="en-US" sz="1200" dirty="0" err="1">
                <a:latin typeface="Book Antiqua" charset="0"/>
                <a:ea typeface="Book Antiqua" charset="0"/>
                <a:cs typeface="Book Antiqua" charset="0"/>
              </a:rPr>
              <a:t>superjob</a:t>
            </a:r>
            <a:r>
              <a:rPr lang="ru-RU" sz="1200" dirty="0">
                <a:latin typeface="Book Antiqua" charset="0"/>
                <a:ea typeface="Book Antiqua" charset="0"/>
                <a:cs typeface="Book Antiqua" charset="0"/>
              </a:rPr>
              <a:t>.</a:t>
            </a:r>
            <a:r>
              <a:rPr lang="en-US" sz="1200" dirty="0" err="1" smtClean="0">
                <a:latin typeface="Book Antiqua" charset="0"/>
                <a:ea typeface="Book Antiqua" charset="0"/>
                <a:cs typeface="Book Antiqua" charset="0"/>
              </a:rPr>
              <a:t>ru</a:t>
            </a:r>
            <a:r>
              <a:rPr lang="ru-RU" sz="1200" dirty="0" smtClean="0">
                <a:latin typeface="Book Antiqua" charset="0"/>
                <a:ea typeface="Book Antiqua" charset="0"/>
                <a:cs typeface="Book Antiqua" charset="0"/>
              </a:rPr>
              <a:t> за август 2018 года </a:t>
            </a:r>
            <a:r>
              <a:rPr lang="ru-RU" sz="1200" dirty="0">
                <a:latin typeface="Book Antiqua" charset="0"/>
                <a:ea typeface="Book Antiqua" charset="0"/>
                <a:cs typeface="Book Antiqua" charset="0"/>
              </a:rPr>
              <a:t>для г. Москвы и Московской области </a:t>
            </a:r>
            <a:endParaRPr lang="ru-RU" sz="12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84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ятиугольник 4"/>
          <p:cNvSpPr/>
          <p:nvPr/>
        </p:nvSpPr>
        <p:spPr>
          <a:xfrm>
            <a:off x="-1" y="345739"/>
            <a:ext cx="7208159" cy="859287"/>
          </a:xfrm>
          <a:prstGeom prst="homePlate">
            <a:avLst/>
          </a:prstGeom>
          <a:solidFill>
            <a:srgbClr val="2565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39" b="55757"/>
          <a:stretch/>
        </p:blipFill>
        <p:spPr>
          <a:xfrm>
            <a:off x="7208158" y="427844"/>
            <a:ext cx="1724227" cy="6112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405298"/>
            <a:ext cx="68339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Разработка профессионального стандарта </a:t>
            </a:r>
            <a:r>
              <a:rPr lang="ru-RU" sz="2000" b="1" dirty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«Специалист по управленческому учету» </a:t>
            </a:r>
            <a:endParaRPr lang="ru-RU" sz="2000" b="1" dirty="0" smtClean="0">
              <a:solidFill>
                <a:schemeClr val="bg1"/>
              </a:solidFill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/>
              <a:t>6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480553"/>
            <a:ext cx="9144001" cy="3471269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76463" y="4251158"/>
            <a:ext cx="6281487" cy="1604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76463" y="4403558"/>
            <a:ext cx="2374232" cy="2406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78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565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00"/>
          <a:stretch/>
        </p:blipFill>
        <p:spPr>
          <a:xfrm>
            <a:off x="1045141" y="669915"/>
            <a:ext cx="3131127" cy="10880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3994" y="3050961"/>
            <a:ext cx="7245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rPr>
              <a:t>Спасибо за внимание!</a:t>
            </a:r>
            <a:endParaRPr lang="ru-RU" sz="3600" dirty="0">
              <a:solidFill>
                <a:schemeClr val="bg1"/>
              </a:solidFill>
              <a:latin typeface="Book Antiqua" charset="0"/>
              <a:ea typeface="Book Antiqua" charset="0"/>
              <a:cs typeface="Book Antiqua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614" y="515174"/>
            <a:ext cx="6068580" cy="63642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3977" y="5954138"/>
            <a:ext cx="4653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Толчеева</a:t>
            </a:r>
            <a:r>
              <a:rPr lang="ru-RU" sz="16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Алина Александровна,</a:t>
            </a:r>
          </a:p>
          <a:p>
            <a:r>
              <a:rPr lang="en-US" sz="1600" u="sng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AATolcheeva</a:t>
            </a:r>
            <a:r>
              <a:rPr lang="ru-RU" sz="1600" u="sng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2016</a:t>
            </a:r>
            <a:r>
              <a:rPr lang="en-US" sz="1600" u="sng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@</a:t>
            </a:r>
            <a:r>
              <a:rPr lang="en-US" sz="1600" u="sng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edu.fa.ru</a:t>
            </a:r>
            <a:r>
              <a:rPr lang="en-US" sz="1600" u="sng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endParaRPr lang="ru-RU" sz="1600" u="sng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E1EF-28A3-48B0-A2E7-28A1554736A7}" type="slidenum">
              <a:rPr lang="ru-RU" smtClean="0">
                <a:latin typeface="Times New Roman" charset="0"/>
                <a:ea typeface="Times New Roman" charset="0"/>
                <a:cs typeface="Times New Roman" charset="0"/>
              </a:rPr>
              <a:t>7</a:t>
            </a:fld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5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855" y="391902"/>
            <a:ext cx="2851848" cy="146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97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152A4D475B3F94B9A44EC35E28A4960" ma:contentTypeVersion="1" ma:contentTypeDescription="Создание документа." ma:contentTypeScope="" ma:versionID="46f56e486521e51090bd96ea8df1194b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2a10c82831e5d625bbb0173136b0368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Дата начала расписания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Дата окончания расписания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E14FB3A-98B0-4541-A9B6-6A9A9A4E971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7F78A8B-7EE1-459B-81DE-8E382C3F86C9}">
  <ds:schemaRefs>
    <ds:schemaRef ds:uri="http://schemas.microsoft.com/sharepoint/v3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01F834A-76E6-4828-A761-3403309F8A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1657</TotalTime>
  <Words>441</Words>
  <Application>Microsoft Macintosh PowerPoint</Application>
  <PresentationFormat>Экран (4:3)</PresentationFormat>
  <Paragraphs>49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Book Antiqua</vt:lpstr>
      <vt:lpstr>Calibri</vt:lpstr>
      <vt:lpstr>Calibri Light</vt:lpstr>
      <vt:lpstr>Times New Roman</vt:lpstr>
      <vt:lpstr>Arial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пользователь Microsoft Office</cp:lastModifiedBy>
  <cp:revision>221</cp:revision>
  <cp:lastPrinted>2018-09-08T17:41:01Z</cp:lastPrinted>
  <dcterms:created xsi:type="dcterms:W3CDTF">2016-09-22T16:49:19Z</dcterms:created>
  <dcterms:modified xsi:type="dcterms:W3CDTF">2018-09-10T12:38:32Z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0x010100D152A4D475B3F94B9A44EC35E28A4960</vt:lpwstr>
  </property>
</Properties>
</file>