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59" r:id="rId5"/>
    <p:sldId id="264" r:id="rId6"/>
    <p:sldId id="265" r:id="rId7"/>
    <p:sldId id="261" r:id="rId8"/>
    <p:sldId id="262" r:id="rId9"/>
    <p:sldId id="266" r:id="rId10"/>
    <p:sldId id="267" r:id="rId11"/>
    <p:sldId id="257" r:id="rId12"/>
    <p:sldId id="258" r:id="rId13"/>
    <p:sldId id="268" r:id="rId14"/>
    <p:sldId id="270" r:id="rId15"/>
    <p:sldId id="269" r:id="rId16"/>
    <p:sldId id="27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263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89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02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7595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18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002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61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48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7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4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2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6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1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6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A2EA0F-B3A2-44A5-800A-558C954E700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38E5AB-8986-4625-9A27-44042B425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8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Практическая мудрость</a:t>
            </a:r>
            <a:br>
              <a:rPr lang="ru-RU" sz="4000" dirty="0" smtClean="0"/>
            </a:br>
            <a:r>
              <a:rPr lang="ru-RU" sz="4000" dirty="0" smtClean="0"/>
              <a:t> и идеи постмодернизма</a:t>
            </a:r>
            <a:br>
              <a:rPr lang="ru-RU" sz="4000" dirty="0" smtClean="0"/>
            </a:br>
            <a:r>
              <a:rPr lang="ru-RU" sz="4000" dirty="0" smtClean="0"/>
              <a:t> на примере спортивной реформы в </a:t>
            </a:r>
            <a:r>
              <a:rPr lang="ru-RU" sz="4000" dirty="0" err="1" smtClean="0"/>
              <a:t>китае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Алтухов С.В. – центр спортивного менеджмента МГУ имени </a:t>
            </a:r>
            <a:r>
              <a:rPr lang="ru-RU" sz="2000" dirty="0" err="1" smtClean="0"/>
              <a:t>м.в</a:t>
            </a:r>
            <a:r>
              <a:rPr lang="ru-RU" sz="2000" dirty="0" smtClean="0"/>
              <a:t>. </a:t>
            </a:r>
            <a:r>
              <a:rPr lang="ru-RU" sz="2000" dirty="0" err="1" smtClean="0"/>
              <a:t>ломоносва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24380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 Narrow" panose="020B0606020202030204" pitchFamily="34" charset="0"/>
              </a:rPr>
              <a:t>Идеология и ЦЕНЗУРА НА ТЕЛЕВИДЕНИИ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>
                <a:latin typeface="Arial Narrow" panose="020B0606020202030204" pitchFamily="34" charset="0"/>
              </a:rPr>
              <a:t>В январе 2018 года правительственный Департамент прессы, радио, кино и телевидения выпустил новые правила для телевидения, радио и других публичных мероприятий. В них, в частности, говорится, что не следует приглашать для участия в телевизионных и радио программах гостей, если они: </a:t>
            </a:r>
          </a:p>
          <a:p>
            <a:pPr fontAlgn="base"/>
            <a:r>
              <a:rPr lang="ru-RU" dirty="0">
                <a:latin typeface="Arial Narrow" panose="020B0606020202030204" pitchFamily="34" charset="0"/>
              </a:rPr>
              <a:t>– Не разделяют всей душой позицию партии, а моральный облик лишен благородства;</a:t>
            </a:r>
          </a:p>
          <a:p>
            <a:pPr fontAlgn="base"/>
            <a:r>
              <a:rPr lang="ru-RU" dirty="0">
                <a:latin typeface="Arial Narrow" panose="020B0606020202030204" pitchFamily="34" charset="0"/>
              </a:rPr>
              <a:t>– Безвкусно или вульгарно одеты и позволяют себе непристойности;</a:t>
            </a:r>
          </a:p>
          <a:p>
            <a:pPr fontAlgn="base"/>
            <a:r>
              <a:rPr lang="ru-RU" dirty="0">
                <a:latin typeface="Arial Narrow" panose="020B0606020202030204" pitchFamily="34" charset="0"/>
              </a:rPr>
              <a:t>– Идеологически неблагонадежны;</a:t>
            </a:r>
          </a:p>
          <a:p>
            <a:pPr fontAlgn="base"/>
            <a:r>
              <a:rPr lang="ru-RU" dirty="0">
                <a:latin typeface="Arial Narrow" panose="020B0606020202030204" pitchFamily="34" charset="0"/>
              </a:rPr>
              <a:t>– С запятнанной или скандальной репутацией;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704" y="2063750"/>
            <a:ext cx="4963741" cy="3311525"/>
          </a:xfrm>
        </p:spPr>
      </p:pic>
    </p:spTree>
    <p:extLst>
      <p:ext uri="{BB962C8B-B14F-4D97-AF65-F5344CB8AC3E}">
        <p14:creationId xmlns:p14="http://schemas.microsoft.com/office/powerpoint/2010/main" val="3875199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>
                <a:latin typeface="Arial Narrow" panose="020B0606020202030204" pitchFamily="34" charset="0"/>
              </a:rPr>
              <a:t>Pg</a:t>
            </a:r>
            <a:r>
              <a:rPr lang="en-US" sz="4000" dirty="0" smtClean="0">
                <a:latin typeface="Arial Narrow" panose="020B0606020202030204" pitchFamily="34" charset="0"/>
              </a:rPr>
              <a:t> one - </a:t>
            </a:r>
            <a:r>
              <a:rPr lang="ru-RU" sz="4000" dirty="0" smtClean="0">
                <a:latin typeface="Arial Narrow" panose="020B0606020202030204" pitchFamily="34" charset="0"/>
              </a:rPr>
              <a:t>финалист </a:t>
            </a:r>
            <a:r>
              <a:rPr lang="ru-RU" sz="4000" dirty="0">
                <a:latin typeface="Arial Narrow" panose="020B0606020202030204" pitchFamily="34" charset="0"/>
              </a:rPr>
              <a:t>конкурса хип-хоп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12795"/>
            <a:ext cx="5087938" cy="3213434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Репортеры журнала </a:t>
            </a:r>
            <a:r>
              <a:rPr lang="ru-RU" dirty="0" err="1">
                <a:latin typeface="Arial Narrow" panose="020B0606020202030204" pitchFamily="34" charset="0"/>
              </a:rPr>
              <a:t>Time</a:t>
            </a:r>
            <a:r>
              <a:rPr lang="ru-RU" dirty="0">
                <a:latin typeface="Arial Narrow" panose="020B0606020202030204" pitchFamily="34" charset="0"/>
              </a:rPr>
              <a:t> связывают цензуру с недавним скандалом с финалистом конкурса хип-хоп-исполнителей, рэпером PG </a:t>
            </a:r>
            <a:r>
              <a:rPr lang="ru-RU" dirty="0" err="1">
                <a:latin typeface="Arial Narrow" panose="020B0606020202030204" pitchFamily="34" charset="0"/>
              </a:rPr>
              <a:t>One</a:t>
            </a:r>
            <a:r>
              <a:rPr lang="ru-RU" dirty="0">
                <a:latin typeface="Arial Narrow" panose="020B0606020202030204" pitchFamily="34" charset="0"/>
              </a:rPr>
              <a:t>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Ему </a:t>
            </a:r>
            <a:r>
              <a:rPr lang="ru-RU" dirty="0">
                <a:latin typeface="Arial Narrow" panose="020B0606020202030204" pitchFamily="34" charset="0"/>
              </a:rPr>
              <a:t>пришлось извиниться за слова песни </a:t>
            </a:r>
            <a:r>
              <a:rPr lang="ru-RU" dirty="0" err="1">
                <a:latin typeface="Arial Narrow" panose="020B0606020202030204" pitchFamily="34" charset="0"/>
              </a:rPr>
              <a:t>Christmas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Eve</a:t>
            </a:r>
            <a:r>
              <a:rPr lang="ru-RU" dirty="0">
                <a:latin typeface="Arial Narrow" panose="020B0606020202030204" pitchFamily="34" charset="0"/>
              </a:rPr>
              <a:t>, в которой, по утверждению Коммунистической лиги молодежи, он оскорблял женщин и пропагандировал наркотики. 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45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Массовая культура и хип-хоп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44572" y="2063750"/>
            <a:ext cx="4970393" cy="3311525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Эти правила, в том числе, запрещают показывать татуировки и другие элементы субкультур, а также всё, что относится к хип-хопу и «бездуховному» творчеству (культуре упадка).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>
                <a:latin typeface="Arial Narrow" panose="020B0606020202030204" pitchFamily="34" charset="0"/>
              </a:rPr>
              <a:t>из двух других телешоу исключили рэперов GAI и </a:t>
            </a:r>
            <a:r>
              <a:rPr lang="ru-RU" dirty="0" err="1">
                <a:latin typeface="Arial Narrow" panose="020B0606020202030204" pitchFamily="34" charset="0"/>
              </a:rPr>
              <a:t>VaVa</a:t>
            </a:r>
            <a:r>
              <a:rPr lang="ru-RU" dirty="0">
                <a:latin typeface="Arial Narrow" panose="020B0606020202030204" pitchFamily="34" charset="0"/>
              </a:rPr>
              <a:t>, а треки </a:t>
            </a:r>
            <a:r>
              <a:rPr lang="ru-RU" dirty="0" err="1">
                <a:latin typeface="Arial Narrow" panose="020B0606020202030204" pitchFamily="34" charset="0"/>
              </a:rPr>
              <a:t>Triple</a:t>
            </a:r>
            <a:r>
              <a:rPr lang="ru-RU" dirty="0">
                <a:latin typeface="Arial Narrow" panose="020B0606020202030204" pitchFamily="34" charset="0"/>
              </a:rPr>
              <a:t> H удалили все </a:t>
            </a:r>
            <a:r>
              <a:rPr lang="ru-RU" dirty="0" err="1">
                <a:latin typeface="Arial Narrow" panose="020B0606020202030204" pitchFamily="34" charset="0"/>
              </a:rPr>
              <a:t>стриминговые</a:t>
            </a:r>
            <a:r>
              <a:rPr lang="ru-RU" dirty="0">
                <a:latin typeface="Arial Narrow" panose="020B0606020202030204" pitchFamily="34" charset="0"/>
              </a:rPr>
              <a:t> площадки.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910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Narrow" panose="020B0606020202030204" pitchFamily="34" charset="0"/>
              </a:rPr>
              <a:t>Национальная команда </a:t>
            </a:r>
            <a:r>
              <a:rPr lang="ru-RU" sz="4000" dirty="0" err="1" smtClean="0">
                <a:latin typeface="Arial Narrow" panose="020B0606020202030204" pitchFamily="34" charset="0"/>
              </a:rPr>
              <a:t>китая</a:t>
            </a:r>
            <a:r>
              <a:rPr lang="ru-RU" sz="4000" dirty="0" smtClean="0">
                <a:latin typeface="Arial Narrow" panose="020B0606020202030204" pitchFamily="34" charset="0"/>
              </a:rPr>
              <a:t> по футболу</a:t>
            </a:r>
            <a:endParaRPr lang="ru-RU" sz="4000" dirty="0">
              <a:latin typeface="Arial Narrow" panose="020B060602020203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27" y="2022317"/>
            <a:ext cx="9505789" cy="3359580"/>
          </a:xfrm>
        </p:spPr>
      </p:pic>
    </p:spTree>
    <p:extLst>
      <p:ext uri="{BB962C8B-B14F-4D97-AF65-F5344CB8AC3E}">
        <p14:creationId xmlns:p14="http://schemas.microsoft.com/office/powerpoint/2010/main" val="2473157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Narrow" panose="020B0606020202030204" pitchFamily="34" charset="0"/>
              </a:rPr>
              <a:t>Сборная команда </a:t>
            </a:r>
            <a:r>
              <a:rPr lang="ru-RU" sz="3600" dirty="0" err="1" smtClean="0">
                <a:latin typeface="Arial Narrow" panose="020B0606020202030204" pitchFamily="34" charset="0"/>
              </a:rPr>
              <a:t>китая</a:t>
            </a:r>
            <a:r>
              <a:rPr lang="ru-RU" sz="3600" dirty="0" smtClean="0">
                <a:latin typeface="Arial Narrow" panose="020B0606020202030204" pitchFamily="34" charset="0"/>
              </a:rPr>
              <a:t> на турнире </a:t>
            </a:r>
            <a:r>
              <a:rPr lang="ru-RU" sz="3600" dirty="0" err="1">
                <a:latin typeface="Arial Narrow" panose="020B0606020202030204" pitchFamily="34" charset="0"/>
              </a:rPr>
              <a:t>China</a:t>
            </a:r>
            <a:r>
              <a:rPr lang="ru-RU" sz="3600" dirty="0">
                <a:latin typeface="Arial Narrow" panose="020B0606020202030204" pitchFamily="34" charset="0"/>
              </a:rPr>
              <a:t> </a:t>
            </a:r>
            <a:r>
              <a:rPr lang="ru-RU" sz="3600" dirty="0" err="1">
                <a:latin typeface="Arial Narrow" panose="020B0606020202030204" pitchFamily="34" charset="0"/>
              </a:rPr>
              <a:t>Cup</a:t>
            </a:r>
            <a:endParaRPr lang="ru-RU" sz="36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Сборная Китая по футболу </a:t>
            </a:r>
            <a:r>
              <a:rPr lang="ru-RU" dirty="0" smtClean="0">
                <a:latin typeface="Arial Narrow" panose="020B0606020202030204" pitchFamily="34" charset="0"/>
              </a:rPr>
              <a:t>необычно </a:t>
            </a:r>
            <a:r>
              <a:rPr lang="ru-RU" dirty="0">
                <a:latin typeface="Arial Narrow" panose="020B0606020202030204" pitchFamily="34" charset="0"/>
              </a:rPr>
              <a:t>выглядела в матчах товарищеского международного турнира </a:t>
            </a:r>
            <a:r>
              <a:rPr lang="ru-RU" dirty="0" err="1">
                <a:latin typeface="Arial Narrow" panose="020B0606020202030204" pitchFamily="34" charset="0"/>
              </a:rPr>
              <a:t>China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Cup</a:t>
            </a:r>
            <a:r>
              <a:rPr lang="ru-RU" dirty="0">
                <a:latin typeface="Arial Narrow" panose="020B0606020202030204" pitchFamily="34" charset="0"/>
              </a:rPr>
              <a:t>, в котором разгромно проиграла оба своих матча – против Уэльса (0:6) и Чехии (1:4).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Некоторые </a:t>
            </a:r>
            <a:r>
              <a:rPr lang="ru-RU" dirty="0">
                <a:latin typeface="Arial Narrow" panose="020B0606020202030204" pitchFamily="34" charset="0"/>
              </a:rPr>
              <a:t>игроки вышли на поле в форме с длинным рукавом (притом, что на термометре было около 30 градусов), у других футболистов руки были обмотаны специальными бинтами.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2123931"/>
            <a:ext cx="5086350" cy="3191162"/>
          </a:xfrm>
        </p:spPr>
      </p:pic>
    </p:spTree>
    <p:extLst>
      <p:ext uri="{BB962C8B-B14F-4D97-AF65-F5344CB8AC3E}">
        <p14:creationId xmlns:p14="http://schemas.microsoft.com/office/powerpoint/2010/main" val="1729053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 Narrow" panose="020B0606020202030204" pitchFamily="34" charset="0"/>
              </a:rPr>
              <a:t>У футболистов проблемы. </a:t>
            </a:r>
            <a:r>
              <a:rPr lang="ru-RU" sz="3200" dirty="0" err="1" smtClean="0">
                <a:latin typeface="Arial Narrow" panose="020B0606020202030204" pitchFamily="34" charset="0"/>
              </a:rPr>
              <a:t>Чжан</a:t>
            </a:r>
            <a:r>
              <a:rPr lang="ru-RU" sz="3200" dirty="0" smtClean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Линьпэн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Самый татуированный из игроков сборной Китая </a:t>
            </a:r>
            <a:r>
              <a:rPr lang="ru-RU" dirty="0" err="1">
                <a:latin typeface="Arial Narrow" panose="020B0606020202030204" pitchFamily="34" charset="0"/>
              </a:rPr>
              <a:t>Чжан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Линьпэн</a:t>
            </a:r>
            <a:r>
              <a:rPr lang="ru-RU" dirty="0">
                <a:latin typeface="Arial Narrow" panose="020B0606020202030204" pitchFamily="34" charset="0"/>
              </a:rPr>
              <a:t> пропустил этот турнир.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Официальная </a:t>
            </a:r>
            <a:r>
              <a:rPr lang="ru-RU" dirty="0">
                <a:latin typeface="Arial Narrow" panose="020B0606020202030204" pitchFamily="34" charset="0"/>
              </a:rPr>
              <a:t>причина – травма плеча. Но, возможно, дело в том, что его татуировки никак не скрыть ни повязками, ни длинными рукавами.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00" y="2063750"/>
            <a:ext cx="5057349" cy="3311525"/>
          </a:xfrm>
        </p:spPr>
      </p:pic>
    </p:spTree>
    <p:extLst>
      <p:ext uri="{BB962C8B-B14F-4D97-AF65-F5344CB8AC3E}">
        <p14:creationId xmlns:p14="http://schemas.microsoft.com/office/powerpoint/2010/main" val="2772057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 Narrow" panose="020B0606020202030204" pitchFamily="34" charset="0"/>
              </a:rPr>
              <a:t>Футболисты сборной команды </a:t>
            </a:r>
            <a:r>
              <a:rPr lang="ru-RU" sz="4400" dirty="0" err="1" smtClean="0">
                <a:latin typeface="Arial Narrow" panose="020B0606020202030204" pitchFamily="34" charset="0"/>
              </a:rPr>
              <a:t>россии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80" y="2384346"/>
            <a:ext cx="4270012" cy="28466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10" y="2384346"/>
            <a:ext cx="5422240" cy="2846675"/>
          </a:xfrm>
        </p:spPr>
      </p:pic>
    </p:spTree>
    <p:extLst>
      <p:ext uri="{BB962C8B-B14F-4D97-AF65-F5344CB8AC3E}">
        <p14:creationId xmlns:p14="http://schemas.microsoft.com/office/powerpoint/2010/main" val="817484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Arial Narrow" panose="020B0606020202030204" pitchFamily="34" charset="0"/>
              </a:rPr>
              <a:t>Возвращаясь к </a:t>
            </a:r>
            <a:r>
              <a:rPr lang="ru-RU" sz="4400" dirty="0" err="1" smtClean="0">
                <a:latin typeface="Arial Narrow" panose="020B0606020202030204" pitchFamily="34" charset="0"/>
              </a:rPr>
              <a:t>аристотелю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Аристотель в своем трактате предлагал различать «рассудительного» и «ловкого» </a:t>
            </a:r>
            <a:r>
              <a:rPr lang="ru-RU" dirty="0" smtClean="0">
                <a:latin typeface="Arial Narrow" panose="020B0606020202030204" pitchFamily="34" charset="0"/>
              </a:rPr>
              <a:t>человека</a:t>
            </a:r>
            <a:r>
              <a:rPr lang="ru-RU" dirty="0">
                <a:latin typeface="Arial Narrow" panose="020B0606020202030204" pitchFamily="34" charset="0"/>
              </a:rPr>
              <a:t>, причем ловкость рассматривается как способность комбинировать самые эффективные средства, не заботясь о качестве цели, тогда как в случае рассудительности цель ставится во главу угла.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Как </a:t>
            </a:r>
            <a:r>
              <a:rPr lang="ru-RU" dirty="0">
                <a:latin typeface="Arial Narrow" panose="020B0606020202030204" pitchFamily="34" charset="0"/>
              </a:rPr>
              <a:t>этический вариант ловкости, рассудительность сохраняет одну и ту же направленность - на добро, сама же ловкость всегда норовит увильнуть в сторону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185" y="2063750"/>
            <a:ext cx="3560779" cy="3311525"/>
          </a:xfrm>
        </p:spPr>
      </p:pic>
    </p:spTree>
    <p:extLst>
      <p:ext uri="{BB962C8B-B14F-4D97-AF65-F5344CB8AC3E}">
        <p14:creationId xmlns:p14="http://schemas.microsoft.com/office/powerpoint/2010/main" val="157380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Глобализация и ее противоречия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«Вашингтонский консенсус» глобализации предусматривал включение в глобальные рынки новых членов на основе либеральных демократий, свободы торговли, приватизации, фискальной сдержанности, низких налогов, институтов собственности и борьбы с коррупцией. И мало кто понимает, почему такой потрясающий пример роста в последние десятилетия дает коррумпированная </a:t>
            </a:r>
            <a:r>
              <a:rPr lang="ru-RU" dirty="0" err="1">
                <a:latin typeface="Arial Narrow" panose="020B0606020202030204" pitchFamily="34" charset="0"/>
              </a:rPr>
              <a:t>номенклатурно</a:t>
            </a:r>
            <a:r>
              <a:rPr lang="ru-RU" dirty="0">
                <a:latin typeface="Arial Narrow" panose="020B0606020202030204" pitchFamily="34" charset="0"/>
              </a:rPr>
              <a:t>‑коммунистическая диктатура в Китае</a:t>
            </a:r>
            <a:r>
              <a:rPr lang="ru-RU" dirty="0" smtClean="0">
                <a:latin typeface="Arial Narrow" panose="020B0606020202030204" pitchFamily="34" charset="0"/>
              </a:rPr>
              <a:t>?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Если дело в диктатуре, то не меньшими темпами расти должен бы Пакистан. Очевидно, дело и не в образованности населения, научной базе, наличии изобретателей, современной инфраструктуре и прочих недавно еще модных элементов постиндустриальной «экономики знаний» — в этом случае после падения косных коммунистических бюрократий расти должны были бы мы, страны Восточной </a:t>
            </a:r>
            <a:r>
              <a:rPr lang="ru-RU" dirty="0" smtClean="0">
                <a:latin typeface="Arial Narrow" panose="020B0606020202030204" pitchFamily="34" charset="0"/>
              </a:rPr>
              <a:t>Европы.</a:t>
            </a:r>
          </a:p>
          <a:p>
            <a:r>
              <a:rPr lang="ru-RU" i="1" dirty="0" smtClean="0">
                <a:latin typeface="Arial Narrow" panose="020B0606020202030204" pitchFamily="34" charset="0"/>
              </a:rPr>
              <a:t>Георгий </a:t>
            </a:r>
            <a:r>
              <a:rPr lang="ru-RU" i="1" dirty="0" err="1" smtClean="0">
                <a:latin typeface="Arial Narrow" panose="020B0606020202030204" pitchFamily="34" charset="0"/>
              </a:rPr>
              <a:t>Дерлугьян</a:t>
            </a:r>
            <a:r>
              <a:rPr lang="ru-RU" i="1" dirty="0" smtClean="0">
                <a:latin typeface="Arial Narrow" panose="020B0606020202030204" pitchFamily="34" charset="0"/>
              </a:rPr>
              <a:t>. Как устроен этот мир?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16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Arial Narrow" panose="020B0606020202030204" pitchFamily="34" charset="0"/>
              </a:rPr>
              <a:t/>
            </a:r>
            <a:br>
              <a:rPr lang="ru-RU" sz="3600" dirty="0" smtClean="0">
                <a:latin typeface="Arial Narrow" panose="020B0606020202030204" pitchFamily="34" charset="0"/>
              </a:rPr>
            </a:br>
            <a:r>
              <a:rPr lang="ru-RU" sz="3600" dirty="0" smtClean="0">
                <a:latin typeface="Arial Narrow" panose="020B0606020202030204" pitchFamily="34" charset="0"/>
              </a:rPr>
              <a:t/>
            </a:r>
            <a:br>
              <a:rPr lang="ru-RU" sz="3600" dirty="0" smtClean="0">
                <a:latin typeface="Arial Narrow" panose="020B0606020202030204" pitchFamily="34" charset="0"/>
              </a:rPr>
            </a:br>
            <a:r>
              <a:rPr lang="ru-RU" sz="3600" dirty="0" smtClean="0">
                <a:latin typeface="Arial Narrow" panose="020B0606020202030204" pitchFamily="34" charset="0"/>
              </a:rPr>
              <a:t>«</a:t>
            </a:r>
            <a:r>
              <a:rPr lang="ru-RU" sz="3600" dirty="0">
                <a:latin typeface="Arial Narrow" panose="020B0606020202030204" pitchFamily="34" charset="0"/>
              </a:rPr>
              <a:t>Обзорный доклад о модернизации в мире и Китае</a:t>
            </a:r>
            <a:r>
              <a:rPr lang="ru-RU" sz="3600" dirty="0" smtClean="0">
                <a:latin typeface="Arial Narrow" panose="020B0606020202030204" pitchFamily="34" charset="0"/>
              </a:rPr>
              <a:t>»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sz="3600" dirty="0">
                <a:latin typeface="Arial Narrow" panose="020B0606020202030204" pitchFamily="34" charset="0"/>
              </a:rPr>
              <a:t>профессора </a:t>
            </a:r>
            <a:r>
              <a:rPr lang="ru-RU" sz="3600" dirty="0" err="1">
                <a:latin typeface="Arial Narrow" panose="020B0606020202030204" pitchFamily="34" charset="0"/>
              </a:rPr>
              <a:t>Хэ</a:t>
            </a:r>
            <a:r>
              <a:rPr lang="ru-RU" sz="3600" dirty="0">
                <a:latin typeface="Arial Narrow" panose="020B0606020202030204" pitchFamily="34" charset="0"/>
              </a:rPr>
              <a:t> </a:t>
            </a:r>
            <a:r>
              <a:rPr lang="ru-RU" sz="3600" dirty="0" err="1" smtClean="0">
                <a:latin typeface="Arial Narrow" panose="020B0606020202030204" pitchFamily="34" charset="0"/>
              </a:rPr>
              <a:t>Чуаньци</a:t>
            </a:r>
            <a:r>
              <a:rPr lang="ru-RU" sz="3600" dirty="0" smtClean="0">
                <a:latin typeface="Arial Narrow" panose="020B0606020202030204" pitchFamily="34" charset="0"/>
              </a:rPr>
              <a:t> (2010)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Авторы в самом начале повествования приглашают читателя совершить путешествие от верховьев Янцзы, находящихся на западе страны, высоко в Тибете, к среднему, затем нижнему ее течениям и, наконец, к ее устью на востоке Китая, при впадении в залив Желтого моря, недалеко от Шанхая. Великая Янцзы последовательно проходит все четыре этапа развития цивилизации – от традиционного общества в Тибете через аграрные и индустриальные «эпохи» среднего течения до постиндустриальных анклавов при впадении в океан</a:t>
            </a:r>
            <a:r>
              <a:rPr lang="ru-RU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Так устроена гармония жизни современного китайского общества и ее жизненные </a:t>
            </a:r>
            <a:r>
              <a:rPr lang="ru-RU" dirty="0" smtClean="0">
                <a:latin typeface="Arial Narrow" panose="020B0606020202030204" pitchFamily="34" charset="0"/>
              </a:rPr>
              <a:t>смыслы в четырех разных уровнях общества..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12" y="2063750"/>
            <a:ext cx="3943725" cy="3311525"/>
          </a:xfrm>
        </p:spPr>
      </p:pic>
    </p:spTree>
    <p:extLst>
      <p:ext uri="{BB962C8B-B14F-4D97-AF65-F5344CB8AC3E}">
        <p14:creationId xmlns:p14="http://schemas.microsoft.com/office/powerpoint/2010/main" val="42350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Человек – основа основ в </a:t>
            </a:r>
            <a:r>
              <a:rPr lang="ru-RU" dirty="0" err="1" smtClean="0">
                <a:latin typeface="Arial Narrow" panose="020B0606020202030204" pitchFamily="34" charset="0"/>
              </a:rPr>
              <a:t>китае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Китайское понимание эпохи модерна предполагает смену критериев оценки самого понятия «современного» - переход из системы материальной оценки развития в «</a:t>
            </a:r>
            <a:r>
              <a:rPr lang="ru-RU" dirty="0" err="1">
                <a:latin typeface="Arial Narrow" panose="020B0606020202030204" pitchFamily="34" charset="0"/>
              </a:rPr>
              <a:t>постматериальную</a:t>
            </a:r>
            <a:r>
              <a:rPr lang="ru-RU" dirty="0">
                <a:latin typeface="Arial Narrow" panose="020B0606020202030204" pitchFamily="34" charset="0"/>
              </a:rPr>
              <a:t>», гуманистическую</a:t>
            </a:r>
            <a:r>
              <a:rPr lang="ru-RU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это совпадает </a:t>
            </a:r>
            <a:r>
              <a:rPr lang="ru-RU" dirty="0">
                <a:latin typeface="Arial Narrow" panose="020B0606020202030204" pitchFamily="34" charset="0"/>
              </a:rPr>
              <a:t>с новым социалистическим пониманием человека как «основы основ». Именно поэтому социализм с большой долей очевидности представляется социокультурной перспективой </a:t>
            </a:r>
            <a:r>
              <a:rPr lang="ru-RU" dirty="0" smtClean="0">
                <a:latin typeface="Arial Narrow" panose="020B0606020202030204" pitchFamily="34" charset="0"/>
              </a:rPr>
              <a:t>Китая. Основная задача – создание среднего класса в обществе</a:t>
            </a:r>
            <a:r>
              <a:rPr lang="ru-RU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Новые отношения развиваются на фоне идей глобализации и постмодернизма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71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Постмодернизм и человек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Постмодернизм это понятие, описывающее существенные изменения в мышлении, происходящие в начале XX века</a:t>
            </a:r>
            <a:r>
              <a:rPr lang="ru-RU" dirty="0" smtClean="0">
                <a:latin typeface="Arial Narrow" panose="020B0606020202030204" pitchFamily="34" charset="0"/>
              </a:rPr>
              <a:t>. </a:t>
            </a:r>
            <a:endParaRPr lang="ru-RU" dirty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Основная суть – отказ от вечных ценностей. Ты – в центре мира, живи здесь и сейчас и пользуйся благами цивилизации.</a:t>
            </a:r>
          </a:p>
          <a:p>
            <a:r>
              <a:rPr lang="ru-RU" dirty="0">
                <a:latin typeface="Arial Narrow" panose="020B0606020202030204" pitchFamily="34" charset="0"/>
              </a:rPr>
              <a:t>Постмодерн </a:t>
            </a:r>
            <a:r>
              <a:rPr lang="ru-RU" dirty="0" smtClean="0">
                <a:latin typeface="Arial Narrow" panose="020B0606020202030204" pitchFamily="34" charset="0"/>
              </a:rPr>
              <a:t>создал общества потребления. 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Информатизация</a:t>
            </a:r>
            <a:r>
              <a:rPr lang="ru-RU" dirty="0">
                <a:latin typeface="Arial Narrow" panose="020B0606020202030204" pitchFamily="34" charset="0"/>
              </a:rPr>
              <a:t>, развитие новых технологий, средств коммуникаций, распространение интернета, мобильной связи, социальных сетей привело к появлению новых </a:t>
            </a:r>
            <a:r>
              <a:rPr lang="ru-RU" dirty="0" smtClean="0">
                <a:latin typeface="Arial Narrow" panose="020B0606020202030204" pitchFamily="34" charset="0"/>
              </a:rPr>
              <a:t>отношений, </a:t>
            </a:r>
            <a:r>
              <a:rPr lang="ru-RU" dirty="0" err="1" smtClean="0">
                <a:latin typeface="Arial Narrow" panose="020B0606020202030204" pitchFamily="34" charset="0"/>
              </a:rPr>
              <a:t>диджитал</a:t>
            </a:r>
            <a:r>
              <a:rPr lang="ru-RU" dirty="0" smtClean="0">
                <a:latin typeface="Arial Narrow" panose="020B0606020202030204" pitchFamily="34" charset="0"/>
              </a:rPr>
              <a:t> и гаджетов.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Каналы </a:t>
            </a:r>
            <a:r>
              <a:rPr lang="ru-RU" dirty="0">
                <a:latin typeface="Arial Narrow" panose="020B0606020202030204" pitchFamily="34" charset="0"/>
              </a:rPr>
              <a:t>поставки товаров и услуг для потребителей существенно расширились и стали комфортными и удобными. Экономика перестала ассоциироваться с комбинатами и заводами, а стала тесно переплетается с культурой потребления в сфере услуг.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Вкусы</a:t>
            </a:r>
            <a:r>
              <a:rPr lang="ru-RU" dirty="0">
                <a:latin typeface="Arial Narrow" panose="020B0606020202030204" pitchFamily="34" charset="0"/>
              </a:rPr>
              <a:t>, желания, нормы поведения, бренды стали товаром. Постмодерн скрещивает культуру с коммерцией, с потреблением, раскрепощает и освобождает инстинкты.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Новое </a:t>
            </a:r>
            <a:r>
              <a:rPr lang="ru-RU" dirty="0">
                <a:latin typeface="Arial Narrow" panose="020B0606020202030204" pitchFamily="34" charset="0"/>
              </a:rPr>
              <a:t>поколение культурных мутантов характеризует безразличие и разобщённость, оно выпадает из истории и не интересуется ею. 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8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Постмодернизм и спорт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Arial Narrow" panose="020B0606020202030204" pitchFamily="34" charset="0"/>
              </a:rPr>
              <a:t>Своеобразным манифестом постмодернизма для североамериканского спорта стала книга </a:t>
            </a:r>
            <a:r>
              <a:rPr lang="ru-RU" dirty="0" err="1">
                <a:latin typeface="Arial Narrow" panose="020B0606020202030204" pitchFamily="34" charset="0"/>
              </a:rPr>
              <a:t>Женевье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Райла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«</a:t>
            </a:r>
            <a:r>
              <a:rPr lang="en-US" dirty="0" smtClean="0">
                <a:latin typeface="Arial Narrow" panose="020B0606020202030204" pitchFamily="34" charset="0"/>
              </a:rPr>
              <a:t>sport in postmodern times</a:t>
            </a:r>
            <a:r>
              <a:rPr lang="ru-RU" dirty="0" smtClean="0">
                <a:latin typeface="Arial Narrow" panose="020B0606020202030204" pitchFamily="34" charset="0"/>
              </a:rPr>
              <a:t>» (1998)</a:t>
            </a:r>
          </a:p>
          <a:p>
            <a:pPr marL="0" indent="0">
              <a:buNone/>
            </a:pPr>
            <a:r>
              <a:rPr lang="ru-RU" dirty="0">
                <a:latin typeface="Arial Narrow" panose="020B0606020202030204" pitchFamily="34" charset="0"/>
              </a:rPr>
              <a:t>В пяти главах известные ученые изучают весьма актуальные, на их взгляд, темы</a:t>
            </a:r>
            <a:r>
              <a:rPr lang="ru-RU" dirty="0" smtClean="0">
                <a:latin typeface="Arial Narrow" panose="020B0606020202030204" pitchFamily="34" charset="0"/>
              </a:rPr>
              <a:t>: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«Спорт для «рожденных другими</a:t>
            </a:r>
            <a:r>
              <a:rPr lang="ru-RU" dirty="0" smtClean="0">
                <a:latin typeface="Arial Narrow" panose="020B0606020202030204" pitchFamily="34" charset="0"/>
              </a:rPr>
              <a:t>»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«</a:t>
            </a:r>
            <a:r>
              <a:rPr lang="ru-RU" dirty="0">
                <a:latin typeface="Arial Narrow" panose="020B0606020202030204" pitchFamily="34" charset="0"/>
              </a:rPr>
              <a:t>Лесбиянки в спортивных раздевалках</a:t>
            </a:r>
            <a:r>
              <a:rPr lang="ru-RU" dirty="0" smtClean="0">
                <a:latin typeface="Arial Narrow" panose="020B0606020202030204" pitchFamily="34" charset="0"/>
              </a:rPr>
              <a:t>»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«Черная </a:t>
            </a:r>
            <a:r>
              <a:rPr lang="ru-RU" dirty="0" err="1">
                <a:latin typeface="Arial Narrow" panose="020B0606020202030204" pitchFamily="34" charset="0"/>
              </a:rPr>
              <a:t>маскулинность</a:t>
            </a:r>
            <a:r>
              <a:rPr lang="ru-RU" dirty="0">
                <a:latin typeface="Arial Narrow" panose="020B0606020202030204" pitchFamily="34" charset="0"/>
              </a:rPr>
              <a:t>, расизм, реализм и обман мечты</a:t>
            </a:r>
            <a:r>
              <a:rPr lang="ru-RU" dirty="0" smtClean="0">
                <a:latin typeface="Arial Narrow" panose="020B0606020202030204" pitchFamily="34" charset="0"/>
              </a:rPr>
              <a:t>»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«Колонизация феминизма</a:t>
            </a:r>
            <a:r>
              <a:rPr lang="ru-RU" dirty="0" smtClean="0">
                <a:latin typeface="Arial Narrow" panose="020B0606020202030204" pitchFamily="34" charset="0"/>
              </a:rPr>
              <a:t>»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«Секс, ложь и видеоролики – фитнес для звезд</a:t>
            </a:r>
            <a:r>
              <a:rPr lang="ru-RU" dirty="0" smtClean="0">
                <a:latin typeface="Arial Narrow" panose="020B0606020202030204" pitchFamily="34" charset="0"/>
              </a:rPr>
              <a:t>»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«Наркомания, физические упражнения и киборги» и т.д.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858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Спортивная реформа в </a:t>
            </a:r>
            <a:r>
              <a:rPr lang="ru-RU" dirty="0" err="1" smtClean="0">
                <a:latin typeface="Arial Narrow" panose="020B0606020202030204" pitchFamily="34" charset="0"/>
              </a:rPr>
              <a:t>китае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В октябре 2014 года правительство Китая наметило план ускорения развития спортивной </a:t>
            </a:r>
            <a:r>
              <a:rPr lang="ru-RU" dirty="0" smtClean="0">
                <a:latin typeface="Arial Narrow" panose="020B0606020202030204" pitchFamily="34" charset="0"/>
              </a:rPr>
              <a:t>индустрии.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китайский </a:t>
            </a:r>
            <a:r>
              <a:rPr lang="ru-RU" dirty="0">
                <a:latin typeface="Arial Narrow" panose="020B0606020202030204" pitchFamily="34" charset="0"/>
              </a:rPr>
              <a:t>спортивный бизнес должен развиться во внутренний рынок </a:t>
            </a:r>
            <a:r>
              <a:rPr lang="ru-RU" dirty="0" smtClean="0">
                <a:latin typeface="Arial Narrow" panose="020B0606020202030204" pitchFamily="34" charset="0"/>
              </a:rPr>
              <a:t>стоимостью  </a:t>
            </a:r>
            <a:r>
              <a:rPr lang="ru-RU" dirty="0">
                <a:latin typeface="Arial Narrow" panose="020B0606020202030204" pitchFamily="34" charset="0"/>
              </a:rPr>
              <a:t>5 триллионов юаней </a:t>
            </a:r>
            <a:r>
              <a:rPr lang="ru-RU" dirty="0" smtClean="0">
                <a:latin typeface="Arial Narrow" panose="020B0606020202030204" pitchFamily="34" charset="0"/>
              </a:rPr>
              <a:t>(815 </a:t>
            </a:r>
            <a:r>
              <a:rPr lang="ru-RU" dirty="0">
                <a:latin typeface="Arial Narrow" panose="020B0606020202030204" pitchFamily="34" charset="0"/>
              </a:rPr>
              <a:t>млрд. долл. США) к 2025 </a:t>
            </a:r>
            <a:r>
              <a:rPr lang="ru-RU" dirty="0" smtClean="0">
                <a:latin typeface="Arial Narrow" panose="020B0606020202030204" pitchFamily="34" charset="0"/>
              </a:rPr>
              <a:t>году.</a:t>
            </a:r>
          </a:p>
          <a:p>
            <a:r>
              <a:rPr lang="ru-RU" dirty="0">
                <a:latin typeface="Arial Narrow" panose="020B0606020202030204" pitchFamily="34" charset="0"/>
              </a:rPr>
              <a:t>в 2016 году </a:t>
            </a:r>
            <a:r>
              <a:rPr lang="ru-RU" dirty="0" smtClean="0">
                <a:latin typeface="Arial Narrow" panose="020B0606020202030204" pitchFamily="34" charset="0"/>
              </a:rPr>
              <a:t>спортивная </a:t>
            </a:r>
            <a:r>
              <a:rPr lang="ru-RU" dirty="0">
                <a:latin typeface="Arial Narrow" panose="020B0606020202030204" pitchFamily="34" charset="0"/>
              </a:rPr>
              <a:t>индустрия Китая достигла </a:t>
            </a:r>
            <a:r>
              <a:rPr lang="ru-RU" dirty="0" smtClean="0">
                <a:latin typeface="Arial Narrow" panose="020B0606020202030204" pitchFamily="34" charset="0"/>
              </a:rPr>
              <a:t>объема </a:t>
            </a:r>
            <a:r>
              <a:rPr lang="ru-RU" dirty="0">
                <a:latin typeface="Arial Narrow" panose="020B0606020202030204" pitchFamily="34" charset="0"/>
              </a:rPr>
              <a:t>в 1,9 трлн юаней (294,1 млрд. долл. США) и реализовала дополнительные ресурсы в 647,5 млрд. юаней (100,2 млрд. долл. США), что на 17,8 процента больше, чем в 2015 году и составляет 0,9 </a:t>
            </a:r>
            <a:r>
              <a:rPr lang="ru-RU" dirty="0" smtClean="0">
                <a:latin typeface="Arial Narrow" panose="020B0606020202030204" pitchFamily="34" charset="0"/>
              </a:rPr>
              <a:t>% от </a:t>
            </a:r>
            <a:r>
              <a:rPr lang="ru-RU" dirty="0">
                <a:latin typeface="Arial Narrow" panose="020B0606020202030204" pitchFamily="34" charset="0"/>
              </a:rPr>
              <a:t>ВВП в год. Резко контрастируя с замедлением национального экономического роста в Китае, рост спортивной индустрии в 2016 году увеличился на 6,7%</a:t>
            </a:r>
          </a:p>
        </p:txBody>
      </p:sp>
    </p:spTree>
    <p:extLst>
      <p:ext uri="{BB962C8B-B14F-4D97-AF65-F5344CB8AC3E}">
        <p14:creationId xmlns:p14="http://schemas.microsoft.com/office/powerpoint/2010/main" val="320174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atin typeface="Arial Narrow" panose="020B0606020202030204" pitchFamily="34" charset="0"/>
              </a:rPr>
              <a:t/>
            </a:r>
            <a:br>
              <a:rPr lang="ru-RU" sz="4900" b="1" dirty="0" smtClean="0">
                <a:latin typeface="Arial Narrow" panose="020B0606020202030204" pitchFamily="34" charset="0"/>
              </a:rPr>
            </a:br>
            <a:r>
              <a:rPr lang="ru-RU" sz="3100" b="1" dirty="0" smtClean="0">
                <a:latin typeface="Arial Narrow" panose="020B0606020202030204" pitchFamily="34" charset="0"/>
              </a:rPr>
              <a:t>теория </a:t>
            </a:r>
            <a:r>
              <a:rPr lang="ru-RU" sz="3100" b="1" dirty="0">
                <a:latin typeface="Arial Narrow" panose="020B0606020202030204" pitchFamily="34" charset="0"/>
              </a:rPr>
              <a:t>и </a:t>
            </a:r>
            <a:r>
              <a:rPr lang="ru-RU" sz="3100" b="1" dirty="0" smtClean="0">
                <a:latin typeface="Arial Narrow" panose="020B0606020202030204" pitchFamily="34" charset="0"/>
              </a:rPr>
              <a:t>практика отношений между людьми по Аристотелю (ТРАКТАТ ОБ ЭФФЕКТИВНОСТИ. Ф. ЖЮЛЬЕН)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ТЕОРИЯ ВСЕГДА ОТКЛОНЯЕТСЯ ОТ ПРАКТИКИ. «в </a:t>
            </a:r>
            <a:r>
              <a:rPr lang="ru-RU" dirty="0">
                <a:latin typeface="Arial Narrow" panose="020B0606020202030204" pitchFamily="34" charset="0"/>
              </a:rPr>
              <a:t>основе эффективности технических изобретений лежит обязательное изучение «вещей» реального мира, освоение их в строгих терминах науки, тогда как человеческое поведение по сути своей не </a:t>
            </a:r>
            <a:r>
              <a:rPr lang="ru-RU" dirty="0" smtClean="0">
                <a:latin typeface="Arial Narrow" panose="020B0606020202030204" pitchFamily="34" charset="0"/>
              </a:rPr>
              <a:t>предопределено». </a:t>
            </a:r>
            <a:r>
              <a:rPr lang="ru-RU" dirty="0" smtClean="0">
                <a:latin typeface="Arial Narrow" panose="020B0606020202030204" pitchFamily="34" charset="0"/>
              </a:rPr>
              <a:t>Аристотель смог объяснить уникальную способность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людей </a:t>
            </a:r>
            <a:r>
              <a:rPr lang="ru-RU" dirty="0">
                <a:latin typeface="Arial Narrow" panose="020B0606020202030204" pitchFamily="34" charset="0"/>
              </a:rPr>
              <a:t>- практическую мудрость. </a:t>
            </a:r>
            <a:r>
              <a:rPr lang="ru-RU" dirty="0" smtClean="0">
                <a:latin typeface="Arial Narrow" panose="020B0606020202030204" pitchFamily="34" charset="0"/>
              </a:rPr>
              <a:t>практическая </a:t>
            </a:r>
            <a:r>
              <a:rPr lang="ru-RU" dirty="0">
                <a:latin typeface="Arial Narrow" panose="020B0606020202030204" pitchFamily="34" charset="0"/>
              </a:rPr>
              <a:t>мудрость </a:t>
            </a:r>
            <a:r>
              <a:rPr lang="ru-RU" dirty="0" smtClean="0">
                <a:latin typeface="Arial Narrow" panose="020B0606020202030204" pitchFamily="34" charset="0"/>
              </a:rPr>
              <a:t>– ЭТО рассудительность</a:t>
            </a:r>
          </a:p>
          <a:p>
            <a:r>
              <a:rPr lang="ru-RU" dirty="0">
                <a:latin typeface="Arial Narrow" panose="020B0606020202030204" pitchFamily="34" charset="0"/>
              </a:rPr>
              <a:t>Реальный мир человеческих отношений практически невозможно «уложить» в создаваемые нами модели. </a:t>
            </a:r>
            <a:r>
              <a:rPr lang="ru-RU" dirty="0" smtClean="0">
                <a:latin typeface="Arial Narrow" panose="020B0606020202030204" pitchFamily="34" charset="0"/>
              </a:rPr>
              <a:t>Даже </a:t>
            </a:r>
            <a:r>
              <a:rPr lang="ru-RU" dirty="0">
                <a:latin typeface="Arial Narrow" panose="020B0606020202030204" pitchFamily="34" charset="0"/>
              </a:rPr>
              <a:t>математические модели, которые позволяют изменять мир технологически, не могут стать регуляторами человеческих отношений</a:t>
            </a:r>
            <a:r>
              <a:rPr lang="ru-RU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dirty="0">
                <a:latin typeface="Arial Narrow" panose="020B0606020202030204" pitchFamily="34" charset="0"/>
              </a:rPr>
              <a:t>начала поступков - это то, ради чего они осуществляются, но для того, кто действует через удовольствие или </a:t>
            </a:r>
            <a:r>
              <a:rPr lang="ru-RU" dirty="0" smtClean="0">
                <a:latin typeface="Arial Narrow" panose="020B0606020202030204" pitchFamily="34" charset="0"/>
              </a:rPr>
              <a:t>РАСТЛЕННОЕ страдание, </a:t>
            </a:r>
            <a:r>
              <a:rPr lang="ru-RU" dirty="0">
                <a:latin typeface="Arial Narrow" panose="020B0606020202030204" pitchFamily="34" charset="0"/>
              </a:rPr>
              <a:t>начало немедленно теряет </a:t>
            </a:r>
            <a:r>
              <a:rPr lang="ru-RU" dirty="0" smtClean="0">
                <a:latin typeface="Arial Narrow" panose="020B0606020202030204" pitchFamily="34" charset="0"/>
              </a:rPr>
              <a:t>очевидность. всякий </a:t>
            </a:r>
            <a:r>
              <a:rPr lang="ru-RU" dirty="0">
                <a:latin typeface="Arial Narrow" panose="020B0606020202030204" pitchFamily="34" charset="0"/>
              </a:rPr>
              <a:t>выбор и поступок следует делать ради этого начала и через него. 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Действительно</a:t>
            </a:r>
            <a:r>
              <a:rPr lang="ru-RU" dirty="0">
                <a:latin typeface="Arial Narrow" panose="020B0606020202030204" pitchFamily="34" charset="0"/>
              </a:rPr>
              <a:t>, испорченность </a:t>
            </a:r>
            <a:r>
              <a:rPr lang="ru-RU" dirty="0" smtClean="0">
                <a:latin typeface="Arial Narrow" panose="020B0606020202030204" pitchFamily="34" charset="0"/>
              </a:rPr>
              <a:t>уничтожает начало. </a:t>
            </a:r>
            <a:endParaRPr lang="ru-RU" dirty="0" smtClean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61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Narrow" panose="020B0606020202030204" pitchFamily="34" charset="0"/>
              </a:rPr>
              <a:t>Проникновение Западной культуры в </a:t>
            </a:r>
            <a:r>
              <a:rPr lang="ru-RU" sz="3600" dirty="0" err="1" smtClean="0">
                <a:latin typeface="Arial Narrow" panose="020B0606020202030204" pitchFamily="34" charset="0"/>
              </a:rPr>
              <a:t>китай</a:t>
            </a:r>
            <a:endParaRPr lang="ru-RU" sz="3600" dirty="0">
              <a:latin typeface="Arial Narrow" panose="020B0606020202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Практически все </a:t>
            </a:r>
            <a:r>
              <a:rPr lang="ru-RU" dirty="0" smtClean="0">
                <a:latin typeface="Arial Narrow" panose="020B0606020202030204" pitchFamily="34" charset="0"/>
              </a:rPr>
              <a:t>ЗАПАДНЫЕ ТРАДИЦИИИ И МАССОВАЯ КУЛЬТУРА стали </a:t>
            </a:r>
            <a:r>
              <a:rPr lang="ru-RU" dirty="0">
                <a:latin typeface="Arial Narrow" panose="020B0606020202030204" pitchFamily="34" charset="0"/>
              </a:rPr>
              <a:t>проникать вместе с ярко-красочными атрибутами постмодерна на китайский рынок и воздействовать на неокрепшее сознание молодежи слагаемыми </a:t>
            </a:r>
            <a:r>
              <a:rPr lang="ru-RU" dirty="0" smtClean="0">
                <a:latin typeface="Arial Narrow" panose="020B0606020202030204" pitchFamily="34" charset="0"/>
              </a:rPr>
              <a:t>успеха И ПОТРЕБЛЕНИЯ. 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Поначалу </a:t>
            </a:r>
            <a:r>
              <a:rPr lang="ru-RU" dirty="0">
                <a:latin typeface="Arial Narrow" panose="020B0606020202030204" pitchFamily="34" charset="0"/>
              </a:rPr>
              <a:t>такой опыт воспринимался с раздражением, а впоследствии стал вызывать определенное </a:t>
            </a:r>
            <a:r>
              <a:rPr lang="ru-RU" dirty="0" smtClean="0">
                <a:latin typeface="Arial Narrow" panose="020B0606020202030204" pitchFamily="34" charset="0"/>
              </a:rPr>
              <a:t>беспокойство У ВЛАСТЕЙ. Рождество в </a:t>
            </a:r>
            <a:r>
              <a:rPr lang="ru-RU" dirty="0" err="1" smtClean="0">
                <a:latin typeface="Arial Narrow" panose="020B0606020202030204" pitchFamily="34" charset="0"/>
              </a:rPr>
              <a:t>китае</a:t>
            </a:r>
            <a:r>
              <a:rPr lang="ru-RU" dirty="0" smtClean="0">
                <a:latin typeface="Arial Narrow" panose="020B0606020202030204" pitchFamily="34" charset="0"/>
              </a:rPr>
              <a:t> отменили.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Отказ </a:t>
            </a:r>
            <a:r>
              <a:rPr lang="ru-RU" dirty="0">
                <a:latin typeface="Arial Narrow" panose="020B0606020202030204" pitchFamily="34" charset="0"/>
              </a:rPr>
              <a:t>от прежних ценностей – это протест. Протест в Китае – это тяжкое преступление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2117312"/>
            <a:ext cx="5086350" cy="3204400"/>
          </a:xfrm>
        </p:spPr>
      </p:pic>
    </p:spTree>
    <p:extLst>
      <p:ext uri="{BB962C8B-B14F-4D97-AF65-F5344CB8AC3E}">
        <p14:creationId xmlns:p14="http://schemas.microsoft.com/office/powerpoint/2010/main" val="3328669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548</TotalTime>
  <Words>974</Words>
  <Application>Microsoft Office PowerPoint</Application>
  <PresentationFormat>Широкоэкранный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Arial Narrow</vt:lpstr>
      <vt:lpstr>Impact</vt:lpstr>
      <vt:lpstr>Главное мероприятие</vt:lpstr>
      <vt:lpstr>Практическая мудрость  и идеи постмодернизма  на примере спортивной реформы в китае </vt:lpstr>
      <vt:lpstr>Глобализация и ее противоречия</vt:lpstr>
      <vt:lpstr>  «Обзорный доклад о модернизации в мире и Китае» профессора Хэ Чуаньци (2010) </vt:lpstr>
      <vt:lpstr>Человек – основа основ в китае</vt:lpstr>
      <vt:lpstr>Постмодернизм и человек</vt:lpstr>
      <vt:lpstr>Постмодернизм и спорт</vt:lpstr>
      <vt:lpstr>Спортивная реформа в китае</vt:lpstr>
      <vt:lpstr> теория и практика отношений между людьми по Аристотелю (ТРАКТАТ ОБ ЭФФЕКТИВНОСТИ. Ф. ЖЮЛЬЕН) </vt:lpstr>
      <vt:lpstr>Проникновение Западной культуры в китай</vt:lpstr>
      <vt:lpstr>Идеология и ЦЕНЗУРА НА ТЕЛЕВИДЕНИИ</vt:lpstr>
      <vt:lpstr>Pg one - финалист конкурса хип-хоп</vt:lpstr>
      <vt:lpstr>Массовая культура и хип-хоп</vt:lpstr>
      <vt:lpstr>Национальная команда китая по футболу</vt:lpstr>
      <vt:lpstr>Сборная команда китая на турнире China Cup</vt:lpstr>
      <vt:lpstr>У футболистов проблемы. Чжан Линьпэн </vt:lpstr>
      <vt:lpstr>Футболисты сборной команды россии</vt:lpstr>
      <vt:lpstr>Возвращаясь к аристотелю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18</cp:revision>
  <dcterms:created xsi:type="dcterms:W3CDTF">2018-09-14T11:34:22Z</dcterms:created>
  <dcterms:modified xsi:type="dcterms:W3CDTF">2018-09-21T21:39:02Z</dcterms:modified>
</cp:coreProperties>
</file>