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56" r:id="rId2"/>
    <p:sldId id="298" r:id="rId3"/>
    <p:sldId id="302" r:id="rId4"/>
    <p:sldId id="359" r:id="rId5"/>
    <p:sldId id="303" r:id="rId6"/>
    <p:sldId id="304" r:id="rId7"/>
    <p:sldId id="317" r:id="rId8"/>
    <p:sldId id="318" r:id="rId9"/>
    <p:sldId id="320" r:id="rId10"/>
    <p:sldId id="362" r:id="rId11"/>
  </p:sldIdLst>
  <p:sldSz cx="9144000" cy="6858000" type="screen4x3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DC2AD1FC-2A38-403E-8522-9A2EADF7B47A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2" y="9721106"/>
            <a:ext cx="3077739" cy="511731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DE2F524A-E109-410E-9F6A-BDCCA71DCE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609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Якобсон 396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F524A-E109-410E-9F6A-BDCCA71DCEE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3620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Якобсон 396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F524A-E109-410E-9F6A-BDCCA71DCEE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006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352928" cy="36004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2"/>
                </a:solidFill>
              </a:rPr>
              <a:t>Трансформация отношений в области информационной безопасности в условиях развития цифровой экономики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>
                <a:latin typeface="PT Sans"/>
                <a:ea typeface="PT Sans" panose="020B0503020203020204" pitchFamily="34" charset="-52"/>
              </a:rPr>
              <a:t/>
            </a:r>
            <a:br>
              <a:rPr lang="ru-RU" sz="4000" b="1" dirty="0">
                <a:latin typeface="PT Sans"/>
                <a:ea typeface="PT Sans" panose="020B0503020203020204" pitchFamily="34" charset="-52"/>
              </a:rPr>
            </a:br>
            <a: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  <a:t/>
            </a:r>
            <a:br>
              <a:rPr lang="ru-RU" dirty="0">
                <a:latin typeface="PT Sans" panose="020B0503020203020204" pitchFamily="34" charset="-52"/>
                <a:ea typeface="PT Sans" panose="020B0503020203020204" pitchFamily="34" charset="-52"/>
              </a:rPr>
            </a:br>
            <a:endParaRPr lang="ru-RU" sz="27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5575" y="260648"/>
            <a:ext cx="6528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МГУ имени М.В. Ломоносова</a:t>
            </a:r>
          </a:p>
          <a:p>
            <a:pPr algn="ctr"/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Экономический факультет</a:t>
            </a:r>
          </a:p>
          <a:p>
            <a:pPr algn="ctr"/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Кафедра философии и методологии экономики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43372" y="6021288"/>
            <a:ext cx="4605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PT Sans" panose="020B0503020203020204" pitchFamily="34" charset="-52"/>
                <a:ea typeface="PT Sans" panose="020B0503020203020204" pitchFamily="34" charset="-52"/>
              </a:rPr>
              <a:t>д.э.н., профессор Егоров Е.В.</a:t>
            </a:r>
            <a:endParaRPr lang="en-US" sz="2400" dirty="0">
              <a:latin typeface="PT Sans" panose="020B0503020203020204" pitchFamily="34" charset="-52"/>
              <a:ea typeface="PT Sans" panose="020B0503020203020204" pitchFamily="34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0239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96952"/>
            <a:ext cx="8229600" cy="1080120"/>
          </a:xfrm>
        </p:spPr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Благодарю за внимание !</a:t>
            </a:r>
          </a:p>
        </p:txBody>
      </p:sp>
    </p:spTree>
    <p:extLst>
      <p:ext uri="{BB962C8B-B14F-4D97-AF65-F5344CB8AC3E}">
        <p14:creationId xmlns="" xmlns:p14="http://schemas.microsoft.com/office/powerpoint/2010/main" val="4122941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Рост масштабов информационно-коммуникационного обмена в условиях цифровой экономики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8964488" cy="5112568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Char char="Ø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Развитие </a:t>
            </a:r>
            <a:r>
              <a:rPr lang="ru-RU" sz="2800" b="1" dirty="0">
                <a:solidFill>
                  <a:schemeClr val="tx2"/>
                </a:solidFill>
              </a:rPr>
              <a:t>цифровой экономики значительно увеличивает масштабы информационно-коммуникационного обмена между ее субъектами</a:t>
            </a:r>
            <a:r>
              <a:rPr lang="ru-RU" sz="2800" dirty="0"/>
              <a:t>. При этом значительно расширяются возможности получения новой информации гражданами, юридическими лицами и государственными органами. </a:t>
            </a:r>
            <a:endParaRPr lang="ru-RU" sz="2800" dirty="0" smtClean="0"/>
          </a:p>
          <a:p>
            <a:pPr marL="0" indent="0" algn="just">
              <a:buFont typeface="Wingdings" pitchFamily="2" charset="2"/>
              <a:buChar char="Ø"/>
            </a:pPr>
            <a:r>
              <a:rPr lang="ru-RU" sz="2800" dirty="0" smtClean="0"/>
              <a:t> В </a:t>
            </a:r>
            <a:r>
              <a:rPr lang="ru-RU" sz="2800" dirty="0"/>
              <a:t>частности, доля домохозяйств, </a:t>
            </a:r>
            <a:r>
              <a:rPr lang="ru-RU" sz="2800" b="1" dirty="0">
                <a:solidFill>
                  <a:schemeClr val="tx2"/>
                </a:solidFill>
              </a:rPr>
              <a:t>имеющих широкополосный доступ к сети Интернет,</a:t>
            </a:r>
            <a:r>
              <a:rPr lang="ru-RU" sz="2800" dirty="0"/>
              <a:t> должна увеличиться до 79% в 2019г. и до 97% в 2024г., а доля социально значимых объектов инфраструктуры – до 45,5% в 2019г. до 100% в 2024г.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84267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Значительный рост уязвимости </a:t>
            </a:r>
            <a:r>
              <a:rPr lang="ru-RU" sz="3200" b="1" dirty="0"/>
              <a:t>экономических субъектов и государства к хакерским атакам на их информационные </a:t>
            </a:r>
            <a:r>
              <a:rPr lang="ru-RU" sz="3200" b="1" dirty="0" smtClean="0"/>
              <a:t>системы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8800"/>
            <a:ext cx="9036496" cy="5229200"/>
          </a:xfrm>
        </p:spPr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dirty="0"/>
              <a:t>Однако, в условиях обострения международной конкуренции и внешнеполитических отношений, введения экономических санкций и </a:t>
            </a:r>
            <a:r>
              <a:rPr lang="ru-RU" sz="2400" dirty="0" err="1"/>
              <a:t>контрсанкций</a:t>
            </a:r>
            <a:r>
              <a:rPr lang="ru-RU" sz="2400" dirty="0"/>
              <a:t>, информационных войн между странами и компаниями, </a:t>
            </a:r>
            <a:r>
              <a:rPr lang="ru-RU" sz="2400" b="1" dirty="0">
                <a:solidFill>
                  <a:srgbClr val="C00000"/>
                </a:solidFill>
              </a:rPr>
              <a:t>значительно возрастает уязвимость экономических субъектов и государства к хакерским атакам на их информационные системы, ресурсы и базы данных.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Левин Л.Л</a:t>
            </a:r>
            <a:r>
              <a:rPr lang="ru-RU" sz="2400" dirty="0" smtClean="0"/>
              <a:t>.:«Сегодня </a:t>
            </a:r>
            <a:r>
              <a:rPr lang="ru-RU" sz="2400" dirty="0"/>
              <a:t>около </a:t>
            </a:r>
            <a:r>
              <a:rPr lang="ru-RU" sz="2400" dirty="0" smtClean="0"/>
              <a:t>50% </a:t>
            </a:r>
            <a:r>
              <a:rPr lang="ru-RU" sz="2400" dirty="0"/>
              <a:t>индустриальных предприятий в мире испытывают недостаток в квалифицированных специалистах по </a:t>
            </a:r>
            <a:r>
              <a:rPr lang="ru-RU" sz="2400" dirty="0" err="1" smtClean="0"/>
              <a:t>киберзащите</a:t>
            </a:r>
            <a:r>
              <a:rPr lang="ru-RU" sz="2400" dirty="0" smtClean="0"/>
              <a:t>,… владельцы </a:t>
            </a:r>
            <a:r>
              <a:rPr lang="ru-RU" sz="2400" dirty="0"/>
              <a:t>и операторы промышленного оборудования недостаточно хорошо осведомлены о </a:t>
            </a:r>
            <a:r>
              <a:rPr lang="ru-RU" sz="2400" dirty="0" err="1"/>
              <a:t>киберугрозах</a:t>
            </a:r>
            <a:r>
              <a:rPr lang="ru-RU" sz="2400" dirty="0"/>
              <a:t> и связанных с ними рисках. </a:t>
            </a:r>
            <a:r>
              <a:rPr lang="ru-RU" sz="2400" dirty="0" smtClean="0"/>
              <a:t>             </a:t>
            </a:r>
            <a:r>
              <a:rPr lang="ru-RU" sz="2400" b="1" dirty="0" smtClean="0">
                <a:solidFill>
                  <a:srgbClr val="C00000"/>
                </a:solidFill>
              </a:rPr>
              <a:t>В </a:t>
            </a:r>
            <a:r>
              <a:rPr lang="ru-RU" sz="2400" b="1" dirty="0" smtClean="0">
                <a:solidFill>
                  <a:srgbClr val="C00000"/>
                </a:solidFill>
              </a:rPr>
              <a:t>России…большинство </a:t>
            </a:r>
            <a:r>
              <a:rPr lang="ru-RU" sz="2400" b="1" dirty="0">
                <a:solidFill>
                  <a:srgbClr val="C00000"/>
                </a:solidFill>
              </a:rPr>
              <a:t>промышленных предприятий тратят на информационную безопасность меньше, чем могут потерять за один день простоя из-за </a:t>
            </a:r>
            <a:r>
              <a:rPr lang="ru-RU" sz="2400" b="1" dirty="0" err="1">
                <a:solidFill>
                  <a:srgbClr val="C00000"/>
                </a:solidFill>
              </a:rPr>
              <a:t>кибератаки</a:t>
            </a:r>
            <a:r>
              <a:rPr lang="ru-RU" sz="2400" dirty="0" smtClean="0"/>
              <a:t>». 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83053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Особые </a:t>
            </a:r>
            <a:r>
              <a:rPr lang="ru-RU" sz="3200" b="1" dirty="0" smtClean="0"/>
              <a:t>информационные риски и задачи для России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Ø"/>
            </a:pPr>
            <a:endParaRPr lang="ru-RU" sz="24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C00000"/>
                </a:solidFill>
              </a:rPr>
              <a:t>Для </a:t>
            </a:r>
            <a:r>
              <a:rPr lang="ru-RU" sz="2400" b="1" dirty="0">
                <a:solidFill>
                  <a:srgbClr val="C00000"/>
                </a:solidFill>
              </a:rPr>
              <a:t>России </a:t>
            </a:r>
            <a:r>
              <a:rPr lang="ru-RU" sz="2400" b="1" dirty="0" smtClean="0">
                <a:solidFill>
                  <a:srgbClr val="C00000"/>
                </a:solidFill>
              </a:rPr>
              <a:t>эти угрозы осложняются </a:t>
            </a:r>
            <a:r>
              <a:rPr lang="ru-RU" sz="2400" b="1" dirty="0">
                <a:solidFill>
                  <a:srgbClr val="C00000"/>
                </a:solidFill>
              </a:rPr>
              <a:t>высокой долей </a:t>
            </a:r>
            <a:r>
              <a:rPr lang="ru-RU" sz="2400" b="1" dirty="0" smtClean="0">
                <a:solidFill>
                  <a:srgbClr val="C00000"/>
                </a:solidFill>
              </a:rPr>
              <a:t>зарубежной </a:t>
            </a:r>
            <a:r>
              <a:rPr lang="ru-RU" sz="2400" b="1" dirty="0">
                <a:solidFill>
                  <a:srgbClr val="C00000"/>
                </a:solidFill>
              </a:rPr>
              <a:t>компьютерной техники, смартфонов, иностранного программного обеспечения, ИКТ, </a:t>
            </a:r>
            <a:r>
              <a:rPr lang="ru-RU" sz="2400" dirty="0" smtClean="0"/>
              <a:t>используемых </a:t>
            </a:r>
            <a:r>
              <a:rPr lang="ru-RU" sz="2400" dirty="0"/>
              <a:t>в системе государственного и муниципального управления, коммерческими компаниями и гражданами.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/>
              <a:t>Возрастающие угрозы в области информационной безопасности требуют </a:t>
            </a:r>
            <a:r>
              <a:rPr lang="ru-RU" sz="2400" b="1" dirty="0" smtClean="0">
                <a:solidFill>
                  <a:schemeClr val="tx2"/>
                </a:solidFill>
              </a:rPr>
              <a:t>реализации </a:t>
            </a:r>
            <a:r>
              <a:rPr lang="ru-RU" sz="2400" b="1" dirty="0">
                <a:solidFill>
                  <a:schemeClr val="tx2"/>
                </a:solidFill>
              </a:rPr>
              <a:t>масштабной программы </a:t>
            </a:r>
            <a:r>
              <a:rPr lang="ru-RU" sz="2400" b="1" dirty="0" err="1">
                <a:solidFill>
                  <a:schemeClr val="tx2"/>
                </a:solidFill>
              </a:rPr>
              <a:t>импортозамещения</a:t>
            </a:r>
            <a:r>
              <a:rPr lang="ru-RU" sz="2400" b="1" dirty="0">
                <a:solidFill>
                  <a:schemeClr val="tx2"/>
                </a:solidFill>
              </a:rPr>
              <a:t>,</a:t>
            </a:r>
            <a:r>
              <a:rPr lang="ru-RU" sz="2400" dirty="0"/>
              <a:t> развития национального производства </a:t>
            </a:r>
            <a:r>
              <a:rPr lang="ru-RU" sz="2400" dirty="0" smtClean="0"/>
              <a:t>персональных компьютеров, </a:t>
            </a:r>
            <a:r>
              <a:rPr lang="ru-RU" sz="2400" dirty="0"/>
              <a:t>смартфонов, программного обеспечения, </a:t>
            </a:r>
            <a:r>
              <a:rPr lang="ru-RU" sz="2400" b="1" dirty="0">
                <a:solidFill>
                  <a:schemeClr val="tx2"/>
                </a:solidFill>
              </a:rPr>
              <a:t>развития защищенных сетей связи </a:t>
            </a:r>
            <a:r>
              <a:rPr lang="ru-RU" sz="2400" dirty="0"/>
              <a:t>в </a:t>
            </a:r>
            <a:r>
              <a:rPr lang="ru-RU" sz="2400" dirty="0" smtClean="0"/>
              <a:t>государственных органах </a:t>
            </a:r>
            <a:r>
              <a:rPr lang="ru-RU" sz="2400" dirty="0"/>
              <a:t>и </a:t>
            </a:r>
            <a:r>
              <a:rPr lang="ru-RU" sz="2400" dirty="0" smtClean="0"/>
              <a:t>компаниях</a:t>
            </a:r>
            <a:r>
              <a:rPr lang="ru-RU" sz="2400" dirty="0"/>
              <a:t>, что </a:t>
            </a:r>
            <a:r>
              <a:rPr lang="ru-RU" sz="2400" dirty="0" smtClean="0"/>
              <a:t>требует крупных затрат.  </a:t>
            </a:r>
            <a:endParaRPr lang="ru-RU" sz="2400" dirty="0"/>
          </a:p>
          <a:p>
            <a:pPr algn="just">
              <a:buFont typeface="Wingdings" pitchFamily="2" charset="2"/>
              <a:buChar char="Ø"/>
            </a:pPr>
            <a:r>
              <a:rPr lang="ru-RU" sz="2400" dirty="0" smtClean="0"/>
              <a:t>Особой </a:t>
            </a:r>
            <a:r>
              <a:rPr lang="ru-RU" sz="2400" dirty="0"/>
              <a:t>задачей является </a:t>
            </a:r>
            <a:r>
              <a:rPr lang="ru-RU" sz="2400" b="1" dirty="0">
                <a:solidFill>
                  <a:schemeClr val="tx2"/>
                </a:solidFill>
              </a:rPr>
              <a:t>защита российского сегмента глобальной сети Интернет – Рунета от возможных зарубежных санкций и атак</a:t>
            </a:r>
            <a:r>
              <a:rPr lang="ru-RU" sz="2400" dirty="0"/>
              <a:t> на него, в том числе </a:t>
            </a:r>
            <a:r>
              <a:rPr lang="ru-RU" sz="2400" dirty="0" smtClean="0"/>
              <a:t>информационно-пропагандистских и хакерских.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400" dirty="0"/>
              <a:t>Это требует повышения регулирующей роли государства на </a:t>
            </a:r>
            <a:r>
              <a:rPr lang="ru-RU" sz="2400" dirty="0" smtClean="0"/>
              <a:t>законодательном, программном </a:t>
            </a:r>
            <a:r>
              <a:rPr lang="ru-RU" sz="2400" dirty="0"/>
              <a:t>и организационно-управленческом </a:t>
            </a:r>
            <a:r>
              <a:rPr lang="ru-RU" sz="2400" dirty="0" smtClean="0"/>
              <a:t>уровнях.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080667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41763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Уязвимость рядовых российских граждан в условиях цифровой экономики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5229200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b="1" dirty="0">
                <a:solidFill>
                  <a:srgbClr val="C00000"/>
                </a:solidFill>
              </a:rPr>
              <a:t>Наиболее уязвимыми в условиях форсированного развития цифровой экономики и информационного общества являются рядовые граждане  </a:t>
            </a:r>
            <a:r>
              <a:rPr lang="ru-RU" sz="2800" dirty="0"/>
              <a:t>с расширением масштабов оказания электронных услуг в различных отраслях экономики и социальной сферы.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dirty="0" smtClean="0"/>
              <a:t>В </a:t>
            </a:r>
            <a:r>
              <a:rPr lang="ru-RU" sz="2800" dirty="0"/>
              <a:t>2017 </a:t>
            </a:r>
            <a:r>
              <a:rPr lang="ru-RU" sz="2800" dirty="0" smtClean="0"/>
              <a:t>году в РФ </a:t>
            </a:r>
            <a:r>
              <a:rPr lang="ru-RU" sz="2800" dirty="0"/>
              <a:t>через </a:t>
            </a:r>
            <a:r>
              <a:rPr lang="ru-RU" sz="2800" dirty="0" smtClean="0"/>
              <a:t>Единый </a:t>
            </a:r>
            <a:r>
              <a:rPr lang="ru-RU" sz="2800" dirty="0"/>
              <a:t>портал государственных услуг было совершено более 25 </a:t>
            </a:r>
            <a:r>
              <a:rPr lang="ru-RU" sz="2800" dirty="0" smtClean="0"/>
              <a:t>млн. </a:t>
            </a:r>
            <a:r>
              <a:rPr lang="ru-RU" sz="2800" dirty="0"/>
              <a:t>платежей на общую сумму 30 </a:t>
            </a:r>
            <a:r>
              <a:rPr lang="ru-RU" sz="2800" dirty="0" smtClean="0"/>
              <a:t>млрд. </a:t>
            </a:r>
            <a:r>
              <a:rPr lang="ru-RU" sz="2800" dirty="0"/>
              <a:t>рублей. </a:t>
            </a:r>
            <a:endParaRPr lang="ru-RU" sz="28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2"/>
                </a:solidFill>
              </a:rPr>
              <a:t>Госорганы, госучреждения и банки </a:t>
            </a:r>
            <a:r>
              <a:rPr lang="ru-RU" sz="2800" b="1" dirty="0">
                <a:solidFill>
                  <a:schemeClr val="tx2"/>
                </a:solidFill>
              </a:rPr>
              <a:t>хранят огромное количество персональных </a:t>
            </a:r>
            <a:r>
              <a:rPr lang="ru-RU" sz="2800" b="1" dirty="0" smtClean="0">
                <a:solidFill>
                  <a:schemeClr val="tx2"/>
                </a:solidFill>
              </a:rPr>
              <a:t>данных российских </a:t>
            </a:r>
            <a:r>
              <a:rPr lang="ru-RU" sz="2800" b="1" dirty="0">
                <a:solidFill>
                  <a:schemeClr val="tx2"/>
                </a:solidFill>
              </a:rPr>
              <a:t>граждан, и все они должны быть надёжно </a:t>
            </a:r>
            <a:r>
              <a:rPr lang="ru-RU" sz="2800" b="1" dirty="0" smtClean="0">
                <a:solidFill>
                  <a:schemeClr val="tx2"/>
                </a:solidFill>
              </a:rPr>
              <a:t>защищены.</a:t>
            </a:r>
            <a:endParaRPr lang="ru-RU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574934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Проблема защиты персональных данных в условиях развития цифровой экономики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784976" cy="52292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/>
              <a:t>Проблема защиты персональных данных, накапливаемых различными </a:t>
            </a:r>
            <a:r>
              <a:rPr lang="ru-RU" dirty="0" smtClean="0"/>
              <a:t>организациями, </a:t>
            </a:r>
            <a:r>
              <a:rPr lang="ru-RU" dirty="0"/>
              <a:t>например, развитие </a:t>
            </a:r>
            <a:r>
              <a:rPr lang="ru-RU" dirty="0" smtClean="0"/>
              <a:t>цифрового </a:t>
            </a:r>
            <a:r>
              <a:rPr lang="ru-RU" dirty="0" smtClean="0"/>
              <a:t>здравоохранения </a:t>
            </a:r>
            <a:r>
              <a:rPr lang="ru-RU" dirty="0"/>
              <a:t>с использованием электронных медицинских карт </a:t>
            </a:r>
            <a:r>
              <a:rPr lang="ru-RU" b="1" dirty="0" smtClean="0">
                <a:solidFill>
                  <a:srgbClr val="C00000"/>
                </a:solidFill>
              </a:rPr>
              <a:t>создает  </a:t>
            </a:r>
            <a:r>
              <a:rPr lang="ru-RU" b="1" dirty="0">
                <a:solidFill>
                  <a:srgbClr val="C00000"/>
                </a:solidFill>
              </a:rPr>
              <a:t>угрозы для их неправомерного использования в </a:t>
            </a:r>
            <a:r>
              <a:rPr lang="ru-RU" b="1" dirty="0" smtClean="0">
                <a:solidFill>
                  <a:srgbClr val="C00000"/>
                </a:solidFill>
              </a:rPr>
              <a:t>медицинской помощи </a:t>
            </a:r>
            <a:r>
              <a:rPr lang="ru-RU" dirty="0" smtClean="0"/>
              <a:t>(</a:t>
            </a:r>
            <a:r>
              <a:rPr lang="ru-RU" dirty="0" smtClean="0"/>
              <a:t>навязывание </a:t>
            </a:r>
            <a:r>
              <a:rPr lang="ru-RU" dirty="0" smtClean="0"/>
              <a:t>платных </a:t>
            </a:r>
            <a:r>
              <a:rPr lang="ru-RU" dirty="0"/>
              <a:t>диагностических и лечебных </a:t>
            </a:r>
            <a:r>
              <a:rPr lang="ru-RU" dirty="0" smtClean="0"/>
              <a:t>услуг </a:t>
            </a:r>
            <a:r>
              <a:rPr lang="ru-RU" dirty="0"/>
              <a:t>по телефону), </a:t>
            </a:r>
            <a:r>
              <a:rPr lang="ru-RU" b="1" dirty="0">
                <a:solidFill>
                  <a:srgbClr val="C00000"/>
                </a:solidFill>
              </a:rPr>
              <a:t>в трудовой деятельности и личной жизни </a:t>
            </a:r>
            <a:r>
              <a:rPr lang="ru-RU" b="1" dirty="0" smtClean="0">
                <a:solidFill>
                  <a:srgbClr val="C00000"/>
                </a:solidFill>
              </a:rPr>
              <a:t>граждан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Введение </a:t>
            </a:r>
            <a:r>
              <a:rPr lang="ru-RU" dirty="0"/>
              <a:t>в качестве дополнительных мер защиты индивидуальных банковских карт биометрических данных о каждом владельце </a:t>
            </a:r>
            <a:r>
              <a:rPr lang="ru-RU" dirty="0" smtClean="0"/>
              <a:t>в </a:t>
            </a:r>
            <a:r>
              <a:rPr lang="ru-RU" dirty="0"/>
              <a:t>случае их неправомерного использования частными лицами или </a:t>
            </a:r>
            <a:r>
              <a:rPr lang="ru-RU" dirty="0" smtClean="0"/>
              <a:t>чиновниками</a:t>
            </a:r>
            <a:r>
              <a:rPr lang="ru-RU" dirty="0"/>
              <a:t>, </a:t>
            </a:r>
            <a:r>
              <a:rPr lang="ru-RU" b="1" dirty="0" smtClean="0">
                <a:solidFill>
                  <a:srgbClr val="C00000"/>
                </a:solidFill>
              </a:rPr>
              <a:t>может </a:t>
            </a:r>
            <a:r>
              <a:rPr lang="ru-RU" b="1" dirty="0">
                <a:solidFill>
                  <a:srgbClr val="C00000"/>
                </a:solidFill>
              </a:rPr>
              <a:t>привести </a:t>
            </a:r>
            <a:r>
              <a:rPr lang="ru-RU" b="1" dirty="0" smtClean="0">
                <a:solidFill>
                  <a:srgbClr val="C00000"/>
                </a:solidFill>
              </a:rPr>
              <a:t>к </a:t>
            </a:r>
            <a:r>
              <a:rPr lang="ru-RU" b="1" dirty="0" smtClean="0">
                <a:solidFill>
                  <a:srgbClr val="C00000"/>
                </a:solidFill>
              </a:rPr>
              <a:t>усилению экономической </a:t>
            </a:r>
            <a:r>
              <a:rPr lang="ru-RU" b="1" dirty="0" smtClean="0">
                <a:solidFill>
                  <a:srgbClr val="C00000"/>
                </a:solidFill>
              </a:rPr>
              <a:t>преступности и </a:t>
            </a:r>
            <a:r>
              <a:rPr lang="ru-RU" b="1" dirty="0" smtClean="0">
                <a:solidFill>
                  <a:srgbClr val="C00000"/>
                </a:solidFill>
              </a:rPr>
              <a:t>контроля </a:t>
            </a:r>
            <a:r>
              <a:rPr lang="ru-RU" b="1" dirty="0">
                <a:solidFill>
                  <a:srgbClr val="C00000"/>
                </a:solidFill>
              </a:rPr>
              <a:t>за частной жизнью рядовых граждан и предпринимателей.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9313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964488" cy="537321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Font typeface="Wingdings" pitchFamily="2" charset="2"/>
              <a:buChar char="Ø"/>
            </a:pPr>
            <a:r>
              <a:rPr lang="ru-RU" sz="2800" dirty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Государство </a:t>
            </a:r>
            <a:r>
              <a:rPr lang="ru-RU" sz="2800" b="1" dirty="0">
                <a:solidFill>
                  <a:schemeClr val="tx2"/>
                </a:solidFill>
              </a:rPr>
              <a:t>может обеспечить определённый уровень </a:t>
            </a:r>
            <a:r>
              <a:rPr lang="ru-RU" sz="2800" b="1" dirty="0" err="1">
                <a:solidFill>
                  <a:schemeClr val="tx2"/>
                </a:solidFill>
              </a:rPr>
              <a:t>киберзащиты</a:t>
            </a:r>
            <a:r>
              <a:rPr lang="ru-RU" sz="2800" dirty="0"/>
              <a:t>. Но если граждане сами не будут понимать </a:t>
            </a:r>
            <a:r>
              <a:rPr lang="ru-RU" sz="2800" dirty="0" smtClean="0"/>
              <a:t>основ </a:t>
            </a:r>
            <a:r>
              <a:rPr lang="ru-RU" sz="2800" dirty="0"/>
              <a:t>пользования Интернетом </a:t>
            </a:r>
            <a:r>
              <a:rPr lang="ru-RU" sz="2800" dirty="0" smtClean="0"/>
              <a:t>на работе, в быту и дома, </a:t>
            </a:r>
            <a:r>
              <a:rPr lang="ru-RU" sz="2800" dirty="0"/>
              <a:t>то это будет </a:t>
            </a:r>
            <a:r>
              <a:rPr lang="ru-RU" sz="2800" dirty="0" smtClean="0"/>
              <a:t> </a:t>
            </a:r>
            <a:r>
              <a:rPr lang="ru-RU" sz="2800" dirty="0"/>
              <a:t>приводить к различным неприятным </a:t>
            </a:r>
            <a:r>
              <a:rPr lang="ru-RU" sz="2800" dirty="0" smtClean="0"/>
              <a:t>инцидентам </a:t>
            </a:r>
            <a:r>
              <a:rPr lang="ru-RU" sz="2800" dirty="0" smtClean="0"/>
              <a:t>(электронному </a:t>
            </a:r>
            <a:r>
              <a:rPr lang="ru-RU" sz="2800" dirty="0" smtClean="0"/>
              <a:t>мошенничеству, кражам и др.)  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Цифровая </a:t>
            </a:r>
            <a:r>
              <a:rPr lang="ru-RU" sz="2800" b="1" dirty="0">
                <a:solidFill>
                  <a:schemeClr val="tx2"/>
                </a:solidFill>
              </a:rPr>
              <a:t>грамотность, это, в первую очередь, те знания, которые обеспечивают информационную безопасность</a:t>
            </a:r>
            <a:r>
              <a:rPr lang="ru-RU" sz="2800" dirty="0"/>
              <a:t>. </a:t>
            </a:r>
            <a:endParaRPr lang="ru-RU" sz="2800" dirty="0" smtClean="0"/>
          </a:p>
          <a:p>
            <a:pPr marL="0" indent="0" algn="just">
              <a:buFont typeface="Wingdings" pitchFamily="2" charset="2"/>
              <a:buChar char="Ø"/>
            </a:pPr>
            <a:r>
              <a:rPr lang="ru-RU" sz="2800" dirty="0" smtClean="0"/>
              <a:t> Согласно исследованию Регионального общественного центра интернет–технологий (РОЦИТ), </a:t>
            </a:r>
            <a:r>
              <a:rPr lang="ru-RU" sz="2800" b="1" dirty="0" smtClean="0">
                <a:solidFill>
                  <a:schemeClr val="tx2"/>
                </a:solidFill>
              </a:rPr>
              <a:t>федеральный индекс цифровой грамотности граждан РФ: 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в 2015г. – 4,8  </a:t>
            </a:r>
            <a:r>
              <a:rPr lang="ru-RU" sz="2800" dirty="0" smtClean="0"/>
              <a:t>по 10-балльной шкале, 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в 2016г. -  5,4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в 2017г. -  6,0</a:t>
            </a:r>
          </a:p>
          <a:p>
            <a:pPr marL="0" indent="0" algn="just"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в 2018г. -  4,5</a:t>
            </a:r>
          </a:p>
          <a:p>
            <a:pPr marL="0" indent="0" algn="just">
              <a:buNone/>
            </a:pPr>
            <a:r>
              <a:rPr lang="ru-RU" sz="2800" dirty="0" smtClean="0"/>
              <a:t>Причина – резкое снижение </a:t>
            </a:r>
            <a:r>
              <a:rPr lang="ru-RU" sz="2800" dirty="0" err="1" smtClean="0"/>
              <a:t>субиндексов</a:t>
            </a:r>
            <a:r>
              <a:rPr lang="ru-RU" sz="2800" dirty="0" smtClean="0"/>
              <a:t> цифровых компетенций и цифровой безопасности граждан РФ</a:t>
            </a:r>
            <a:r>
              <a:rPr lang="ru-RU" sz="2800" b="1" dirty="0" smtClean="0"/>
              <a:t> </a:t>
            </a:r>
            <a:r>
              <a:rPr lang="ru-RU" sz="2800" dirty="0" smtClean="0"/>
              <a:t>в 2018 г.</a:t>
            </a:r>
            <a:endParaRPr lang="ru-RU" sz="28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</a:bodyPr>
          <a:lstStyle/>
          <a:p>
            <a:r>
              <a:rPr lang="ru-RU" sz="3200" b="1" dirty="0"/>
              <a:t>Развитие </a:t>
            </a:r>
            <a:r>
              <a:rPr lang="ru-RU" sz="3200" b="1" dirty="0" smtClean="0"/>
              <a:t>цифровой грамотности населения РФ - важный </a:t>
            </a:r>
            <a:r>
              <a:rPr lang="ru-RU" sz="3200" b="1" dirty="0"/>
              <a:t>фактор </a:t>
            </a:r>
            <a:r>
              <a:rPr lang="ru-RU" sz="3200" b="1" dirty="0" smtClean="0"/>
              <a:t>обеспечения информационной безопасности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3825669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733256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§"/>
            </a:pPr>
            <a:endParaRPr lang="ru-RU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err="1" smtClean="0"/>
              <a:t>Цифровизация</a:t>
            </a:r>
            <a:r>
              <a:rPr lang="ru-RU" dirty="0" smtClean="0"/>
              <a:t> </a:t>
            </a:r>
            <a:r>
              <a:rPr lang="ru-RU" dirty="0"/>
              <a:t>экономики и </a:t>
            </a:r>
            <a:r>
              <a:rPr lang="ru-RU" dirty="0" smtClean="0"/>
              <a:t>информатизация общества ведут </a:t>
            </a:r>
            <a:r>
              <a:rPr lang="ru-RU" dirty="0"/>
              <a:t>к </a:t>
            </a:r>
            <a:r>
              <a:rPr lang="ru-RU" dirty="0" smtClean="0"/>
              <a:t>значительному росту требований </a:t>
            </a:r>
            <a:r>
              <a:rPr lang="ru-RU" dirty="0"/>
              <a:t>к </a:t>
            </a:r>
            <a:r>
              <a:rPr lang="ru-RU" dirty="0" smtClean="0"/>
              <a:t> внешней </a:t>
            </a:r>
            <a:r>
              <a:rPr lang="ru-RU" dirty="0"/>
              <a:t>и внутренней </a:t>
            </a:r>
            <a:r>
              <a:rPr lang="ru-RU" dirty="0" smtClean="0"/>
              <a:t>безопасности информационных </a:t>
            </a:r>
            <a:r>
              <a:rPr lang="ru-RU" dirty="0"/>
              <a:t>систем государства, коммерческих компаний и личной безопасности граждан</a:t>
            </a:r>
            <a:r>
              <a:rPr lang="ru-RU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 В связи с этим </a:t>
            </a:r>
            <a:r>
              <a:rPr lang="ru-RU" b="1" dirty="0" smtClean="0">
                <a:solidFill>
                  <a:schemeClr val="tx2"/>
                </a:solidFill>
              </a:rPr>
              <a:t>важное место в Национальной программе «Цифровая экономика Российской Федерации» имеет </a:t>
            </a:r>
            <a:r>
              <a:rPr lang="ru-RU" b="1" dirty="0" smtClean="0">
                <a:solidFill>
                  <a:schemeClr val="tx2"/>
                </a:solidFill>
              </a:rPr>
              <a:t>реализация </a:t>
            </a:r>
            <a:r>
              <a:rPr lang="ru-RU" b="1" dirty="0" smtClean="0">
                <a:solidFill>
                  <a:schemeClr val="tx2"/>
                </a:solidFill>
              </a:rPr>
              <a:t>федерального проекта «Информационная безопасность», формирование системы повышения грамотности населения страны </a:t>
            </a:r>
            <a:r>
              <a:rPr lang="ru-RU" dirty="0" smtClean="0"/>
              <a:t>в области информационной безопасности, </a:t>
            </a:r>
            <a:r>
              <a:rPr lang="ru-RU" dirty="0" err="1" smtClean="0"/>
              <a:t>медиапотребления</a:t>
            </a:r>
            <a:r>
              <a:rPr lang="ru-RU" dirty="0" smtClean="0"/>
              <a:t> и использования </a:t>
            </a:r>
            <a:r>
              <a:rPr lang="ru-RU" dirty="0" err="1" smtClean="0"/>
              <a:t>Интернет-сервисов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chemeClr val="tx2"/>
                </a:solidFill>
              </a:rPr>
              <a:t>повышение доли российского программного обеспечения </a:t>
            </a:r>
            <a:r>
              <a:rPr lang="ru-RU" dirty="0" smtClean="0"/>
              <a:t>в государственных органах и компаниях. 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Трансформация отношений  и возрастание требований к обеспечению информационной безопасности личности, компаний и государства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2505550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>Целевые индикаторы информационной безопасности в </a:t>
            </a:r>
            <a:r>
              <a:rPr lang="ru-RU" sz="2800" b="1" dirty="0">
                <a:solidFill>
                  <a:schemeClr val="tx2"/>
                </a:solidFill>
              </a:rPr>
              <a:t>Национальной программе «Цифровая экономика Российской Федерации</a:t>
            </a:r>
            <a:r>
              <a:rPr lang="ru-RU" sz="2800" b="1" dirty="0" smtClean="0">
                <a:solidFill>
                  <a:schemeClr val="tx2"/>
                </a:solidFill>
              </a:rPr>
              <a:t>» (2019-2024 гг.) </a:t>
            </a:r>
            <a:r>
              <a:rPr lang="ru-RU" sz="2800" b="1" dirty="0" smtClean="0">
                <a:solidFill>
                  <a:schemeClr val="tx2"/>
                </a:solidFill>
              </a:rPr>
              <a:t>: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363272" cy="5733256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endParaRPr lang="ru-RU" dirty="0" smtClean="0"/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Средний </a:t>
            </a:r>
            <a:r>
              <a:rPr lang="ru-RU" b="1" dirty="0">
                <a:solidFill>
                  <a:schemeClr val="tx2"/>
                </a:solidFill>
              </a:rPr>
              <a:t>срок простоя государственных информационных систем в результате компьютерных атак 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сократится </a:t>
            </a:r>
            <a:r>
              <a:rPr lang="ru-RU" b="1" dirty="0">
                <a:solidFill>
                  <a:schemeClr val="tx2"/>
                </a:solidFill>
              </a:rPr>
              <a:t>с  48 часов </a:t>
            </a:r>
            <a:r>
              <a:rPr lang="ru-RU" b="1" dirty="0" smtClean="0">
                <a:solidFill>
                  <a:schemeClr val="tx2"/>
                </a:solidFill>
              </a:rPr>
              <a:t>до </a:t>
            </a:r>
            <a:r>
              <a:rPr lang="ru-RU" b="1" dirty="0">
                <a:solidFill>
                  <a:schemeClr val="tx2"/>
                </a:solidFill>
              </a:rPr>
              <a:t>1 </a:t>
            </a:r>
            <a:r>
              <a:rPr lang="ru-RU" b="1" dirty="0" smtClean="0">
                <a:solidFill>
                  <a:schemeClr val="tx2"/>
                </a:solidFill>
              </a:rPr>
              <a:t>часа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10 </a:t>
            </a:r>
            <a:r>
              <a:rPr lang="ru-RU" b="1" dirty="0">
                <a:solidFill>
                  <a:schemeClr val="tx2"/>
                </a:solidFill>
              </a:rPr>
              <a:t>млн.  человек пройдут обучение </a:t>
            </a:r>
            <a:r>
              <a:rPr lang="ru-RU" dirty="0">
                <a:solidFill>
                  <a:schemeClr val="tx2"/>
                </a:solidFill>
              </a:rPr>
              <a:t>по онлайн программам развития цифровой </a:t>
            </a:r>
            <a:r>
              <a:rPr lang="ru-RU" dirty="0" smtClean="0">
                <a:solidFill>
                  <a:schemeClr val="tx2"/>
                </a:solidFill>
              </a:rPr>
              <a:t>грамотности. </a:t>
            </a:r>
            <a:endParaRPr lang="ru-RU" dirty="0" smtClean="0">
              <a:solidFill>
                <a:schemeClr val="tx2"/>
              </a:solidFill>
            </a:endParaRP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Доля </a:t>
            </a:r>
            <a:r>
              <a:rPr lang="ru-RU" dirty="0">
                <a:solidFill>
                  <a:schemeClr val="tx2"/>
                </a:solidFill>
              </a:rPr>
              <a:t>закупаемого и арендуемого </a:t>
            </a:r>
            <a:r>
              <a:rPr lang="ru-RU" b="1" dirty="0">
                <a:solidFill>
                  <a:schemeClr val="tx2"/>
                </a:solidFill>
              </a:rPr>
              <a:t>ФОИВ, РОИВ 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отечественного программного обеспечения </a:t>
            </a:r>
            <a:r>
              <a:rPr lang="ru-RU" dirty="0" smtClean="0">
                <a:solidFill>
                  <a:schemeClr val="tx2"/>
                </a:solidFill>
              </a:rPr>
              <a:t>  </a:t>
            </a:r>
            <a:r>
              <a:rPr lang="ru-RU" b="1" dirty="0" smtClean="0">
                <a:solidFill>
                  <a:schemeClr val="tx2"/>
                </a:solidFill>
              </a:rPr>
              <a:t>возрастет </a:t>
            </a:r>
            <a:r>
              <a:rPr lang="ru-RU" b="1" dirty="0">
                <a:solidFill>
                  <a:schemeClr val="tx2"/>
                </a:solidFill>
              </a:rPr>
              <a:t>с  60% 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до 90</a:t>
            </a:r>
            <a:r>
              <a:rPr lang="ru-RU" b="1" dirty="0" smtClean="0">
                <a:solidFill>
                  <a:schemeClr val="tx2"/>
                </a:solidFill>
              </a:rPr>
              <a:t>%.</a:t>
            </a:r>
          </a:p>
          <a:p>
            <a:pPr algn="just"/>
            <a:r>
              <a:rPr lang="ru-RU" dirty="0" smtClean="0">
                <a:solidFill>
                  <a:schemeClr val="tx2"/>
                </a:solidFill>
              </a:rPr>
              <a:t>Аналогичный </a:t>
            </a:r>
            <a:r>
              <a:rPr lang="ru-RU" dirty="0">
                <a:solidFill>
                  <a:schemeClr val="tx2"/>
                </a:solidFill>
              </a:rPr>
              <a:t>показатель </a:t>
            </a:r>
            <a:r>
              <a:rPr lang="ru-RU" b="1" dirty="0">
                <a:solidFill>
                  <a:schemeClr val="tx2"/>
                </a:solidFill>
              </a:rPr>
              <a:t>для государственных корпораций и компаний с государственным участием </a:t>
            </a:r>
            <a:r>
              <a:rPr lang="ru-RU" b="1" dirty="0" smtClean="0">
                <a:solidFill>
                  <a:schemeClr val="tx2"/>
                </a:solidFill>
              </a:rPr>
              <a:t>возрастет </a:t>
            </a:r>
            <a:r>
              <a:rPr lang="ru-RU" b="1" dirty="0" smtClean="0">
                <a:solidFill>
                  <a:schemeClr val="tx2"/>
                </a:solidFill>
              </a:rPr>
              <a:t>с </a:t>
            </a:r>
            <a:r>
              <a:rPr lang="ru-RU" b="1" dirty="0">
                <a:solidFill>
                  <a:schemeClr val="tx2"/>
                </a:solidFill>
              </a:rPr>
              <a:t>45% до 70%. </a:t>
            </a:r>
            <a:endParaRPr lang="ru-RU" b="1" dirty="0" smtClean="0">
              <a:solidFill>
                <a:schemeClr val="tx2"/>
              </a:solidFill>
            </a:endParaRPr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Будет </a:t>
            </a:r>
            <a:r>
              <a:rPr lang="ru-RU" b="1" dirty="0">
                <a:solidFill>
                  <a:schemeClr val="tx2"/>
                </a:solidFill>
              </a:rPr>
              <a:t>создана защищенная цифровая среда аудиовизуального взаимодействия государственных органов, организаций и граждан </a:t>
            </a:r>
            <a:r>
              <a:rPr lang="ru-RU" dirty="0">
                <a:solidFill>
                  <a:schemeClr val="tx2"/>
                </a:solidFill>
              </a:rPr>
              <a:t>на федеральном, региональном и муниципальном </a:t>
            </a:r>
            <a:r>
              <a:rPr lang="ru-RU" dirty="0" smtClean="0">
                <a:solidFill>
                  <a:schemeClr val="tx2"/>
                </a:solidFill>
              </a:rPr>
              <a:t>уровнях.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53705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</TotalTime>
  <Words>859</Words>
  <Application>Microsoft Office PowerPoint</Application>
  <PresentationFormat>Экран (4:3)</PresentationFormat>
  <Paragraphs>51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Трансформация отношений в области информационной безопасности в условиях развития цифровой экономики   </vt:lpstr>
      <vt:lpstr>Рост масштабов информационно-коммуникационного обмена в условиях цифровой экономики</vt:lpstr>
      <vt:lpstr>Значительный рост уязвимости экономических субъектов и государства к хакерским атакам на их информационные системы</vt:lpstr>
      <vt:lpstr>Особые информационные риски и задачи для России</vt:lpstr>
      <vt:lpstr>Уязвимость рядовых российских граждан в условиях цифровой экономики</vt:lpstr>
      <vt:lpstr>Проблема защиты персональных данных в условиях развития цифровой экономики</vt:lpstr>
      <vt:lpstr>Развитие цифровой грамотности населения РФ - важный фактор обеспечения информационной безопасности</vt:lpstr>
      <vt:lpstr>Трансформация отношений  и возрастание требований к обеспечению информационной безопасности личности, компаний и государства</vt:lpstr>
      <vt:lpstr>Целевые индикаторы информационной безопасности в Национальной программе «Цифровая экономика Российской Федерации» (2019-2024 гг.) :</vt:lpstr>
      <vt:lpstr>Благодарю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AbductionLamp</dc:creator>
  <cp:lastModifiedBy>user</cp:lastModifiedBy>
  <cp:revision>345</cp:revision>
  <dcterms:created xsi:type="dcterms:W3CDTF">2014-10-24T06:03:39Z</dcterms:created>
  <dcterms:modified xsi:type="dcterms:W3CDTF">2019-04-13T16:09:30Z</dcterms:modified>
</cp:coreProperties>
</file>