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83" r:id="rId4"/>
    <p:sldId id="284" r:id="rId5"/>
    <p:sldId id="288" r:id="rId6"/>
    <p:sldId id="269" r:id="rId7"/>
    <p:sldId id="286" r:id="rId8"/>
    <p:sldId id="274" r:id="rId9"/>
    <p:sldId id="273" r:id="rId10"/>
    <p:sldId id="270" r:id="rId11"/>
    <p:sldId id="287" r:id="rId12"/>
    <p:sldId id="285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69353358497062E-2"/>
          <c:y val="3.739267065564144E-2"/>
          <c:w val="0.91337388749522697"/>
          <c:h val="0.7178843404123928"/>
        </c:manualLayout>
      </c:layout>
      <c:barChart>
        <c:barDir val="col"/>
        <c:grouping val="clustered"/>
        <c:ser>
          <c:idx val="0"/>
          <c:order val="0"/>
          <c:tx>
            <c:strRef>
              <c:f>Лист3!$C$22</c:f>
              <c:strCache>
                <c:ptCount val="1"/>
                <c:pt idx="0">
                  <c:v>2012-2015</c:v>
                </c:pt>
              </c:strCache>
            </c:strRef>
          </c:tx>
          <c:cat>
            <c:strRef>
              <c:f>Лист3!$B$23:$B$55</c:f>
              <c:strCache>
                <c:ptCount val="33"/>
                <c:pt idx="0">
                  <c:v> Israel</c:v>
                </c:pt>
                <c:pt idx="1">
                  <c:v> South Korea</c:v>
                </c:pt>
                <c:pt idx="2">
                  <c:v> Finland</c:v>
                </c:pt>
                <c:pt idx="3">
                  <c:v> Sweden</c:v>
                </c:pt>
                <c:pt idx="4">
                  <c:v> Japan</c:v>
                </c:pt>
                <c:pt idx="5">
                  <c:v> Austria</c:v>
                </c:pt>
                <c:pt idx="6">
                  <c:v> Taiwan</c:v>
                </c:pt>
                <c:pt idx="7">
                  <c:v> Denmark</c:v>
                </c:pt>
                <c:pt idx="8">
                  <c:v>  Switzerland</c:v>
                </c:pt>
                <c:pt idx="9">
                  <c:v> Germany</c:v>
                </c:pt>
                <c:pt idx="10">
                  <c:v> United States</c:v>
                </c:pt>
                <c:pt idx="11">
                  <c:v> Belgium</c:v>
                </c:pt>
                <c:pt idx="12">
                  <c:v> Slovenia</c:v>
                </c:pt>
                <c:pt idx="13">
                  <c:v> France</c:v>
                </c:pt>
                <c:pt idx="14">
                  <c:v> Singapore</c:v>
                </c:pt>
                <c:pt idx="15">
                  <c:v> Australia</c:v>
                </c:pt>
                <c:pt idx="16">
                  <c:v> China</c:v>
                </c:pt>
                <c:pt idx="17">
                  <c:v> European Union</c:v>
                </c:pt>
                <c:pt idx="18">
                  <c:v> Czech Republic</c:v>
                </c:pt>
                <c:pt idx="19">
                  <c:v> Netherlands</c:v>
                </c:pt>
                <c:pt idx="20">
                  <c:v> Iceland</c:v>
                </c:pt>
                <c:pt idx="21">
                  <c:v> Norway</c:v>
                </c:pt>
                <c:pt idx="22">
                  <c:v> United Kingdom</c:v>
                </c:pt>
                <c:pt idx="23">
                  <c:v> Canada</c:v>
                </c:pt>
                <c:pt idx="24">
                  <c:v> Ireland</c:v>
                </c:pt>
                <c:pt idx="25">
                  <c:v> Estonia</c:v>
                </c:pt>
                <c:pt idx="26">
                  <c:v> Hungary</c:v>
                </c:pt>
                <c:pt idx="27">
                  <c:v> Malaysia</c:v>
                </c:pt>
                <c:pt idx="28">
                  <c:v> Italy</c:v>
                </c:pt>
                <c:pt idx="29">
                  <c:v> Portugal</c:v>
                </c:pt>
                <c:pt idx="30">
                  <c:v> Luxembourg</c:v>
                </c:pt>
                <c:pt idx="31">
                  <c:v> Spain</c:v>
                </c:pt>
                <c:pt idx="32">
                  <c:v> Russia</c:v>
                </c:pt>
              </c:strCache>
            </c:strRef>
          </c:cat>
          <c:val>
            <c:numRef>
              <c:f>Лист3!$C$23:$C$55</c:f>
              <c:numCache>
                <c:formatCode>0.00%</c:formatCode>
                <c:ptCount val="33"/>
                <c:pt idx="0">
                  <c:v>4.3000000000000003E-2</c:v>
                </c:pt>
                <c:pt idx="1">
                  <c:v>4.292E-2</c:v>
                </c:pt>
                <c:pt idx="2">
                  <c:v>3.1740000000000004E-2</c:v>
                </c:pt>
                <c:pt idx="3">
                  <c:v>3.1610000000000006E-2</c:v>
                </c:pt>
                <c:pt idx="4">
                  <c:v>3.1470000000000005E-2</c:v>
                </c:pt>
                <c:pt idx="5">
                  <c:v>3.1000000000000003E-2</c:v>
                </c:pt>
                <c:pt idx="6">
                  <c:v>3.1000000000000003E-2</c:v>
                </c:pt>
                <c:pt idx="7">
                  <c:v>3.0850000000000002E-2</c:v>
                </c:pt>
                <c:pt idx="8">
                  <c:v>2.9669999999999998E-2</c:v>
                </c:pt>
                <c:pt idx="9">
                  <c:v>2.9399999999999999E-2</c:v>
                </c:pt>
                <c:pt idx="10">
                  <c:v>2.7440000000000006E-2</c:v>
                </c:pt>
                <c:pt idx="11">
                  <c:v>2.4650000000000002E-2</c:v>
                </c:pt>
                <c:pt idx="12">
                  <c:v>2.3859999999999999E-2</c:v>
                </c:pt>
                <c:pt idx="13">
                  <c:v>2.256E-2</c:v>
                </c:pt>
                <c:pt idx="14">
                  <c:v>2.1860000000000001E-2</c:v>
                </c:pt>
                <c:pt idx="15">
                  <c:v>2.1200000000000004E-2</c:v>
                </c:pt>
                <c:pt idx="16">
                  <c:v>2.1069999999999998E-2</c:v>
                </c:pt>
                <c:pt idx="17">
                  <c:v>2.0299999999999999E-2</c:v>
                </c:pt>
                <c:pt idx="18">
                  <c:v>1.9970000000000005E-2</c:v>
                </c:pt>
                <c:pt idx="19">
                  <c:v>1.9730000000000004E-2</c:v>
                </c:pt>
                <c:pt idx="20">
                  <c:v>1.8910000000000003E-2</c:v>
                </c:pt>
                <c:pt idx="21">
                  <c:v>1.7100000000000001E-2</c:v>
                </c:pt>
                <c:pt idx="22">
                  <c:v>1.7010000000000001E-2</c:v>
                </c:pt>
                <c:pt idx="23">
                  <c:v>1.6119999999999999E-2</c:v>
                </c:pt>
                <c:pt idx="24">
                  <c:v>1.519E-2</c:v>
                </c:pt>
                <c:pt idx="25">
                  <c:v>1.4999999999999998E-2</c:v>
                </c:pt>
                <c:pt idx="26">
                  <c:v>1.3710000000000002E-2</c:v>
                </c:pt>
                <c:pt idx="27">
                  <c:v>1.2999999999999998E-2</c:v>
                </c:pt>
                <c:pt idx="28">
                  <c:v>1.2869999999999998E-2</c:v>
                </c:pt>
                <c:pt idx="29">
                  <c:v>1.285E-2</c:v>
                </c:pt>
                <c:pt idx="30">
                  <c:v>1.2560000000000002E-2</c:v>
                </c:pt>
                <c:pt idx="31">
                  <c:v>1.2220000000000002E-2</c:v>
                </c:pt>
                <c:pt idx="32">
                  <c:v>1.1870000000000002E-2</c:v>
                </c:pt>
              </c:numCache>
            </c:numRef>
          </c:val>
        </c:ser>
        <c:dLbls/>
        <c:gapWidth val="22"/>
        <c:axId val="86838656"/>
        <c:axId val="86869120"/>
      </c:barChart>
      <c:catAx>
        <c:axId val="86838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6869120"/>
        <c:crosses val="autoZero"/>
        <c:auto val="1"/>
        <c:lblAlgn val="ctr"/>
        <c:lblOffset val="100"/>
      </c:catAx>
      <c:valAx>
        <c:axId val="86869120"/>
        <c:scaling>
          <c:orientation val="minMax"/>
          <c:max val="4.5000000000000012E-2"/>
          <c:min val="0"/>
        </c:scaling>
        <c:axPos val="l"/>
        <c:numFmt formatCode="0.00%" sourceLinked="1"/>
        <c:tickLblPos val="nextTo"/>
        <c:crossAx val="86838656"/>
        <c:crosses val="autoZero"/>
        <c:crossBetween val="between"/>
        <c:majorUnit val="5.0000000000000018E-3"/>
      </c:valAx>
    </c:plotArea>
    <c:plotVisOnly val="1"/>
    <c:dispBlanksAs val="gap"/>
  </c:chart>
  <c:txPr>
    <a:bodyPr/>
    <a:lstStyle/>
    <a:p>
      <a:pPr>
        <a:defRPr sz="1200">
          <a:solidFill>
            <a:schemeClr val="accent1">
              <a:lumMod val="50000"/>
            </a:schemeClr>
          </a:solidFill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618770837121549"/>
          <c:y val="2.1714939321316393E-2"/>
          <c:w val="0.81429169335856055"/>
          <c:h val="0.85428106169374385"/>
        </c:manualLayout>
      </c:layout>
      <c:barChart>
        <c:barDir val="bar"/>
        <c:grouping val="clustered"/>
        <c:ser>
          <c:idx val="0"/>
          <c:order val="0"/>
          <c:tx>
            <c:strRef>
              <c:f>Лист1!$X$32</c:f>
              <c:strCache>
                <c:ptCount val="1"/>
                <c:pt idx="0">
                  <c:v>GVT</c:v>
                </c:pt>
              </c:strCache>
            </c:strRef>
          </c:tx>
          <c:cat>
            <c:strRef>
              <c:f>Лист1!$W$33:$W$58</c:f>
              <c:strCache>
                <c:ptCount val="26"/>
                <c:pt idx="0">
                  <c:v>Belgium</c:v>
                </c:pt>
                <c:pt idx="1">
                  <c:v>Chile</c:v>
                </c:pt>
                <c:pt idx="2">
                  <c:v>Czech Republic</c:v>
                </c:pt>
                <c:pt idx="3">
                  <c:v>Estonia</c:v>
                </c:pt>
                <c:pt idx="4">
                  <c:v>Finland</c:v>
                </c:pt>
                <c:pt idx="5">
                  <c:v>Germany</c:v>
                </c:pt>
                <c:pt idx="6">
                  <c:v>Greece</c:v>
                </c:pt>
                <c:pt idx="7">
                  <c:v>Hungary</c:v>
                </c:pt>
                <c:pt idx="8">
                  <c:v>Iceland</c:v>
                </c:pt>
                <c:pt idx="9">
                  <c:v>Italy</c:v>
                </c:pt>
                <c:pt idx="10">
                  <c:v>Japan</c:v>
                </c:pt>
                <c:pt idx="11">
                  <c:v>Korea</c:v>
                </c:pt>
                <c:pt idx="12">
                  <c:v>Latvia</c:v>
                </c:pt>
                <c:pt idx="13">
                  <c:v>Netherlands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Slovak Republic</c:v>
                </c:pt>
                <c:pt idx="18">
                  <c:v>Slovenia</c:v>
                </c:pt>
                <c:pt idx="19">
                  <c:v>Spain</c:v>
                </c:pt>
                <c:pt idx="20">
                  <c:v>Sweden</c:v>
                </c:pt>
                <c:pt idx="21">
                  <c:v>Turkey</c:v>
                </c:pt>
                <c:pt idx="22">
                  <c:v>United Kingdom</c:v>
                </c:pt>
                <c:pt idx="23">
                  <c:v>  Argentina</c:v>
                </c:pt>
                <c:pt idx="24">
                  <c:v>  Romania</c:v>
                </c:pt>
                <c:pt idx="25">
                  <c:v>  Russia</c:v>
                </c:pt>
              </c:strCache>
            </c:strRef>
          </c:cat>
          <c:val>
            <c:numRef>
              <c:f>Лист1!$X$33:$X$58</c:f>
              <c:numCache>
                <c:formatCode>General</c:formatCode>
                <c:ptCount val="26"/>
                <c:pt idx="0">
                  <c:v>99.971000000000004</c:v>
                </c:pt>
                <c:pt idx="1">
                  <c:v>52.898000000000003</c:v>
                </c:pt>
                <c:pt idx="2">
                  <c:v>60.664000000000001</c:v>
                </c:pt>
                <c:pt idx="3">
                  <c:v>4.0060000000000002</c:v>
                </c:pt>
                <c:pt idx="4">
                  <c:v>93.266000000000005</c:v>
                </c:pt>
                <c:pt idx="5">
                  <c:v>740.553</c:v>
                </c:pt>
                <c:pt idx="6">
                  <c:v>63.443000000000005</c:v>
                </c:pt>
                <c:pt idx="7">
                  <c:v>46.06</c:v>
                </c:pt>
                <c:pt idx="8">
                  <c:v>1.851</c:v>
                </c:pt>
                <c:pt idx="9">
                  <c:v>357.34800000000001</c:v>
                </c:pt>
                <c:pt idx="10">
                  <c:v>1960.46</c:v>
                </c:pt>
                <c:pt idx="11">
                  <c:v>818.47199999999998</c:v>
                </c:pt>
                <c:pt idx="12">
                  <c:v>22.122</c:v>
                </c:pt>
                <c:pt idx="13">
                  <c:v>344.20499999999993</c:v>
                </c:pt>
                <c:pt idx="14">
                  <c:v>195.72899999999998</c:v>
                </c:pt>
                <c:pt idx="15">
                  <c:v>238.29399999999998</c:v>
                </c:pt>
                <c:pt idx="16">
                  <c:v>26.449000000000002</c:v>
                </c:pt>
                <c:pt idx="17">
                  <c:v>75.711000000000013</c:v>
                </c:pt>
                <c:pt idx="18">
                  <c:v>8.9890000000000008</c:v>
                </c:pt>
                <c:pt idx="19">
                  <c:v>532.53899999999999</c:v>
                </c:pt>
                <c:pt idx="20">
                  <c:v>5.14</c:v>
                </c:pt>
                <c:pt idx="21">
                  <c:v>300.14800000000002</c:v>
                </c:pt>
                <c:pt idx="22">
                  <c:v>356.87</c:v>
                </c:pt>
                <c:pt idx="23">
                  <c:v>138.785</c:v>
                </c:pt>
                <c:pt idx="24">
                  <c:v>68.823999999999998</c:v>
                </c:pt>
                <c:pt idx="25">
                  <c:v>517.68100000000004</c:v>
                </c:pt>
              </c:numCache>
            </c:numRef>
          </c:val>
        </c:ser>
        <c:ser>
          <c:idx val="1"/>
          <c:order val="1"/>
          <c:tx>
            <c:strRef>
              <c:f>Лист1!$Y$32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Лист1!$W$33:$W$58</c:f>
              <c:strCache>
                <c:ptCount val="26"/>
                <c:pt idx="0">
                  <c:v>Belgium</c:v>
                </c:pt>
                <c:pt idx="1">
                  <c:v>Chile</c:v>
                </c:pt>
                <c:pt idx="2">
                  <c:v>Czech Republic</c:v>
                </c:pt>
                <c:pt idx="3">
                  <c:v>Estonia</c:v>
                </c:pt>
                <c:pt idx="4">
                  <c:v>Finland</c:v>
                </c:pt>
                <c:pt idx="5">
                  <c:v>Germany</c:v>
                </c:pt>
                <c:pt idx="6">
                  <c:v>Greece</c:v>
                </c:pt>
                <c:pt idx="7">
                  <c:v>Hungary</c:v>
                </c:pt>
                <c:pt idx="8">
                  <c:v>Iceland</c:v>
                </c:pt>
                <c:pt idx="9">
                  <c:v>Italy</c:v>
                </c:pt>
                <c:pt idx="10">
                  <c:v>Japan</c:v>
                </c:pt>
                <c:pt idx="11">
                  <c:v>Korea</c:v>
                </c:pt>
                <c:pt idx="12">
                  <c:v>Latvia</c:v>
                </c:pt>
                <c:pt idx="13">
                  <c:v>Netherlands</c:v>
                </c:pt>
                <c:pt idx="14">
                  <c:v>Norway</c:v>
                </c:pt>
                <c:pt idx="15">
                  <c:v>Poland</c:v>
                </c:pt>
                <c:pt idx="16">
                  <c:v>Portugal</c:v>
                </c:pt>
                <c:pt idx="17">
                  <c:v>Slovak Republic</c:v>
                </c:pt>
                <c:pt idx="18">
                  <c:v>Slovenia</c:v>
                </c:pt>
                <c:pt idx="19">
                  <c:v>Spain</c:v>
                </c:pt>
                <c:pt idx="20">
                  <c:v>Sweden</c:v>
                </c:pt>
                <c:pt idx="21">
                  <c:v>Turkey</c:v>
                </c:pt>
                <c:pt idx="22">
                  <c:v>United Kingdom</c:v>
                </c:pt>
                <c:pt idx="23">
                  <c:v>  Argentina</c:v>
                </c:pt>
                <c:pt idx="24">
                  <c:v>  Romania</c:v>
                </c:pt>
                <c:pt idx="25">
                  <c:v>  Russia</c:v>
                </c:pt>
              </c:strCache>
            </c:strRef>
          </c:cat>
          <c:val>
            <c:numRef>
              <c:f>Лист1!$Y$33:$Y$58</c:f>
              <c:numCache>
                <c:formatCode>General</c:formatCode>
                <c:ptCount val="26"/>
                <c:pt idx="1">
                  <c:v>221.59300000000002</c:v>
                </c:pt>
                <c:pt idx="2">
                  <c:v>184.989</c:v>
                </c:pt>
                <c:pt idx="7">
                  <c:v>169.26599999999999</c:v>
                </c:pt>
                <c:pt idx="11">
                  <c:v>1595.1779999999999</c:v>
                </c:pt>
                <c:pt idx="13">
                  <c:v>1341.8329999999999</c:v>
                </c:pt>
                <c:pt idx="15">
                  <c:v>461.21799999999996</c:v>
                </c:pt>
                <c:pt idx="16">
                  <c:v>125.895</c:v>
                </c:pt>
                <c:pt idx="17">
                  <c:v>149.96300000000002</c:v>
                </c:pt>
                <c:pt idx="18">
                  <c:v>28.952999999999996</c:v>
                </c:pt>
                <c:pt idx="21">
                  <c:v>707.904</c:v>
                </c:pt>
                <c:pt idx="24">
                  <c:v>123.07299999999998</c:v>
                </c:pt>
                <c:pt idx="25">
                  <c:v>619.43499999999983</c:v>
                </c:pt>
              </c:numCache>
            </c:numRef>
          </c:val>
        </c:ser>
        <c:dLbls/>
        <c:gapWidth val="24"/>
        <c:axId val="99005952"/>
        <c:axId val="99007488"/>
      </c:barChart>
      <c:catAx>
        <c:axId val="99005952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99007488"/>
        <c:crosses val="autoZero"/>
        <c:auto val="1"/>
        <c:lblAlgn val="ctr"/>
        <c:lblOffset val="100"/>
      </c:catAx>
      <c:valAx>
        <c:axId val="99007488"/>
        <c:scaling>
          <c:orientation val="minMax"/>
          <c:max val="2000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9900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0997629410555"/>
          <c:y val="0.18825827262246428"/>
          <c:w val="9.6930429678865185E-2"/>
          <c:h val="0.14017776187067527"/>
        </c:manualLayout>
      </c:layout>
      <c:txPr>
        <a:bodyPr/>
        <a:lstStyle/>
        <a:p>
          <a:pPr>
            <a:defRPr sz="18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117755986023219E-2"/>
          <c:y val="4.5200383605895407E-2"/>
          <c:w val="0.92450751171440981"/>
          <c:h val="0.70363260291340191"/>
        </c:manualLayout>
      </c:layout>
      <c:barChart>
        <c:barDir val="col"/>
        <c:grouping val="clustered"/>
        <c:ser>
          <c:idx val="0"/>
          <c:order val="0"/>
          <c:tx>
            <c:strRef>
              <c:f>Лист1!$W$68</c:f>
              <c:strCache>
                <c:ptCount val="1"/>
                <c:pt idx="0">
                  <c:v>2015</c:v>
                </c:pt>
              </c:strCache>
            </c:strRef>
          </c:tx>
          <c:dPt>
            <c:idx val="24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cat>
            <c:strRef>
              <c:f>Лист1!$V$69:$V$93</c:f>
              <c:strCache>
                <c:ptCount val="25"/>
                <c:pt idx="0">
                  <c:v>Belgium</c:v>
                </c:pt>
                <c:pt idx="1">
                  <c:v>Chile</c:v>
                </c:pt>
                <c:pt idx="2">
                  <c:v>Czech Republic</c:v>
                </c:pt>
                <c:pt idx="3">
                  <c:v>Estonia</c:v>
                </c:pt>
                <c:pt idx="4">
                  <c:v>Finland</c:v>
                </c:pt>
                <c:pt idx="5">
                  <c:v>Germany</c:v>
                </c:pt>
                <c:pt idx="6">
                  <c:v>Greece</c:v>
                </c:pt>
                <c:pt idx="7">
                  <c:v>Hungary</c:v>
                </c:pt>
                <c:pt idx="8">
                  <c:v>Iceland</c:v>
                </c:pt>
                <c:pt idx="9">
                  <c:v>Italy</c:v>
                </c:pt>
                <c:pt idx="10">
                  <c:v>Japan</c:v>
                </c:pt>
                <c:pt idx="11">
                  <c:v>Korea</c:v>
                </c:pt>
                <c:pt idx="12">
                  <c:v>Latvia</c:v>
                </c:pt>
                <c:pt idx="13">
                  <c:v>Netherlands</c:v>
                </c:pt>
                <c:pt idx="14">
                  <c:v>Norway</c:v>
                </c:pt>
                <c:pt idx="15">
                  <c:v>Portugal</c:v>
                </c:pt>
                <c:pt idx="16">
                  <c:v>Slovak Republic</c:v>
                </c:pt>
                <c:pt idx="17">
                  <c:v>Slovenia</c:v>
                </c:pt>
                <c:pt idx="18">
                  <c:v>Spain</c:v>
                </c:pt>
                <c:pt idx="19">
                  <c:v>Sweden</c:v>
                </c:pt>
                <c:pt idx="20">
                  <c:v>Turkey</c:v>
                </c:pt>
                <c:pt idx="21">
                  <c:v>United Kingdom</c:v>
                </c:pt>
                <c:pt idx="22">
                  <c:v>  Argentina</c:v>
                </c:pt>
                <c:pt idx="23">
                  <c:v>  Romania</c:v>
                </c:pt>
                <c:pt idx="24">
                  <c:v>  Russia</c:v>
                </c:pt>
              </c:strCache>
            </c:strRef>
          </c:cat>
          <c:val>
            <c:numRef>
              <c:f>Лист1!$W$69:$W$93</c:f>
              <c:numCache>
                <c:formatCode>General</c:formatCode>
                <c:ptCount val="25"/>
                <c:pt idx="0">
                  <c:v>8.6195866226595346</c:v>
                </c:pt>
                <c:pt idx="1">
                  <c:v>43.963697411944608</c:v>
                </c:pt>
                <c:pt idx="2">
                  <c:v>4.3662389483715121</c:v>
                </c:pt>
                <c:pt idx="3">
                  <c:v>6.6034781175307016</c:v>
                </c:pt>
                <c:pt idx="4">
                  <c:v>17.089854307645233</c:v>
                </c:pt>
                <c:pt idx="5">
                  <c:v>4.6223596465237113</c:v>
                </c:pt>
                <c:pt idx="6">
                  <c:v>8.0776199140074638</c:v>
                </c:pt>
                <c:pt idx="7">
                  <c:v>9.8692950503535464</c:v>
                </c:pt>
                <c:pt idx="8">
                  <c:v>11.227027354885669</c:v>
                </c:pt>
                <c:pt idx="9">
                  <c:v>9.118393051253129</c:v>
                </c:pt>
                <c:pt idx="10">
                  <c:v>14.628037711485039</c:v>
                </c:pt>
                <c:pt idx="11">
                  <c:v>9.2034333072907177</c:v>
                </c:pt>
                <c:pt idx="12">
                  <c:v>28.461884850434227</c:v>
                </c:pt>
                <c:pt idx="13">
                  <c:v>17.165097211784396</c:v>
                </c:pt>
                <c:pt idx="14">
                  <c:v>21.038550629611915</c:v>
                </c:pt>
                <c:pt idx="15">
                  <c:v>10.731167002746798</c:v>
                </c:pt>
                <c:pt idx="16">
                  <c:v>14.440203926325607</c:v>
                </c:pt>
                <c:pt idx="17">
                  <c:v>4.6660472262739621</c:v>
                </c:pt>
                <c:pt idx="18">
                  <c:v>14.111045396876877</c:v>
                </c:pt>
                <c:pt idx="19">
                  <c:v>0.98142359884596775</c:v>
                </c:pt>
                <c:pt idx="20">
                  <c:v>16.940411008772497</c:v>
                </c:pt>
                <c:pt idx="21">
                  <c:v>11.868779923879107</c:v>
                </c:pt>
                <c:pt idx="22">
                  <c:v>4.8823294746566352</c:v>
                </c:pt>
                <c:pt idx="23">
                  <c:v>8.6286270222560972</c:v>
                </c:pt>
                <c:pt idx="24">
                  <c:v>4.1945880616686217</c:v>
                </c:pt>
              </c:numCache>
            </c:numRef>
          </c:val>
        </c:ser>
        <c:dLbls/>
        <c:gapWidth val="22"/>
        <c:axId val="76646656"/>
        <c:axId val="76652544"/>
      </c:barChart>
      <c:catAx>
        <c:axId val="76646656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76652544"/>
        <c:crosses val="autoZero"/>
        <c:auto val="1"/>
        <c:lblAlgn val="ctr"/>
        <c:lblOffset val="100"/>
      </c:catAx>
      <c:valAx>
        <c:axId val="76652544"/>
        <c:scaling>
          <c:orientation val="minMax"/>
          <c:max val="4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76646656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B7BFD-B17C-4A18-9BDA-EAF7DFC3D6BE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EA315-EA40-49D9-A918-158FA251A7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04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2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73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07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229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47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783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78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850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97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85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526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5FBA6-BBEF-45C2-8B4E-B71A15664900}" type="datetimeFigureOut">
              <a:rPr lang="ru-RU" smtClean="0"/>
              <a:pPr/>
              <a:t>22.10.2018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1968-E9F6-4ACB-96AB-98358A9C8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03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316" y="328498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</a:t>
            </a:r>
            <a:r>
              <a:rPr lang="ru-RU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осударственная </a:t>
            </a:r>
            <a:r>
              <a:rPr lang="ru-RU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поддержка аграрной науки - необходима смена парадигмы</a:t>
            </a:r>
            <a:r>
              <a:rPr lang="ru-RU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endParaRPr lang="ru-RU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941168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Евгении Серова</a:t>
            </a:r>
          </a:p>
          <a:p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по аграрной политике</a:t>
            </a:r>
          </a:p>
          <a:p>
            <a:r>
              <a:rPr lang="ru-RU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Национальный исследовательский университет «Высшая </a:t>
            </a:r>
            <a:r>
              <a:rPr lang="ru-RU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i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экономики»</a:t>
            </a:r>
            <a:endParaRPr lang="ru-RU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evserova@hse.ru</a:t>
            </a:r>
            <a:endParaRPr lang="ru-RU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39836"/>
            <a:ext cx="13779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116" y="116632"/>
            <a:ext cx="4320480" cy="23224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0502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8" y="1064496"/>
            <a:ext cx="8610600" cy="53624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89808" y="0"/>
            <a:ext cx="8877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45720" indent="0" algn="ctr">
              <a:buNone/>
              <a:defRPr sz="32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Затраты и доходы от вложений в аграрные исследования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9808" y="646274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http://www.oecd.org/tad/agricultural-policies/48165448.pdf</a:t>
            </a:r>
          </a:p>
        </p:txBody>
      </p:sp>
    </p:spTree>
    <p:extLst>
      <p:ext uri="{BB962C8B-B14F-4D97-AF65-F5344CB8AC3E}">
        <p14:creationId xmlns:p14="http://schemas.microsoft.com/office/powerpoint/2010/main" xmlns="" val="389255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959401" cy="448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233" y="1423191"/>
            <a:ext cx="3872779" cy="44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1465510" cy="45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Мировой рейтинг аграрных университетов  (Европа)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484" y="6158413"/>
            <a:ext cx="4752528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№199 – </a:t>
            </a:r>
            <a:r>
              <a:rPr lang="en-US" sz="2000" dirty="0" smtClean="0">
                <a:solidFill>
                  <a:schemeClr val="bg1"/>
                </a:solidFill>
              </a:rPr>
              <a:t>Cairo </a:t>
            </a:r>
            <a:r>
              <a:rPr lang="en-US" sz="2000" dirty="0" err="1" smtClean="0">
                <a:solidFill>
                  <a:schemeClr val="bg1"/>
                </a:solidFill>
              </a:rPr>
              <a:t>Uni</a:t>
            </a:r>
            <a:r>
              <a:rPr lang="en-US" sz="2000" dirty="0" smtClean="0">
                <a:solidFill>
                  <a:schemeClr val="bg1"/>
                </a:solidFill>
              </a:rPr>
              <a:t>; </a:t>
            </a:r>
            <a:r>
              <a:rPr lang="ru-RU" sz="2000" dirty="0" smtClean="0">
                <a:solidFill>
                  <a:schemeClr val="bg1"/>
                </a:solidFill>
              </a:rPr>
              <a:t>№ </a:t>
            </a:r>
            <a:r>
              <a:rPr lang="en-US" sz="2000" dirty="0" smtClean="0">
                <a:solidFill>
                  <a:schemeClr val="bg1"/>
                </a:solidFill>
              </a:rPr>
              <a:t>200 – Ataturk </a:t>
            </a:r>
            <a:r>
              <a:rPr lang="en-US" sz="2000" dirty="0" err="1" smtClean="0">
                <a:solidFill>
                  <a:schemeClr val="bg1"/>
                </a:solidFill>
              </a:rPr>
              <a:t>Uni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России в списке нет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78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308"/>
            <a:ext cx="8229600" cy="1569660"/>
          </a:xfrm>
          <a:noFill/>
        </p:spPr>
        <p:txBody>
          <a:bodyPr wrap="square" rtlCol="0">
            <a:spAutoFit/>
          </a:bodyPr>
          <a:lstStyle/>
          <a:p>
            <a:pPr marL="45720"/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Задачи агроэкономической науки в сфере </a:t>
            </a:r>
            <a:r>
              <a:rPr lang="ru-RU" sz="3200" b="1" dirty="0" err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инновативного</a:t>
            </a:r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развития сельского хозяйства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5976" y="1844824"/>
            <a:ext cx="8702040" cy="456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i="1" dirty="0" smtClean="0">
                <a:solidFill>
                  <a:srgbClr val="0070C0"/>
                </a:solidFill>
              </a:rPr>
              <a:t>Обоснование</a:t>
            </a:r>
            <a:r>
              <a:rPr lang="ru-RU" sz="2100" dirty="0" smtClean="0">
                <a:solidFill>
                  <a:srgbClr val="0070C0"/>
                </a:solidFill>
              </a:rPr>
              <a:t>: инновации и человеческий капитал – основные факторы роста в современном  АПК</a:t>
            </a:r>
          </a:p>
          <a:p>
            <a:r>
              <a:rPr lang="ru-RU" sz="2100" i="1" dirty="0" smtClean="0">
                <a:solidFill>
                  <a:srgbClr val="0070C0"/>
                </a:solidFill>
              </a:rPr>
              <a:t>Анализ</a:t>
            </a:r>
            <a:r>
              <a:rPr lang="ru-RU" sz="2100" dirty="0" smtClean="0">
                <a:solidFill>
                  <a:srgbClr val="0070C0"/>
                </a:solidFill>
              </a:rPr>
              <a:t>: отдача инноваций в России по отраслям и регионам</a:t>
            </a:r>
          </a:p>
          <a:p>
            <a:r>
              <a:rPr lang="ru-RU" sz="2100" i="1" dirty="0" smtClean="0">
                <a:solidFill>
                  <a:srgbClr val="0070C0"/>
                </a:solidFill>
              </a:rPr>
              <a:t>Анализ</a:t>
            </a:r>
            <a:r>
              <a:rPr lang="ru-RU" sz="2100" dirty="0" smtClean="0">
                <a:solidFill>
                  <a:srgbClr val="0070C0"/>
                </a:solidFill>
              </a:rPr>
              <a:t>: мотивация частного бизнеса к инновациям в России</a:t>
            </a:r>
          </a:p>
          <a:p>
            <a:r>
              <a:rPr lang="ru-RU" sz="2100" i="1" dirty="0" smtClean="0">
                <a:solidFill>
                  <a:srgbClr val="0070C0"/>
                </a:solidFill>
              </a:rPr>
              <a:t>Обоснование</a:t>
            </a:r>
            <a:r>
              <a:rPr lang="ru-RU" sz="2100" dirty="0" smtClean="0">
                <a:solidFill>
                  <a:srgbClr val="0070C0"/>
                </a:solidFill>
              </a:rPr>
              <a:t>: механизмы быстрого трансфера инноваций между регионами и секторами экономики </a:t>
            </a:r>
          </a:p>
          <a:p>
            <a:r>
              <a:rPr lang="ru-RU" sz="2100" i="1" dirty="0" smtClean="0">
                <a:solidFill>
                  <a:srgbClr val="0070C0"/>
                </a:solidFill>
              </a:rPr>
              <a:t>Обоснование</a:t>
            </a:r>
            <a:r>
              <a:rPr lang="ru-RU" sz="2100" dirty="0" smtClean="0">
                <a:solidFill>
                  <a:srgbClr val="0070C0"/>
                </a:solidFill>
              </a:rPr>
              <a:t>: меры государственной политики по стимулированию частного бизнеса к инновациям и подготовке кадров</a:t>
            </a:r>
          </a:p>
          <a:p>
            <a:r>
              <a:rPr lang="ru-RU" sz="2100" i="1" dirty="0" smtClean="0">
                <a:solidFill>
                  <a:srgbClr val="0070C0"/>
                </a:solidFill>
              </a:rPr>
              <a:t>Прогноз</a:t>
            </a:r>
            <a:r>
              <a:rPr lang="ru-RU" sz="2100" dirty="0" smtClean="0">
                <a:solidFill>
                  <a:srgbClr val="0070C0"/>
                </a:solidFill>
              </a:rPr>
              <a:t>: переход </a:t>
            </a:r>
            <a:r>
              <a:rPr lang="ru-RU" sz="2100" dirty="0">
                <a:solidFill>
                  <a:srgbClr val="0070C0"/>
                </a:solidFill>
              </a:rPr>
              <a:t>от частных инвестиций в инновации и подготовку кадров к поддержке </a:t>
            </a:r>
            <a:r>
              <a:rPr lang="ru-RU" sz="2100" dirty="0" smtClean="0">
                <a:solidFill>
                  <a:srgbClr val="0070C0"/>
                </a:solidFill>
              </a:rPr>
              <a:t>фундаментальных </a:t>
            </a:r>
            <a:r>
              <a:rPr lang="ru-RU" sz="2100" dirty="0">
                <a:solidFill>
                  <a:srgbClr val="0070C0"/>
                </a:solidFill>
              </a:rPr>
              <a:t>исследований и развитию человеческого </a:t>
            </a:r>
            <a:r>
              <a:rPr lang="ru-RU" sz="2100" dirty="0" smtClean="0">
                <a:solidFill>
                  <a:srgbClr val="0070C0"/>
                </a:solidFill>
              </a:rPr>
              <a:t>потенциала </a:t>
            </a:r>
            <a:r>
              <a:rPr lang="ru-RU" sz="2100" dirty="0">
                <a:solidFill>
                  <a:srgbClr val="0070C0"/>
                </a:solidFill>
              </a:rPr>
              <a:t>в секторе</a:t>
            </a:r>
          </a:p>
          <a:p>
            <a:endParaRPr lang="en-US" sz="21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4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694237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89227"/>
            <a:ext cx="77057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6041751"/>
            <a:ext cx="2821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evserova@hse.ru</a:t>
            </a:r>
            <a:endParaRPr lang="ru-RU" sz="2400" b="1" i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1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1328546" cy="172819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1680" y="48597"/>
            <a:ext cx="7149974" cy="186426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ЦУР 2: Покончить с голодом, обеспечить продовольственную безопасность и улучшение питания и содействовать устойчивому развитию сельского хозяйства</a:t>
            </a:r>
            <a:endParaRPr lang="en-US" sz="28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03648" y="3284984"/>
            <a:ext cx="6840760" cy="176663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/>
            <a:r>
              <a:rPr lang="ru-RU" sz="32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Более амбициозная цель</a:t>
            </a:r>
          </a:p>
          <a:p>
            <a:pPr marL="0"/>
            <a:r>
              <a:rPr lang="ru-RU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Frutiger LT Std 45 Light" panose="020B0402020204020204" pitchFamily="34" charset="0"/>
              </a:rPr>
              <a:t>Устойчивость производства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latin typeface="Frutiger LT Std 45 Light" panose="020B0402020204020204" pitchFamily="34" charset="0"/>
            </a:endParaRPr>
          </a:p>
          <a:p>
            <a:pPr marL="0"/>
            <a:r>
              <a:rPr lang="ru-RU" sz="3200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Качество и безопасность питания</a:t>
            </a:r>
            <a:endParaRPr lang="en-US" sz="320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14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99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Что такое устойчивое развитие сельского хозяйства</a:t>
            </a:r>
            <a:endParaRPr lang="en-US" sz="3200" b="1" dirty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76400"/>
            <a:ext cx="8702040" cy="4560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резкий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эффективности </a:t>
            </a:r>
            <a:r>
              <a:rPr lang="ru-RU" sz="2400" dirty="0" smtClean="0">
                <a:solidFill>
                  <a:srgbClr val="0070C0"/>
                </a:solidFill>
              </a:rPr>
              <a:t>использования природных и трудовых ресурсов 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сохранение и улучшение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</a:t>
            </a:r>
            <a:r>
              <a:rPr lang="ru-RU" sz="2400" dirty="0" smtClean="0">
                <a:solidFill>
                  <a:srgbClr val="0070C0"/>
                </a:solidFill>
              </a:rPr>
              <a:t> природных ресурсов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социальное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развития сельских местностей </a:t>
            </a:r>
            <a:r>
              <a:rPr lang="ru-RU" sz="2400" dirty="0" smtClean="0">
                <a:solidFill>
                  <a:srgbClr val="0070C0"/>
                </a:solidFill>
              </a:rPr>
              <a:t>и  инклюзивное развития аграрного сектора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повышение 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устойчивости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человеческих сообществ </a:t>
            </a:r>
            <a:r>
              <a:rPr lang="ru-RU" sz="2400" dirty="0" smtClean="0">
                <a:solidFill>
                  <a:srgbClr val="0070C0"/>
                </a:solidFill>
              </a:rPr>
              <a:t>и экосистем к внешним воздействиям</a:t>
            </a:r>
          </a:p>
          <a:p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устойчивая система управления </a:t>
            </a:r>
            <a:r>
              <a:rPr lang="ru-RU" sz="2400" dirty="0" smtClean="0">
                <a:solidFill>
                  <a:srgbClr val="0070C0"/>
                </a:solidFill>
              </a:rPr>
              <a:t>агропродовольственных комплексом, опирающаяся на прозрачное и эффективное законодательство, соблюдающая рациональный баланс </a:t>
            </a:r>
            <a:r>
              <a:rPr lang="ru-RU" sz="2400" dirty="0">
                <a:solidFill>
                  <a:srgbClr val="0070C0"/>
                </a:solidFill>
              </a:rPr>
              <a:t>частной инициативы и государственного регулирования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9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001000" cy="37338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Волатильность урожаев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Технологическое отставание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Низкие расходы на аграрную науку и образование</a:t>
            </a:r>
          </a:p>
          <a:p>
            <a:r>
              <a:rPr lang="ru-RU" dirty="0">
                <a:solidFill>
                  <a:srgbClr val="0070C0"/>
                </a:solidFill>
              </a:rPr>
              <a:t>Отсутствие стратегии по сокращению потерь</a:t>
            </a:r>
          </a:p>
          <a:p>
            <a:r>
              <a:rPr lang="ru-RU" dirty="0">
                <a:solidFill>
                  <a:srgbClr val="0070C0"/>
                </a:solidFill>
              </a:rPr>
              <a:t>Деградация почв</a:t>
            </a:r>
          </a:p>
          <a:p>
            <a:r>
              <a:rPr lang="ru-RU" dirty="0">
                <a:solidFill>
                  <a:srgbClr val="0070C0"/>
                </a:solidFill>
              </a:rPr>
              <a:t>Низкая </a:t>
            </a:r>
            <a:r>
              <a:rPr lang="ru-RU" dirty="0" err="1">
                <a:solidFill>
                  <a:srgbClr val="0070C0"/>
                </a:solidFill>
              </a:rPr>
              <a:t>инклюзивность</a:t>
            </a:r>
            <a:r>
              <a:rPr lang="ru-RU" dirty="0">
                <a:solidFill>
                  <a:srgbClr val="0070C0"/>
                </a:solidFill>
              </a:rPr>
              <a:t> продовольственных систем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Сохраняющиеся проблемы с качеством питания</a:t>
            </a:r>
          </a:p>
          <a:p>
            <a:r>
              <a:rPr lang="ru-RU" dirty="0">
                <a:solidFill>
                  <a:srgbClr val="0070C0"/>
                </a:solidFill>
              </a:rPr>
              <a:t>Нестабильность аграрной </a:t>
            </a:r>
            <a:r>
              <a:rPr lang="ru-RU" dirty="0" smtClean="0">
                <a:solidFill>
                  <a:srgbClr val="0070C0"/>
                </a:solidFill>
              </a:rPr>
              <a:t>политики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381000"/>
            <a:ext cx="8848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АПК России: проблемы</a:t>
            </a:r>
          </a:p>
        </p:txBody>
      </p:sp>
    </p:spTree>
    <p:extLst>
      <p:ext uri="{BB962C8B-B14F-4D97-AF65-F5344CB8AC3E}">
        <p14:creationId xmlns:p14="http://schemas.microsoft.com/office/powerpoint/2010/main" xmlns="" val="269459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Доля расходов государства на науку в ВВП, 2012-2015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741412"/>
              </p:ext>
            </p:extLst>
          </p:nvPr>
        </p:nvGraphicFramePr>
        <p:xfrm>
          <a:off x="251520" y="908720"/>
          <a:ext cx="856895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72" y="5949280"/>
            <a:ext cx="805448" cy="81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6804248" y="2204864"/>
            <a:ext cx="1584176" cy="1008112"/>
          </a:xfrm>
          <a:prstGeom prst="wedgeRectCallout">
            <a:avLst>
              <a:gd name="adj1" fmla="val 64399"/>
              <a:gd name="adj2" fmla="val 131513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45835" y="2289646"/>
            <a:ext cx="150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№ 33 среди 90 стран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384531" y="4445334"/>
            <a:ext cx="435563" cy="1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68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6324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Расходы государства и </a:t>
            </a:r>
            <a:r>
              <a:rPr lang="ru-RU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общие расходы на </a:t>
            </a:r>
            <a:r>
              <a:rPr lang="ru-RU" sz="2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научные исследования </a:t>
            </a:r>
            <a:r>
              <a:rPr lang="ru-RU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 сфере сельского хозяйства и ветеринарии, </a:t>
            </a:r>
            <a:r>
              <a:rPr lang="ru-RU" sz="2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lang="en-US" sz="2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15, </a:t>
            </a:r>
            <a:r>
              <a:rPr lang="en-US" sz="20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PPP USD</a:t>
            </a:r>
            <a:endParaRPr lang="ru-RU" sz="2800" b="1" dirty="0" smtClean="0"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400800"/>
            <a:ext cx="1366834" cy="214312"/>
          </a:xfrm>
          <a:prstGeom prst="rect">
            <a:avLst/>
          </a:prstGeom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5291107"/>
              </p:ext>
            </p:extLst>
          </p:nvPr>
        </p:nvGraphicFramePr>
        <p:xfrm>
          <a:off x="228600" y="1411319"/>
          <a:ext cx="860123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10133"/>
            <a:ext cx="435563" cy="1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33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791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Доля государственных расходов на аграрную науку во всех расходах государства на науку, </a:t>
            </a:r>
            <a:r>
              <a:rPr lang="ru-RU" sz="2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2015, %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2058894"/>
              </p:ext>
            </p:extLst>
          </p:nvPr>
        </p:nvGraphicFramePr>
        <p:xfrm>
          <a:off x="251520" y="977137"/>
          <a:ext cx="878497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04031"/>
            <a:ext cx="13652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83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28600" y="340732"/>
            <a:ext cx="821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США: структура расходов на аграрную науку </a:t>
            </a:r>
            <a:r>
              <a:rPr lang="ru-RU" sz="28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2013 г.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6472" y="1600200"/>
            <a:ext cx="7620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16+ млрд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долларов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76% частный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бизнес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24% (3,8 млрд долларов) государство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Из него 52% производители ресурсов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             48% пищевая и перерабатывающая промышленность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472" y="4296444"/>
            <a:ext cx="7239000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Россия 2016: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вложении в аграрную науку 300+ млн долларов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946546" y="2410363"/>
            <a:ext cx="2160240" cy="4109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6056" y="5024219"/>
            <a:ext cx="2160240" cy="4109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95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08" y="112693"/>
            <a:ext cx="887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45720" indent="0" algn="ctr">
              <a:buNone/>
              <a:defRPr sz="3200" b="1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Затраты на </a:t>
            </a:r>
            <a:r>
              <a:rPr lang="ru-RU" dirty="0" smtClean="0"/>
              <a:t>аграрную науку  </a:t>
            </a:r>
            <a:r>
              <a:rPr lang="ru-RU" dirty="0"/>
              <a:t>в </a:t>
            </a:r>
            <a:r>
              <a:rPr lang="ru-RU" dirty="0" smtClean="0"/>
              <a:t>мире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5" y="620688"/>
            <a:ext cx="8352928" cy="56286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2" y="6169429"/>
            <a:ext cx="2616810" cy="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422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373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Государственная поддержка аграрной науки - необходима смена парадигмы </vt:lpstr>
      <vt:lpstr>ЦУР 2: Покончить с голодом, обеспечить продовольственную безопасность и улучшение питания и содействовать устойчивому развитию сельского хозяйства</vt:lpstr>
      <vt:lpstr>Что такое устойчивое развитие сельского хозяйства</vt:lpstr>
      <vt:lpstr>Слайд 4</vt:lpstr>
      <vt:lpstr>Доля расходов государства на науку в ВВП, 2012-2015</vt:lpstr>
      <vt:lpstr>Слайд 6</vt:lpstr>
      <vt:lpstr>Доля государственных расходов на аграрную науку во всех расходах государства на науку, 2015, %</vt:lpstr>
      <vt:lpstr>Слайд 8</vt:lpstr>
      <vt:lpstr>Слайд 9</vt:lpstr>
      <vt:lpstr>Слайд 10</vt:lpstr>
      <vt:lpstr>Мировой рейтинг аграрных университетов  (Европа)</vt:lpstr>
      <vt:lpstr>Задачи агроэкономической науки в сфере инновативного развития сельского хозяйства</vt:lpstr>
      <vt:lpstr>Слайд 13</vt:lpstr>
    </vt:vector>
  </TitlesOfParts>
  <Company>НИУ ВШЭ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acer</cp:lastModifiedBy>
  <cp:revision>21</cp:revision>
  <dcterms:created xsi:type="dcterms:W3CDTF">2018-10-12T13:39:15Z</dcterms:created>
  <dcterms:modified xsi:type="dcterms:W3CDTF">2018-10-22T11:15:59Z</dcterms:modified>
</cp:coreProperties>
</file>