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7AD0-A0A5-457C-B6C3-1C192B3853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84BE9-85B7-4955-B983-17DCC8439E9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900" dirty="0">
              <a:latin typeface="Arial" panose="020B0604020202020204" pitchFamily="34" charset="0"/>
              <a:cs typeface="Arial" panose="020B0604020202020204" pitchFamily="34" charset="0"/>
            </a:rPr>
            <a:t>Высокая стоимость найма новых сотрудников</a:t>
          </a:r>
        </a:p>
      </dgm:t>
    </dgm:pt>
    <dgm:pt modelId="{2F07E39E-4BD2-4B02-B78B-6D4DA4F3857F}" type="parTrans" cxnId="{2561E178-EB43-4AB4-A66D-78B533175FD2}">
      <dgm:prSet/>
      <dgm:spPr/>
      <dgm:t>
        <a:bodyPr/>
        <a:lstStyle/>
        <a:p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F30DD-4EF1-4051-B608-08D64F9BE3AC}" type="sibTrans" cxnId="{2561E178-EB43-4AB4-A66D-78B533175FD2}">
      <dgm:prSet/>
      <dgm:spPr/>
      <dgm:t>
        <a:bodyPr/>
        <a:lstStyle/>
        <a:p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D5BC1-1CA9-4220-BAA1-2DF1E6C44691}">
      <dgm:prSet custT="1"/>
      <dgm:spPr>
        <a:solidFill>
          <a:schemeClr val="accent2"/>
        </a:solidFill>
      </dgm:spPr>
      <dgm:t>
        <a:bodyPr/>
        <a:lstStyle/>
        <a:p>
          <a:r>
            <a:rPr lang="ru-RU" sz="1900" dirty="0">
              <a:latin typeface="Arial" panose="020B0604020202020204" pitchFamily="34" charset="0"/>
              <a:cs typeface="Arial" panose="020B0604020202020204" pitchFamily="34" charset="0"/>
            </a:rPr>
            <a:t>Развитие информационных технологий</a:t>
          </a:r>
        </a:p>
      </dgm:t>
    </dgm:pt>
    <dgm:pt modelId="{7B29DD53-4629-4859-AB35-8B3A225B0560}" type="parTrans" cxnId="{CEA7ECE1-8123-48A3-9E56-EEE8D71A18C4}">
      <dgm:prSet/>
      <dgm:spPr/>
      <dgm:t>
        <a:bodyPr/>
        <a:lstStyle/>
        <a:p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91CF0-8928-4332-BBB8-F0C86B6035C2}" type="sibTrans" cxnId="{CEA7ECE1-8123-48A3-9E56-EEE8D71A18C4}">
      <dgm:prSet/>
      <dgm:spPr/>
      <dgm:t>
        <a:bodyPr/>
        <a:lstStyle/>
        <a:p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73BBF-3E93-48F0-BC77-9B0A83579A6B}">
      <dgm:prSet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900">
              <a:latin typeface="Arial" panose="020B0604020202020204" pitchFamily="34" charset="0"/>
              <a:cs typeface="Arial" panose="020B0604020202020204" pitchFamily="34" charset="0"/>
            </a:rPr>
            <a:t>оциальные сети</a:t>
          </a:r>
          <a:endParaRPr lang="ru-RU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352D8-2E46-4FA3-BF5A-1DB2E87D4FF6}" type="parTrans" cxnId="{7866720A-88F2-4D6A-BEEB-C19BFD3263A0}">
      <dgm:prSet/>
      <dgm:spPr/>
      <dgm:t>
        <a:bodyPr/>
        <a:lstStyle/>
        <a:p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2CD9-9EEE-4066-A876-C0F8492C4CE9}" type="sibTrans" cxnId="{7866720A-88F2-4D6A-BEEB-C19BFD3263A0}">
      <dgm:prSet/>
      <dgm:spPr/>
      <dgm:t>
        <a:bodyPr/>
        <a:lstStyle/>
        <a:p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47BDB-B901-47BC-8B2F-24A29895F3BD}" type="pres">
      <dgm:prSet presAssocID="{79A67AD0-A0A5-457C-B6C3-1C192B38532A}" presName="CompostProcess" presStyleCnt="0">
        <dgm:presLayoutVars>
          <dgm:dir/>
          <dgm:resizeHandles val="exact"/>
        </dgm:presLayoutVars>
      </dgm:prSet>
      <dgm:spPr/>
    </dgm:pt>
    <dgm:pt modelId="{49383664-9D8D-4B6C-9DD5-6C73F924080A}" type="pres">
      <dgm:prSet presAssocID="{79A67AD0-A0A5-457C-B6C3-1C192B38532A}" presName="arrow" presStyleLbl="bgShp" presStyleIdx="0" presStyleCnt="1"/>
      <dgm:spPr/>
    </dgm:pt>
    <dgm:pt modelId="{AB839C97-8720-4B84-BF33-6BC395B99629}" type="pres">
      <dgm:prSet presAssocID="{79A67AD0-A0A5-457C-B6C3-1C192B38532A}" presName="linearProcess" presStyleCnt="0"/>
      <dgm:spPr/>
    </dgm:pt>
    <dgm:pt modelId="{8545D2A9-0BBF-4536-AFC6-E74BB8457CBD}" type="pres">
      <dgm:prSet presAssocID="{D6E84BE9-85B7-4955-B983-17DCC8439E90}" presName="textNode" presStyleLbl="node1" presStyleIdx="0" presStyleCnt="3">
        <dgm:presLayoutVars>
          <dgm:bulletEnabled val="1"/>
        </dgm:presLayoutVars>
      </dgm:prSet>
      <dgm:spPr/>
    </dgm:pt>
    <dgm:pt modelId="{8D1B8931-49F5-418B-A25D-F3D4667E2328}" type="pres">
      <dgm:prSet presAssocID="{894F30DD-4EF1-4051-B608-08D64F9BE3AC}" presName="sibTrans" presStyleCnt="0"/>
      <dgm:spPr/>
    </dgm:pt>
    <dgm:pt modelId="{3BDB3E9B-5CDA-4270-8FA1-1A55DF148236}" type="pres">
      <dgm:prSet presAssocID="{AE7D5BC1-1CA9-4220-BAA1-2DF1E6C44691}" presName="textNode" presStyleLbl="node1" presStyleIdx="1" presStyleCnt="3">
        <dgm:presLayoutVars>
          <dgm:bulletEnabled val="1"/>
        </dgm:presLayoutVars>
      </dgm:prSet>
      <dgm:spPr/>
    </dgm:pt>
    <dgm:pt modelId="{B9DFE91F-1AA0-419B-9E2B-253BBD1E4863}" type="pres">
      <dgm:prSet presAssocID="{1D291CF0-8928-4332-BBB8-F0C86B6035C2}" presName="sibTrans" presStyleCnt="0"/>
      <dgm:spPr/>
    </dgm:pt>
    <dgm:pt modelId="{6D45EFBE-B80B-4D5E-A6E8-5A3A25ABBCEF}" type="pres">
      <dgm:prSet presAssocID="{E1D73BBF-3E93-48F0-BC77-9B0A83579A6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3A98506-0D55-40D6-946E-87AB49605746}" type="presOf" srcId="{79A67AD0-A0A5-457C-B6C3-1C192B38532A}" destId="{8B747BDB-B901-47BC-8B2F-24A29895F3BD}" srcOrd="0" destOrd="0" presId="urn:microsoft.com/office/officeart/2005/8/layout/hProcess9"/>
    <dgm:cxn modelId="{7866720A-88F2-4D6A-BEEB-C19BFD3263A0}" srcId="{79A67AD0-A0A5-457C-B6C3-1C192B38532A}" destId="{E1D73BBF-3E93-48F0-BC77-9B0A83579A6B}" srcOrd="2" destOrd="0" parTransId="{C6F352D8-2E46-4FA3-BF5A-1DB2E87D4FF6}" sibTransId="{38A72CD9-9EEE-4066-A876-C0F8492C4CE9}"/>
    <dgm:cxn modelId="{86B66C13-4CAF-4DEF-A5A8-3156D316AFE2}" type="presOf" srcId="{D6E84BE9-85B7-4955-B983-17DCC8439E90}" destId="{8545D2A9-0BBF-4536-AFC6-E74BB8457CBD}" srcOrd="0" destOrd="0" presId="urn:microsoft.com/office/officeart/2005/8/layout/hProcess9"/>
    <dgm:cxn modelId="{2561E178-EB43-4AB4-A66D-78B533175FD2}" srcId="{79A67AD0-A0A5-457C-B6C3-1C192B38532A}" destId="{D6E84BE9-85B7-4955-B983-17DCC8439E90}" srcOrd="0" destOrd="0" parTransId="{2F07E39E-4BD2-4B02-B78B-6D4DA4F3857F}" sibTransId="{894F30DD-4EF1-4051-B608-08D64F9BE3AC}"/>
    <dgm:cxn modelId="{BD1D3BAA-9612-4562-9ED1-2B5D1463FC03}" type="presOf" srcId="{E1D73BBF-3E93-48F0-BC77-9B0A83579A6B}" destId="{6D45EFBE-B80B-4D5E-A6E8-5A3A25ABBCEF}" srcOrd="0" destOrd="0" presId="urn:microsoft.com/office/officeart/2005/8/layout/hProcess9"/>
    <dgm:cxn modelId="{66C868D0-D570-4110-BFA7-3EF5FF42014B}" type="presOf" srcId="{AE7D5BC1-1CA9-4220-BAA1-2DF1E6C44691}" destId="{3BDB3E9B-5CDA-4270-8FA1-1A55DF148236}" srcOrd="0" destOrd="0" presId="urn:microsoft.com/office/officeart/2005/8/layout/hProcess9"/>
    <dgm:cxn modelId="{CEA7ECE1-8123-48A3-9E56-EEE8D71A18C4}" srcId="{79A67AD0-A0A5-457C-B6C3-1C192B38532A}" destId="{AE7D5BC1-1CA9-4220-BAA1-2DF1E6C44691}" srcOrd="1" destOrd="0" parTransId="{7B29DD53-4629-4859-AB35-8B3A225B0560}" sibTransId="{1D291CF0-8928-4332-BBB8-F0C86B6035C2}"/>
    <dgm:cxn modelId="{C19CC156-5656-4081-994E-D4FDB26B3B5F}" type="presParOf" srcId="{8B747BDB-B901-47BC-8B2F-24A29895F3BD}" destId="{49383664-9D8D-4B6C-9DD5-6C73F924080A}" srcOrd="0" destOrd="0" presId="urn:microsoft.com/office/officeart/2005/8/layout/hProcess9"/>
    <dgm:cxn modelId="{22D601D0-9594-4605-8862-CCC2097C122D}" type="presParOf" srcId="{8B747BDB-B901-47BC-8B2F-24A29895F3BD}" destId="{AB839C97-8720-4B84-BF33-6BC395B99629}" srcOrd="1" destOrd="0" presId="urn:microsoft.com/office/officeart/2005/8/layout/hProcess9"/>
    <dgm:cxn modelId="{1137207D-9D0D-41A2-A4DC-3A94DBCF0AAF}" type="presParOf" srcId="{AB839C97-8720-4B84-BF33-6BC395B99629}" destId="{8545D2A9-0BBF-4536-AFC6-E74BB8457CBD}" srcOrd="0" destOrd="0" presId="urn:microsoft.com/office/officeart/2005/8/layout/hProcess9"/>
    <dgm:cxn modelId="{0C2876F2-B167-42FE-ABB1-7A3BA0BAD6D1}" type="presParOf" srcId="{AB839C97-8720-4B84-BF33-6BC395B99629}" destId="{8D1B8931-49F5-418B-A25D-F3D4667E2328}" srcOrd="1" destOrd="0" presId="urn:microsoft.com/office/officeart/2005/8/layout/hProcess9"/>
    <dgm:cxn modelId="{40067616-4F19-4A28-A876-E99E5B21ABFF}" type="presParOf" srcId="{AB839C97-8720-4B84-BF33-6BC395B99629}" destId="{3BDB3E9B-5CDA-4270-8FA1-1A55DF148236}" srcOrd="2" destOrd="0" presId="urn:microsoft.com/office/officeart/2005/8/layout/hProcess9"/>
    <dgm:cxn modelId="{22EF676F-EE6C-48DA-900B-D0A7806B0CEE}" type="presParOf" srcId="{AB839C97-8720-4B84-BF33-6BC395B99629}" destId="{B9DFE91F-1AA0-419B-9E2B-253BBD1E4863}" srcOrd="3" destOrd="0" presId="urn:microsoft.com/office/officeart/2005/8/layout/hProcess9"/>
    <dgm:cxn modelId="{7C300C14-6FA7-4B1A-8032-9821AAD3A355}" type="presParOf" srcId="{AB839C97-8720-4B84-BF33-6BC395B99629}" destId="{6D45EFBE-B80B-4D5E-A6E8-5A3A25ABBC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797A2-9C01-402A-BD82-B26A4BDAF8B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3C82F-62DA-4556-B230-B59A33F66E31}">
      <dgm:prSet custT="1"/>
      <dgm:spPr/>
      <dgm:t>
        <a:bodyPr/>
        <a:lstStyle/>
        <a:p>
          <a:r>
            <a:rPr lang="ru-RU" sz="1500">
              <a:latin typeface="Arial" panose="020B0604020202020204" pitchFamily="34" charset="0"/>
              <a:cs typeface="Arial" panose="020B0604020202020204" pitchFamily="34" charset="0"/>
            </a:rPr>
            <a:t>привлечение новых сотрудников быстрее и с меньшими затратами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0AFE3-CE93-4F34-9B1C-DF1B59D5D79F}" type="parTrans" cxnId="{F38DAC3E-0BCF-4339-8D9F-94B140393756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A3A26-2F3D-4DDC-B756-BEA3C3C9DDF6}" type="sibTrans" cxnId="{F38DAC3E-0BCF-4339-8D9F-94B140393756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4BAB3-28F4-480A-A993-829BC9CBFD1E}">
      <dgm:prSet custT="1"/>
      <dgm:spPr/>
      <dgm:t>
        <a:bodyPr/>
        <a:lstStyle/>
        <a:p>
          <a:r>
            <a:rPr lang="ru-RU" sz="1500">
              <a:latin typeface="Arial" panose="020B0604020202020204" pitchFamily="34" charset="0"/>
              <a:cs typeface="Arial" panose="020B0604020202020204" pitchFamily="34" charset="0"/>
            </a:rPr>
            <a:t>отклик от кандидата обходиться в 2,5 раза дешевле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C5376-DE04-4C71-96B1-1860F4E15856}" type="parTrans" cxnId="{2B39082D-50E5-41F1-A15D-36B7F6B749F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FAE17-B00D-46AD-90DF-4C1E6D453B43}" type="sibTrans" cxnId="{2B39082D-50E5-41F1-A15D-36B7F6B749F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A4159-C62B-4A58-A619-B6C7676206A2}">
      <dgm:prSet custT="1"/>
      <dgm:spPr/>
      <dgm:t>
        <a:bodyPr/>
        <a:lstStyle/>
        <a:p>
          <a:r>
            <a:rPr lang="ru-RU" sz="1500">
              <a:latin typeface="Arial" panose="020B0604020202020204" pitchFamily="34" charset="0"/>
              <a:cs typeface="Arial" panose="020B0604020202020204" pitchFamily="34" charset="0"/>
            </a:rPr>
            <a:t>удерживать сотрудников дешевле, чем нанимать новых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03BE6-6A39-41AA-BAAF-4F9100B5C0D0}" type="parTrans" cxnId="{07DAAEC6-1023-4BC2-9156-3FEF6EAAAE22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A7BE6-73D5-4C8A-A550-CAA4835D8EA0}" type="sibTrans" cxnId="{07DAAEC6-1023-4BC2-9156-3FEF6EAAAE22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43977-7B33-4DD3-8458-78AABD5F8FE1}">
      <dgm:prSet custT="1"/>
      <dgm:spPr/>
      <dgm:t>
        <a:bodyPr/>
        <a:lstStyle/>
        <a:p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стоимость привлечения нового штатного сотрудника может обходиться в 3–4 оклада, для руководителя – в 2 годовых дохода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4AE60-0774-4E07-8F58-513374BAEBC3}" type="parTrans" cxnId="{B98A4144-3193-4D84-850E-8D6F3BAC4372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7991C-8FD2-468E-BE62-B70D07353C4D}" type="sibTrans" cxnId="{B98A4144-3193-4D84-850E-8D6F3BAC4372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1F468-7420-478E-8BC5-0A94A4BCA82C}" type="pres">
      <dgm:prSet presAssocID="{608797A2-9C01-402A-BD82-B26A4BDAF8B8}" presName="matrix" presStyleCnt="0">
        <dgm:presLayoutVars>
          <dgm:chMax val="1"/>
          <dgm:dir/>
          <dgm:resizeHandles val="exact"/>
        </dgm:presLayoutVars>
      </dgm:prSet>
      <dgm:spPr/>
    </dgm:pt>
    <dgm:pt modelId="{1D6EC09F-05D9-4761-884D-4DEEE0DE1711}" type="pres">
      <dgm:prSet presAssocID="{608797A2-9C01-402A-BD82-B26A4BDAF8B8}" presName="diamond" presStyleLbl="bgShp" presStyleIdx="0" presStyleCnt="1"/>
      <dgm:spPr/>
    </dgm:pt>
    <dgm:pt modelId="{95E1BED4-D6E1-4A93-821E-188F3F728E83}" type="pres">
      <dgm:prSet presAssocID="{608797A2-9C01-402A-BD82-B26A4BDAF8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6811C3-DDC5-4CD3-811F-5BA4E6D0FB8C}" type="pres">
      <dgm:prSet presAssocID="{608797A2-9C01-402A-BD82-B26A4BDAF8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430C44-C79B-432A-A95E-4BF35D683241}" type="pres">
      <dgm:prSet presAssocID="{608797A2-9C01-402A-BD82-B26A4BDAF8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0D25A0-54BA-4860-B70A-A318E083E9F9}" type="pres">
      <dgm:prSet presAssocID="{608797A2-9C01-402A-BD82-B26A4BDAF8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B39082D-50E5-41F1-A15D-36B7F6B749FE}" srcId="{608797A2-9C01-402A-BD82-B26A4BDAF8B8}" destId="{6764BAB3-28F4-480A-A993-829BC9CBFD1E}" srcOrd="1" destOrd="0" parTransId="{161C5376-DE04-4C71-96B1-1860F4E15856}" sibTransId="{40BFAE17-B00D-46AD-90DF-4C1E6D453B43}"/>
    <dgm:cxn modelId="{F38DAC3E-0BCF-4339-8D9F-94B140393756}" srcId="{608797A2-9C01-402A-BD82-B26A4BDAF8B8}" destId="{5AB3C82F-62DA-4556-B230-B59A33F66E31}" srcOrd="0" destOrd="0" parTransId="{1400AFE3-CE93-4F34-9B1C-DF1B59D5D79F}" sibTransId="{E09A3A26-2F3D-4DDC-B756-BEA3C3C9DDF6}"/>
    <dgm:cxn modelId="{B98A4144-3193-4D84-850E-8D6F3BAC4372}" srcId="{608797A2-9C01-402A-BD82-B26A4BDAF8B8}" destId="{B9B43977-7B33-4DD3-8458-78AABD5F8FE1}" srcOrd="3" destOrd="0" parTransId="{5A14AE60-0774-4E07-8F58-513374BAEBC3}" sibTransId="{C6F7991C-8FD2-468E-BE62-B70D07353C4D}"/>
    <dgm:cxn modelId="{D553A979-FAE7-4371-84D3-B582CE1CC9FC}" type="presOf" srcId="{6764BAB3-28F4-480A-A993-829BC9CBFD1E}" destId="{3B6811C3-DDC5-4CD3-811F-5BA4E6D0FB8C}" srcOrd="0" destOrd="0" presId="urn:microsoft.com/office/officeart/2005/8/layout/matrix3"/>
    <dgm:cxn modelId="{46984CAC-1BEC-444E-B5DE-DAAB2E2D1292}" type="presOf" srcId="{5AB3C82F-62DA-4556-B230-B59A33F66E31}" destId="{95E1BED4-D6E1-4A93-821E-188F3F728E83}" srcOrd="0" destOrd="0" presId="urn:microsoft.com/office/officeart/2005/8/layout/matrix3"/>
    <dgm:cxn modelId="{07DAAEC6-1023-4BC2-9156-3FEF6EAAAE22}" srcId="{608797A2-9C01-402A-BD82-B26A4BDAF8B8}" destId="{AD4A4159-C62B-4A58-A619-B6C7676206A2}" srcOrd="2" destOrd="0" parTransId="{56203BE6-6A39-41AA-BAAF-4F9100B5C0D0}" sibTransId="{C9EA7BE6-73D5-4C8A-A550-CAA4835D8EA0}"/>
    <dgm:cxn modelId="{AC6BC3D9-66BE-4F15-8C22-C08EEDF43D5A}" type="presOf" srcId="{608797A2-9C01-402A-BD82-B26A4BDAF8B8}" destId="{8AA1F468-7420-478E-8BC5-0A94A4BCA82C}" srcOrd="0" destOrd="0" presId="urn:microsoft.com/office/officeart/2005/8/layout/matrix3"/>
    <dgm:cxn modelId="{2F2245E1-4D76-4CFD-9999-499126563601}" type="presOf" srcId="{B9B43977-7B33-4DD3-8458-78AABD5F8FE1}" destId="{510D25A0-54BA-4860-B70A-A318E083E9F9}" srcOrd="0" destOrd="0" presId="urn:microsoft.com/office/officeart/2005/8/layout/matrix3"/>
    <dgm:cxn modelId="{10F578F0-9DBA-4C04-B757-52633102CF28}" type="presOf" srcId="{AD4A4159-C62B-4A58-A619-B6C7676206A2}" destId="{8C430C44-C79B-432A-A95E-4BF35D683241}" srcOrd="0" destOrd="0" presId="urn:microsoft.com/office/officeart/2005/8/layout/matrix3"/>
    <dgm:cxn modelId="{5B2D4126-CD2D-45AC-94BB-0B8A7B30B0FC}" type="presParOf" srcId="{8AA1F468-7420-478E-8BC5-0A94A4BCA82C}" destId="{1D6EC09F-05D9-4761-884D-4DEEE0DE1711}" srcOrd="0" destOrd="0" presId="urn:microsoft.com/office/officeart/2005/8/layout/matrix3"/>
    <dgm:cxn modelId="{856E508C-5C4B-4BAF-9A39-146386F93C25}" type="presParOf" srcId="{8AA1F468-7420-478E-8BC5-0A94A4BCA82C}" destId="{95E1BED4-D6E1-4A93-821E-188F3F728E83}" srcOrd="1" destOrd="0" presId="urn:microsoft.com/office/officeart/2005/8/layout/matrix3"/>
    <dgm:cxn modelId="{1F8556A7-DA5B-44BD-8FF1-545A21FD13A7}" type="presParOf" srcId="{8AA1F468-7420-478E-8BC5-0A94A4BCA82C}" destId="{3B6811C3-DDC5-4CD3-811F-5BA4E6D0FB8C}" srcOrd="2" destOrd="0" presId="urn:microsoft.com/office/officeart/2005/8/layout/matrix3"/>
    <dgm:cxn modelId="{0CCA565F-B7E0-4052-ACCB-07B670471D10}" type="presParOf" srcId="{8AA1F468-7420-478E-8BC5-0A94A4BCA82C}" destId="{8C430C44-C79B-432A-A95E-4BF35D683241}" srcOrd="3" destOrd="0" presId="urn:microsoft.com/office/officeart/2005/8/layout/matrix3"/>
    <dgm:cxn modelId="{2A7938EC-922D-44A9-8F1A-41CDAA964D02}" type="presParOf" srcId="{8AA1F468-7420-478E-8BC5-0A94A4BCA82C}" destId="{510D25A0-54BA-4860-B70A-A318E083E9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224FF-CA29-4F44-A629-5E4C1B9FEAA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F7CF96-1167-4FE6-A44B-C9C47AF03A18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Инновационность = конкурентоспособность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C20D2-DEEB-47C3-BD2A-AD5D951ECC65}" type="parTrans" cxnId="{C03B6E70-E1FE-4EC6-BB93-10E0FA3D1A9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6558D-E1A2-4B71-847E-DA57F1A8B992}" type="sibTrans" cxnId="{C03B6E70-E1FE-4EC6-BB93-10E0FA3D1A9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F117A-B0A7-49F3-971E-C7746CDB19C8}">
      <dgm:prSet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Сотрудники с высоким инновационным потенциалом – ограниченный ресурс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D5E37-D370-498E-BF86-9F9151670321}" type="parTrans" cxnId="{ECB36197-DA99-4CFB-ABD7-32C039ACFB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33078-171B-4E6F-9BC7-952DBA4E5FB5}" type="sibTrans" cxnId="{ECB36197-DA99-4CFB-ABD7-32C039ACFB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E2F03-967A-4C7D-98B6-BC9DDE32B30D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Обладая таким ресурсом не нужно обращаться к партнерам и конкурентам за технологиями и совершенными идеями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DFC5F-7A6F-494C-A6C5-0829C1048706}" type="parTrans" cxnId="{0DAC8BE0-8038-4CFE-99B5-01A59D0FEB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D0BB9-AE6B-4274-9DD2-89C5310EA82D}" type="sibTrans" cxnId="{0DAC8BE0-8038-4CFE-99B5-01A59D0FEB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F363C-0D70-4034-900D-082CC9A4E3AF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Развитие инноваций, повышение эффективности процессов, модернизация</a:t>
          </a:r>
        </a:p>
      </dgm:t>
    </dgm:pt>
    <dgm:pt modelId="{DAAC4DD8-164C-4B4C-80DC-87417579667E}" type="parTrans" cxnId="{7606E7B3-4FC6-461C-8247-CEE14AFC806C}">
      <dgm:prSet/>
      <dgm:spPr/>
      <dgm:t>
        <a:bodyPr/>
        <a:lstStyle/>
        <a:p>
          <a:endParaRPr lang="ru-RU"/>
        </a:p>
      </dgm:t>
    </dgm:pt>
    <dgm:pt modelId="{40A724B4-0ADD-410B-B793-9D120B2FA178}" type="sibTrans" cxnId="{7606E7B3-4FC6-461C-8247-CEE14AFC806C}">
      <dgm:prSet/>
      <dgm:spPr/>
      <dgm:t>
        <a:bodyPr/>
        <a:lstStyle/>
        <a:p>
          <a:endParaRPr lang="ru-RU"/>
        </a:p>
      </dgm:t>
    </dgm:pt>
    <dgm:pt modelId="{A3354E22-1FBB-4FB1-87FA-26A0FE95B729}" type="pres">
      <dgm:prSet presAssocID="{525224FF-CA29-4F44-A629-5E4C1B9FEAAF}" presName="outerComposite" presStyleCnt="0">
        <dgm:presLayoutVars>
          <dgm:chMax val="5"/>
          <dgm:dir/>
          <dgm:resizeHandles val="exact"/>
        </dgm:presLayoutVars>
      </dgm:prSet>
      <dgm:spPr/>
    </dgm:pt>
    <dgm:pt modelId="{571E56BB-2376-438F-ADC0-40108E5B5ABB}" type="pres">
      <dgm:prSet presAssocID="{525224FF-CA29-4F44-A629-5E4C1B9FEAAF}" presName="dummyMaxCanvas" presStyleCnt="0">
        <dgm:presLayoutVars/>
      </dgm:prSet>
      <dgm:spPr/>
    </dgm:pt>
    <dgm:pt modelId="{F346DE5C-D460-4EE8-8995-3781CCBCE6C3}" type="pres">
      <dgm:prSet presAssocID="{525224FF-CA29-4F44-A629-5E4C1B9FEAAF}" presName="FourNodes_1" presStyleLbl="node1" presStyleIdx="0" presStyleCnt="4">
        <dgm:presLayoutVars>
          <dgm:bulletEnabled val="1"/>
        </dgm:presLayoutVars>
      </dgm:prSet>
      <dgm:spPr/>
    </dgm:pt>
    <dgm:pt modelId="{A2A83289-DCA1-4886-A971-C36E63E91508}" type="pres">
      <dgm:prSet presAssocID="{525224FF-CA29-4F44-A629-5E4C1B9FEAAF}" presName="FourNodes_2" presStyleLbl="node1" presStyleIdx="1" presStyleCnt="4">
        <dgm:presLayoutVars>
          <dgm:bulletEnabled val="1"/>
        </dgm:presLayoutVars>
      </dgm:prSet>
      <dgm:spPr/>
    </dgm:pt>
    <dgm:pt modelId="{EDF02C48-D3C4-480D-8917-FDA967521AE9}" type="pres">
      <dgm:prSet presAssocID="{525224FF-CA29-4F44-A629-5E4C1B9FEAAF}" presName="FourNodes_3" presStyleLbl="node1" presStyleIdx="2" presStyleCnt="4">
        <dgm:presLayoutVars>
          <dgm:bulletEnabled val="1"/>
        </dgm:presLayoutVars>
      </dgm:prSet>
      <dgm:spPr/>
    </dgm:pt>
    <dgm:pt modelId="{6135B174-9368-4440-95CD-58ADFD6DE641}" type="pres">
      <dgm:prSet presAssocID="{525224FF-CA29-4F44-A629-5E4C1B9FEAAF}" presName="FourNodes_4" presStyleLbl="node1" presStyleIdx="3" presStyleCnt="4">
        <dgm:presLayoutVars>
          <dgm:bulletEnabled val="1"/>
        </dgm:presLayoutVars>
      </dgm:prSet>
      <dgm:spPr/>
    </dgm:pt>
    <dgm:pt modelId="{4634183F-B81D-4A4B-A609-CEEC862F8E76}" type="pres">
      <dgm:prSet presAssocID="{525224FF-CA29-4F44-A629-5E4C1B9FEAAF}" presName="FourConn_1-2" presStyleLbl="fgAccFollowNode1" presStyleIdx="0" presStyleCnt="3">
        <dgm:presLayoutVars>
          <dgm:bulletEnabled val="1"/>
        </dgm:presLayoutVars>
      </dgm:prSet>
      <dgm:spPr/>
    </dgm:pt>
    <dgm:pt modelId="{EC494916-3186-459C-B0B6-CF18FD8C327F}" type="pres">
      <dgm:prSet presAssocID="{525224FF-CA29-4F44-A629-5E4C1B9FEAAF}" presName="FourConn_2-3" presStyleLbl="fgAccFollowNode1" presStyleIdx="1" presStyleCnt="3">
        <dgm:presLayoutVars>
          <dgm:bulletEnabled val="1"/>
        </dgm:presLayoutVars>
      </dgm:prSet>
      <dgm:spPr/>
    </dgm:pt>
    <dgm:pt modelId="{94C3D77B-8DC4-4D18-BF5C-78307B64561C}" type="pres">
      <dgm:prSet presAssocID="{525224FF-CA29-4F44-A629-5E4C1B9FEAAF}" presName="FourConn_3-4" presStyleLbl="fgAccFollowNode1" presStyleIdx="2" presStyleCnt="3">
        <dgm:presLayoutVars>
          <dgm:bulletEnabled val="1"/>
        </dgm:presLayoutVars>
      </dgm:prSet>
      <dgm:spPr/>
    </dgm:pt>
    <dgm:pt modelId="{2F70A5A6-5356-4C11-9103-C68075BFF684}" type="pres">
      <dgm:prSet presAssocID="{525224FF-CA29-4F44-A629-5E4C1B9FEAAF}" presName="FourNodes_1_text" presStyleLbl="node1" presStyleIdx="3" presStyleCnt="4">
        <dgm:presLayoutVars>
          <dgm:bulletEnabled val="1"/>
        </dgm:presLayoutVars>
      </dgm:prSet>
      <dgm:spPr/>
    </dgm:pt>
    <dgm:pt modelId="{CBB75FA0-0157-40CA-BE8F-A9CDD4383AE6}" type="pres">
      <dgm:prSet presAssocID="{525224FF-CA29-4F44-A629-5E4C1B9FEAAF}" presName="FourNodes_2_text" presStyleLbl="node1" presStyleIdx="3" presStyleCnt="4">
        <dgm:presLayoutVars>
          <dgm:bulletEnabled val="1"/>
        </dgm:presLayoutVars>
      </dgm:prSet>
      <dgm:spPr/>
    </dgm:pt>
    <dgm:pt modelId="{3866BE00-3205-4B76-83EA-81BFF456B515}" type="pres">
      <dgm:prSet presAssocID="{525224FF-CA29-4F44-A629-5E4C1B9FEAAF}" presName="FourNodes_3_text" presStyleLbl="node1" presStyleIdx="3" presStyleCnt="4">
        <dgm:presLayoutVars>
          <dgm:bulletEnabled val="1"/>
        </dgm:presLayoutVars>
      </dgm:prSet>
      <dgm:spPr/>
    </dgm:pt>
    <dgm:pt modelId="{774FEF7D-0148-45A4-9FC4-7A7FD9668D0E}" type="pres">
      <dgm:prSet presAssocID="{525224FF-CA29-4F44-A629-5E4C1B9FEAA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ED94D66-4178-461B-9599-04F4FBBAC1D0}" type="presOf" srcId="{2CF7CF96-1167-4FE6-A44B-C9C47AF03A18}" destId="{2F70A5A6-5356-4C11-9103-C68075BFF684}" srcOrd="1" destOrd="0" presId="urn:microsoft.com/office/officeart/2005/8/layout/vProcess5"/>
    <dgm:cxn modelId="{C03B6E70-E1FE-4EC6-BB93-10E0FA3D1A94}" srcId="{525224FF-CA29-4F44-A629-5E4C1B9FEAAF}" destId="{2CF7CF96-1167-4FE6-A44B-C9C47AF03A18}" srcOrd="0" destOrd="0" parTransId="{61CC20D2-DEEB-47C3-BD2A-AD5D951ECC65}" sibTransId="{6806558D-E1A2-4B71-847E-DA57F1A8B992}"/>
    <dgm:cxn modelId="{7E70C153-E77F-4694-836B-E9437D578D74}" type="presOf" srcId="{882E2F03-967A-4C7D-98B6-BC9DDE32B30D}" destId="{EDF02C48-D3C4-480D-8917-FDA967521AE9}" srcOrd="0" destOrd="0" presId="urn:microsoft.com/office/officeart/2005/8/layout/vProcess5"/>
    <dgm:cxn modelId="{C776067A-A114-4227-B6AE-7411FAD8355D}" type="presOf" srcId="{2CF7CF96-1167-4FE6-A44B-C9C47AF03A18}" destId="{F346DE5C-D460-4EE8-8995-3781CCBCE6C3}" srcOrd="0" destOrd="0" presId="urn:microsoft.com/office/officeart/2005/8/layout/vProcess5"/>
    <dgm:cxn modelId="{F0E40E7E-4163-4D3F-9BB7-3F1B706FD5D3}" type="presOf" srcId="{674D0BB9-AE6B-4274-9DD2-89C5310EA82D}" destId="{94C3D77B-8DC4-4D18-BF5C-78307B64561C}" srcOrd="0" destOrd="0" presId="urn:microsoft.com/office/officeart/2005/8/layout/vProcess5"/>
    <dgm:cxn modelId="{1432DD86-7552-4869-85DC-B8D6E48DE22A}" type="presOf" srcId="{E5EF117A-B0A7-49F3-971E-C7746CDB19C8}" destId="{CBB75FA0-0157-40CA-BE8F-A9CDD4383AE6}" srcOrd="1" destOrd="0" presId="urn:microsoft.com/office/officeart/2005/8/layout/vProcess5"/>
    <dgm:cxn modelId="{F46DF989-3FDA-40BF-96CA-C4F913DDB2E3}" type="presOf" srcId="{6806558D-E1A2-4B71-847E-DA57F1A8B992}" destId="{4634183F-B81D-4A4B-A609-CEEC862F8E76}" srcOrd="0" destOrd="0" presId="urn:microsoft.com/office/officeart/2005/8/layout/vProcess5"/>
    <dgm:cxn modelId="{ECB36197-DA99-4CFB-ABD7-32C039ACFBCE}" srcId="{525224FF-CA29-4F44-A629-5E4C1B9FEAAF}" destId="{E5EF117A-B0A7-49F3-971E-C7746CDB19C8}" srcOrd="1" destOrd="0" parTransId="{101D5E37-D370-498E-BF86-9F9151670321}" sibTransId="{B8333078-171B-4E6F-9BC7-952DBA4E5FB5}"/>
    <dgm:cxn modelId="{0DA0D4AF-2C6B-482C-BB18-1DBE58CC9787}" type="presOf" srcId="{525224FF-CA29-4F44-A629-5E4C1B9FEAAF}" destId="{A3354E22-1FBB-4FB1-87FA-26A0FE95B729}" srcOrd="0" destOrd="0" presId="urn:microsoft.com/office/officeart/2005/8/layout/vProcess5"/>
    <dgm:cxn modelId="{7606E7B3-4FC6-461C-8247-CEE14AFC806C}" srcId="{525224FF-CA29-4F44-A629-5E4C1B9FEAAF}" destId="{13AF363C-0D70-4034-900D-082CC9A4E3AF}" srcOrd="3" destOrd="0" parTransId="{DAAC4DD8-164C-4B4C-80DC-87417579667E}" sibTransId="{40A724B4-0ADD-410B-B793-9D120B2FA178}"/>
    <dgm:cxn modelId="{63B15ECC-9E66-46BD-905D-2B5AB153883F}" type="presOf" srcId="{882E2F03-967A-4C7D-98B6-BC9DDE32B30D}" destId="{3866BE00-3205-4B76-83EA-81BFF456B515}" srcOrd="1" destOrd="0" presId="urn:microsoft.com/office/officeart/2005/8/layout/vProcess5"/>
    <dgm:cxn modelId="{586663D8-F7C9-406A-AAA4-82812C054C01}" type="presOf" srcId="{13AF363C-0D70-4034-900D-082CC9A4E3AF}" destId="{6135B174-9368-4440-95CD-58ADFD6DE641}" srcOrd="0" destOrd="0" presId="urn:microsoft.com/office/officeart/2005/8/layout/vProcess5"/>
    <dgm:cxn modelId="{F5F423DC-AF4E-4A64-96B6-848DC6FF7DF1}" type="presOf" srcId="{13AF363C-0D70-4034-900D-082CC9A4E3AF}" destId="{774FEF7D-0148-45A4-9FC4-7A7FD9668D0E}" srcOrd="1" destOrd="0" presId="urn:microsoft.com/office/officeart/2005/8/layout/vProcess5"/>
    <dgm:cxn modelId="{0DAC8BE0-8038-4CFE-99B5-01A59D0FEB2C}" srcId="{525224FF-CA29-4F44-A629-5E4C1B9FEAAF}" destId="{882E2F03-967A-4C7D-98B6-BC9DDE32B30D}" srcOrd="2" destOrd="0" parTransId="{33DDFC5F-7A6F-494C-A6C5-0829C1048706}" sibTransId="{674D0BB9-AE6B-4274-9DD2-89C5310EA82D}"/>
    <dgm:cxn modelId="{23AE11EC-4169-4048-ABDA-7DA9A76B6DE8}" type="presOf" srcId="{B8333078-171B-4E6F-9BC7-952DBA4E5FB5}" destId="{EC494916-3186-459C-B0B6-CF18FD8C327F}" srcOrd="0" destOrd="0" presId="urn:microsoft.com/office/officeart/2005/8/layout/vProcess5"/>
    <dgm:cxn modelId="{C12739FD-7839-44EA-B1DD-EE58BCF67A01}" type="presOf" srcId="{E5EF117A-B0A7-49F3-971E-C7746CDB19C8}" destId="{A2A83289-DCA1-4886-A971-C36E63E91508}" srcOrd="0" destOrd="0" presId="urn:microsoft.com/office/officeart/2005/8/layout/vProcess5"/>
    <dgm:cxn modelId="{5452C13A-647E-405B-879B-42E9761CF9D3}" type="presParOf" srcId="{A3354E22-1FBB-4FB1-87FA-26A0FE95B729}" destId="{571E56BB-2376-438F-ADC0-40108E5B5ABB}" srcOrd="0" destOrd="0" presId="urn:microsoft.com/office/officeart/2005/8/layout/vProcess5"/>
    <dgm:cxn modelId="{71E74648-B315-4C90-9D77-264D53D19CAF}" type="presParOf" srcId="{A3354E22-1FBB-4FB1-87FA-26A0FE95B729}" destId="{F346DE5C-D460-4EE8-8995-3781CCBCE6C3}" srcOrd="1" destOrd="0" presId="urn:microsoft.com/office/officeart/2005/8/layout/vProcess5"/>
    <dgm:cxn modelId="{4E0B9685-9ED4-4E22-81A6-17CABF993604}" type="presParOf" srcId="{A3354E22-1FBB-4FB1-87FA-26A0FE95B729}" destId="{A2A83289-DCA1-4886-A971-C36E63E91508}" srcOrd="2" destOrd="0" presId="urn:microsoft.com/office/officeart/2005/8/layout/vProcess5"/>
    <dgm:cxn modelId="{73117259-2D35-42A8-A7F8-39450B170F5D}" type="presParOf" srcId="{A3354E22-1FBB-4FB1-87FA-26A0FE95B729}" destId="{EDF02C48-D3C4-480D-8917-FDA967521AE9}" srcOrd="3" destOrd="0" presId="urn:microsoft.com/office/officeart/2005/8/layout/vProcess5"/>
    <dgm:cxn modelId="{1D3E387F-CECA-4BC7-9061-4D8D898E1B70}" type="presParOf" srcId="{A3354E22-1FBB-4FB1-87FA-26A0FE95B729}" destId="{6135B174-9368-4440-95CD-58ADFD6DE641}" srcOrd="4" destOrd="0" presId="urn:microsoft.com/office/officeart/2005/8/layout/vProcess5"/>
    <dgm:cxn modelId="{B57FBE7F-A941-4742-BB2E-D1AC32AE71A4}" type="presParOf" srcId="{A3354E22-1FBB-4FB1-87FA-26A0FE95B729}" destId="{4634183F-B81D-4A4B-A609-CEEC862F8E76}" srcOrd="5" destOrd="0" presId="urn:microsoft.com/office/officeart/2005/8/layout/vProcess5"/>
    <dgm:cxn modelId="{B53F6C7B-6270-422D-8417-FF639542878D}" type="presParOf" srcId="{A3354E22-1FBB-4FB1-87FA-26A0FE95B729}" destId="{EC494916-3186-459C-B0B6-CF18FD8C327F}" srcOrd="6" destOrd="0" presId="urn:microsoft.com/office/officeart/2005/8/layout/vProcess5"/>
    <dgm:cxn modelId="{4B1C900B-CC6F-44E7-BB93-E5AF9101941B}" type="presParOf" srcId="{A3354E22-1FBB-4FB1-87FA-26A0FE95B729}" destId="{94C3D77B-8DC4-4D18-BF5C-78307B64561C}" srcOrd="7" destOrd="0" presId="urn:microsoft.com/office/officeart/2005/8/layout/vProcess5"/>
    <dgm:cxn modelId="{10E6BB9F-17A9-4CA3-980D-B2B907E2DBB9}" type="presParOf" srcId="{A3354E22-1FBB-4FB1-87FA-26A0FE95B729}" destId="{2F70A5A6-5356-4C11-9103-C68075BFF684}" srcOrd="8" destOrd="0" presId="urn:microsoft.com/office/officeart/2005/8/layout/vProcess5"/>
    <dgm:cxn modelId="{989E31ED-6504-49E3-A6F1-D39B8EB49A66}" type="presParOf" srcId="{A3354E22-1FBB-4FB1-87FA-26A0FE95B729}" destId="{CBB75FA0-0157-40CA-BE8F-A9CDD4383AE6}" srcOrd="9" destOrd="0" presId="urn:microsoft.com/office/officeart/2005/8/layout/vProcess5"/>
    <dgm:cxn modelId="{72941F51-263E-41E5-94F4-AC963D7F196C}" type="presParOf" srcId="{A3354E22-1FBB-4FB1-87FA-26A0FE95B729}" destId="{3866BE00-3205-4B76-83EA-81BFF456B515}" srcOrd="10" destOrd="0" presId="urn:microsoft.com/office/officeart/2005/8/layout/vProcess5"/>
    <dgm:cxn modelId="{E59A4E3A-738E-43BB-B2ED-38711C957443}" type="presParOf" srcId="{A3354E22-1FBB-4FB1-87FA-26A0FE95B729}" destId="{774FEF7D-0148-45A4-9FC4-7A7FD9668D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83664-9D8D-4B6C-9DD5-6C73F924080A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5D2A9-0BBF-4536-AFC6-E74BB8457CBD}">
      <dsp:nvSpPr>
        <dsp:cNvPr id="0" name=""/>
        <dsp:cNvSpPr/>
      </dsp:nvSpPr>
      <dsp:spPr>
        <a:xfrm>
          <a:off x="0" y="1305401"/>
          <a:ext cx="3154680" cy="1740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Высокая стоимость найма новых сотрудников</a:t>
          </a:r>
        </a:p>
      </dsp:txBody>
      <dsp:txXfrm>
        <a:off x="84966" y="1390367"/>
        <a:ext cx="2984748" cy="1570603"/>
      </dsp:txXfrm>
    </dsp:sp>
    <dsp:sp modelId="{3BDB3E9B-5CDA-4270-8FA1-1A55DF148236}">
      <dsp:nvSpPr>
        <dsp:cNvPr id="0" name=""/>
        <dsp:cNvSpPr/>
      </dsp:nvSpPr>
      <dsp:spPr>
        <a:xfrm>
          <a:off x="3680459" y="1305401"/>
          <a:ext cx="3154680" cy="1740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информационных технологий</a:t>
          </a:r>
        </a:p>
      </dsp:txBody>
      <dsp:txXfrm>
        <a:off x="3765425" y="1390367"/>
        <a:ext cx="2984748" cy="1570603"/>
      </dsp:txXfrm>
    </dsp:sp>
    <dsp:sp modelId="{6D45EFBE-B80B-4D5E-A6E8-5A3A25ABBCEF}">
      <dsp:nvSpPr>
        <dsp:cNvPr id="0" name=""/>
        <dsp:cNvSpPr/>
      </dsp:nvSpPr>
      <dsp:spPr>
        <a:xfrm>
          <a:off x="736092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оциальные сети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5886" y="1390367"/>
        <a:ext cx="2984748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C09F-05D9-4761-884D-4DEEE0DE1711}">
      <dsp:nvSpPr>
        <dsp:cNvPr id="0" name=""/>
        <dsp:cNvSpPr/>
      </dsp:nvSpPr>
      <dsp:spPr>
        <a:xfrm>
          <a:off x="3062287" y="0"/>
          <a:ext cx="5095874" cy="509587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1BED4-D6E1-4A93-821E-188F3F728E83}">
      <dsp:nvSpPr>
        <dsp:cNvPr id="0" name=""/>
        <dsp:cNvSpPr/>
      </dsp:nvSpPr>
      <dsp:spPr>
        <a:xfrm>
          <a:off x="3546395" y="484108"/>
          <a:ext cx="1987390" cy="198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привлечение новых сотрудников быстрее и с меньшими затратами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3411" y="581124"/>
        <a:ext cx="1793358" cy="1793358"/>
      </dsp:txXfrm>
    </dsp:sp>
    <dsp:sp modelId="{3B6811C3-DDC5-4CD3-811F-5BA4E6D0FB8C}">
      <dsp:nvSpPr>
        <dsp:cNvPr id="0" name=""/>
        <dsp:cNvSpPr/>
      </dsp:nvSpPr>
      <dsp:spPr>
        <a:xfrm>
          <a:off x="5686662" y="484108"/>
          <a:ext cx="1987390" cy="198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отклик от кандидата обходиться в 2,5 раза дешевле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3678" y="581124"/>
        <a:ext cx="1793358" cy="1793358"/>
      </dsp:txXfrm>
    </dsp:sp>
    <dsp:sp modelId="{8C430C44-C79B-432A-A95E-4BF35D683241}">
      <dsp:nvSpPr>
        <dsp:cNvPr id="0" name=""/>
        <dsp:cNvSpPr/>
      </dsp:nvSpPr>
      <dsp:spPr>
        <a:xfrm>
          <a:off x="3546395" y="2624375"/>
          <a:ext cx="1987390" cy="198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удерживать сотрудников дешевле, чем нанимать новых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3411" y="2721391"/>
        <a:ext cx="1793358" cy="1793358"/>
      </dsp:txXfrm>
    </dsp:sp>
    <dsp:sp modelId="{510D25A0-54BA-4860-B70A-A318E083E9F9}">
      <dsp:nvSpPr>
        <dsp:cNvPr id="0" name=""/>
        <dsp:cNvSpPr/>
      </dsp:nvSpPr>
      <dsp:spPr>
        <a:xfrm>
          <a:off x="5686662" y="2624375"/>
          <a:ext cx="1987390" cy="198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стоимость привлечения нового штатного сотрудника может обходиться в 3–4 оклада, для руководителя – в 2 годовых дохода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3678" y="2721391"/>
        <a:ext cx="1793358" cy="1793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DE5C-D460-4EE8-8995-3781CCBCE6C3}">
      <dsp:nvSpPr>
        <dsp:cNvPr id="0" name=""/>
        <dsp:cNvSpPr/>
      </dsp:nvSpPr>
      <dsp:spPr>
        <a:xfrm>
          <a:off x="0" y="0"/>
          <a:ext cx="5010912" cy="13945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Инновационность = конкурентоспособность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4" y="40844"/>
        <a:ext cx="3388296" cy="1312816"/>
      </dsp:txXfrm>
    </dsp:sp>
    <dsp:sp modelId="{A2A83289-DCA1-4886-A971-C36E63E91508}">
      <dsp:nvSpPr>
        <dsp:cNvPr id="0" name=""/>
        <dsp:cNvSpPr/>
      </dsp:nvSpPr>
      <dsp:spPr>
        <a:xfrm>
          <a:off x="419663" y="1648050"/>
          <a:ext cx="5010912" cy="139450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Сотрудники с высоким инновационным потенциалом – ограниченный ресурс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507" y="1688894"/>
        <a:ext cx="3603132" cy="1312816"/>
      </dsp:txXfrm>
    </dsp:sp>
    <dsp:sp modelId="{EDF02C48-D3C4-480D-8917-FDA967521AE9}">
      <dsp:nvSpPr>
        <dsp:cNvPr id="0" name=""/>
        <dsp:cNvSpPr/>
      </dsp:nvSpPr>
      <dsp:spPr>
        <a:xfrm>
          <a:off x="833064" y="3296100"/>
          <a:ext cx="5010912" cy="139450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Обладая таким ресурсом не нужно обращаться к партнерам и конкурентам за технологиями и совершенными идеями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908" y="3336944"/>
        <a:ext cx="3609396" cy="1312816"/>
      </dsp:txXfrm>
    </dsp:sp>
    <dsp:sp modelId="{6135B174-9368-4440-95CD-58ADFD6DE641}">
      <dsp:nvSpPr>
        <dsp:cNvPr id="0" name=""/>
        <dsp:cNvSpPr/>
      </dsp:nvSpPr>
      <dsp:spPr>
        <a:xfrm>
          <a:off x="1252728" y="4944150"/>
          <a:ext cx="5010912" cy="139450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инноваций, повышение эффективности процессов, модернизация</a:t>
          </a:r>
        </a:p>
      </dsp:txBody>
      <dsp:txXfrm>
        <a:off x="1293572" y="4984994"/>
        <a:ext cx="3603132" cy="1312816"/>
      </dsp:txXfrm>
    </dsp:sp>
    <dsp:sp modelId="{4634183F-B81D-4A4B-A609-CEEC862F8E76}">
      <dsp:nvSpPr>
        <dsp:cNvPr id="0" name=""/>
        <dsp:cNvSpPr/>
      </dsp:nvSpPr>
      <dsp:spPr>
        <a:xfrm>
          <a:off x="4104484" y="1068063"/>
          <a:ext cx="906427" cy="906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8430" y="1068063"/>
        <a:ext cx="498535" cy="682086"/>
      </dsp:txXfrm>
    </dsp:sp>
    <dsp:sp modelId="{EC494916-3186-459C-B0B6-CF18FD8C327F}">
      <dsp:nvSpPr>
        <dsp:cNvPr id="0" name=""/>
        <dsp:cNvSpPr/>
      </dsp:nvSpPr>
      <dsp:spPr>
        <a:xfrm>
          <a:off x="4524148" y="2716113"/>
          <a:ext cx="906427" cy="906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8094" y="2716113"/>
        <a:ext cx="498535" cy="682086"/>
      </dsp:txXfrm>
    </dsp:sp>
    <dsp:sp modelId="{94C3D77B-8DC4-4D18-BF5C-78307B64561C}">
      <dsp:nvSpPr>
        <dsp:cNvPr id="0" name=""/>
        <dsp:cNvSpPr/>
      </dsp:nvSpPr>
      <dsp:spPr>
        <a:xfrm>
          <a:off x="4937548" y="4364163"/>
          <a:ext cx="906427" cy="906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1494" y="4364163"/>
        <a:ext cx="498535" cy="68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1C436-FC2D-4BD4-8995-499E865B4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170479-8277-4D96-9755-7B307E6C6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49DCD-72BE-483A-B4EA-F5137792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30998-D4E6-4D99-AF9E-FA8C4B09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1EE78-7BF6-43D2-826A-896AD51C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67824-C1C8-40A4-98A8-DCA0B0A1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5A603E-F746-489E-8B99-D22750369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8FCBD-9FE0-46DA-AFC8-B4C53A8E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44B7A-F4E7-42E7-8A56-ED693067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378C3-1BDF-4AC2-ADDF-EDDA2E3D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0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080F97-88E3-4CEA-BF96-884EAD2EB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4F4054-8A88-4592-BE3D-823AA7E51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E6DDB-8122-4B76-9BAA-4DA6257F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2B8B2-820A-4E23-8253-7C237024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9B915-BAFD-497F-880F-51312400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F1BDB-08EF-4C76-96C8-F9A36876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6900F-EA40-41C6-B194-18C97AA3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F044E-C9F0-40B8-AD24-AF0046B7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BB667-D972-4BD8-BEFD-6CC2C4C7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854D8-A66A-4769-A574-5E6FCD23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0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7EC5E-A3A0-4600-AB90-C5E930DB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68F98-FA49-4F3E-A054-6E8DE758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6A616-1967-4CDC-8AFA-8293FA7C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82CD7-D51A-421E-B63E-7442A688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5F4F6-4222-4C03-B4E3-5FB251BC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CF60F-6F26-4293-815D-54CA713A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BB5CF-F0DE-4E41-9768-FC3BFA4AB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B9C5F-8B20-44D2-9D43-E515D698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76940-629B-4056-AF46-29FB88F8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7BA08-2FEE-4D0D-92D8-9FDE4C15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CC1376-90DB-4607-939E-8E28040C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1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8F459-99B0-4754-998F-77C549AC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46E1E-F448-4C2A-9968-6CA65628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2FB6B3-4E0C-4AB8-A4F3-4241597C1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809299-E8F6-45C7-A42F-E4B5D79A7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9D5AD4-F1A3-40F0-8E87-DF844258F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3E2307-C45E-4341-84D2-6E51CBAF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C752C8-0445-4BEA-9B42-2FAE6572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3E5C5A-B767-4726-A5DF-351C1D32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3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A2D96-A4CB-4FEA-B0A3-DEDF6DA7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64CD9B-DBAC-4CBC-8776-64F2D0DD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BAFA4-6815-4E09-89FA-063FE587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5A4B48-FC38-4A68-ACF3-9B45042B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E226AE-F44C-4458-A931-F2A8197A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E1F576-3D90-4C16-9B47-72A0E334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F99DFD-276F-40BA-99D7-B942C420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A3CD7-116B-4521-9BEE-5088EE31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2DD50-583C-42E6-BFCE-57A11E2E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E68903-4757-4FB2-BC03-6E406B631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340833-6DAC-4F2D-83BD-0C43D6B4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01051-EADC-4329-8FFD-926356BC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3528E-86EA-4E79-891D-CB1F3B20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1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20B59-E4FB-4AA5-8242-BC57CC77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8D8519-0548-4DDF-9066-74CDB66B0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E4B076-E455-40C0-88CC-6E7AA1EC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79AAE-1862-421A-AE17-68EB724A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0B36E6-40B7-42DF-94A3-7669B7BF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457B1D-7C45-4E48-933C-282CE57F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0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00AA9-AA55-4792-9DEE-5939ECEF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4FB1CD-3D30-4677-8246-ED150676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91C4F-0F2A-41EE-B14E-FA1601A5C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647B-04F7-47F4-BB1F-5A34522E0A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2079A-CACF-4382-A8DC-4A9899840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7B0E4-E8BC-4E2E-9453-D4FD1D56C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8CE0-8AE8-4C0A-9457-4AB220DE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mery.com/blog/prioritizing-employer-brand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BC34E-4E56-4E91-91C9-EE6AB1C82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Технологический аспект в развитии бренда работодателя и влияние </a:t>
            </a:r>
            <a:r>
              <a:rPr lang="en-US" sz="4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HR</a:t>
            </a:r>
            <a:r>
              <a:rPr lang="ru-RU" sz="40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-бренда на деятельность компании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C3AD91-6456-46B2-8681-3C2D1B8D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Наталья </a:t>
            </a:r>
            <a:endParaRPr lang="en-US" sz="1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Студентка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 бакалавриата, гр. м402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ЭФ МГУ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иржевые котировки на цифровом мониторе">
            <a:extLst>
              <a:ext uri="{FF2B5EF4-FFF2-40B4-BE49-F238E27FC236}">
                <a16:creationId xmlns:a16="http://schemas.microsoft.com/office/drawing/2014/main" id="{9DDF85FE-D388-433A-B416-8E3B6E8F2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4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C33765-A78E-4954-9802-CBCFC555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бренда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акций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15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EF5F4-338B-42C6-B25D-8485BF0C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инноваций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C7C0339-0ACA-4A5F-B960-929DF5E47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65108"/>
              </p:ext>
            </p:extLst>
          </p:nvPr>
        </p:nvGraphicFramePr>
        <p:xfrm>
          <a:off x="5468389" y="275208"/>
          <a:ext cx="6263640" cy="633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2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Увеличительное стекло на пустом фоне">
            <a:extLst>
              <a:ext uri="{FF2B5EF4-FFF2-40B4-BE49-F238E27FC236}">
                <a16:creationId xmlns:a16="http://schemas.microsoft.com/office/drawing/2014/main" id="{797D792D-C67F-43D7-8E37-8B61CC8C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C21AA-38FF-48E8-907D-75DC7B2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797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C5B00-332D-4423-861A-934069B9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35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Бренд работодателя </a:t>
            </a:r>
            <a:endParaRPr lang="en-US" i="1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i="1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набор предложений, включающий в себя функциональные, экономические и психологические преимущества, от работодателя, которые ассоциируются с нанимающей компанией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FA96-67A5-4ACC-8A7C-2276F200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инвестирования компаний</a:t>
            </a:r>
            <a:endParaRPr lang="en-US" sz="2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employer brand is an investment priority">
            <a:extLst>
              <a:ext uri="{FF2B5EF4-FFF2-40B4-BE49-F238E27FC236}">
                <a16:creationId xmlns:a16="http://schemas.microsoft.com/office/drawing/2014/main" id="{6960A74C-1CDD-4E98-A12B-5CBD0D3D36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943" y="643466"/>
            <a:ext cx="3661446" cy="556873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66577-8504-4678-9381-09B689841EA4}"/>
              </a:ext>
            </a:extLst>
          </p:cNvPr>
          <p:cNvSpPr txBox="1"/>
          <p:nvPr/>
        </p:nvSpPr>
        <p:spPr>
          <a:xfrm>
            <a:off x="-264112" y="6612997"/>
            <a:ext cx="759706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Why Investing In Your Employer Brand Pays Off, 2017 / </a:t>
            </a:r>
            <a:r>
              <a:rPr lang="en-US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https://beamery.com/blog/prioritizing-employer-branding</a:t>
            </a: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CFC9919-6FBC-429E-8967-0EC85E73B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747621"/>
              </p:ext>
            </p:extLst>
          </p:nvPr>
        </p:nvGraphicFramePr>
        <p:xfrm>
          <a:off x="838200" y="10621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B9DBC8A2-883B-4952-9B22-A6D3AA041FF2}"/>
              </a:ext>
            </a:extLst>
          </p:cNvPr>
          <p:cNvSpPr/>
          <p:nvPr/>
        </p:nvSpPr>
        <p:spPr>
          <a:xfrm>
            <a:off x="8886548" y="4634144"/>
            <a:ext cx="3195962" cy="146481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Позволили снизить стоимость информации и увеличить ее объем</a:t>
            </a:r>
          </a:p>
        </p:txBody>
      </p:sp>
    </p:spTree>
    <p:extLst>
      <p:ext uri="{BB962C8B-B14F-4D97-AF65-F5344CB8AC3E}">
        <p14:creationId xmlns:p14="http://schemas.microsoft.com/office/powerpoint/2010/main" val="325782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1182-4F0A-4220-A816-19AA2D14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E8190-997D-49C7-9E88-4AF954E2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3936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u="sng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Позволяют</a:t>
            </a:r>
            <a:r>
              <a:rPr lang="en-US" sz="1800" u="sng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  <a:r>
              <a:rPr lang="ru-RU" sz="1800" u="sng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sz="1800" u="sng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создавать и продвигать уникальное ценностное предложение работодателя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обращаясь к целевой аудитории напрямую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Необходимо создавать разнообразный контент: 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Личный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Интерактивный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Реалистичный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Полезный</a:t>
            </a:r>
            <a:endParaRPr lang="en-US" sz="180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Информативный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15ADFA6-9D7C-4A5B-BA91-90FB4BCA401E}"/>
              </a:ext>
            </a:extLst>
          </p:cNvPr>
          <p:cNvSpPr/>
          <p:nvPr/>
        </p:nvSpPr>
        <p:spPr>
          <a:xfrm>
            <a:off x="5575177" y="4492102"/>
            <a:ext cx="1438183" cy="1189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916E8-8D68-4C48-AC26-A919C11AD2FE}"/>
              </a:ext>
            </a:extLst>
          </p:cNvPr>
          <p:cNvSpPr txBox="1"/>
          <p:nvPr/>
        </p:nvSpPr>
        <p:spPr>
          <a:xfrm>
            <a:off x="7273031" y="4599502"/>
            <a:ext cx="4392227" cy="92333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отдельная область задач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составление контент плана, написани</a:t>
            </a: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е</a:t>
            </a:r>
            <a:r>
              <a:rPr lang="ru-RU" sz="18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постов, поиск идей и 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C4D505-2AC6-4244-BF81-840EAED4E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55" y="319598"/>
            <a:ext cx="4836106" cy="34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7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72484F-7B90-46B8-AD23-F4A0C6CF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912059"/>
            <a:ext cx="6410084" cy="504794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Онлайн-форум «Карьерный навигатор» - Университет Лобачевского">
            <a:extLst>
              <a:ext uri="{FF2B5EF4-FFF2-40B4-BE49-F238E27FC236}">
                <a16:creationId xmlns:a16="http://schemas.microsoft.com/office/drawing/2014/main" id="{59BDA24F-E49A-4A8E-9E50-01AA6C31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873" y="874189"/>
            <a:ext cx="3854945" cy="20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A9E5EF-2C2E-4EC1-B537-5D9944D4E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82916"/>
            <a:ext cx="3854945" cy="1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A560792C-DBC4-43A3-A91E-51031EF49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14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F029C-AFFF-4A6B-A826-A49453A8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Репутация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6709E-1C3B-41F7-A185-25E49E90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effectLst/>
              </a:rPr>
              <a:t>влияет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>
                <a:solidFill>
                  <a:srgbClr val="FFFFFF"/>
                </a:solidFill>
                <a:effectLst/>
              </a:rPr>
              <a:t>на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>
                <a:solidFill>
                  <a:srgbClr val="FFFFFF"/>
                </a:solidFill>
                <a:effectLst/>
              </a:rPr>
              <a:t>производительность</a:t>
            </a:r>
            <a:r>
              <a:rPr lang="en-US" sz="2400" dirty="0">
                <a:solidFill>
                  <a:srgbClr val="FFFFFF"/>
                </a:solidFill>
                <a:effectLst/>
              </a:rPr>
              <a:t> и </a:t>
            </a:r>
            <a:r>
              <a:rPr lang="en-US" sz="2400">
                <a:solidFill>
                  <a:srgbClr val="FFFFFF"/>
                </a:solidFill>
                <a:effectLst/>
              </a:rPr>
              <a:t>эффективность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>
                <a:solidFill>
                  <a:srgbClr val="FFFFFF"/>
                </a:solidFill>
                <a:effectLst/>
              </a:rPr>
              <a:t>работы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>
                <a:solidFill>
                  <a:srgbClr val="FFFFFF"/>
                </a:solidFill>
                <a:effectLst/>
              </a:rPr>
              <a:t>своих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>
                <a:solidFill>
                  <a:srgbClr val="FFFFFF"/>
                </a:solidFill>
                <a:effectLst/>
              </a:rPr>
              <a:t>сотрудников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7AB5D-67B0-42DB-A68A-4D9B9404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Экономия на вовлечении и удержании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76DC2B87-6A5F-4EA9-8942-364E6B1AA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03059"/>
              </p:ext>
            </p:extLst>
          </p:nvPr>
        </p:nvGraphicFramePr>
        <p:xfrm>
          <a:off x="657225" y="1514476"/>
          <a:ext cx="11220449" cy="50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56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E1702-1CFC-43D0-BDF0-91D7DAC4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HBR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ICM Unlimited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51AE9-3F92-4736-89F6-82FCD701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7" y="1435007"/>
            <a:ext cx="10515600" cy="48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Компании США, штат – 10 000 сотрудников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CDADC1E-B691-4EFD-83A5-F803081AE615}"/>
              </a:ext>
            </a:extLst>
          </p:cNvPr>
          <p:cNvSpPr txBox="1">
            <a:spLocks/>
          </p:cNvSpPr>
          <p:nvPr/>
        </p:nvSpPr>
        <p:spPr>
          <a:xfrm>
            <a:off x="813047" y="2501807"/>
            <a:ext cx="10515600" cy="48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Плохая репутация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C9EC6E3-C985-4696-A247-69B65E67312A}"/>
              </a:ext>
            </a:extLst>
          </p:cNvPr>
          <p:cNvSpPr/>
          <p:nvPr/>
        </p:nvSpPr>
        <p:spPr>
          <a:xfrm>
            <a:off x="3444536" y="2494625"/>
            <a:ext cx="843379" cy="417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66F8E-7D19-4A92-AED6-4441BDFF8405}"/>
              </a:ext>
            </a:extLst>
          </p:cNvPr>
          <p:cNvSpPr txBox="1"/>
          <p:nvPr/>
        </p:nvSpPr>
        <p:spPr>
          <a:xfrm>
            <a:off x="4778405" y="2303730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трат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ить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дополнительные средства в размере 7,6 млн долл. на дополнительную зарплату, чтобы привлекать и удерживать сотрудников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34BB-16CC-418F-9C75-B6A5CE19FD0E}"/>
              </a:ext>
            </a:extLst>
          </p:cNvPr>
          <p:cNvSpPr txBox="1"/>
          <p:nvPr/>
        </p:nvSpPr>
        <p:spPr>
          <a:xfrm>
            <a:off x="1866530" y="4081054"/>
            <a:ext cx="8120848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28% опрошенных были бы готовы согласиться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вовсе бы не рассматривали компании с плохой репутацией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26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293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Тема Office</vt:lpstr>
      <vt:lpstr>Технологический аспект в развитии бренда работодателя и влияние HR-бренда на деятельность компании</vt:lpstr>
      <vt:lpstr>Презентация PowerPoint</vt:lpstr>
      <vt:lpstr>Приоритетные направления инвестирования компаний</vt:lpstr>
      <vt:lpstr>Презентация PowerPoint</vt:lpstr>
      <vt:lpstr>Социальные сети</vt:lpstr>
      <vt:lpstr>Презентация PowerPoint</vt:lpstr>
      <vt:lpstr>Репутация</vt:lpstr>
      <vt:lpstr>Экономия на вовлечении и удержании</vt:lpstr>
      <vt:lpstr>Опрос HBR и ICM Unlimited </vt:lpstr>
      <vt:lpstr>Развитие бренда работодателя повышает стоимость акций компании?</vt:lpstr>
      <vt:lpstr>Развитие инноваций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аспект в развитии бренда работодателя и влияние HR-бренда на деятельность компании</dc:title>
  <dc:creator>Natalia Koroleva</dc:creator>
  <cp:lastModifiedBy>Natalia Koroleva</cp:lastModifiedBy>
  <cp:revision>29</cp:revision>
  <dcterms:created xsi:type="dcterms:W3CDTF">2021-10-04T14:36:33Z</dcterms:created>
  <dcterms:modified xsi:type="dcterms:W3CDTF">2021-10-07T18:05:39Z</dcterms:modified>
</cp:coreProperties>
</file>