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66" r:id="rId4"/>
    <p:sldId id="267" r:id="rId5"/>
  </p:sldIdLst>
  <p:sldSz cx="12192000" cy="6858000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5" y="3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338812-C30C-4FED-8D7B-28DCA3560B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5AFE0CB-E414-4545-AB9B-01F3C2671B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5A9982-F37E-4E20-8972-38E99CA7B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68ED-F2E6-43A9-85B6-5C1E581471F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A9740C-F191-4089-8FFC-6594A8EA8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4D776A-3B3D-499D-8CDC-701D7D8C5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B724D-0D05-4DE1-8EC4-BF6E8E833D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91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5D56F9-93FE-4A33-BDE0-B3AFA4151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6D820C4-E16A-469F-A9BF-B8442A17FF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D83C29-EEDA-4600-A4B2-9E0E07DF7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68ED-F2E6-43A9-85B6-5C1E581471F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83F9F3-9C53-43F2-9243-B20763B51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40571E-ED22-4918-850F-C03CEA473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B724D-0D05-4DE1-8EC4-BF6E8E833D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511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D0CC7D5-0E23-4A03-89D1-CE86E1FB40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4A93CFC-EAE2-4B83-A179-B93508E52B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AEE1BE-F758-435E-AD4C-C5971E729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68ED-F2E6-43A9-85B6-5C1E581471F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4977AA2-054D-45E8-AA0D-17367CF8B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8470F92-0F7C-405B-AE78-CF30EE276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B724D-0D05-4DE1-8EC4-BF6E8E833D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259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9877F1-FC1D-452E-A099-A05E694D2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B27A46-2EC1-4D94-AE5E-B526196AC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C18F74-670E-48EE-98FA-7B095321E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68ED-F2E6-43A9-85B6-5C1E581471F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C4CE063-2A35-48D9-ABF4-C67EF9665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D4BB04E-328E-4D7C-B111-790D4D127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B724D-0D05-4DE1-8EC4-BF6E8E833D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800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DDB9D2-7DB5-40FF-BCC1-3405CB99F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B5774A4-0832-4DC0-92E9-79DD909A9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F016EF-422A-448B-8D7E-73DBA2355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68ED-F2E6-43A9-85B6-5C1E581471F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5C9EF5-B53C-42CE-B300-9A585E343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52DC2E-64C5-4FDD-819C-49F827C35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B724D-0D05-4DE1-8EC4-BF6E8E833D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714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494E04-700C-475B-8434-3CFA08DD4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262CFB-93F5-41AB-BDA3-B56A789911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D6408A5-0746-4C8E-AC77-F7A9298658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7AF0BAB-C14A-496B-958B-947A049B4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68ED-F2E6-43A9-85B6-5C1E581471F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2950831-15AE-4797-BB82-C460818D9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1128D87-7F7F-4945-930F-4876AE4BC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B724D-0D05-4DE1-8EC4-BF6E8E833D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780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CB08C3-DDC2-42B4-8CE3-EE018BB02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89EE8C-B1F5-4BE9-9365-C0B9839D7B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4AF3934-E8CC-49F4-BAD2-AE9E9C2475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5DEB53B-4F09-4EBD-B93A-C7BAC71F6F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F25B1D7-FA12-4FFC-B91E-E87AC49C6B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7843D5A-09CE-404A-BCF7-61994BC31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68ED-F2E6-43A9-85B6-5C1E581471F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F3B09E5-A726-4EC3-BA3C-B50F5E097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FF92F95-A48B-4992-BBC0-C1BFB98B2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B724D-0D05-4DE1-8EC4-BF6E8E833D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547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E762E1-0230-428B-8AB0-AA1A3116B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1B28272-7C0F-4993-B6E4-41F30DB8B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68ED-F2E6-43A9-85B6-5C1E581471F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DE5791C-6983-48A5-B2F0-C5744CB6E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64177A5-DC6D-4366-B2BA-71E4543B4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B724D-0D05-4DE1-8EC4-BF6E8E833D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562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52B9DEE-1A67-4570-BEF9-2C9224D39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68ED-F2E6-43A9-85B6-5C1E581471F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797FEF4-C7C5-4378-9779-F95AE6EB0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3DE2F7F-D0D0-426E-AAE2-2E998AB09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B724D-0D05-4DE1-8EC4-BF6E8E833D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819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8E7FB0-A6E9-4096-87D8-59C1E3D1F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8BF6CD-D6EE-4D31-9F5D-724CD1023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9008FF-66F1-4657-86AB-C1140350E3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434E79C-5C13-4497-B8BC-B48CBD33A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68ED-F2E6-43A9-85B6-5C1E581471F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443C785-FBBF-421F-9729-7F16690EB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886480D-5AC8-435E-BC13-6E7892EEA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B724D-0D05-4DE1-8EC4-BF6E8E833D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829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48AAF1-970F-4A4B-A7C3-C3E3C3329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32FF51E-03C9-4C05-A677-286E2CD200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7D5CDAE-2E2F-48A7-A32A-5D3E867E8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08DC006-65AD-49A3-9EC1-CF1F3E3A6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68ED-F2E6-43A9-85B6-5C1E581471F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7D30598-0DDC-4D62-877E-9D6C25710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BC8B146-A0A7-446B-BDA1-5CA6DAE24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B724D-0D05-4DE1-8EC4-BF6E8E833D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883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C5D1A5-E3A5-4A96-9D11-8634B4EEC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F692F78-32AE-4469-AC1B-2285725E0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D063E8-4011-4861-8C30-94A9633BBA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C68ED-F2E6-43A9-85B6-5C1E581471F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5468B8-EFCE-4FFB-BFCE-268DB64640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9B1774-548B-44D4-B574-15382024B7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B724D-0D05-4DE1-8EC4-BF6E8E833D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447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здание, внешний, вода, фотография&#10;&#10;Автоматически созданное описание">
            <a:extLst>
              <a:ext uri="{FF2B5EF4-FFF2-40B4-BE49-F238E27FC236}">
                <a16:creationId xmlns:a16="http://schemas.microsoft.com/office/drawing/2014/main" id="{C3690783-07FE-4939-9A3E-8BB2E5340D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1" r="13818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0866FC-8023-4F07-91FC-326D814D0B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47" y="1842030"/>
            <a:ext cx="11874886" cy="2122694"/>
          </a:xfrm>
          <a:solidFill>
            <a:schemeClr val="bg1">
              <a:alpha val="87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normAutofit/>
          </a:bodyPr>
          <a:lstStyle/>
          <a:p>
            <a:pPr algn="l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Оценка нуждаемости при планировании численности персонала в сфере социального обслуживания: методические проблемы и пути их решения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DEA542FB-CCE8-48A4-94A5-9E8804F4E71C}"/>
              </a:ext>
            </a:extLst>
          </p:cNvPr>
          <p:cNvSpPr txBox="1">
            <a:spLocks/>
          </p:cNvSpPr>
          <p:nvPr/>
        </p:nvSpPr>
        <p:spPr>
          <a:xfrm>
            <a:off x="158557" y="4412405"/>
            <a:ext cx="11874886" cy="2122694"/>
          </a:xfrm>
          <a:prstGeom prst="rect">
            <a:avLst/>
          </a:prstGeom>
          <a:solidFill>
            <a:schemeClr val="bg1">
              <a:alpha val="87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Шестаков Максим Алексеевич</a:t>
            </a:r>
          </a:p>
          <a:p>
            <a:pPr algn="l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Заместитель директора </a:t>
            </a:r>
          </a:p>
          <a:p>
            <a:pPr algn="l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Центра исследований социальной политики</a:t>
            </a:r>
          </a:p>
          <a:p>
            <a:pPr algn="l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ФГБУ «ВНИИ труда» Минтруда России</a:t>
            </a:r>
          </a:p>
        </p:txBody>
      </p:sp>
    </p:spTree>
    <p:extLst>
      <p:ext uri="{BB962C8B-B14F-4D97-AF65-F5344CB8AC3E}">
        <p14:creationId xmlns:p14="http://schemas.microsoft.com/office/powerpoint/2010/main" val="991976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A535BF6D-C465-4FA1-B160-5DE779E40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100" y="153459"/>
            <a:ext cx="10668000" cy="798179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Постановка проблемы</a:t>
            </a:r>
          </a:p>
        </p:txBody>
      </p:sp>
      <p:sp>
        <p:nvSpPr>
          <p:cNvPr id="10" name="Заголовок 5">
            <a:extLst>
              <a:ext uri="{FF2B5EF4-FFF2-40B4-BE49-F238E27FC236}">
                <a16:creationId xmlns:a16="http://schemas.microsoft.com/office/drawing/2014/main" id="{BB0D73A1-AD4D-4AB5-B7B3-12303BB44598}"/>
              </a:ext>
            </a:extLst>
          </p:cNvPr>
          <p:cNvSpPr txBox="1">
            <a:spLocks/>
          </p:cNvSpPr>
          <p:nvPr/>
        </p:nvSpPr>
        <p:spPr>
          <a:xfrm>
            <a:off x="546100" y="1020233"/>
            <a:ext cx="11252200" cy="55414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Приказом Минтруда России от 30 марта 2020 года N 157н «О внесении изменений в Правила организации деятельности организаций социального обслуживания, их структурных подразделений, утвержденные приказом Министерства труда и социальной защиты Российской Федерации от 24 ноября 2014 г. N 940н» установлено, что для стационарных организаций социального обслуживания штатная численность работников по основной деятельности устанавливается исходя из потребности в работниках, определяемой в соответствии с нуждаемостью получателей социальных услуг в посторонней помощи и с учетом их возраста:</a:t>
            </a:r>
          </a:p>
          <a:p>
            <a:pPr indent="358775" algn="just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I - периодическая нуждаемость в посторонней помощи при сохранении способности осуществлять самообслуживание, самостоятельно передвигаться, в том числе при наличии психического расстройства;</a:t>
            </a:r>
          </a:p>
          <a:p>
            <a:pPr indent="358775" algn="just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II - регулярная нуждаемость в посторонней помощи при частичной утрате способности или возможности осуществлять самообслуживание, самостоятельно передвигаться, обеспечивать основные жизненные потребности, в том числе при наличии психического расстройства (нуждаемость в частичном уходе, поддержке самостоятельной деятельности, регулярном сопровождении в целях обеспечения безопасности получателя социальных услуг);</a:t>
            </a:r>
          </a:p>
          <a:p>
            <a:pPr indent="358775" algn="just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III - постоянная нуждаемость в посторонней помощи при неспособности получателя социальных услуг к адекватному восприятию себя, окружающей обстановки, оценке ситуации (дезориентации) или неспособности контролировать свое поведение (нуждаемость в частичном уходе, постоянном наблюдении и сопровождении в целях обеспечения безопасности получателя социальных услуг и окружающих граждан);</a:t>
            </a:r>
          </a:p>
          <a:p>
            <a:pPr indent="358775" algn="just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IV - постоянная нуждаемость в посторонней помощи при полной утрате способности или возможности осуществлять самообслуживание и самостоятельно передвигаться, в том числе при наличии психического расстройства (интенсивный уход).</a:t>
            </a:r>
          </a:p>
        </p:txBody>
      </p:sp>
    </p:spTree>
    <p:extLst>
      <p:ext uri="{BB962C8B-B14F-4D97-AF65-F5344CB8AC3E}">
        <p14:creationId xmlns:p14="http://schemas.microsoft.com/office/powerpoint/2010/main" val="3641554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A535BF6D-C465-4FA1-B160-5DE779E40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100" y="153459"/>
            <a:ext cx="10668000" cy="798179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Постановка проблемы</a:t>
            </a:r>
          </a:p>
        </p:txBody>
      </p:sp>
      <p:sp>
        <p:nvSpPr>
          <p:cNvPr id="10" name="Заголовок 5">
            <a:extLst>
              <a:ext uri="{FF2B5EF4-FFF2-40B4-BE49-F238E27FC236}">
                <a16:creationId xmlns:a16="http://schemas.microsoft.com/office/drawing/2014/main" id="{BB0D73A1-AD4D-4AB5-B7B3-12303BB44598}"/>
              </a:ext>
            </a:extLst>
          </p:cNvPr>
          <p:cNvSpPr txBox="1">
            <a:spLocks/>
          </p:cNvSpPr>
          <p:nvPr/>
        </p:nvSpPr>
        <p:spPr>
          <a:xfrm>
            <a:off x="546100" y="1020234"/>
            <a:ext cx="11252200" cy="41079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Анализ массива из 38 нормативно-правовых актов, принятых или измененных после вступления в силу изменений в приказ Министерства труда и социальной защиты РФ от 24 ноября 2014 г. N 940н «Об утверждении Правил организации деятельности организаций социального обслуживания, их структурных подразделений» показал, что в подавляющем большинстве случаев при установлении нормативов штатной численности применяются те же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нормообразующие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факторы, что и в прежней редакции приказа №940н.</a:t>
            </a:r>
          </a:p>
          <a:p>
            <a:pPr algn="just"/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Основная проблема, связанная с низкой интенсивностью реализации полномочий субъектов Российской Федерации в связи с переходом на новые нормативы штатной численности стационарных организаций социального обслуживания и внедрения новых нормативов штатной численности в практику кадровой работы: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отсутствие единого методического подхода к статистической оценке численности отдельных контингентов получателей социальных услуг, находящихся на социальном обслуживании в стационарных организациях социального обслуживания и относящихся к различным уровням нуждаемости в посторонней помощи.</a:t>
            </a:r>
          </a:p>
          <a:p>
            <a:pPr algn="just"/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556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A535BF6D-C465-4FA1-B160-5DE779E40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100" y="153459"/>
            <a:ext cx="10668000" cy="798179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Подходы к решению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Заголовок 5">
                <a:extLst>
                  <a:ext uri="{FF2B5EF4-FFF2-40B4-BE49-F238E27FC236}">
                    <a16:creationId xmlns:a16="http://schemas.microsoft.com/office/drawing/2014/main" id="{BB0D73A1-AD4D-4AB5-B7B3-12303BB4459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8393" y="951638"/>
                <a:ext cx="11252200" cy="5580668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indent="358775" algn="just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Степень ограничения способности к самообслуживанию в значительной степени зависит от того, насколько самостоятельно и автономно получатель социальных услуг может совершать действия, связанные с проведением гигиенических процедур, перемещением и т.д.</a:t>
                </a:r>
              </a:p>
              <a:p>
                <a:pPr indent="358775" algn="just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Действия можно классифицировать следующим образом:</a:t>
                </a:r>
              </a:p>
              <a:p>
                <a:pPr indent="358775" algn="just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1)	действия, носящие замещающий характер, т.е. действия (деятельность), осуществляемые работником, предоставляющим социальные услуги , за обслуживаемого ;</a:t>
                </a:r>
              </a:p>
              <a:p>
                <a:pPr indent="358775" algn="just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2)	действия, носящие ассистирующий характер – действия (деятельность), осуществляемые работником, предоставляющим социальные услуги, обеспечивающие поддержку действий и решений обслуживаемого лица.</a:t>
                </a:r>
              </a:p>
              <a:p>
                <a:pPr indent="358775" algn="just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В целях учета индивидуальных особенностей обслуживаемых необходимо выделить в их составе группы лиц, имеющих значимые функциональные ограничения, в т.ч.:</a:t>
                </a:r>
              </a:p>
              <a:p>
                <a:pPr indent="358775" algn="just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1)	лица, имеющие нарушение психических функций (НПФ)</a:t>
                </a:r>
              </a:p>
              <a:p>
                <a:pPr indent="358775" algn="just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2)	лица, имеющие нарушение двигательных функций (НДФ)</a:t>
                </a:r>
              </a:p>
              <a:p>
                <a:pPr indent="358775" algn="just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3)	лица, имеющие нарушение функций зрения/слуха (НФЗС)</a:t>
                </a:r>
              </a:p>
              <a:p>
                <a:pPr indent="358775" algn="just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4)	лица, имеющие нарушение функций пищеварительной системы (НФПС)</a:t>
                </a:r>
              </a:p>
              <a:p>
                <a:pPr indent="358775" algn="just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5)	лица, имеющие нарушение функций мочевыделительной, эндокринной системы, метаболизма (НФМ).</a:t>
                </a:r>
              </a:p>
              <a:p>
                <a:pPr indent="358775" algn="just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Далее исходя из соотношения полностью автономных, замещающих и ассистирующих действий можно определить уровень нуждаемости в постороннем уходе.</a:t>
                </a:r>
              </a:p>
              <a:p>
                <a:pPr indent="358775" algn="just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Уровень нуждаемости целесообразно определять по степени автономности выполнения регулярных действий, обеспечивающих нормальный уровень жизнедеятельности человека, измеряемого коэффициентом автономии:</a:t>
                </a:r>
              </a:p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4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ru-RU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  <m:r>
                        <a:rPr lang="ru-RU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undOvr"/>
                              <m:subHide m:val="on"/>
                              <m:supHide m:val="on"/>
                              <m:ctrlPr>
                                <a:rPr lang="ru-RU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Sup>
                                <m:sSubSupPr>
                                  <m:ctrlPr>
                                    <a:rPr lang="ru-RU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ru-RU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ru-RU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ru-RU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𝐷</m:t>
                                  </m:r>
                                </m:sup>
                              </m:sSubSup>
                              <m:r>
                                <a:rPr lang="ru-RU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ru-RU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ru-RU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subHide m:val="on"/>
                              <m:supHide m:val="on"/>
                              <m:ctrlPr>
                                <a:rPr lang="ru-RU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ru-RU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ru-RU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ru-RU" sz="1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50215" algn="just">
                  <a:lnSpc>
                    <a:spcPct val="100000"/>
                  </a:lnSpc>
                </a:pPr>
                <a:r>
                  <a:rPr lang="ru-RU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где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ru-RU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ru-RU" sz="1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– коэффициент автономии;</a:t>
                </a:r>
                <a:endParaRPr lang="ru-RU" sz="14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indent="450215" algn="just">
                  <a:lnSpc>
                    <a:spcPct val="100000"/>
                  </a:lnSpc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ru-RU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ru-RU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𝑤</m:t>
                        </m:r>
                      </m:e>
                      <m:sub>
                        <m:r>
                          <a:rPr lang="ru-RU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  <m:sup>
                        <m:r>
                          <a:rPr lang="ru-RU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𝐷</m:t>
                        </m:r>
                      </m:sup>
                    </m:sSubSup>
                  </m:oMath>
                </a14:m>
                <a:r>
                  <a:rPr lang="ru-RU" sz="1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– весовой коэффициент (для действий, выполняемых автономно (А) – 1,0; для ассистирующих действий (АС) – 0,5-0,7 (среднее – 0,6), для замещающих действий – 0);</a:t>
                </a:r>
                <a:endParaRPr lang="ru-RU" sz="14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indent="450215" algn="just">
                  <a:lnSpc>
                    <a:spcPct val="10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  <m:sub>
                        <m:r>
                          <a:rPr lang="ru-RU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sz="1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– количество </a:t>
                </a:r>
                <a:r>
                  <a:rPr lang="en-US" sz="1400" i="1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i</a:t>
                </a:r>
                <a:r>
                  <a:rPr lang="ru-RU" sz="1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-х действий.</a:t>
                </a:r>
                <a:endParaRPr lang="ru-RU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ru-RU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Заголовок 5">
                <a:extLst>
                  <a:ext uri="{FF2B5EF4-FFF2-40B4-BE49-F238E27FC236}">
                    <a16:creationId xmlns:a16="http://schemas.microsoft.com/office/drawing/2014/main" id="{BB0D73A1-AD4D-4AB5-B7B3-12303BB445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393" y="951638"/>
                <a:ext cx="11252200" cy="5580668"/>
              </a:xfrm>
              <a:prstGeom prst="rect">
                <a:avLst/>
              </a:prstGeom>
              <a:blipFill>
                <a:blip r:embed="rId2"/>
                <a:stretch>
                  <a:fillRect l="-163" t="-983" r="-1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63267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698</Words>
  <Application>Microsoft Office PowerPoint</Application>
  <PresentationFormat>Широкоэкранный</PresentationFormat>
  <Paragraphs>32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Times New Roman</vt:lpstr>
      <vt:lpstr>Тема Office</vt:lpstr>
      <vt:lpstr>Оценка нуждаемости при планировании численности персонала в сфере социального обслуживания: методические проблемы и пути их решения</vt:lpstr>
      <vt:lpstr>Постановка проблемы</vt:lpstr>
      <vt:lpstr>Постановка проблемы</vt:lpstr>
      <vt:lpstr>Подходы к решению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Максим Алексеевич Шестаков</dc:creator>
  <cp:lastModifiedBy>Максим Алексеевич Шестаков</cp:lastModifiedBy>
  <cp:revision>18</cp:revision>
  <cp:lastPrinted>2022-02-28T07:59:27Z</cp:lastPrinted>
  <dcterms:created xsi:type="dcterms:W3CDTF">2022-02-28T06:24:49Z</dcterms:created>
  <dcterms:modified xsi:type="dcterms:W3CDTF">2022-10-06T12:48:49Z</dcterms:modified>
</cp:coreProperties>
</file>