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63" d="100"/>
          <a:sy n="63" d="100"/>
        </p:scale>
        <p:origin x="768" y="24"/>
      </p:cViewPr>
      <p:guideLst>
        <p:guide pos="1933" orient="horz"/>
        <p:guide pos="3897"/>
        <p:guide pos="4067"/>
      </p:guideLst>
    </p:cSldViewPr>
  </p:slideViewPr>
  <p:gridSpacing cx="45000" cy="450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331000" y="279000"/>
            <a:ext cx="6570000" cy="99387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 bwMode="auto"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 bwMode="auto">
          <a:xfrm>
            <a:off x="246063" y="234000"/>
            <a:ext cx="2249487" cy="2609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 bwMode="auto">
          <a:xfrm>
            <a:off x="252780" y="3113662"/>
            <a:ext cx="2249487" cy="3284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4"/>
          </p:nvPr>
        </p:nvSpPr>
        <p:spPr bwMode="auto">
          <a:xfrm>
            <a:off x="2791802" y="549000"/>
            <a:ext cx="2249487" cy="3284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5"/>
          </p:nvPr>
        </p:nvSpPr>
        <p:spPr bwMode="auto">
          <a:xfrm>
            <a:off x="2791802" y="4095550"/>
            <a:ext cx="2249487" cy="2609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417780" y="3528541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 bwMode="auto">
          <a:xfrm>
            <a:off x="1453896" y="1847088"/>
            <a:ext cx="96075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9217" y="804889"/>
            <a:ext cx="9605635" cy="105930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447331" y="2010878"/>
            <a:ext cx="4645152" cy="344859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413771" y="2017343"/>
            <a:ext cx="4645152" cy="34415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 bwMode="auto">
          <a:xfrm>
            <a:off x="1453896" y="1847088"/>
            <a:ext cx="96075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7191" y="804163"/>
            <a:ext cx="9607661" cy="10563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447191" y="2824269"/>
            <a:ext cx="4645152" cy="264445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12361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412361" y="2821491"/>
            <a:ext cx="4645152" cy="263737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 bwMode="auto">
          <a:xfrm>
            <a:off x="1453896" y="1847088"/>
            <a:ext cx="96075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1453896" y="1847088"/>
            <a:ext cx="96075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2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043714" y="798974"/>
            <a:ext cx="6012470" cy="4658826"/>
          </a:xfrm>
        </p:spPr>
        <p:txBody>
          <a:bodyPr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>
            <a:off x="7477386" y="482170"/>
            <a:ext cx="4074533" cy="5149101"/>
            <a:chOff x="7477386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6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8124389" y="1122542"/>
            <a:ext cx="2791171" cy="38663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 bwMode="auto"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453896" y="1847088"/>
            <a:ext cx="96075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444672" y="798973"/>
            <a:ext cx="7828830" cy="465988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2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2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2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2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Полилиния: фигура 5"/>
          <p:cNvSpPr/>
          <p:nvPr userDrawn="1"/>
        </p:nvSpPr>
        <p:spPr bwMode="auto"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 fill="norm" stroke="1" extrusionOk="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2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2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2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2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Пользовательский макет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380999" y="1836737"/>
            <a:ext cx="11530012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1"/>
          </p:nvPr>
        </p:nvSpPr>
        <p:spPr bwMode="auto">
          <a:xfrm>
            <a:off x="280988" y="2713037"/>
            <a:ext cx="11630512" cy="377983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37" Type="http://schemas.openxmlformats.org/officeDocument/2006/relationships/hyperlink" Target="https://presentation-creation.ru/" TargetMode="External"/><Relationship Id="rId3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C4ABE-3AB2-4760-AE95-817E917DACA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FB9219-6DCD-41DC-823F-6B7614B8AAFB}" type="slidenum">
              <a:rPr lang="ru-RU"/>
              <a:t/>
            </a:fld>
            <a:endParaRPr lang="ru-RU"/>
          </a:p>
        </p:txBody>
      </p:sp>
      <p:pic>
        <p:nvPicPr>
          <p:cNvPr id="7" name="Рисунок 6">
            <a:hlinkClick r:id="rId37"/>
          </p:cNvPr>
          <p:cNvPicPr>
            <a:picLocks noChangeAspect="1"/>
          </p:cNvPicPr>
          <p:nvPr userDrawn="1"/>
        </p:nvPicPr>
        <p:blipFill>
          <a:blip r:embed="rId38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hyperlink" Target="https://www.econ.msu.ru/sys/raw.php?o=140656&amp;p=attachment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8692"/>
            <a:ext cx="12273496" cy="686348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6" name="Полилиния: фигура 5"/>
          <p:cNvSpPr/>
          <p:nvPr/>
        </p:nvSpPr>
        <p:spPr bwMode="auto">
          <a:xfrm rot="10800000">
            <a:off x="0" y="-109013"/>
            <a:ext cx="7446000" cy="7076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 fill="norm" stroke="1" extrusionOk="0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111000" y="1044000"/>
            <a:ext cx="6344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>
                <a:solidFill>
                  <a:schemeClr val="bg1"/>
                </a:solidFill>
              </a:rPr>
              <a:t>ВСТРЕЧА С АБИТУРИЕНТАМИ</a:t>
            </a:r>
            <a:br>
              <a:rPr lang="ru-RU" sz="4800">
                <a:solidFill>
                  <a:schemeClr val="bg1"/>
                </a:solidFill>
              </a:rPr>
            </a:br>
            <a:r>
              <a:rPr lang="ru-RU" sz="4800">
                <a:solidFill>
                  <a:schemeClr val="bg1"/>
                </a:solidFill>
              </a:rPr>
              <a:t>АСПИРАНТУРЫ</a:t>
            </a:r>
            <a:endParaRPr/>
          </a:p>
          <a:p>
            <a:pPr>
              <a:defRPr/>
            </a:pPr>
            <a:r>
              <a:rPr lang="ru-RU" sz="4800">
                <a:solidFill>
                  <a:schemeClr val="bg1"/>
                </a:solidFill>
              </a:rPr>
              <a:t>2026 года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246000" y="5949000"/>
            <a:ext cx="31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</a:rPr>
              <a:t>Экономический факультет, 28.03.2026 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426000" y="1030907"/>
            <a:ext cx="1124999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>
              <a:spcAft>
                <a:spcPts val="65"/>
              </a:spcAft>
              <a:defRPr/>
            </a:pPr>
            <a:endParaRPr sz="230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/>
        </p:blipFill>
        <p:spPr bwMode="auto">
          <a:xfrm>
            <a:off x="1320537" y="41584"/>
            <a:ext cx="3244126" cy="67555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9" name="Рисунок 8" descr="Изображение выглядит как текст, Человеческое лицо, человек, одежда&#10;&#10;Автоматически созданное описание"/>
          <p:cNvPicPr/>
          <p:nvPr/>
        </p:nvPicPr>
        <p:blipFill>
          <a:blip r:embed="rId3"/>
          <a:stretch/>
        </p:blipFill>
        <p:spPr bwMode="auto">
          <a:xfrm>
            <a:off x="4516120" y="41584"/>
            <a:ext cx="3159760" cy="67555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tretch/>
        </p:blipFill>
        <p:spPr bwMode="auto">
          <a:xfrm>
            <a:off x="7662551" y="60810"/>
            <a:ext cx="3187065" cy="67555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12" name="Равнобедренный треугольник 11"/>
          <p:cNvSpPr/>
          <p:nvPr/>
        </p:nvSpPr>
        <p:spPr bwMode="auto">
          <a:xfrm rot="10800000">
            <a:off x="0" y="0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 bwMode="auto">
          <a:xfrm>
            <a:off x="10752531" y="3339000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978500" y="279000"/>
            <a:ext cx="8235000" cy="81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Встречи на кафедрах</a:t>
            </a:r>
            <a:br>
              <a:rPr lang="ru-RU" sz="3600" b="1">
                <a:solidFill>
                  <a:schemeClr val="accent2"/>
                </a:solidFill>
              </a:rPr>
            </a:br>
            <a:br>
              <a:rPr lang="ru-RU" sz="2200"/>
            </a:br>
            <a:endParaRPr lang="ru-RU" sz="1800">
              <a:solidFill>
                <a:srgbClr val="222222"/>
              </a:solidFill>
              <a:latin typeface="Inter"/>
              <a:ea typeface="Arial"/>
              <a:cs typeface="Arial"/>
            </a:endParaRPr>
          </a:p>
        </p:txBody>
      </p:sp>
      <p:graphicFrame>
        <p:nvGraphicFramePr>
          <p:cNvPr id="445341062" name="Таблица 445341061"/>
          <p:cNvGraphicFramePr>
            <a:graphicFrameLocks xmlns:a="http://schemas.openxmlformats.org/drawingml/2006/main"/>
          </p:cNvGraphicFramePr>
          <p:nvPr/>
        </p:nvGraphicFramePr>
        <p:xfrm>
          <a:off x="0" y="504000"/>
          <a:ext cx="12192001" cy="693700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{00A15C55-8517-42AA-B614-E9B94910E393}</a:tableStyleId>
              </a:tblPr>
              <a:tblGrid>
                <a:gridCol w="752135"/>
                <a:gridCol w="5271571"/>
                <a:gridCol w="2133554"/>
                <a:gridCol w="4034741"/>
              </a:tblGrid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/>
                        <a:t>№ п/п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/>
                        <a:t>Кафедра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/>
                        <a:t>Кабинет/Сберджаз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/>
                        <a:t>ФИО ППС, НС, АУП НВП, УВП</a:t>
                      </a:r>
                      <a:endParaRPr/>
                    </a:p>
                  </a:txBody>
                  <a:tcPr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Конкурентной и промышленной политики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435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/>
                        <a:t>Курдин А.А.</a:t>
                      </a:r>
                      <a:endParaRPr lang="ru-RU" sz="1400"/>
                    </a:p>
                  </a:txBody>
                  <a:tcPr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Макроэкономической политики и стратегического управления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Романова Н.В.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88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Маркетинг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онлайн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Сигарев А.В.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Микро- и макроэкономического анализа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206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Вериникин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А.О.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Мировой экономики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онлайн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Дунаев С.А.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09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6</a:t>
                      </a:r>
                      <a:endParaRPr sz="120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ММАЭ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354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Артамонов Д.В.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5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Народонаселения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онлайн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Калабихина И.Е., 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Казбекова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З.Г.</a:t>
                      </a:r>
                      <a:endParaRPr/>
                    </a:p>
                  </a:txBody>
                  <a:tcPr marL="68580" marR="68580" marT="0" marB="0"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Политической экономии</a:t>
                      </a:r>
                      <a:endParaRPr lang="ru-RU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/>
                        <a:t>712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Мальцев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А.А.</a:t>
                      </a:r>
                      <a:endParaRPr/>
                    </a:p>
                  </a:txBody>
                  <a:tcPr/>
                </a:tc>
              </a:tr>
              <a:tr h="34641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10</a:t>
                      </a:r>
                      <a:endParaRPr sz="120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Управления организацией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385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Щелокова С.В.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Миракян А.Г.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Управления рисками и страхования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онлайн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Котлобовский И.Б., Алешина А.Ю.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Учета, анализа и аудита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377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Ульянова Н.В.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Философии и методологии экономики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онлайн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Тутов Л.А., Рогожникова В.Н.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 и кредита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335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Ларионов А.В.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01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Экономика инноваций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249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Иващенко Н.П., Попова В.Г.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Тищенко Е.Б.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73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Экономики природопользования и землеустройства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428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Барабошкина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А.В.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45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/>
                        <a:t>Экономика</a:t>
                      </a:r>
                      <a:r>
                        <a:rPr lang="ru-RU" sz="1600" b="1"/>
                        <a:t>я информатика</a:t>
                      </a:r>
                      <a:endParaRPr sz="1600" b="1"/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550</a:t>
                      </a:r>
                      <a:endParaRPr sz="1600" b="1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Кочергин И.А.</a:t>
                      </a:r>
                      <a:endParaRPr sz="1600" b="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5"/>
          <p:cNvSpPr/>
          <p:nvPr/>
        </p:nvSpPr>
        <p:spPr bwMode="auto">
          <a:xfrm rot="1363364">
            <a:off x="7059789" y="-330463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 fill="norm" stroke="1" extrusionOk="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/>
        </p:nvSpPr>
        <p:spPr bwMode="auto">
          <a:xfrm rot="10800000">
            <a:off x="-33512" y="-108000"/>
            <a:ext cx="7512000" cy="7074000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 fill="norm" stroke="1" extrusionOk="0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0" y="41901"/>
            <a:ext cx="7178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800">
                <a:solidFill>
                  <a:schemeClr val="bg1"/>
                </a:solidFill>
              </a:rPr>
              <a:t>Структура экономического</a:t>
            </a:r>
            <a:endParaRPr/>
          </a:p>
          <a:p>
            <a:pPr>
              <a:defRPr/>
            </a:pPr>
            <a:r>
              <a:rPr lang="ru-RU" sz="4800">
                <a:solidFill>
                  <a:schemeClr val="bg1"/>
                </a:solidFill>
              </a:rPr>
              <a:t>факультета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9598025" y="83400"/>
            <a:ext cx="258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23 </a:t>
            </a:r>
            <a:endParaRPr/>
          </a:p>
          <a:p>
            <a:pPr algn="ctr">
              <a:defRPr/>
            </a:pPr>
            <a:r>
              <a:rPr lang="ru-RU" sz="2400" b="1"/>
              <a:t>кафедры 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7818544" y="933174"/>
            <a:ext cx="4525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22 </a:t>
            </a:r>
            <a:endParaRPr/>
          </a:p>
          <a:p>
            <a:pPr algn="ctr">
              <a:defRPr/>
            </a:pPr>
            <a:r>
              <a:rPr lang="ru-RU" sz="2400" b="1"/>
              <a:t>Лаборатории (факультетские)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7478488" y="1747626"/>
            <a:ext cx="420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9 </a:t>
            </a:r>
            <a:endParaRPr/>
          </a:p>
          <a:p>
            <a:pPr algn="ctr">
              <a:defRPr/>
            </a:pPr>
            <a:r>
              <a:rPr lang="ru-RU" sz="2400" b="1"/>
              <a:t>Лабораторий (кафедральные)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6006000" y="3020269"/>
            <a:ext cx="6693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20 </a:t>
            </a:r>
            <a:endParaRPr/>
          </a:p>
          <a:p>
            <a:pPr algn="ctr">
              <a:defRPr/>
            </a:pPr>
            <a:r>
              <a:rPr lang="ru-RU" sz="2400" b="1"/>
              <a:t>Исследовательских и образовательных</a:t>
            </a:r>
            <a:endParaRPr/>
          </a:p>
          <a:p>
            <a:pPr algn="ctr">
              <a:defRPr/>
            </a:pPr>
            <a:r>
              <a:rPr lang="ru-RU" sz="2400" b="1"/>
              <a:t>центров (факультетские)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736000" y="4187465"/>
            <a:ext cx="5881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6</a:t>
            </a:r>
            <a:endParaRPr/>
          </a:p>
          <a:p>
            <a:pPr algn="ctr">
              <a:defRPr/>
            </a:pPr>
            <a:r>
              <a:rPr lang="ru-RU" sz="2400" b="1"/>
              <a:t> Исследовательских и образовательных центров (кафедральные)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5504188" y="5313636"/>
            <a:ext cx="4692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2 </a:t>
            </a:r>
            <a:endParaRPr/>
          </a:p>
          <a:p>
            <a:pPr algn="ctr">
              <a:defRPr/>
            </a:pPr>
            <a:r>
              <a:rPr lang="ru-RU" sz="2400" b="1"/>
              <a:t>Научно-образовательных центра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-339000" y="1853667"/>
            <a:ext cx="69019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>
                <a:solidFill>
                  <a:schemeClr val="bg1"/>
                </a:solidFill>
              </a:rPr>
              <a:t> 409 </a:t>
            </a:r>
            <a:endParaRPr/>
          </a:p>
          <a:p>
            <a:pPr algn="ctr">
              <a:defRPr/>
            </a:pPr>
            <a:r>
              <a:rPr lang="ru-RU" sz="2800" b="1" i="1">
                <a:solidFill>
                  <a:schemeClr val="bg1"/>
                </a:solidFill>
              </a:rPr>
              <a:t>штатных преподавателей</a:t>
            </a:r>
            <a:endParaRPr/>
          </a:p>
          <a:p>
            <a:pPr algn="ctr">
              <a:defRPr/>
            </a:pPr>
            <a:r>
              <a:rPr lang="ru-RU" sz="2800" b="1" i="1">
                <a:solidFill>
                  <a:schemeClr val="bg1"/>
                </a:solidFill>
              </a:rPr>
              <a:t> и научных сотрудников</a:t>
            </a:r>
            <a:r>
              <a:rPr lang="ru-RU" sz="1800" b="1">
                <a:solidFill>
                  <a:schemeClr val="bg1"/>
                </a:solidFill>
              </a:rPr>
              <a:t> </a:t>
            </a:r>
            <a:endParaRPr lang="ru-RU"/>
          </a:p>
        </p:txBody>
      </p:sp>
      <p:sp>
        <p:nvSpPr>
          <p:cNvPr id="30" name="TextBox 29"/>
          <p:cNvSpPr txBox="1"/>
          <p:nvPr/>
        </p:nvSpPr>
        <p:spPr bwMode="auto">
          <a:xfrm>
            <a:off x="-985960" y="5582671"/>
            <a:ext cx="6901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>
                <a:solidFill>
                  <a:schemeClr val="bg1"/>
                </a:solidFill>
              </a:rPr>
              <a:t> 275 </a:t>
            </a:r>
            <a:endParaRPr/>
          </a:p>
          <a:p>
            <a:pPr algn="ctr">
              <a:defRPr/>
            </a:pPr>
            <a:r>
              <a:rPr lang="ru-RU" sz="2800" b="1" i="1">
                <a:solidFill>
                  <a:schemeClr val="bg1"/>
                </a:solidFill>
              </a:rPr>
              <a:t>Кандидата наук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-821058" y="3811387"/>
            <a:ext cx="6901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 </a:t>
            </a:r>
            <a:r>
              <a:rPr lang="ru-RU" sz="2800" b="1" i="1">
                <a:solidFill>
                  <a:schemeClr val="bg1"/>
                </a:solidFill>
              </a:rPr>
              <a:t>96 </a:t>
            </a:r>
            <a:endParaRPr/>
          </a:p>
          <a:p>
            <a:pPr algn="ctr">
              <a:defRPr/>
            </a:pPr>
            <a:r>
              <a:rPr lang="ru-RU" sz="2800" b="1" i="1">
                <a:solidFill>
                  <a:schemeClr val="bg1"/>
                </a:solidFill>
              </a:rPr>
              <a:t>доктора наук</a:t>
            </a:r>
            <a:endParaRPr/>
          </a:p>
        </p:txBody>
      </p:sp>
      <p:sp>
        <p:nvSpPr>
          <p:cNvPr id="33" name="Прямоугольник 4"/>
          <p:cNvSpPr/>
          <p:nvPr/>
        </p:nvSpPr>
        <p:spPr bwMode="auto">
          <a:xfrm rot="1363364">
            <a:off x="5410197" y="2730930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 fill="norm" stroke="1" extrusionOk="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 bwMode="auto">
          <a:xfrm>
            <a:off x="10776000" y="3277637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>
          <a:blip r:embed="rId2"/>
          <a:stretch/>
        </p:blipFill>
        <p:spPr bwMode="auto">
          <a:xfrm>
            <a:off x="4439015" y="2670280"/>
            <a:ext cx="3313969" cy="19258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Дуга 27"/>
          <p:cNvSpPr/>
          <p:nvPr/>
        </p:nvSpPr>
        <p:spPr bwMode="auto">
          <a:xfrm rot="13602773">
            <a:off x="3413294" y="1034843"/>
            <a:ext cx="5326360" cy="5196698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олилиния: фигура 22"/>
          <p:cNvSpPr/>
          <p:nvPr/>
        </p:nvSpPr>
        <p:spPr bwMode="auto">
          <a:xfrm>
            <a:off x="5915825" y="918269"/>
            <a:ext cx="6369328" cy="106536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 fill="norm" stroke="1" extrusionOk="0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/>
          <p:cNvSpPr/>
          <p:nvPr/>
        </p:nvSpPr>
        <p:spPr bwMode="auto">
          <a:xfrm>
            <a:off x="5946373" y="3408150"/>
            <a:ext cx="6369328" cy="1167119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 fill="norm" stroke="1" extrusionOk="0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 sz="18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b="1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          </a:t>
            </a: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5.2.3. Региональная и отраслевая экономика (экон. науки)</a:t>
            </a:r>
            <a:endParaRPr/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                      Экономика народонаселения и экономика труда</a:t>
            </a:r>
            <a:endParaRPr/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                     Экономика природопользования и землеустройства</a:t>
            </a:r>
            <a:endParaRPr/>
          </a:p>
          <a:p>
            <a:pPr algn="ctr">
              <a:defRPr/>
            </a:pPr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25" name="Полилиния: фигура 24"/>
          <p:cNvSpPr/>
          <p:nvPr/>
        </p:nvSpPr>
        <p:spPr bwMode="auto">
          <a:xfrm>
            <a:off x="5915825" y="2135588"/>
            <a:ext cx="6369328" cy="1167119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 fill="norm" stroke="1" extrusionOk="0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       5.2.3. Региональная и отраслевая экономика (экон. науки):</a:t>
            </a:r>
            <a:endParaRPr/>
          </a:p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                             Маркетинг</a:t>
            </a:r>
            <a:endParaRPr/>
          </a:p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                      Экономика инноваций</a:t>
            </a:r>
            <a:endParaRPr/>
          </a:p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5.2.6. Менеджмент</a:t>
            </a: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 fill="norm" stroke="1" extrusionOk="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4"/>
          <p:cNvSpPr txBox="1"/>
          <p:nvPr/>
        </p:nvSpPr>
        <p:spPr bwMode="auto">
          <a:xfrm>
            <a:off x="7041000" y="988683"/>
            <a:ext cx="3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</a:rPr>
              <a:t>052.2</a:t>
            </a:r>
            <a:endParaRPr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6245626" y="1450348"/>
            <a:ext cx="4196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</a:rPr>
              <a:t>5.2.1. Экономическая теория (экон. науки) </a:t>
            </a:r>
            <a:endParaRPr/>
          </a:p>
        </p:txBody>
      </p:sp>
      <p:sp>
        <p:nvSpPr>
          <p:cNvPr id="49" name="TextBox 48"/>
          <p:cNvSpPr txBox="1"/>
          <p:nvPr/>
        </p:nvSpPr>
        <p:spPr bwMode="auto">
          <a:xfrm>
            <a:off x="8026214" y="2061457"/>
            <a:ext cx="1428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</a:rPr>
              <a:t>052.7</a:t>
            </a:r>
            <a:endParaRPr/>
          </a:p>
          <a:p>
            <a:pPr algn="ctr">
              <a:defRPr/>
            </a:pPr>
            <a:endParaRPr lang="ru-RU" sz="20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 </a:t>
            </a:r>
            <a:endParaRPr/>
          </a:p>
        </p:txBody>
      </p:sp>
      <p:sp>
        <p:nvSpPr>
          <p:cNvPr id="51" name="TextBox 50"/>
          <p:cNvSpPr txBox="1"/>
          <p:nvPr/>
        </p:nvSpPr>
        <p:spPr bwMode="auto">
          <a:xfrm>
            <a:off x="2698005" y="179392"/>
            <a:ext cx="950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accent4">
                    <a:lumMod val="75000"/>
                  </a:schemeClr>
                </a:solidFill>
              </a:rPr>
              <a:t>Диссертационные советы МГУ на ЭФ МГУ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Полилиния: фигура 25"/>
          <p:cNvSpPr/>
          <p:nvPr/>
        </p:nvSpPr>
        <p:spPr bwMode="auto">
          <a:xfrm>
            <a:off x="5946373" y="4668432"/>
            <a:ext cx="6369328" cy="1029794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 fill="norm" stroke="1" extrusionOk="0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buFont typeface="Arial"/>
              <a:buChar char="•"/>
              <a:defRPr/>
            </a:pPr>
            <a:r>
              <a:rPr lang="ru-RU" sz="1200" b="1">
                <a:solidFill>
                  <a:schemeClr val="bg1"/>
                </a:solidFill>
              </a:rPr>
              <a:t>       </a:t>
            </a: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5.2.2. Математические, статистические и инструментальные </a:t>
            </a:r>
            <a:endParaRPr/>
          </a:p>
          <a:p>
            <a:pPr algn="l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         методы в  экономике (экон. науки)</a:t>
            </a:r>
            <a:endParaRPr/>
          </a:p>
          <a:p>
            <a:pPr algn="l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5.2.3. Региональная и отраслевая экономика (бухгалтерский </a:t>
            </a:r>
            <a:endParaRPr/>
          </a:p>
          <a:p>
            <a:pPr algn="l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         учет, аудит и  экономическая статистика)(экон. науки)</a:t>
            </a:r>
            <a:endParaRPr/>
          </a:p>
        </p:txBody>
      </p:sp>
      <p:sp>
        <p:nvSpPr>
          <p:cNvPr id="30" name="Полилиния: фигура 29"/>
          <p:cNvSpPr/>
          <p:nvPr/>
        </p:nvSpPr>
        <p:spPr bwMode="auto">
          <a:xfrm>
            <a:off x="5946373" y="5756186"/>
            <a:ext cx="6449627" cy="996444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 fill="norm" stroke="1" extrusionOk="0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5.2.4 - Финансы (экон. науки)</a:t>
            </a:r>
            <a:endParaRPr/>
          </a:p>
          <a:p>
            <a:pPr algn="l"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Times New Roman"/>
              </a:rPr>
              <a:t>       5.2.5 - Мировая экономика (экон. науки)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8053473" y="3302707"/>
            <a:ext cx="14281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</a:rPr>
              <a:t>052.4</a:t>
            </a:r>
            <a:endParaRPr/>
          </a:p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 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8097552" y="4551442"/>
            <a:ext cx="14281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</a:rPr>
              <a:t>052.5</a:t>
            </a:r>
            <a:endParaRPr/>
          </a:p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8097551" y="5665944"/>
            <a:ext cx="14281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</a:rPr>
              <a:t>052.1</a:t>
            </a:r>
            <a:endParaRPr/>
          </a:p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753234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 fill="norm" stroke="1" extrusionOk="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198253" y="188999"/>
            <a:ext cx="7067747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 fill="norm" stroke="1" extrusionOk="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8946509" y="2142352"/>
            <a:ext cx="258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/>
              <a:t>2025 год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726000" y="299378"/>
            <a:ext cx="546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3">
                    <a:lumMod val="75000"/>
                  </a:schemeClr>
                </a:solidFill>
              </a:rPr>
              <a:t>Динамика конкурса в 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>
                <a:solidFill>
                  <a:schemeClr val="accent3">
                    <a:lumMod val="75000"/>
                  </a:schemeClr>
                </a:solidFill>
              </a:rPr>
              <a:t>аспирантуру ЭФ МГУ, 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>
                <a:solidFill>
                  <a:schemeClr val="accent3">
                    <a:lumMod val="75000"/>
                  </a:schemeClr>
                </a:solidFill>
              </a:rPr>
              <a:t> человек на бюджетное место</a:t>
            </a:r>
            <a:endParaRPr/>
          </a:p>
        </p:txBody>
      </p:sp>
      <p:sp>
        <p:nvSpPr>
          <p:cNvPr id="20" name="Полилиния: фигура 19"/>
          <p:cNvSpPr/>
          <p:nvPr/>
        </p:nvSpPr>
        <p:spPr bwMode="auto">
          <a:xfrm>
            <a:off x="6319170" y="333900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 fill="norm" stroke="1" extrusionOk="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олилиния: фигура 21"/>
          <p:cNvSpPr/>
          <p:nvPr/>
        </p:nvSpPr>
        <p:spPr bwMode="auto">
          <a:xfrm>
            <a:off x="6897660" y="1785293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 fill="norm" stroke="1" extrusionOk="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 bwMode="auto">
          <a:xfrm>
            <a:off x="6660469" y="3738167"/>
            <a:ext cx="60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2"/>
                </a:solidFill>
              </a:rPr>
              <a:t>2.2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7238959" y="2203908"/>
            <a:ext cx="60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2"/>
                </a:solidFill>
              </a:rPr>
              <a:t>2.3</a:t>
            </a:r>
            <a:endParaRPr/>
          </a:p>
        </p:txBody>
      </p:sp>
      <p:sp>
        <p:nvSpPr>
          <p:cNvPr id="28" name="Полилиния: фигура 27"/>
          <p:cNvSpPr/>
          <p:nvPr/>
        </p:nvSpPr>
        <p:spPr bwMode="auto">
          <a:xfrm>
            <a:off x="5637660" y="4803102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 fill="norm" stroke="1" extrusionOk="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 bwMode="auto">
          <a:xfrm>
            <a:off x="5871000" y="5223393"/>
            <a:ext cx="60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2"/>
                </a:solidFill>
              </a:rPr>
              <a:t>2.8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8436000" y="3714879"/>
            <a:ext cx="258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/>
              <a:t>2024 год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7649817" y="5161837"/>
            <a:ext cx="258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/>
              <a:t>2023 год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 bwMode="auto">
          <a:xfrm>
            <a:off x="10776000" y="3277637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 rot="10800000">
            <a:off x="0" y="0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426000" y="1030907"/>
            <a:ext cx="1124999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>
              <a:spcAft>
                <a:spcPts val="65"/>
              </a:spcAft>
              <a:defRPr/>
            </a:pPr>
            <a:endParaRPr sz="23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031000" cy="3912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26000" y="2950225"/>
            <a:ext cx="8189469" cy="3989741"/>
          </a:xfrm>
          <a:prstGeom prst="rect">
            <a:avLst/>
          </a:prstGeom>
        </p:spPr>
      </p:pic>
      <p:sp>
        <p:nvSpPr>
          <p:cNvPr id="15" name="Полилиния: фигура 14"/>
          <p:cNvSpPr/>
          <p:nvPr/>
        </p:nvSpPr>
        <p:spPr bwMode="auto">
          <a:xfrm rot="10800000">
            <a:off x="8031000" y="9494"/>
            <a:ext cx="4161000" cy="359506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 fill="norm" stroke="1" extrusionOk="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олилиния: фигура 15"/>
          <p:cNvSpPr/>
          <p:nvPr/>
        </p:nvSpPr>
        <p:spPr bwMode="auto">
          <a:xfrm>
            <a:off x="0" y="6489000"/>
            <a:ext cx="3957000" cy="362086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 fill="norm" stroke="1" extrusionOk="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6000" y="369000"/>
            <a:ext cx="11250000" cy="990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Информация для поступающих:</a:t>
            </a:r>
            <a:r>
              <a:rPr lang="en-US" sz="40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https://www.econ.msu.ru/entrance/postgraduate/</a:t>
            </a:r>
            <a:endParaRPr lang="ru-RU" sz="400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Равнобедренный треугольник 56"/>
          <p:cNvSpPr/>
          <p:nvPr/>
        </p:nvSpPr>
        <p:spPr bwMode="auto">
          <a:xfrm>
            <a:off x="10749820" y="3091181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 bwMode="auto">
          <a:xfrm>
            <a:off x="2152776" y="3121707"/>
            <a:ext cx="6691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Снимок экрана 2026-03-27 233736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4062" y="1854000"/>
            <a:ext cx="10207875" cy="4767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5826000" y="366263"/>
            <a:ext cx="669387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3200">
                <a:solidFill>
                  <a:schemeClr val="accent4">
                    <a:lumMod val="75000"/>
                  </a:schemeClr>
                </a:solidFill>
              </a:rPr>
              <a:t>Проблематика научных исследований для выбора темы реферата</a:t>
            </a:r>
            <a:endParaRPr sz="32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 bwMode="auto">
          <a:xfrm rot="10800000">
            <a:off x="0" y="0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 bwMode="auto">
          <a:xfrm>
            <a:off x="10749820" y="3091181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46000" y="2349000"/>
            <a:ext cx="3585188" cy="3585188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786000" y="1718007"/>
          <a:ext cx="5904246" cy="490500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904246"/>
              </a:tblGrid>
              <a:tr h="23493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5.2.1. Экономическая теория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915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5.2.2. Математические, статистические и инструментальные методы в экономике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2044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5.2.3. Региональная и отраслевая экономика (специализация: Бухгалтерский учет, аудит и экономическая статистика))</a:t>
                      </a:r>
                      <a:r>
                        <a:rPr lang="ru-RU" sz="1200" b="1">
                          <a:solidFill>
                            <a:srgbClr val="000080"/>
                          </a:solidFill>
                          <a:latin typeface="Times New Roman"/>
                        </a:rPr>
                        <a:t> 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3868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5.2.3. Региональная и отраслевая экономика (специализация:</a:t>
                      </a:r>
                      <a:r>
                        <a:rPr lang="ru-RU" sz="1200" b="1">
                          <a:solidFill>
                            <a:srgbClr val="00008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Маркетинг)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2044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5.2.3. Региональная и отраслевая экономика (специализация: Экономика агропромышленного комплекса (АПК))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2044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5.2.3. Региональная и отраслевая экономика (специализация: Экономика инноваций)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2044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5.2.3. Региональная и отраслевая экономика (специализация: Экономика народонаселения и экономика труда)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2044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5.2.3. Региональная и отраслевая экономика (специализация: Экономика природопользования и землеустройства)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493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5.2.4. Финансы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493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5.2.5. Мировая экономика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493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solidFill>
                            <a:srgbClr val="003366"/>
                          </a:solidFill>
                          <a:latin typeface="Times New Roman"/>
                        </a:rPr>
                        <a:t>5.2.6. Менеджмент</a:t>
                      </a:r>
                      <a:endParaRPr lang="ru-RU" sz="1300">
                        <a:solidFill>
                          <a:srgbClr val="222222"/>
                        </a:solidFill>
                        <a:latin typeface="Inter"/>
                      </a:endParaRPr>
                    </a:p>
                  </a:txBody>
                  <a:tcPr marL="49510" marR="49510" marT="0" marB="27505">
                    <a:lnL w="3810" algn="ctr">
                      <a:solidFill>
                        <a:srgbClr val="888888"/>
                      </a:solidFill>
                    </a:lnL>
                    <a:lnR w="3810" algn="ctr">
                      <a:solidFill>
                        <a:srgbClr val="888888"/>
                      </a:solidFill>
                    </a:lnR>
                    <a:lnT w="3810" algn="ctr">
                      <a:solidFill>
                        <a:srgbClr val="888888"/>
                      </a:solidFill>
                    </a:lnT>
                    <a:lnB w="3810" algn="ctr">
                      <a:solidFill>
                        <a:srgbClr val="888888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286508" y="774370"/>
            <a:ext cx="669387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3200">
                <a:solidFill>
                  <a:schemeClr val="accent4">
                    <a:lumMod val="75000"/>
                  </a:schemeClr>
                </a:solidFill>
              </a:rPr>
              <a:t>Научные специальности</a:t>
            </a:r>
            <a:endParaRPr sz="320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4">
                    <a:lumMod val="75000"/>
                  </a:schemeClr>
                </a:solidFill>
              </a:rPr>
              <a:t>Вступительное испытание</a:t>
            </a:r>
            <a:endParaRPr/>
          </a:p>
        </p:txBody>
      </p:sp>
      <p:pic>
        <p:nvPicPr>
          <p:cNvPr id="14" name="Рисунок 13"/>
          <p:cNvPicPr>
            <a:picLocks noChangeAspect="1" noGrp="1"/>
          </p:cNvPicPr>
          <p:nvPr>
            <p:ph type="pic" sz="quarter" idx="11"/>
          </p:nvPr>
        </p:nvPicPr>
        <p:blipFill>
          <a:blip r:embed="rId2"/>
          <a:srcRect l="19014" t="0" r="19013" b="0"/>
          <a:stretch/>
        </p:blipFill>
        <p:spPr bwMode="auto">
          <a:xfrm>
            <a:off x="241862" y="144000"/>
            <a:ext cx="2384425" cy="256381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 noGrp="1"/>
          </p:cNvPicPr>
          <p:nvPr>
            <p:ph type="pic" sz="quarter" idx="13"/>
          </p:nvPr>
        </p:nvPicPr>
        <p:blipFill>
          <a:blip r:embed="rId3"/>
          <a:srcRect l="32022" t="0" r="32021" b="0"/>
          <a:stretch/>
        </p:blipFill>
        <p:spPr bwMode="auto">
          <a:xfrm>
            <a:off x="241862" y="3159000"/>
            <a:ext cx="2249487" cy="328466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 noGrp="1"/>
          </p:cNvPicPr>
          <p:nvPr>
            <p:ph type="pic" sz="quarter" idx="14"/>
          </p:nvPr>
        </p:nvPicPr>
        <p:blipFill>
          <a:blip r:embed="rId4"/>
          <a:srcRect l="27180" t="0" r="27180" b="0"/>
          <a:stretch/>
        </p:blipFill>
        <p:spPr bwMode="auto">
          <a:prstGeom prst="rect">
            <a:avLst/>
          </a:prstGeom>
        </p:spPr>
      </p:pic>
      <p:pic>
        <p:nvPicPr>
          <p:cNvPr id="54" name="Рисунок 53"/>
          <p:cNvPicPr>
            <a:picLocks noChangeAspect="1" noGrp="1"/>
          </p:cNvPicPr>
          <p:nvPr>
            <p:ph type="pic" sz="quarter" idx="15"/>
          </p:nvPr>
        </p:nvPicPr>
        <p:blipFill>
          <a:blip r:embed="rId5"/>
          <a:srcRect l="18848" t="0" r="18848" b="0"/>
          <a:stretch/>
        </p:blipFill>
        <p:spPr bwMode="auto">
          <a:prstGeom prst="rect">
            <a:avLst/>
          </a:prstGeom>
        </p:spPr>
      </p:pic>
      <p:sp>
        <p:nvSpPr>
          <p:cNvPr id="57" name="Равнобедренный треугольник 56"/>
          <p:cNvSpPr/>
          <p:nvPr/>
        </p:nvSpPr>
        <p:spPr bwMode="auto">
          <a:xfrm>
            <a:off x="10749820" y="3091181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151000" y="1272875"/>
            <a:ext cx="6691470" cy="5078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800" b="1" i="0" u="sng">
                <a:solidFill>
                  <a:srgbClr val="000000"/>
                </a:solidFill>
                <a:latin typeface="Inter"/>
                <a:hlinkClick r:id="rId6" tooltip="https://www.econ.msu.ru/sys/raw.php?o=140656&amp;p=attachment"/>
              </a:rPr>
              <a:t>ПРОГРАММА ВСТУПИТЕЛЬНОГО ИСПЫТАНИЯ</a:t>
            </a:r>
            <a:endParaRPr lang="ru-RU" sz="1800" b="1" i="0" u="sng">
              <a:solidFill>
                <a:srgbClr val="000000"/>
              </a:solidFill>
              <a:latin typeface="Inter"/>
            </a:endParaRPr>
          </a:p>
          <a:p>
            <a:pPr algn="l">
              <a:defRPr/>
            </a:pPr>
            <a:endParaRPr lang="ru-RU" b="0" i="0">
              <a:solidFill>
                <a:srgbClr val="222222"/>
              </a:solidFill>
              <a:latin typeface="Inter"/>
            </a:endParaRPr>
          </a:p>
          <a:p>
            <a:pPr algn="just">
              <a:defRPr/>
            </a:pPr>
            <a:r>
              <a:rPr lang="ru-RU" sz="1800" b="1" i="0">
                <a:solidFill>
                  <a:srgbClr val="222222"/>
                </a:solidFill>
                <a:latin typeface="Inter"/>
              </a:rPr>
              <a:t>Вступительное испытание в аспирантуру</a:t>
            </a:r>
            <a:r>
              <a:rPr lang="ru-RU" sz="1800" b="0" i="0">
                <a:solidFill>
                  <a:srgbClr val="222222"/>
                </a:solidFill>
                <a:latin typeface="Inter"/>
              </a:rPr>
              <a:t> экономического факультета МГУ - </a:t>
            </a:r>
            <a:r>
              <a:rPr lang="ru-RU" sz="1800" b="1" i="0">
                <a:solidFill>
                  <a:srgbClr val="FF0000"/>
                </a:solidFill>
                <a:latin typeface="Inter"/>
              </a:rPr>
              <a:t>одно</a:t>
            </a:r>
            <a:r>
              <a:rPr lang="ru-RU" sz="1800" b="0" i="0">
                <a:solidFill>
                  <a:srgbClr val="222222"/>
                </a:solidFill>
                <a:latin typeface="Inter"/>
              </a:rPr>
              <a:t>.</a:t>
            </a:r>
            <a:endParaRPr/>
          </a:p>
          <a:p>
            <a:pPr algn="just">
              <a:defRPr/>
            </a:pPr>
            <a:endParaRPr lang="ru-RU" b="0" i="0">
              <a:solidFill>
                <a:srgbClr val="222222"/>
              </a:solidFill>
              <a:latin typeface="Inter"/>
            </a:endParaRPr>
          </a:p>
          <a:p>
            <a:pPr algn="just">
              <a:defRPr/>
            </a:pPr>
            <a:r>
              <a:rPr lang="ru-RU" sz="1800" b="0" i="0">
                <a:solidFill>
                  <a:srgbClr val="222222"/>
                </a:solidFill>
                <a:latin typeface="Inter"/>
              </a:rPr>
              <a:t>Оно включает в себя </a:t>
            </a:r>
            <a:r>
              <a:rPr lang="ru-RU" sz="1800" b="1" i="0">
                <a:solidFill>
                  <a:srgbClr val="FF0000"/>
                </a:solidFill>
                <a:latin typeface="Inter"/>
              </a:rPr>
              <a:t>три этапа</a:t>
            </a:r>
            <a:r>
              <a:rPr lang="ru-RU" sz="1800" b="0" i="0">
                <a:solidFill>
                  <a:srgbClr val="222222"/>
                </a:solidFill>
                <a:latin typeface="Inter"/>
              </a:rPr>
              <a:t>, проводится в течение одного дня, в соответствии с утверждённым расписанием. </a:t>
            </a:r>
            <a:endParaRPr/>
          </a:p>
          <a:p>
            <a:pPr algn="just">
              <a:defRPr/>
            </a:pPr>
            <a:r>
              <a:rPr lang="ru-RU" sz="1800" b="0" i="0">
                <a:solidFill>
                  <a:srgbClr val="222222"/>
                </a:solidFill>
                <a:latin typeface="Inter"/>
              </a:rPr>
              <a:t>  </a:t>
            </a:r>
            <a:endParaRPr lang="ru-RU" b="0" i="0">
              <a:solidFill>
                <a:srgbClr val="222222"/>
              </a:solidFill>
              <a:latin typeface="Inter"/>
            </a:endParaRPr>
          </a:p>
          <a:p>
            <a:pPr algn="l">
              <a:buFont typeface="Arial"/>
              <a:buChar char="•"/>
              <a:defRPr/>
            </a:pPr>
            <a:r>
              <a:rPr lang="ru-RU" sz="1800" b="1" i="0">
                <a:solidFill>
                  <a:srgbClr val="000000"/>
                </a:solidFill>
                <a:latin typeface="Inter"/>
              </a:rPr>
              <a:t>I этап - Оценка текста реферата</a:t>
            </a:r>
            <a:r>
              <a:rPr lang="ru-RU" sz="1800" b="0" i="0">
                <a:solidFill>
                  <a:srgbClr val="000000"/>
                </a:solidFill>
                <a:latin typeface="Inter"/>
              </a:rPr>
              <a:t> - </a:t>
            </a:r>
            <a:r>
              <a:rPr lang="ru-RU" sz="1800" b="1" i="0">
                <a:solidFill>
                  <a:srgbClr val="000000"/>
                </a:solidFill>
                <a:latin typeface="Inter"/>
              </a:rPr>
              <a:t>7</a:t>
            </a:r>
            <a:r>
              <a:rPr lang="ru-RU" sz="1800" b="1" i="1">
                <a:solidFill>
                  <a:srgbClr val="000000"/>
                </a:solidFill>
                <a:latin typeface="Inter"/>
              </a:rPr>
              <a:t> баллов.</a:t>
            </a:r>
            <a:endParaRPr lang="ru-RU" b="0" i="0">
              <a:solidFill>
                <a:srgbClr val="000000"/>
              </a:solidFill>
              <a:latin typeface="Inter"/>
            </a:endParaRPr>
          </a:p>
          <a:p>
            <a:pPr algn="l">
              <a:buFont typeface="Arial"/>
              <a:buChar char="•"/>
              <a:defRPr/>
            </a:pPr>
            <a:r>
              <a:rPr lang="ru-RU" sz="1800" b="1" i="0">
                <a:solidFill>
                  <a:srgbClr val="000000"/>
                </a:solidFill>
                <a:latin typeface="Inter"/>
              </a:rPr>
              <a:t>II этап - Защита научно-исследовательской работы</a:t>
            </a:r>
            <a:r>
              <a:rPr lang="ru-RU" sz="1800" b="1" i="1">
                <a:solidFill>
                  <a:srgbClr val="000000"/>
                </a:solidFill>
                <a:latin typeface="Inter"/>
              </a:rPr>
              <a:t> </a:t>
            </a:r>
            <a:r>
              <a:rPr lang="ru-RU" sz="1800" b="0" i="0">
                <a:solidFill>
                  <a:srgbClr val="000000"/>
                </a:solidFill>
                <a:latin typeface="Inter"/>
              </a:rPr>
              <a:t>- </a:t>
            </a:r>
            <a:r>
              <a:rPr lang="ru-RU" sz="1800" b="1" i="1">
                <a:solidFill>
                  <a:srgbClr val="000000"/>
                </a:solidFill>
                <a:latin typeface="Inter"/>
              </a:rPr>
              <a:t>8 баллов</a:t>
            </a:r>
            <a:r>
              <a:rPr lang="ru-RU" sz="1800" b="0" i="0">
                <a:solidFill>
                  <a:srgbClr val="000000"/>
                </a:solidFill>
                <a:latin typeface="Inter"/>
              </a:rPr>
              <a:t>.</a:t>
            </a:r>
            <a:endParaRPr lang="ru-RU" b="0" i="0">
              <a:solidFill>
                <a:srgbClr val="000000"/>
              </a:solidFill>
              <a:latin typeface="Inter"/>
            </a:endParaRPr>
          </a:p>
          <a:p>
            <a:pPr algn="l">
              <a:buFont typeface="Arial"/>
              <a:buChar char="•"/>
              <a:defRPr/>
            </a:pPr>
            <a:r>
              <a:rPr lang="ru-RU" sz="1800" b="1" i="0">
                <a:solidFill>
                  <a:srgbClr val="000000"/>
                </a:solidFill>
                <a:latin typeface="Inter"/>
              </a:rPr>
              <a:t>III этап - Собеседование по тематике научно-исследовательской работы </a:t>
            </a:r>
            <a:r>
              <a:rPr lang="ru-RU" sz="1800" b="0" i="0">
                <a:solidFill>
                  <a:srgbClr val="000000"/>
                </a:solidFill>
                <a:latin typeface="Inter"/>
              </a:rPr>
              <a:t>- </a:t>
            </a:r>
            <a:r>
              <a:rPr lang="ru-RU" sz="1800" b="1" i="1">
                <a:solidFill>
                  <a:srgbClr val="000000"/>
                </a:solidFill>
                <a:latin typeface="Inter"/>
              </a:rPr>
              <a:t>10 баллов</a:t>
            </a:r>
            <a:r>
              <a:rPr lang="ru-RU" sz="1800" b="0" i="0">
                <a:solidFill>
                  <a:srgbClr val="000000"/>
                </a:solidFill>
                <a:latin typeface="Inter"/>
              </a:rPr>
              <a:t>.</a:t>
            </a:r>
            <a:r>
              <a:rPr lang="ru-RU" b="0" i="0">
                <a:solidFill>
                  <a:srgbClr val="000000"/>
                </a:solidFill>
                <a:latin typeface="Inter"/>
              </a:rPr>
              <a:t>    </a:t>
            </a:r>
            <a:endParaRPr/>
          </a:p>
          <a:p>
            <a:pPr algn="l">
              <a:defRPr/>
            </a:pPr>
            <a:r>
              <a:rPr lang="ru-RU" b="0" i="0">
                <a:solidFill>
                  <a:srgbClr val="000000"/>
                </a:solidFill>
                <a:latin typeface="Inter"/>
              </a:rPr>
              <a:t>                             </a:t>
            </a:r>
            <a:endParaRPr/>
          </a:p>
          <a:p>
            <a:pPr algn="l">
              <a:defRPr/>
            </a:pPr>
            <a:r>
              <a:rPr lang="ru-RU" sz="1800" b="1" i="0">
                <a:solidFill>
                  <a:srgbClr val="222222"/>
                </a:solidFill>
                <a:latin typeface="Inter"/>
              </a:rPr>
              <a:t>Вступительное испытание считается успешным,</a:t>
            </a:r>
            <a:r>
              <a:rPr lang="ru-RU" sz="1800" b="0" i="0">
                <a:solidFill>
                  <a:srgbClr val="222222"/>
                </a:solidFill>
                <a:latin typeface="Inter"/>
              </a:rPr>
              <a:t> если поступающий набрал </a:t>
            </a:r>
            <a:r>
              <a:rPr lang="ru-RU" sz="1800" b="1" i="0">
                <a:solidFill>
                  <a:srgbClr val="222222"/>
                </a:solidFill>
                <a:latin typeface="Inter"/>
              </a:rPr>
              <a:t>в сумме по трем этапам</a:t>
            </a:r>
            <a:r>
              <a:rPr lang="ru-RU" sz="1800" b="0" i="0">
                <a:solidFill>
                  <a:srgbClr val="222222"/>
                </a:solidFill>
                <a:latin typeface="Inter"/>
              </a:rPr>
              <a:t> вступительного испытания:</a:t>
            </a:r>
            <a:endParaRPr lang="ru-RU" b="0" i="0">
              <a:solidFill>
                <a:srgbClr val="222222"/>
              </a:solidFill>
              <a:latin typeface="Inter"/>
            </a:endParaRPr>
          </a:p>
          <a:p>
            <a:pPr algn="l">
              <a:buFont typeface="Arial"/>
              <a:buChar char="•"/>
              <a:defRPr/>
            </a:pPr>
            <a:r>
              <a:rPr lang="ru-RU" sz="1800" b="0" i="0">
                <a:solidFill>
                  <a:srgbClr val="000000"/>
                </a:solidFill>
                <a:latin typeface="Inter"/>
              </a:rPr>
              <a:t>максимальное количество – </a:t>
            </a:r>
            <a:r>
              <a:rPr lang="ru-RU" sz="1800" b="1" i="0">
                <a:solidFill>
                  <a:srgbClr val="E03E2D"/>
                </a:solidFill>
                <a:latin typeface="Inter"/>
              </a:rPr>
              <a:t>25 баллов</a:t>
            </a:r>
            <a:endParaRPr lang="ru-RU" b="0" i="0">
              <a:solidFill>
                <a:srgbClr val="000000"/>
              </a:solidFill>
              <a:latin typeface="Inter"/>
            </a:endParaRPr>
          </a:p>
          <a:p>
            <a:pPr algn="l">
              <a:buFont typeface="Arial"/>
              <a:buChar char="•"/>
              <a:defRPr/>
            </a:pPr>
            <a:r>
              <a:rPr lang="ru-RU" sz="1800" b="0" i="0">
                <a:solidFill>
                  <a:srgbClr val="000000"/>
                </a:solidFill>
                <a:latin typeface="Inter"/>
              </a:rPr>
              <a:t>минимальное – </a:t>
            </a:r>
            <a:r>
              <a:rPr lang="ru-RU" sz="1800" b="1" i="0">
                <a:solidFill>
                  <a:srgbClr val="E03E2D"/>
                </a:solidFill>
                <a:latin typeface="Inter"/>
              </a:rPr>
              <a:t>не менее 16 баллов</a:t>
            </a:r>
            <a:endParaRPr lang="ru-RU" b="0" i="0">
              <a:solidFill>
                <a:srgbClr val="000000"/>
              </a:solidFill>
              <a:latin typeface="In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 bwMode="auto">
          <a:xfrm>
            <a:off x="10752531" y="3339000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 rot="10800000">
            <a:off x="0" y="0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1146000" y="189000"/>
            <a:ext cx="1076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accent4">
                    <a:lumMod val="75000"/>
                  </a:schemeClr>
                </a:solidFill>
              </a:rPr>
              <a:t>Индивидуальные достижения</a:t>
            </a:r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26000" y="1030907"/>
            <a:ext cx="1124999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>
              <a:spcAft>
                <a:spcPts val="65"/>
              </a:spcAft>
              <a:defRPr/>
            </a:pPr>
            <a:endParaRPr sz="2300"/>
          </a:p>
        </p:txBody>
      </p:sp>
      <p:graphicFrame>
        <p:nvGraphicFramePr>
          <p:cNvPr id="13" name="Таблица 13"/>
          <p:cNvGraphicFramePr>
            <a:graphicFrameLocks xmlns:a="http://schemas.openxmlformats.org/drawingml/2006/main" noGrp="1"/>
          </p:cNvGraphicFramePr>
          <p:nvPr/>
        </p:nvGraphicFramePr>
        <p:xfrm>
          <a:off x="921000" y="1193803"/>
          <a:ext cx="10080000" cy="52120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540000"/>
                <a:gridCol w="4500000"/>
                <a:gridCol w="1260000"/>
                <a:gridCol w="3780000"/>
              </a:tblGrid>
              <a:tr h="4184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60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п/п</a:t>
                      </a:r>
                      <a:endParaRPr lang="ru-RU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Содержание критерия</a:t>
                      </a:r>
                      <a:endParaRPr lang="ru-RU" sz="16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Количество баллов</a:t>
                      </a:r>
                      <a:endParaRPr lang="ru-RU" sz="1600" b="1">
                        <a:solidFill>
                          <a:schemeClr val="bg1"/>
                        </a:solidFill>
                        <a:latin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Условия начисления</a:t>
                      </a:r>
                      <a:endParaRPr lang="ru-RU" sz="16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49528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Научные публикации в изданиях, рекомендованных в журналах из списка МГУ, или из международных базы цитирования и (или) зарегистрированный результат интеллектуальной деятельности.</a:t>
                      </a:r>
                      <a:endParaRPr lang="ru-RU" sz="1600"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</a:rPr>
                        <a:t>В случае предоставления копии статей </a:t>
                      </a:r>
                      <a:r>
                        <a:rPr lang="ru-RU" sz="1600">
                          <a:solidFill>
                            <a:srgbClr val="222222"/>
                          </a:solidFill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</a:rPr>
                        <a:t>не более 3-х)</a:t>
                      </a:r>
                      <a:r>
                        <a:rPr lang="ru-RU" sz="1600" i="1">
                          <a:solidFill>
                            <a:srgbClr val="222222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600"/>
                    </a:p>
                  </a:txBody>
                  <a:tcPr marL="68580" marR="68580" marT="0" marB="0"/>
                </a:tc>
              </a:tr>
              <a:tr h="4184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Выступление на конференции с публикацией по теме предполагаемой диссертации.</a:t>
                      </a:r>
                      <a:endParaRPr lang="ru-RU" sz="1600"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</a:rPr>
                        <a:t>В случае предоставления копии статей или тезисов</a:t>
                      </a:r>
                      <a:r>
                        <a:rPr lang="ru-RU" sz="1600" i="1">
                          <a:solidFill>
                            <a:srgbClr val="222222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600"/>
                    </a:p>
                  </a:txBody>
                  <a:tcPr marL="68580" marR="68580" marT="0" marB="0"/>
                </a:tc>
              </a:tr>
              <a:tr h="418404">
                <a:tc rowSpan="3">
                  <a:txBody>
                    <a:bodyPr/>
                    <a:p>
                      <a:pPr algn="ctr">
                        <a:defRPr/>
                      </a:pPr>
                      <a:r>
                        <a:rPr lang="ru-RU" sz="1600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Участие в НИР и грантах в области предполагаемого диссертационного исследования (РНФ, гранты Президента РФ для государственной поддержки молодых российских ученых и по государственной поддержке ведущих научных школ РФ; внутренние гранты ЭФ МГУ; гранты международных научных организаций).</a:t>
                      </a:r>
                      <a:endParaRPr lang="ru-RU" sz="1600"/>
                    </a:p>
                  </a:txBody>
                  <a:tcPr marL="68580" marR="68580" marT="0" marB="0"/>
                </a:tc>
                <a:tc rowSpan="3">
                  <a:txBody>
                    <a:bodyPr/>
                    <a:p>
                      <a:pPr algn="ctr">
                        <a:defRPr/>
                      </a:pPr>
                      <a:r>
                        <a:rPr lang="ru-RU" sz="16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</a:rPr>
                        <a:t>В случае предоставления копии документа, подтверждающего факт участия в НИР или гранте (за последние 5 лет). </a:t>
                      </a:r>
                      <a:endParaRPr lang="ru-RU" sz="1600"/>
                    </a:p>
                  </a:txBody>
                  <a:tcPr marL="68580" marR="68580" marT="0" marB="0"/>
                </a:tc>
              </a:tr>
              <a:tr h="41840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Призер научного конкурса портфолио, проводимого в МГУ, в 2026 году, при условии выхода приказа МГУ.</a:t>
                      </a:r>
                      <a:endParaRPr lang="ru-RU" sz="1600"/>
                    </a:p>
                  </a:txBody>
                  <a:tcPr marL="68580" marR="68580" marT="0" marB="0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</a:rPr>
                        <a:t>Сертификат Призера конкурса научного портфолио МГУ.</a:t>
                      </a:r>
                      <a:endParaRPr lang="ru-RU" sz="1600"/>
                    </a:p>
                  </a:txBody>
                  <a:tcPr marL="68580" marR="68580" marT="0" marB="0"/>
                </a:tc>
              </a:tr>
              <a:tr h="418404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Рекомендация Рабочей группы Интегрированного трека экономического факультета МГУ.</a:t>
                      </a:r>
                      <a:endParaRPr lang="ru-RU" sz="1600"/>
                    </a:p>
                  </a:txBody>
                  <a:tcPr marL="68580" marR="68580" marT="0" marB="0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</a:rPr>
                        <a:t>Рекомендация Рабочей группы Интегрированного трека.</a:t>
                      </a:r>
                      <a:endParaRPr lang="ru-RU" sz="160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R7-Office/2024.1.1.375</Application>
  <DocSecurity>0</DocSecurity>
  <PresentationFormat>Широкоэкранный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Юрий Козырев</dc:creator>
  <cp:keywords/>
  <dc:description/>
  <dc:identifier/>
  <dc:language/>
  <cp:lastModifiedBy>Аспирантура ЭФ МГУ</cp:lastModifiedBy>
  <cp:revision>138</cp:revision>
  <dcterms:created xsi:type="dcterms:W3CDTF">2020-06-06T17:14:33Z</dcterms:created>
  <dcterms:modified xsi:type="dcterms:W3CDTF">2026-03-27T21:42:32Z</dcterms:modified>
  <cp:category/>
  <cp:contentStatus/>
  <cp:version/>
</cp:coreProperties>
</file>