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96" r:id="rId4"/>
  </p:sldMasterIdLst>
  <p:notesMasterIdLst>
    <p:notesMasterId r:id="rId19"/>
  </p:notesMasterIdLst>
  <p:handoutMasterIdLst>
    <p:handoutMasterId r:id="rId20"/>
  </p:handoutMasterIdLst>
  <p:sldIdLst>
    <p:sldId id="256" r:id="rId5"/>
    <p:sldId id="266" r:id="rId6"/>
    <p:sldId id="282" r:id="rId7"/>
    <p:sldId id="265" r:id="rId8"/>
    <p:sldId id="278" r:id="rId9"/>
    <p:sldId id="271" r:id="rId10"/>
    <p:sldId id="259" r:id="rId11"/>
    <p:sldId id="262" r:id="rId12"/>
    <p:sldId id="285" r:id="rId13"/>
    <p:sldId id="280" r:id="rId14"/>
    <p:sldId id="268" r:id="rId15"/>
    <p:sldId id="263" r:id="rId16"/>
    <p:sldId id="284" r:id="rId17"/>
    <p:sldId id="26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63A5"/>
    <a:srgbClr val="47244F"/>
    <a:srgbClr val="C55F97"/>
    <a:srgbClr val="4AB3B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48" autoAdjust="0"/>
  </p:normalViewPr>
  <p:slideViewPr>
    <p:cSldViewPr snapToGrid="0">
      <p:cViewPr varScale="1">
        <p:scale>
          <a:sx n="68" d="100"/>
          <a:sy n="68" d="100"/>
        </p:scale>
        <p:origin x="8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8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2A11D2-F826-4312-A150-E0AB2441A1A7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296FF21-F38B-4991-9418-4C6D76C2DAEE}">
      <dgm:prSet phldrT="[Текст]"/>
      <dgm:spPr/>
      <dgm:t>
        <a:bodyPr/>
        <a:lstStyle/>
        <a:p>
          <a:r>
            <a:rPr lang="ru-RU" dirty="0"/>
            <a:t>Официальное трудоустройство</a:t>
          </a:r>
        </a:p>
      </dgm:t>
    </dgm:pt>
    <dgm:pt modelId="{629F546F-63A0-4ACF-AE8B-E4558614518C}" type="parTrans" cxnId="{CB70ADCA-758B-4996-85A2-380BB6DA4FF8}">
      <dgm:prSet/>
      <dgm:spPr/>
      <dgm:t>
        <a:bodyPr/>
        <a:lstStyle/>
        <a:p>
          <a:endParaRPr lang="ru-RU"/>
        </a:p>
      </dgm:t>
    </dgm:pt>
    <dgm:pt modelId="{B45C4D25-04E7-4CEC-B196-DC134B676768}" type="sibTrans" cxnId="{CB70ADCA-758B-4996-85A2-380BB6DA4FF8}">
      <dgm:prSet/>
      <dgm:spPr/>
      <dgm:t>
        <a:bodyPr/>
        <a:lstStyle/>
        <a:p>
          <a:endParaRPr lang="ru-RU"/>
        </a:p>
      </dgm:t>
    </dgm:pt>
    <dgm:pt modelId="{1FD2F298-E17D-43BF-B7E2-0FD25FFEA00E}">
      <dgm:prSet phldrT="[Текст]"/>
      <dgm:spPr/>
      <dgm:t>
        <a:bodyPr/>
        <a:lstStyle/>
        <a:p>
          <a:r>
            <a:rPr lang="ru-RU" dirty="0" err="1"/>
            <a:t>Гиг</a:t>
          </a:r>
          <a:r>
            <a:rPr lang="ru-RU" dirty="0"/>
            <a:t>-экономика и фриланс</a:t>
          </a:r>
        </a:p>
      </dgm:t>
    </dgm:pt>
    <dgm:pt modelId="{BD1351D1-8FBC-4559-A1D4-51D8C5D9194C}" type="parTrans" cxnId="{BBC14F73-4B52-4361-8B43-37ECE724B370}">
      <dgm:prSet/>
      <dgm:spPr/>
      <dgm:t>
        <a:bodyPr/>
        <a:lstStyle/>
        <a:p>
          <a:endParaRPr lang="ru-RU"/>
        </a:p>
      </dgm:t>
    </dgm:pt>
    <dgm:pt modelId="{90571031-3BEF-408D-B1F4-E1748C71D498}" type="sibTrans" cxnId="{BBC14F73-4B52-4361-8B43-37ECE724B370}">
      <dgm:prSet/>
      <dgm:spPr/>
      <dgm:t>
        <a:bodyPr/>
        <a:lstStyle/>
        <a:p>
          <a:endParaRPr lang="ru-RU"/>
        </a:p>
      </dgm:t>
    </dgm:pt>
    <dgm:pt modelId="{4D54936D-446D-4646-9FA3-CBE9E0B137B0}">
      <dgm:prSet phldrT="[Текст]"/>
      <dgm:spPr/>
      <dgm:t>
        <a:bodyPr/>
        <a:lstStyle/>
        <a:p>
          <a:r>
            <a:rPr lang="en-US" dirty="0"/>
            <a:t>Work From Home</a:t>
          </a:r>
          <a:endParaRPr lang="ru-RU" dirty="0"/>
        </a:p>
      </dgm:t>
    </dgm:pt>
    <dgm:pt modelId="{510604BD-A16D-4658-903D-49D71CBE0D7F}" type="parTrans" cxnId="{C2B3F23B-2FE5-49C6-9686-4D2165D22942}">
      <dgm:prSet/>
      <dgm:spPr/>
      <dgm:t>
        <a:bodyPr/>
        <a:lstStyle/>
        <a:p>
          <a:endParaRPr lang="ru-RU"/>
        </a:p>
      </dgm:t>
    </dgm:pt>
    <dgm:pt modelId="{9D6C0FFD-F074-4AE0-858B-B5BC2C6D7EC2}" type="sibTrans" cxnId="{C2B3F23B-2FE5-49C6-9686-4D2165D22942}">
      <dgm:prSet/>
      <dgm:spPr/>
      <dgm:t>
        <a:bodyPr/>
        <a:lstStyle/>
        <a:p>
          <a:endParaRPr lang="ru-RU"/>
        </a:p>
      </dgm:t>
    </dgm:pt>
    <dgm:pt modelId="{C678B440-AB90-4998-B949-9DFE9AA7FF0D}" type="pres">
      <dgm:prSet presAssocID="{B42A11D2-F826-4312-A150-E0AB2441A1A7}" presName="CompostProcess" presStyleCnt="0">
        <dgm:presLayoutVars>
          <dgm:dir/>
          <dgm:resizeHandles val="exact"/>
        </dgm:presLayoutVars>
      </dgm:prSet>
      <dgm:spPr/>
    </dgm:pt>
    <dgm:pt modelId="{9FCEDC1E-112B-4681-BF0E-4A75E944063C}" type="pres">
      <dgm:prSet presAssocID="{B42A11D2-F826-4312-A150-E0AB2441A1A7}" presName="arrow" presStyleLbl="bgShp" presStyleIdx="0" presStyleCnt="1"/>
      <dgm:spPr/>
    </dgm:pt>
    <dgm:pt modelId="{EDDE8993-EB1B-4DCC-80CE-F69C305BFC6A}" type="pres">
      <dgm:prSet presAssocID="{B42A11D2-F826-4312-A150-E0AB2441A1A7}" presName="linearProcess" presStyleCnt="0"/>
      <dgm:spPr/>
    </dgm:pt>
    <dgm:pt modelId="{D01AE335-A658-4D99-A422-84091AB34308}" type="pres">
      <dgm:prSet presAssocID="{6296FF21-F38B-4991-9418-4C6D76C2DAEE}" presName="textNode" presStyleLbl="node1" presStyleIdx="0" presStyleCnt="3">
        <dgm:presLayoutVars>
          <dgm:bulletEnabled val="1"/>
        </dgm:presLayoutVars>
      </dgm:prSet>
      <dgm:spPr/>
    </dgm:pt>
    <dgm:pt modelId="{E768675F-FE52-4D6C-97C4-DB2BFFDBA0A3}" type="pres">
      <dgm:prSet presAssocID="{B45C4D25-04E7-4CEC-B196-DC134B676768}" presName="sibTrans" presStyleCnt="0"/>
      <dgm:spPr/>
    </dgm:pt>
    <dgm:pt modelId="{0D23E9A9-81DF-4965-8499-ACA8398EA6A5}" type="pres">
      <dgm:prSet presAssocID="{1FD2F298-E17D-43BF-B7E2-0FD25FFEA00E}" presName="textNode" presStyleLbl="node1" presStyleIdx="1" presStyleCnt="3">
        <dgm:presLayoutVars>
          <dgm:bulletEnabled val="1"/>
        </dgm:presLayoutVars>
      </dgm:prSet>
      <dgm:spPr/>
    </dgm:pt>
    <dgm:pt modelId="{4C346178-44F8-408F-9F62-134D94CA5F58}" type="pres">
      <dgm:prSet presAssocID="{90571031-3BEF-408D-B1F4-E1748C71D498}" presName="sibTrans" presStyleCnt="0"/>
      <dgm:spPr/>
    </dgm:pt>
    <dgm:pt modelId="{62667159-C498-4873-BFBB-B3C8C447BAF9}" type="pres">
      <dgm:prSet presAssocID="{4D54936D-446D-4646-9FA3-CBE9E0B137B0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C2B3F23B-2FE5-49C6-9686-4D2165D22942}" srcId="{B42A11D2-F826-4312-A150-E0AB2441A1A7}" destId="{4D54936D-446D-4646-9FA3-CBE9E0B137B0}" srcOrd="2" destOrd="0" parTransId="{510604BD-A16D-4658-903D-49D71CBE0D7F}" sibTransId="{9D6C0FFD-F074-4AE0-858B-B5BC2C6D7EC2}"/>
    <dgm:cxn modelId="{A5663E43-350B-4DAA-9F5C-1E3AEC83B544}" type="presOf" srcId="{1FD2F298-E17D-43BF-B7E2-0FD25FFEA00E}" destId="{0D23E9A9-81DF-4965-8499-ACA8398EA6A5}" srcOrd="0" destOrd="0" presId="urn:microsoft.com/office/officeart/2005/8/layout/hProcess9"/>
    <dgm:cxn modelId="{2049446A-E1A7-43E9-891A-6460970BD3AF}" type="presOf" srcId="{6296FF21-F38B-4991-9418-4C6D76C2DAEE}" destId="{D01AE335-A658-4D99-A422-84091AB34308}" srcOrd="0" destOrd="0" presId="urn:microsoft.com/office/officeart/2005/8/layout/hProcess9"/>
    <dgm:cxn modelId="{F5BF2A73-680F-4485-8551-14FCEEDD3492}" type="presOf" srcId="{4D54936D-446D-4646-9FA3-CBE9E0B137B0}" destId="{62667159-C498-4873-BFBB-B3C8C447BAF9}" srcOrd="0" destOrd="0" presId="urn:microsoft.com/office/officeart/2005/8/layout/hProcess9"/>
    <dgm:cxn modelId="{BBC14F73-4B52-4361-8B43-37ECE724B370}" srcId="{B42A11D2-F826-4312-A150-E0AB2441A1A7}" destId="{1FD2F298-E17D-43BF-B7E2-0FD25FFEA00E}" srcOrd="1" destOrd="0" parTransId="{BD1351D1-8FBC-4559-A1D4-51D8C5D9194C}" sibTransId="{90571031-3BEF-408D-B1F4-E1748C71D498}"/>
    <dgm:cxn modelId="{99CB06C6-2DF1-4A92-BDDF-3C759B3306A7}" type="presOf" srcId="{B42A11D2-F826-4312-A150-E0AB2441A1A7}" destId="{C678B440-AB90-4998-B949-9DFE9AA7FF0D}" srcOrd="0" destOrd="0" presId="urn:microsoft.com/office/officeart/2005/8/layout/hProcess9"/>
    <dgm:cxn modelId="{CB70ADCA-758B-4996-85A2-380BB6DA4FF8}" srcId="{B42A11D2-F826-4312-A150-E0AB2441A1A7}" destId="{6296FF21-F38B-4991-9418-4C6D76C2DAEE}" srcOrd="0" destOrd="0" parTransId="{629F546F-63A0-4ACF-AE8B-E4558614518C}" sibTransId="{B45C4D25-04E7-4CEC-B196-DC134B676768}"/>
    <dgm:cxn modelId="{460CA487-80DB-4CF8-BB51-A0ABF2307F56}" type="presParOf" srcId="{C678B440-AB90-4998-B949-9DFE9AA7FF0D}" destId="{9FCEDC1E-112B-4681-BF0E-4A75E944063C}" srcOrd="0" destOrd="0" presId="urn:microsoft.com/office/officeart/2005/8/layout/hProcess9"/>
    <dgm:cxn modelId="{AA80A8BF-C576-4C32-95BA-2396E1A1D1AB}" type="presParOf" srcId="{C678B440-AB90-4998-B949-9DFE9AA7FF0D}" destId="{EDDE8993-EB1B-4DCC-80CE-F69C305BFC6A}" srcOrd="1" destOrd="0" presId="urn:microsoft.com/office/officeart/2005/8/layout/hProcess9"/>
    <dgm:cxn modelId="{15BD632B-38AA-4469-B471-E0D261E3EE23}" type="presParOf" srcId="{EDDE8993-EB1B-4DCC-80CE-F69C305BFC6A}" destId="{D01AE335-A658-4D99-A422-84091AB34308}" srcOrd="0" destOrd="0" presId="urn:microsoft.com/office/officeart/2005/8/layout/hProcess9"/>
    <dgm:cxn modelId="{D5FB9304-D389-49FE-BF14-82ECEDDCEB98}" type="presParOf" srcId="{EDDE8993-EB1B-4DCC-80CE-F69C305BFC6A}" destId="{E768675F-FE52-4D6C-97C4-DB2BFFDBA0A3}" srcOrd="1" destOrd="0" presId="urn:microsoft.com/office/officeart/2005/8/layout/hProcess9"/>
    <dgm:cxn modelId="{56FDD95F-3C5A-4ED2-BEA0-EF452F3237C8}" type="presParOf" srcId="{EDDE8993-EB1B-4DCC-80CE-F69C305BFC6A}" destId="{0D23E9A9-81DF-4965-8499-ACA8398EA6A5}" srcOrd="2" destOrd="0" presId="urn:microsoft.com/office/officeart/2005/8/layout/hProcess9"/>
    <dgm:cxn modelId="{4E6340B9-A113-49C8-B299-A6841835F842}" type="presParOf" srcId="{EDDE8993-EB1B-4DCC-80CE-F69C305BFC6A}" destId="{4C346178-44F8-408F-9F62-134D94CA5F58}" srcOrd="3" destOrd="0" presId="urn:microsoft.com/office/officeart/2005/8/layout/hProcess9"/>
    <dgm:cxn modelId="{DA0CE15B-8F98-49C0-8799-057083273852}" type="presParOf" srcId="{EDDE8993-EB1B-4DCC-80CE-F69C305BFC6A}" destId="{62667159-C498-4873-BFBB-B3C8C447BAF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A601F7-D168-4FEA-8766-F2A1538BD8AF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F90925A-52BD-4992-B35D-8D25EB12F000}">
      <dgm:prSet custT="1"/>
      <dgm:spPr/>
      <dgm:t>
        <a:bodyPr/>
        <a:lstStyle/>
        <a:p>
          <a:r>
            <a:rPr lang="ru-RU" sz="2400" i="1" dirty="0"/>
            <a:t>МИКРООБУЧЕНИЕ</a:t>
          </a:r>
          <a:endParaRPr lang="ru-RU" sz="2400" dirty="0"/>
        </a:p>
      </dgm:t>
    </dgm:pt>
    <dgm:pt modelId="{8CD8DA57-20ED-4ECB-913D-7EAE57AB81B9}" type="parTrans" cxnId="{8D9D6878-FAF9-4667-B0FC-FEDD07F6E105}">
      <dgm:prSet/>
      <dgm:spPr/>
      <dgm:t>
        <a:bodyPr/>
        <a:lstStyle/>
        <a:p>
          <a:endParaRPr lang="ru-RU" sz="2000"/>
        </a:p>
      </dgm:t>
    </dgm:pt>
    <dgm:pt modelId="{DFD50CAD-281C-41B0-A00F-90F645FA1CB9}" type="sibTrans" cxnId="{8D9D6878-FAF9-4667-B0FC-FEDD07F6E105}">
      <dgm:prSet/>
      <dgm:spPr/>
      <dgm:t>
        <a:bodyPr/>
        <a:lstStyle/>
        <a:p>
          <a:endParaRPr lang="ru-RU" sz="2000"/>
        </a:p>
      </dgm:t>
    </dgm:pt>
    <dgm:pt modelId="{12E3F1B4-DB8F-488D-9915-4F8195A7B5A2}">
      <dgm:prSet custT="1"/>
      <dgm:spPr/>
      <dgm:t>
        <a:bodyPr/>
        <a:lstStyle/>
        <a:p>
          <a:r>
            <a:rPr lang="ru-RU" sz="1800" dirty="0"/>
            <a:t>процесс приобретения знаний в сжатой форме, который ориентирован на конкретный запрос</a:t>
          </a:r>
        </a:p>
      </dgm:t>
    </dgm:pt>
    <dgm:pt modelId="{29ADB7A3-5564-4272-A772-1FBCBB0C1A51}" type="parTrans" cxnId="{B1FFA47C-35BC-4C2A-964A-AB1CE0CAA65D}">
      <dgm:prSet/>
      <dgm:spPr/>
      <dgm:t>
        <a:bodyPr/>
        <a:lstStyle/>
        <a:p>
          <a:endParaRPr lang="ru-RU" sz="2000"/>
        </a:p>
      </dgm:t>
    </dgm:pt>
    <dgm:pt modelId="{7F72ED6D-AA71-4636-8D65-C6BBBECBF5CA}" type="sibTrans" cxnId="{B1FFA47C-35BC-4C2A-964A-AB1CE0CAA65D}">
      <dgm:prSet/>
      <dgm:spPr/>
      <dgm:t>
        <a:bodyPr/>
        <a:lstStyle/>
        <a:p>
          <a:endParaRPr lang="ru-RU" sz="2000"/>
        </a:p>
      </dgm:t>
    </dgm:pt>
    <dgm:pt modelId="{21F71EAC-B8DB-4379-8175-676CF6C22FE6}">
      <dgm:prSet custT="1"/>
      <dgm:spPr/>
      <dgm:t>
        <a:bodyPr/>
        <a:lstStyle/>
        <a:p>
          <a:r>
            <a:rPr lang="ru-RU" sz="2400" i="1" dirty="0"/>
            <a:t>ГЕЙМИФИКАЦИЯ</a:t>
          </a:r>
          <a:endParaRPr lang="ru-RU" sz="2400" dirty="0"/>
        </a:p>
      </dgm:t>
    </dgm:pt>
    <dgm:pt modelId="{BD4F95E5-B715-493F-8913-C2C902636558}" type="parTrans" cxnId="{4AE9E971-2A95-402B-9346-7B7CB07DE63F}">
      <dgm:prSet/>
      <dgm:spPr/>
      <dgm:t>
        <a:bodyPr/>
        <a:lstStyle/>
        <a:p>
          <a:endParaRPr lang="ru-RU" sz="2000"/>
        </a:p>
      </dgm:t>
    </dgm:pt>
    <dgm:pt modelId="{F382855B-3D02-405E-A290-37855C938B86}" type="sibTrans" cxnId="{4AE9E971-2A95-402B-9346-7B7CB07DE63F}">
      <dgm:prSet/>
      <dgm:spPr/>
      <dgm:t>
        <a:bodyPr/>
        <a:lstStyle/>
        <a:p>
          <a:endParaRPr lang="ru-RU" sz="2000"/>
        </a:p>
      </dgm:t>
    </dgm:pt>
    <dgm:pt modelId="{18E7550E-B66A-4B0B-8781-9F06DAEB3781}">
      <dgm:prSet custT="1"/>
      <dgm:spPr/>
      <dgm:t>
        <a:bodyPr/>
        <a:lstStyle/>
        <a:p>
          <a:r>
            <a:rPr lang="ru-RU" sz="1800" dirty="0"/>
            <a:t>внедрение элементов игры в обучение: использование сценариев, включающих подсчет очков, уровни сложности, награды, статусы, рейтинги и индикаторы выполнения соревнований</a:t>
          </a:r>
        </a:p>
      </dgm:t>
    </dgm:pt>
    <dgm:pt modelId="{15770C6B-E3A5-4F63-988A-63F000784C69}" type="parTrans" cxnId="{827F391F-20A6-4CE8-A3CC-C90E57F2B2FC}">
      <dgm:prSet/>
      <dgm:spPr/>
      <dgm:t>
        <a:bodyPr/>
        <a:lstStyle/>
        <a:p>
          <a:endParaRPr lang="ru-RU" sz="2000"/>
        </a:p>
      </dgm:t>
    </dgm:pt>
    <dgm:pt modelId="{D1A4E23A-7AD4-4BEA-AAB4-26B05D8CB02C}" type="sibTrans" cxnId="{827F391F-20A6-4CE8-A3CC-C90E57F2B2FC}">
      <dgm:prSet/>
      <dgm:spPr/>
      <dgm:t>
        <a:bodyPr/>
        <a:lstStyle/>
        <a:p>
          <a:endParaRPr lang="ru-RU" sz="2000"/>
        </a:p>
      </dgm:t>
    </dgm:pt>
    <dgm:pt modelId="{89E48A45-8B5C-47FC-B246-E252EE86A07D}">
      <dgm:prSet custT="1"/>
      <dgm:spPr/>
      <dgm:t>
        <a:bodyPr/>
        <a:lstStyle/>
        <a:p>
          <a:r>
            <a:rPr lang="ru-RU" sz="2400" i="1" dirty="0"/>
            <a:t>ТЕХНОЛОГИИ </a:t>
          </a:r>
          <a:r>
            <a:rPr lang="en-US" sz="2400" b="0" i="1" dirty="0"/>
            <a:t>VR</a:t>
          </a:r>
          <a:r>
            <a:rPr lang="ru-RU" sz="2400" b="0" i="1" dirty="0"/>
            <a:t>/</a:t>
          </a:r>
          <a:r>
            <a:rPr lang="en-US" sz="2400" b="0" i="1" dirty="0"/>
            <a:t>AR</a:t>
          </a:r>
          <a:endParaRPr lang="ru-RU" sz="2400" i="1" dirty="0"/>
        </a:p>
      </dgm:t>
    </dgm:pt>
    <dgm:pt modelId="{48F9B935-E948-4C3C-8195-790A6079F680}" type="parTrans" cxnId="{FB2956DA-1560-4533-AEE3-4D196A64DBD5}">
      <dgm:prSet/>
      <dgm:spPr/>
      <dgm:t>
        <a:bodyPr/>
        <a:lstStyle/>
        <a:p>
          <a:endParaRPr lang="ru-RU" sz="2000"/>
        </a:p>
      </dgm:t>
    </dgm:pt>
    <dgm:pt modelId="{C3D9C76A-A9C2-4A21-B001-5DAB903D07CE}" type="sibTrans" cxnId="{FB2956DA-1560-4533-AEE3-4D196A64DBD5}">
      <dgm:prSet/>
      <dgm:spPr/>
      <dgm:t>
        <a:bodyPr/>
        <a:lstStyle/>
        <a:p>
          <a:endParaRPr lang="ru-RU" sz="2000"/>
        </a:p>
      </dgm:t>
    </dgm:pt>
    <dgm:pt modelId="{E41C9A63-213E-426A-B7F3-149C98619074}">
      <dgm:prSet custT="1"/>
      <dgm:spPr/>
      <dgm:t>
        <a:bodyPr/>
        <a:lstStyle/>
        <a:p>
          <a:r>
            <a:rPr lang="ru-RU" sz="1800" dirty="0"/>
            <a:t>создание эффекта погружения сотрудника в трехмерное пространство, где он взаимодействует с правдоподобными </a:t>
          </a:r>
          <a:r>
            <a:rPr lang="ru-RU" sz="1800" dirty="0" err="1"/>
            <a:t>аватарами</a:t>
          </a:r>
          <a:r>
            <a:rPr lang="ru-RU" sz="1800" dirty="0"/>
            <a:t> и объектами</a:t>
          </a:r>
        </a:p>
      </dgm:t>
    </dgm:pt>
    <dgm:pt modelId="{419F7CE3-863A-4637-9421-5F1819C66E5A}" type="parTrans" cxnId="{F78E5006-D33A-47A2-A633-6F9119A23CBF}">
      <dgm:prSet/>
      <dgm:spPr/>
      <dgm:t>
        <a:bodyPr/>
        <a:lstStyle/>
        <a:p>
          <a:endParaRPr lang="ru-RU" sz="2000"/>
        </a:p>
      </dgm:t>
    </dgm:pt>
    <dgm:pt modelId="{2ED8CBE2-22BA-434B-8270-51B23AB114DA}" type="sibTrans" cxnId="{F78E5006-D33A-47A2-A633-6F9119A23CBF}">
      <dgm:prSet/>
      <dgm:spPr/>
      <dgm:t>
        <a:bodyPr/>
        <a:lstStyle/>
        <a:p>
          <a:endParaRPr lang="ru-RU" sz="2000"/>
        </a:p>
      </dgm:t>
    </dgm:pt>
    <dgm:pt modelId="{62C64E24-0865-48CD-8576-EF4BA8BAEF64}">
      <dgm:prSet custT="1"/>
      <dgm:spPr/>
      <dgm:t>
        <a:bodyPr/>
        <a:lstStyle/>
        <a:p>
          <a:r>
            <a:rPr lang="ru-RU" sz="2400" i="1" dirty="0"/>
            <a:t>ОНЛАЙН-КУРСЫ И ВЕБИНАРЫ</a:t>
          </a:r>
          <a:endParaRPr lang="ru-RU" sz="2400" dirty="0"/>
        </a:p>
      </dgm:t>
    </dgm:pt>
    <dgm:pt modelId="{47303C11-9B1D-42F7-BC91-16334A8F8DDF}" type="parTrans" cxnId="{8EAD7118-9832-4695-AA5A-5A2FD3B2533A}">
      <dgm:prSet/>
      <dgm:spPr/>
      <dgm:t>
        <a:bodyPr/>
        <a:lstStyle/>
        <a:p>
          <a:endParaRPr lang="ru-RU" sz="2000"/>
        </a:p>
      </dgm:t>
    </dgm:pt>
    <dgm:pt modelId="{2A1215CB-7B30-4FC7-AE5A-DF0E615F71A6}" type="sibTrans" cxnId="{8EAD7118-9832-4695-AA5A-5A2FD3B2533A}">
      <dgm:prSet/>
      <dgm:spPr/>
      <dgm:t>
        <a:bodyPr/>
        <a:lstStyle/>
        <a:p>
          <a:endParaRPr lang="ru-RU" sz="2000"/>
        </a:p>
      </dgm:t>
    </dgm:pt>
    <dgm:pt modelId="{CAB5DB11-3F85-48BD-80E1-6666BC714B42}">
      <dgm:prSet custT="1"/>
      <dgm:spPr/>
      <dgm:t>
        <a:bodyPr/>
        <a:lstStyle/>
        <a:p>
          <a:r>
            <a:rPr lang="ru-RU" sz="1800" dirty="0"/>
            <a:t>повышение квалификации на таких цифровых платформах, как МООС, COOC, SPOOC</a:t>
          </a:r>
        </a:p>
      </dgm:t>
    </dgm:pt>
    <dgm:pt modelId="{8B65D4DB-FE98-4FC4-B373-42B0A3292257}" type="parTrans" cxnId="{E0FEB2A7-FE85-417E-8044-8B59AFBD0D71}">
      <dgm:prSet/>
      <dgm:spPr/>
      <dgm:t>
        <a:bodyPr/>
        <a:lstStyle/>
        <a:p>
          <a:endParaRPr lang="ru-RU" sz="2000"/>
        </a:p>
      </dgm:t>
    </dgm:pt>
    <dgm:pt modelId="{6D74BB84-892C-49CE-8772-462FDD73F6E5}" type="sibTrans" cxnId="{E0FEB2A7-FE85-417E-8044-8B59AFBD0D71}">
      <dgm:prSet/>
      <dgm:spPr/>
      <dgm:t>
        <a:bodyPr/>
        <a:lstStyle/>
        <a:p>
          <a:endParaRPr lang="ru-RU" sz="2000"/>
        </a:p>
      </dgm:t>
    </dgm:pt>
    <dgm:pt modelId="{A2C09D11-4C73-4066-9299-46DDF193F1EC}" type="pres">
      <dgm:prSet presAssocID="{A6A601F7-D168-4FEA-8766-F2A1538BD8AF}" presName="Name0" presStyleCnt="0">
        <dgm:presLayoutVars>
          <dgm:dir/>
          <dgm:animLvl val="lvl"/>
          <dgm:resizeHandles val="exact"/>
        </dgm:presLayoutVars>
      </dgm:prSet>
      <dgm:spPr/>
    </dgm:pt>
    <dgm:pt modelId="{48BE822A-FFB7-40DA-8197-F7CE8E337A4D}" type="pres">
      <dgm:prSet presAssocID="{DF90925A-52BD-4992-B35D-8D25EB12F000}" presName="linNode" presStyleCnt="0"/>
      <dgm:spPr/>
    </dgm:pt>
    <dgm:pt modelId="{32BC9834-810A-4F91-9AF7-A4B51E00A500}" type="pres">
      <dgm:prSet presAssocID="{DF90925A-52BD-4992-B35D-8D25EB12F000}" presName="parentText" presStyleLbl="node1" presStyleIdx="0" presStyleCnt="4" custScaleX="81289" custLinFactNeighborX="-65" custLinFactNeighborY="-7923">
        <dgm:presLayoutVars>
          <dgm:chMax val="1"/>
          <dgm:bulletEnabled val="1"/>
        </dgm:presLayoutVars>
      </dgm:prSet>
      <dgm:spPr/>
    </dgm:pt>
    <dgm:pt modelId="{508FF393-9E2E-4A4F-B1D8-2AD660DFB6C3}" type="pres">
      <dgm:prSet presAssocID="{DF90925A-52BD-4992-B35D-8D25EB12F000}" presName="descendantText" presStyleLbl="alignAccFollowNode1" presStyleIdx="0" presStyleCnt="4" custScaleX="105368">
        <dgm:presLayoutVars>
          <dgm:bulletEnabled val="1"/>
        </dgm:presLayoutVars>
      </dgm:prSet>
      <dgm:spPr/>
    </dgm:pt>
    <dgm:pt modelId="{D2298FEA-230F-4416-A6E2-8C2FA110342A}" type="pres">
      <dgm:prSet presAssocID="{DFD50CAD-281C-41B0-A00F-90F645FA1CB9}" presName="sp" presStyleCnt="0"/>
      <dgm:spPr/>
    </dgm:pt>
    <dgm:pt modelId="{A16F553F-1639-41FE-A847-7D3F9B009E34}" type="pres">
      <dgm:prSet presAssocID="{21F71EAC-B8DB-4379-8175-676CF6C22FE6}" presName="linNode" presStyleCnt="0"/>
      <dgm:spPr/>
    </dgm:pt>
    <dgm:pt modelId="{ABDF7630-AFED-4D30-954F-0AAC8894511B}" type="pres">
      <dgm:prSet presAssocID="{21F71EAC-B8DB-4379-8175-676CF6C22FE6}" presName="parentText" presStyleLbl="node1" presStyleIdx="1" presStyleCnt="4" custScaleX="82664">
        <dgm:presLayoutVars>
          <dgm:chMax val="1"/>
          <dgm:bulletEnabled val="1"/>
        </dgm:presLayoutVars>
      </dgm:prSet>
      <dgm:spPr/>
    </dgm:pt>
    <dgm:pt modelId="{DFFB4901-937E-4961-AC80-967B19B3DDE7}" type="pres">
      <dgm:prSet presAssocID="{21F71EAC-B8DB-4379-8175-676CF6C22FE6}" presName="descendantText" presStyleLbl="alignAccFollowNode1" presStyleIdx="1" presStyleCnt="4" custScaleX="104208">
        <dgm:presLayoutVars>
          <dgm:bulletEnabled val="1"/>
        </dgm:presLayoutVars>
      </dgm:prSet>
      <dgm:spPr/>
    </dgm:pt>
    <dgm:pt modelId="{C28A95B2-14B3-4F6E-89E4-9D086D50A656}" type="pres">
      <dgm:prSet presAssocID="{F382855B-3D02-405E-A290-37855C938B86}" presName="sp" presStyleCnt="0"/>
      <dgm:spPr/>
    </dgm:pt>
    <dgm:pt modelId="{2D01D4B0-5AFE-4FF1-B34A-1138A5217300}" type="pres">
      <dgm:prSet presAssocID="{89E48A45-8B5C-47FC-B246-E252EE86A07D}" presName="linNode" presStyleCnt="0"/>
      <dgm:spPr/>
    </dgm:pt>
    <dgm:pt modelId="{7BA37D93-821D-403E-BE91-51768312E2EA}" type="pres">
      <dgm:prSet presAssocID="{89E48A45-8B5C-47FC-B246-E252EE86A07D}" presName="parentText" presStyleLbl="node1" presStyleIdx="2" presStyleCnt="4" custScaleX="82664">
        <dgm:presLayoutVars>
          <dgm:chMax val="1"/>
          <dgm:bulletEnabled val="1"/>
        </dgm:presLayoutVars>
      </dgm:prSet>
      <dgm:spPr/>
    </dgm:pt>
    <dgm:pt modelId="{2BD307AB-7104-4F6B-A59A-05410986C4A7}" type="pres">
      <dgm:prSet presAssocID="{89E48A45-8B5C-47FC-B246-E252EE86A07D}" presName="descendantText" presStyleLbl="alignAccFollowNode1" presStyleIdx="2" presStyleCnt="4" custScaleX="103821">
        <dgm:presLayoutVars>
          <dgm:bulletEnabled val="1"/>
        </dgm:presLayoutVars>
      </dgm:prSet>
      <dgm:spPr/>
    </dgm:pt>
    <dgm:pt modelId="{969D9534-A778-4818-B42E-6AD2DB7D29E3}" type="pres">
      <dgm:prSet presAssocID="{C3D9C76A-A9C2-4A21-B001-5DAB903D07CE}" presName="sp" presStyleCnt="0"/>
      <dgm:spPr/>
    </dgm:pt>
    <dgm:pt modelId="{719D174E-8F9B-4ED7-B927-8F44DE7D3257}" type="pres">
      <dgm:prSet presAssocID="{62C64E24-0865-48CD-8576-EF4BA8BAEF64}" presName="linNode" presStyleCnt="0"/>
      <dgm:spPr/>
    </dgm:pt>
    <dgm:pt modelId="{F660ABA6-650D-4AF4-8685-AE0504DD34BD}" type="pres">
      <dgm:prSet presAssocID="{62C64E24-0865-48CD-8576-EF4BA8BAEF64}" presName="parentText" presStyleLbl="node1" presStyleIdx="3" presStyleCnt="4" custScaleX="84727">
        <dgm:presLayoutVars>
          <dgm:chMax val="1"/>
          <dgm:bulletEnabled val="1"/>
        </dgm:presLayoutVars>
      </dgm:prSet>
      <dgm:spPr/>
    </dgm:pt>
    <dgm:pt modelId="{10C791AC-EC4A-42A9-BF56-DBBBF9894B17}" type="pres">
      <dgm:prSet presAssocID="{62C64E24-0865-48CD-8576-EF4BA8BAEF64}" presName="descendantText" presStyleLbl="alignAccFollowNode1" presStyleIdx="3" presStyleCnt="4" custScaleX="102661">
        <dgm:presLayoutVars>
          <dgm:bulletEnabled val="1"/>
        </dgm:presLayoutVars>
      </dgm:prSet>
      <dgm:spPr/>
    </dgm:pt>
  </dgm:ptLst>
  <dgm:cxnLst>
    <dgm:cxn modelId="{2966BB05-3AAC-4273-897E-00C8BFC809CA}" type="presOf" srcId="{89E48A45-8B5C-47FC-B246-E252EE86A07D}" destId="{7BA37D93-821D-403E-BE91-51768312E2EA}" srcOrd="0" destOrd="0" presId="urn:microsoft.com/office/officeart/2005/8/layout/vList5"/>
    <dgm:cxn modelId="{F78E5006-D33A-47A2-A633-6F9119A23CBF}" srcId="{89E48A45-8B5C-47FC-B246-E252EE86A07D}" destId="{E41C9A63-213E-426A-B7F3-149C98619074}" srcOrd="0" destOrd="0" parTransId="{419F7CE3-863A-4637-9421-5F1819C66E5A}" sibTransId="{2ED8CBE2-22BA-434B-8270-51B23AB114DA}"/>
    <dgm:cxn modelId="{AF04620A-558B-40ED-8F2E-39B1214A25DD}" type="presOf" srcId="{E41C9A63-213E-426A-B7F3-149C98619074}" destId="{2BD307AB-7104-4F6B-A59A-05410986C4A7}" srcOrd="0" destOrd="0" presId="urn:microsoft.com/office/officeart/2005/8/layout/vList5"/>
    <dgm:cxn modelId="{45A7120B-EF39-467D-9D9F-B6452DB39AC7}" type="presOf" srcId="{CAB5DB11-3F85-48BD-80E1-6666BC714B42}" destId="{10C791AC-EC4A-42A9-BF56-DBBBF9894B17}" srcOrd="0" destOrd="0" presId="urn:microsoft.com/office/officeart/2005/8/layout/vList5"/>
    <dgm:cxn modelId="{8EAD7118-9832-4695-AA5A-5A2FD3B2533A}" srcId="{A6A601F7-D168-4FEA-8766-F2A1538BD8AF}" destId="{62C64E24-0865-48CD-8576-EF4BA8BAEF64}" srcOrd="3" destOrd="0" parTransId="{47303C11-9B1D-42F7-BC91-16334A8F8DDF}" sibTransId="{2A1215CB-7B30-4FC7-AE5A-DF0E615F71A6}"/>
    <dgm:cxn modelId="{827F391F-20A6-4CE8-A3CC-C90E57F2B2FC}" srcId="{21F71EAC-B8DB-4379-8175-676CF6C22FE6}" destId="{18E7550E-B66A-4B0B-8781-9F06DAEB3781}" srcOrd="0" destOrd="0" parTransId="{15770C6B-E3A5-4F63-988A-63F000784C69}" sibTransId="{D1A4E23A-7AD4-4BEA-AAB4-26B05D8CB02C}"/>
    <dgm:cxn modelId="{365E193C-4091-4808-990D-0F576FFB3051}" type="presOf" srcId="{DF90925A-52BD-4992-B35D-8D25EB12F000}" destId="{32BC9834-810A-4F91-9AF7-A4B51E00A500}" srcOrd="0" destOrd="0" presId="urn:microsoft.com/office/officeart/2005/8/layout/vList5"/>
    <dgm:cxn modelId="{4729FD4E-7AD7-41D1-8D28-A452E04C2E13}" type="presOf" srcId="{18E7550E-B66A-4B0B-8781-9F06DAEB3781}" destId="{DFFB4901-937E-4961-AC80-967B19B3DDE7}" srcOrd="0" destOrd="0" presId="urn:microsoft.com/office/officeart/2005/8/layout/vList5"/>
    <dgm:cxn modelId="{4AE9E971-2A95-402B-9346-7B7CB07DE63F}" srcId="{A6A601F7-D168-4FEA-8766-F2A1538BD8AF}" destId="{21F71EAC-B8DB-4379-8175-676CF6C22FE6}" srcOrd="1" destOrd="0" parTransId="{BD4F95E5-B715-493F-8913-C2C902636558}" sibTransId="{F382855B-3D02-405E-A290-37855C938B86}"/>
    <dgm:cxn modelId="{BA056D53-3B5F-4532-AEF7-6957DD11C9E3}" type="presOf" srcId="{12E3F1B4-DB8F-488D-9915-4F8195A7B5A2}" destId="{508FF393-9E2E-4A4F-B1D8-2AD660DFB6C3}" srcOrd="0" destOrd="0" presId="urn:microsoft.com/office/officeart/2005/8/layout/vList5"/>
    <dgm:cxn modelId="{8D9D6878-FAF9-4667-B0FC-FEDD07F6E105}" srcId="{A6A601F7-D168-4FEA-8766-F2A1538BD8AF}" destId="{DF90925A-52BD-4992-B35D-8D25EB12F000}" srcOrd="0" destOrd="0" parTransId="{8CD8DA57-20ED-4ECB-913D-7EAE57AB81B9}" sibTransId="{DFD50CAD-281C-41B0-A00F-90F645FA1CB9}"/>
    <dgm:cxn modelId="{BF1B5959-0B3A-4EEB-82D0-D152EDD16DAF}" type="presOf" srcId="{A6A601F7-D168-4FEA-8766-F2A1538BD8AF}" destId="{A2C09D11-4C73-4066-9299-46DDF193F1EC}" srcOrd="0" destOrd="0" presId="urn:microsoft.com/office/officeart/2005/8/layout/vList5"/>
    <dgm:cxn modelId="{B1FFA47C-35BC-4C2A-964A-AB1CE0CAA65D}" srcId="{DF90925A-52BD-4992-B35D-8D25EB12F000}" destId="{12E3F1B4-DB8F-488D-9915-4F8195A7B5A2}" srcOrd="0" destOrd="0" parTransId="{29ADB7A3-5564-4272-A772-1FBCBB0C1A51}" sibTransId="{7F72ED6D-AA71-4636-8D65-C6BBBECBF5CA}"/>
    <dgm:cxn modelId="{1D1EFA7F-17E9-448C-AD62-F8D379894508}" type="presOf" srcId="{62C64E24-0865-48CD-8576-EF4BA8BAEF64}" destId="{F660ABA6-650D-4AF4-8685-AE0504DD34BD}" srcOrd="0" destOrd="0" presId="urn:microsoft.com/office/officeart/2005/8/layout/vList5"/>
    <dgm:cxn modelId="{F2EC4FA1-8E87-4340-8F99-A59B03F0FF8A}" type="presOf" srcId="{21F71EAC-B8DB-4379-8175-676CF6C22FE6}" destId="{ABDF7630-AFED-4D30-954F-0AAC8894511B}" srcOrd="0" destOrd="0" presId="urn:microsoft.com/office/officeart/2005/8/layout/vList5"/>
    <dgm:cxn modelId="{E0FEB2A7-FE85-417E-8044-8B59AFBD0D71}" srcId="{62C64E24-0865-48CD-8576-EF4BA8BAEF64}" destId="{CAB5DB11-3F85-48BD-80E1-6666BC714B42}" srcOrd="0" destOrd="0" parTransId="{8B65D4DB-FE98-4FC4-B373-42B0A3292257}" sibTransId="{6D74BB84-892C-49CE-8772-462FDD73F6E5}"/>
    <dgm:cxn modelId="{FB2956DA-1560-4533-AEE3-4D196A64DBD5}" srcId="{A6A601F7-D168-4FEA-8766-F2A1538BD8AF}" destId="{89E48A45-8B5C-47FC-B246-E252EE86A07D}" srcOrd="2" destOrd="0" parTransId="{48F9B935-E948-4C3C-8195-790A6079F680}" sibTransId="{C3D9C76A-A9C2-4A21-B001-5DAB903D07CE}"/>
    <dgm:cxn modelId="{A4ED9CE1-5E0E-4B6B-A1E2-2187FC77A382}" type="presParOf" srcId="{A2C09D11-4C73-4066-9299-46DDF193F1EC}" destId="{48BE822A-FFB7-40DA-8197-F7CE8E337A4D}" srcOrd="0" destOrd="0" presId="urn:microsoft.com/office/officeart/2005/8/layout/vList5"/>
    <dgm:cxn modelId="{3759C637-4F12-4AA4-B7AC-24A822CD150F}" type="presParOf" srcId="{48BE822A-FFB7-40DA-8197-F7CE8E337A4D}" destId="{32BC9834-810A-4F91-9AF7-A4B51E00A500}" srcOrd="0" destOrd="0" presId="urn:microsoft.com/office/officeart/2005/8/layout/vList5"/>
    <dgm:cxn modelId="{FAC5D078-26BE-42D7-ABA9-308173181276}" type="presParOf" srcId="{48BE822A-FFB7-40DA-8197-F7CE8E337A4D}" destId="{508FF393-9E2E-4A4F-B1D8-2AD660DFB6C3}" srcOrd="1" destOrd="0" presId="urn:microsoft.com/office/officeart/2005/8/layout/vList5"/>
    <dgm:cxn modelId="{0608C583-8E39-498D-9A92-2B7E3F03F6AA}" type="presParOf" srcId="{A2C09D11-4C73-4066-9299-46DDF193F1EC}" destId="{D2298FEA-230F-4416-A6E2-8C2FA110342A}" srcOrd="1" destOrd="0" presId="urn:microsoft.com/office/officeart/2005/8/layout/vList5"/>
    <dgm:cxn modelId="{D1B6477E-349B-448B-BAE9-F386E5690A9E}" type="presParOf" srcId="{A2C09D11-4C73-4066-9299-46DDF193F1EC}" destId="{A16F553F-1639-41FE-A847-7D3F9B009E34}" srcOrd="2" destOrd="0" presId="urn:microsoft.com/office/officeart/2005/8/layout/vList5"/>
    <dgm:cxn modelId="{03216F24-2E8D-42C0-8582-A521F0D12D2A}" type="presParOf" srcId="{A16F553F-1639-41FE-A847-7D3F9B009E34}" destId="{ABDF7630-AFED-4D30-954F-0AAC8894511B}" srcOrd="0" destOrd="0" presId="urn:microsoft.com/office/officeart/2005/8/layout/vList5"/>
    <dgm:cxn modelId="{FE6F85C2-A3E0-48B0-B235-1653CBCFD647}" type="presParOf" srcId="{A16F553F-1639-41FE-A847-7D3F9B009E34}" destId="{DFFB4901-937E-4961-AC80-967B19B3DDE7}" srcOrd="1" destOrd="0" presId="urn:microsoft.com/office/officeart/2005/8/layout/vList5"/>
    <dgm:cxn modelId="{677389FD-2D68-4549-BA41-2E2684B2544D}" type="presParOf" srcId="{A2C09D11-4C73-4066-9299-46DDF193F1EC}" destId="{C28A95B2-14B3-4F6E-89E4-9D086D50A656}" srcOrd="3" destOrd="0" presId="urn:microsoft.com/office/officeart/2005/8/layout/vList5"/>
    <dgm:cxn modelId="{9C1D0E04-FEBE-498B-9158-6820E5EBC426}" type="presParOf" srcId="{A2C09D11-4C73-4066-9299-46DDF193F1EC}" destId="{2D01D4B0-5AFE-4FF1-B34A-1138A5217300}" srcOrd="4" destOrd="0" presId="urn:microsoft.com/office/officeart/2005/8/layout/vList5"/>
    <dgm:cxn modelId="{6F2DE858-3C00-474F-B306-1045891E3A2D}" type="presParOf" srcId="{2D01D4B0-5AFE-4FF1-B34A-1138A5217300}" destId="{7BA37D93-821D-403E-BE91-51768312E2EA}" srcOrd="0" destOrd="0" presId="urn:microsoft.com/office/officeart/2005/8/layout/vList5"/>
    <dgm:cxn modelId="{37F365D9-FA58-48A3-891F-39643B89C1E0}" type="presParOf" srcId="{2D01D4B0-5AFE-4FF1-B34A-1138A5217300}" destId="{2BD307AB-7104-4F6B-A59A-05410986C4A7}" srcOrd="1" destOrd="0" presId="urn:microsoft.com/office/officeart/2005/8/layout/vList5"/>
    <dgm:cxn modelId="{A24E5863-76C6-4B20-A63C-2051AE240A36}" type="presParOf" srcId="{A2C09D11-4C73-4066-9299-46DDF193F1EC}" destId="{969D9534-A778-4818-B42E-6AD2DB7D29E3}" srcOrd="5" destOrd="0" presId="urn:microsoft.com/office/officeart/2005/8/layout/vList5"/>
    <dgm:cxn modelId="{2658151A-00C5-43DA-9C64-04495EB29EF0}" type="presParOf" srcId="{A2C09D11-4C73-4066-9299-46DDF193F1EC}" destId="{719D174E-8F9B-4ED7-B927-8F44DE7D3257}" srcOrd="6" destOrd="0" presId="urn:microsoft.com/office/officeart/2005/8/layout/vList5"/>
    <dgm:cxn modelId="{F2264E45-EAE2-49F7-A075-5D48603D0486}" type="presParOf" srcId="{719D174E-8F9B-4ED7-B927-8F44DE7D3257}" destId="{F660ABA6-650D-4AF4-8685-AE0504DD34BD}" srcOrd="0" destOrd="0" presId="urn:microsoft.com/office/officeart/2005/8/layout/vList5"/>
    <dgm:cxn modelId="{2D4C12B9-0732-4FDF-951B-B315E6C3F91B}" type="presParOf" srcId="{719D174E-8F9B-4ED7-B927-8F44DE7D3257}" destId="{10C791AC-EC4A-42A9-BF56-DBBBF9894B1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527461-19D7-43F1-ACF6-7CD5BD362C87}" type="doc">
      <dgm:prSet loTypeId="urn:microsoft.com/office/officeart/2005/8/layout/venn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964A321-4003-44F7-860B-E5037F9BADD5}">
      <dgm:prSet phldrT="[Текст]" custT="1"/>
      <dgm:spPr/>
      <dgm:t>
        <a:bodyPr/>
        <a:lstStyle/>
        <a:p>
          <a:r>
            <a:rPr lang="ru-RU" sz="1800" dirty="0"/>
            <a:t>Наличие </a:t>
          </a:r>
          <a:r>
            <a:rPr lang="ru-RU" sz="1800" dirty="0" err="1"/>
            <a:t>soft</a:t>
          </a:r>
          <a:r>
            <a:rPr lang="ru-RU" sz="1800" dirty="0"/>
            <a:t> </a:t>
          </a:r>
          <a:r>
            <a:rPr lang="ru-RU" sz="1800" dirty="0" err="1"/>
            <a:t>skills</a:t>
          </a:r>
          <a:endParaRPr lang="ru-RU" sz="1800" dirty="0"/>
        </a:p>
      </dgm:t>
    </dgm:pt>
    <dgm:pt modelId="{19FD8826-4AA7-41FF-B4F0-55B617C42289}" type="parTrans" cxnId="{AB46FBF9-B937-4B3D-96FE-F9129D3930A9}">
      <dgm:prSet/>
      <dgm:spPr/>
      <dgm:t>
        <a:bodyPr/>
        <a:lstStyle/>
        <a:p>
          <a:endParaRPr lang="ru-RU" sz="2400"/>
        </a:p>
      </dgm:t>
    </dgm:pt>
    <dgm:pt modelId="{1E40AD6A-336C-4264-A04C-C30B52F94BE8}" type="sibTrans" cxnId="{AB46FBF9-B937-4B3D-96FE-F9129D3930A9}">
      <dgm:prSet/>
      <dgm:spPr/>
      <dgm:t>
        <a:bodyPr/>
        <a:lstStyle/>
        <a:p>
          <a:endParaRPr lang="ru-RU" sz="2400"/>
        </a:p>
      </dgm:t>
    </dgm:pt>
    <dgm:pt modelId="{67926CCF-46DF-4250-959B-0FA4166855B3}">
      <dgm:prSet phldrT="[Текст]" custT="1"/>
      <dgm:spPr/>
      <dgm:t>
        <a:bodyPr/>
        <a:lstStyle/>
        <a:p>
          <a:r>
            <a:rPr lang="ru-RU" sz="1800"/>
            <a:t>Анализ больших данных</a:t>
          </a:r>
          <a:endParaRPr lang="ru-RU" sz="1800" dirty="0"/>
        </a:p>
      </dgm:t>
    </dgm:pt>
    <dgm:pt modelId="{3E2AB0F0-DBBA-47D1-BC67-22D463D0B782}" type="parTrans" cxnId="{CA78BFF2-CC87-4FA2-84ED-A97BF3399417}">
      <dgm:prSet/>
      <dgm:spPr/>
      <dgm:t>
        <a:bodyPr/>
        <a:lstStyle/>
        <a:p>
          <a:endParaRPr lang="ru-RU" sz="2400"/>
        </a:p>
      </dgm:t>
    </dgm:pt>
    <dgm:pt modelId="{F96BB870-A9F1-436F-A9A3-FB1A9F84FAAA}" type="sibTrans" cxnId="{CA78BFF2-CC87-4FA2-84ED-A97BF3399417}">
      <dgm:prSet/>
      <dgm:spPr/>
      <dgm:t>
        <a:bodyPr/>
        <a:lstStyle/>
        <a:p>
          <a:endParaRPr lang="ru-RU" sz="2400"/>
        </a:p>
      </dgm:t>
    </dgm:pt>
    <dgm:pt modelId="{DF5A7F27-DDA6-42F3-950C-AC9D17DBF031}">
      <dgm:prSet phldrT="[Текст]" custT="1"/>
      <dgm:spPr/>
      <dgm:t>
        <a:bodyPr/>
        <a:lstStyle/>
        <a:p>
          <a:r>
            <a:rPr lang="ru-RU" sz="1800"/>
            <a:t>Управление сотрудниками «на удалёнке»</a:t>
          </a:r>
          <a:endParaRPr lang="ru-RU" sz="1800" dirty="0"/>
        </a:p>
      </dgm:t>
    </dgm:pt>
    <dgm:pt modelId="{D911289E-58CE-4785-A04D-D455EC651C18}" type="parTrans" cxnId="{3A0769FB-1D54-4746-AC44-1477F56C2DA6}">
      <dgm:prSet/>
      <dgm:spPr/>
      <dgm:t>
        <a:bodyPr/>
        <a:lstStyle/>
        <a:p>
          <a:endParaRPr lang="ru-RU" sz="2400"/>
        </a:p>
      </dgm:t>
    </dgm:pt>
    <dgm:pt modelId="{65310479-201B-46FA-94F4-6AE7EE005062}" type="sibTrans" cxnId="{3A0769FB-1D54-4746-AC44-1477F56C2DA6}">
      <dgm:prSet/>
      <dgm:spPr/>
      <dgm:t>
        <a:bodyPr/>
        <a:lstStyle/>
        <a:p>
          <a:endParaRPr lang="ru-RU" sz="2400"/>
        </a:p>
      </dgm:t>
    </dgm:pt>
    <dgm:pt modelId="{B7CEE47C-33F9-4C27-B258-11B28D1C23E0}">
      <dgm:prSet phldrT="[Текст]" custT="1"/>
      <dgm:spPr/>
      <dgm:t>
        <a:bodyPr/>
        <a:lstStyle/>
        <a:p>
          <a:r>
            <a:rPr lang="ru-RU" sz="1800"/>
            <a:t>Работа с чат-ботами в социальных сетях</a:t>
          </a:r>
          <a:endParaRPr lang="ru-RU" sz="1800" dirty="0"/>
        </a:p>
      </dgm:t>
    </dgm:pt>
    <dgm:pt modelId="{530233A3-EAA8-4087-BD61-8AE59F500D2B}" type="parTrans" cxnId="{5384B752-232F-4446-BB89-D3AC0389C036}">
      <dgm:prSet/>
      <dgm:spPr/>
      <dgm:t>
        <a:bodyPr/>
        <a:lstStyle/>
        <a:p>
          <a:endParaRPr lang="ru-RU" sz="2400"/>
        </a:p>
      </dgm:t>
    </dgm:pt>
    <dgm:pt modelId="{C8A26B5C-B232-4735-858D-98FCB4E63863}" type="sibTrans" cxnId="{5384B752-232F-4446-BB89-D3AC0389C036}">
      <dgm:prSet/>
      <dgm:spPr/>
      <dgm:t>
        <a:bodyPr/>
        <a:lstStyle/>
        <a:p>
          <a:endParaRPr lang="ru-RU" sz="2400"/>
        </a:p>
      </dgm:t>
    </dgm:pt>
    <dgm:pt modelId="{09D164A3-8EDC-47BB-B32D-ABED7C7BEE3E}">
      <dgm:prSet phldrT="[Текст]" custT="1"/>
      <dgm:spPr/>
      <dgm:t>
        <a:bodyPr/>
        <a:lstStyle/>
        <a:p>
          <a:pPr>
            <a:buClr>
              <a:schemeClr val="accent2"/>
            </a:buClr>
            <a:buFont typeface="Arial" panose="020B0604020202020204" pitchFamily="34" charset="0"/>
            <a:buChar char="•"/>
          </a:pPr>
          <a:r>
            <a:rPr lang="ru-RU" sz="1800" dirty="0"/>
            <a:t>Прогнозирование будущего компании</a:t>
          </a:r>
        </a:p>
      </dgm:t>
    </dgm:pt>
    <dgm:pt modelId="{69631AB8-F651-40EE-97E8-BC58B38E97BF}" type="parTrans" cxnId="{52C943DA-9F4A-443F-8B01-FDD6FA3C52BF}">
      <dgm:prSet/>
      <dgm:spPr/>
      <dgm:t>
        <a:bodyPr/>
        <a:lstStyle/>
        <a:p>
          <a:endParaRPr lang="ru-RU" sz="2400"/>
        </a:p>
      </dgm:t>
    </dgm:pt>
    <dgm:pt modelId="{A8E65363-9087-42A7-BC79-167312F214FB}" type="sibTrans" cxnId="{52C943DA-9F4A-443F-8B01-FDD6FA3C52BF}">
      <dgm:prSet/>
      <dgm:spPr/>
      <dgm:t>
        <a:bodyPr/>
        <a:lstStyle/>
        <a:p>
          <a:endParaRPr lang="ru-RU" sz="2400"/>
        </a:p>
      </dgm:t>
    </dgm:pt>
    <dgm:pt modelId="{639E2390-50F0-4B1C-A33F-8C7C12909E4A}" type="pres">
      <dgm:prSet presAssocID="{5B527461-19D7-43F1-ACF6-7CD5BD362C87}" presName="Name0" presStyleCnt="0">
        <dgm:presLayoutVars>
          <dgm:dir/>
          <dgm:resizeHandles val="exact"/>
        </dgm:presLayoutVars>
      </dgm:prSet>
      <dgm:spPr/>
    </dgm:pt>
    <dgm:pt modelId="{8D422B18-233D-4CA9-9C69-0A844B787454}" type="pres">
      <dgm:prSet presAssocID="{F964A321-4003-44F7-860B-E5037F9BADD5}" presName="Name5" presStyleLbl="vennNode1" presStyleIdx="0" presStyleCnt="5">
        <dgm:presLayoutVars>
          <dgm:bulletEnabled val="1"/>
        </dgm:presLayoutVars>
      </dgm:prSet>
      <dgm:spPr/>
    </dgm:pt>
    <dgm:pt modelId="{BAACECFA-1B51-4E9B-A980-71DD6326462F}" type="pres">
      <dgm:prSet presAssocID="{1E40AD6A-336C-4264-A04C-C30B52F94BE8}" presName="space" presStyleCnt="0"/>
      <dgm:spPr/>
    </dgm:pt>
    <dgm:pt modelId="{9739DF7F-420B-4947-842F-1E30B25569E2}" type="pres">
      <dgm:prSet presAssocID="{67926CCF-46DF-4250-959B-0FA4166855B3}" presName="Name5" presStyleLbl="vennNode1" presStyleIdx="1" presStyleCnt="5">
        <dgm:presLayoutVars>
          <dgm:bulletEnabled val="1"/>
        </dgm:presLayoutVars>
      </dgm:prSet>
      <dgm:spPr/>
    </dgm:pt>
    <dgm:pt modelId="{17CC21DE-B3E4-47B0-AC9B-E185249165F1}" type="pres">
      <dgm:prSet presAssocID="{F96BB870-A9F1-436F-A9A3-FB1A9F84FAAA}" presName="space" presStyleCnt="0"/>
      <dgm:spPr/>
    </dgm:pt>
    <dgm:pt modelId="{C1D51306-0EC1-42F0-9BB6-19F5B4E3B62F}" type="pres">
      <dgm:prSet presAssocID="{DF5A7F27-DDA6-42F3-950C-AC9D17DBF031}" presName="Name5" presStyleLbl="vennNode1" presStyleIdx="2" presStyleCnt="5">
        <dgm:presLayoutVars>
          <dgm:bulletEnabled val="1"/>
        </dgm:presLayoutVars>
      </dgm:prSet>
      <dgm:spPr/>
    </dgm:pt>
    <dgm:pt modelId="{438D002E-8F83-42C9-BDB4-553A62794D3B}" type="pres">
      <dgm:prSet presAssocID="{65310479-201B-46FA-94F4-6AE7EE005062}" presName="space" presStyleCnt="0"/>
      <dgm:spPr/>
    </dgm:pt>
    <dgm:pt modelId="{C2A17E8F-9CC4-4D60-BE6B-9E69162D014E}" type="pres">
      <dgm:prSet presAssocID="{B7CEE47C-33F9-4C27-B258-11B28D1C23E0}" presName="Name5" presStyleLbl="vennNode1" presStyleIdx="3" presStyleCnt="5">
        <dgm:presLayoutVars>
          <dgm:bulletEnabled val="1"/>
        </dgm:presLayoutVars>
      </dgm:prSet>
      <dgm:spPr/>
    </dgm:pt>
    <dgm:pt modelId="{17E2DD77-E7BA-4C6F-840C-87617084FDB7}" type="pres">
      <dgm:prSet presAssocID="{C8A26B5C-B232-4735-858D-98FCB4E63863}" presName="space" presStyleCnt="0"/>
      <dgm:spPr/>
    </dgm:pt>
    <dgm:pt modelId="{6FAAFEC3-E3C7-4B5C-B3AE-C475F229825B}" type="pres">
      <dgm:prSet presAssocID="{09D164A3-8EDC-47BB-B32D-ABED7C7BEE3E}" presName="Name5" presStyleLbl="vennNode1" presStyleIdx="4" presStyleCnt="5">
        <dgm:presLayoutVars>
          <dgm:bulletEnabled val="1"/>
        </dgm:presLayoutVars>
      </dgm:prSet>
      <dgm:spPr/>
    </dgm:pt>
  </dgm:ptLst>
  <dgm:cxnLst>
    <dgm:cxn modelId="{8266D70E-CF4E-4A12-A6D0-6EF1CBC3D551}" type="presOf" srcId="{B7CEE47C-33F9-4C27-B258-11B28D1C23E0}" destId="{C2A17E8F-9CC4-4D60-BE6B-9E69162D014E}" srcOrd="0" destOrd="0" presId="urn:microsoft.com/office/officeart/2005/8/layout/venn3"/>
    <dgm:cxn modelId="{B32D9E0F-3288-4DAA-8922-E0B732AF7283}" type="presOf" srcId="{67926CCF-46DF-4250-959B-0FA4166855B3}" destId="{9739DF7F-420B-4947-842F-1E30B25569E2}" srcOrd="0" destOrd="0" presId="urn:microsoft.com/office/officeart/2005/8/layout/venn3"/>
    <dgm:cxn modelId="{1F997C10-437B-442C-9C7D-94A8162F6B9E}" type="presOf" srcId="{DF5A7F27-DDA6-42F3-950C-AC9D17DBF031}" destId="{C1D51306-0EC1-42F0-9BB6-19F5B4E3B62F}" srcOrd="0" destOrd="0" presId="urn:microsoft.com/office/officeart/2005/8/layout/venn3"/>
    <dgm:cxn modelId="{76341613-EA22-455E-B737-CD1A2653CEE9}" type="presOf" srcId="{09D164A3-8EDC-47BB-B32D-ABED7C7BEE3E}" destId="{6FAAFEC3-E3C7-4B5C-B3AE-C475F229825B}" srcOrd="0" destOrd="0" presId="urn:microsoft.com/office/officeart/2005/8/layout/venn3"/>
    <dgm:cxn modelId="{18DA1D39-B46A-4ED4-A34C-6412695375C9}" type="presOf" srcId="{5B527461-19D7-43F1-ACF6-7CD5BD362C87}" destId="{639E2390-50F0-4B1C-A33F-8C7C12909E4A}" srcOrd="0" destOrd="0" presId="urn:microsoft.com/office/officeart/2005/8/layout/venn3"/>
    <dgm:cxn modelId="{5384B752-232F-4446-BB89-D3AC0389C036}" srcId="{5B527461-19D7-43F1-ACF6-7CD5BD362C87}" destId="{B7CEE47C-33F9-4C27-B258-11B28D1C23E0}" srcOrd="3" destOrd="0" parTransId="{530233A3-EAA8-4087-BD61-8AE59F500D2B}" sibTransId="{C8A26B5C-B232-4735-858D-98FCB4E63863}"/>
    <dgm:cxn modelId="{9211C774-D7F0-47C5-960A-62DBE53A482B}" type="presOf" srcId="{F964A321-4003-44F7-860B-E5037F9BADD5}" destId="{8D422B18-233D-4CA9-9C69-0A844B787454}" srcOrd="0" destOrd="0" presId="urn:microsoft.com/office/officeart/2005/8/layout/venn3"/>
    <dgm:cxn modelId="{52C943DA-9F4A-443F-8B01-FDD6FA3C52BF}" srcId="{5B527461-19D7-43F1-ACF6-7CD5BD362C87}" destId="{09D164A3-8EDC-47BB-B32D-ABED7C7BEE3E}" srcOrd="4" destOrd="0" parTransId="{69631AB8-F651-40EE-97E8-BC58B38E97BF}" sibTransId="{A8E65363-9087-42A7-BC79-167312F214FB}"/>
    <dgm:cxn modelId="{CA78BFF2-CC87-4FA2-84ED-A97BF3399417}" srcId="{5B527461-19D7-43F1-ACF6-7CD5BD362C87}" destId="{67926CCF-46DF-4250-959B-0FA4166855B3}" srcOrd="1" destOrd="0" parTransId="{3E2AB0F0-DBBA-47D1-BC67-22D463D0B782}" sibTransId="{F96BB870-A9F1-436F-A9A3-FB1A9F84FAAA}"/>
    <dgm:cxn modelId="{AB46FBF9-B937-4B3D-96FE-F9129D3930A9}" srcId="{5B527461-19D7-43F1-ACF6-7CD5BD362C87}" destId="{F964A321-4003-44F7-860B-E5037F9BADD5}" srcOrd="0" destOrd="0" parTransId="{19FD8826-4AA7-41FF-B4F0-55B617C42289}" sibTransId="{1E40AD6A-336C-4264-A04C-C30B52F94BE8}"/>
    <dgm:cxn modelId="{3A0769FB-1D54-4746-AC44-1477F56C2DA6}" srcId="{5B527461-19D7-43F1-ACF6-7CD5BD362C87}" destId="{DF5A7F27-DDA6-42F3-950C-AC9D17DBF031}" srcOrd="2" destOrd="0" parTransId="{D911289E-58CE-4785-A04D-D455EC651C18}" sibTransId="{65310479-201B-46FA-94F4-6AE7EE005062}"/>
    <dgm:cxn modelId="{AA9EE56C-AFFF-471D-A11C-3AAE140917A9}" type="presParOf" srcId="{639E2390-50F0-4B1C-A33F-8C7C12909E4A}" destId="{8D422B18-233D-4CA9-9C69-0A844B787454}" srcOrd="0" destOrd="0" presId="urn:microsoft.com/office/officeart/2005/8/layout/venn3"/>
    <dgm:cxn modelId="{721672E8-57BA-4A23-8BED-19380C6981AD}" type="presParOf" srcId="{639E2390-50F0-4B1C-A33F-8C7C12909E4A}" destId="{BAACECFA-1B51-4E9B-A980-71DD6326462F}" srcOrd="1" destOrd="0" presId="urn:microsoft.com/office/officeart/2005/8/layout/venn3"/>
    <dgm:cxn modelId="{26669821-9883-4030-9A7D-3A3B344D8B75}" type="presParOf" srcId="{639E2390-50F0-4B1C-A33F-8C7C12909E4A}" destId="{9739DF7F-420B-4947-842F-1E30B25569E2}" srcOrd="2" destOrd="0" presId="urn:microsoft.com/office/officeart/2005/8/layout/venn3"/>
    <dgm:cxn modelId="{B9B47981-39F6-4FA2-B7DC-FF15472617A9}" type="presParOf" srcId="{639E2390-50F0-4B1C-A33F-8C7C12909E4A}" destId="{17CC21DE-B3E4-47B0-AC9B-E185249165F1}" srcOrd="3" destOrd="0" presId="urn:microsoft.com/office/officeart/2005/8/layout/venn3"/>
    <dgm:cxn modelId="{7DCD4649-E037-454C-B3A0-95A7CE5FCA1A}" type="presParOf" srcId="{639E2390-50F0-4B1C-A33F-8C7C12909E4A}" destId="{C1D51306-0EC1-42F0-9BB6-19F5B4E3B62F}" srcOrd="4" destOrd="0" presId="urn:microsoft.com/office/officeart/2005/8/layout/venn3"/>
    <dgm:cxn modelId="{27C36B39-6DAE-495F-A99D-1BC5DA47D2DA}" type="presParOf" srcId="{639E2390-50F0-4B1C-A33F-8C7C12909E4A}" destId="{438D002E-8F83-42C9-BDB4-553A62794D3B}" srcOrd="5" destOrd="0" presId="urn:microsoft.com/office/officeart/2005/8/layout/venn3"/>
    <dgm:cxn modelId="{BEB7CF04-8A4D-4223-8DCF-5D8DC4B11507}" type="presParOf" srcId="{639E2390-50F0-4B1C-A33F-8C7C12909E4A}" destId="{C2A17E8F-9CC4-4D60-BE6B-9E69162D014E}" srcOrd="6" destOrd="0" presId="urn:microsoft.com/office/officeart/2005/8/layout/venn3"/>
    <dgm:cxn modelId="{D19563CA-4351-4C66-B1A7-41E7D21CE333}" type="presParOf" srcId="{639E2390-50F0-4B1C-A33F-8C7C12909E4A}" destId="{17E2DD77-E7BA-4C6F-840C-87617084FDB7}" srcOrd="7" destOrd="0" presId="urn:microsoft.com/office/officeart/2005/8/layout/venn3"/>
    <dgm:cxn modelId="{1BBCE498-A8D4-4E02-A08C-610166EF864D}" type="presParOf" srcId="{639E2390-50F0-4B1C-A33F-8C7C12909E4A}" destId="{6FAAFEC3-E3C7-4B5C-B3AE-C475F229825B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CEDC1E-112B-4681-BF0E-4A75E944063C}">
      <dsp:nvSpPr>
        <dsp:cNvPr id="0" name=""/>
        <dsp:cNvSpPr/>
      </dsp:nvSpPr>
      <dsp:spPr>
        <a:xfrm>
          <a:off x="700102" y="0"/>
          <a:ext cx="7934489" cy="3568765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1AE335-A658-4D99-A422-84091AB34308}">
      <dsp:nvSpPr>
        <dsp:cNvPr id="0" name=""/>
        <dsp:cNvSpPr/>
      </dsp:nvSpPr>
      <dsp:spPr>
        <a:xfrm>
          <a:off x="10027" y="1070629"/>
          <a:ext cx="3004604" cy="142750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Официальное трудоустройство</a:t>
          </a:r>
        </a:p>
      </dsp:txBody>
      <dsp:txXfrm>
        <a:off x="79712" y="1140314"/>
        <a:ext cx="2865234" cy="1288136"/>
      </dsp:txXfrm>
    </dsp:sp>
    <dsp:sp modelId="{0D23E9A9-81DF-4965-8499-ACA8398EA6A5}">
      <dsp:nvSpPr>
        <dsp:cNvPr id="0" name=""/>
        <dsp:cNvSpPr/>
      </dsp:nvSpPr>
      <dsp:spPr>
        <a:xfrm>
          <a:off x="3165044" y="1070629"/>
          <a:ext cx="3004604" cy="142750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 err="1"/>
            <a:t>Гиг</a:t>
          </a:r>
          <a:r>
            <a:rPr lang="ru-RU" sz="2800" kern="1200" dirty="0"/>
            <a:t>-экономика и фриланс</a:t>
          </a:r>
        </a:p>
      </dsp:txBody>
      <dsp:txXfrm>
        <a:off x="3234729" y="1140314"/>
        <a:ext cx="2865234" cy="1288136"/>
      </dsp:txXfrm>
    </dsp:sp>
    <dsp:sp modelId="{62667159-C498-4873-BFBB-B3C8C447BAF9}">
      <dsp:nvSpPr>
        <dsp:cNvPr id="0" name=""/>
        <dsp:cNvSpPr/>
      </dsp:nvSpPr>
      <dsp:spPr>
        <a:xfrm>
          <a:off x="6320061" y="1070629"/>
          <a:ext cx="3004604" cy="142750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Work From Home</a:t>
          </a:r>
          <a:endParaRPr lang="ru-RU" sz="2800" kern="1200" dirty="0"/>
        </a:p>
      </dsp:txBody>
      <dsp:txXfrm>
        <a:off x="6389746" y="1140314"/>
        <a:ext cx="2865234" cy="12881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8FF393-9E2E-4A4F-B1D8-2AD660DFB6C3}">
      <dsp:nvSpPr>
        <dsp:cNvPr id="0" name=""/>
        <dsp:cNvSpPr/>
      </dsp:nvSpPr>
      <dsp:spPr>
        <a:xfrm rot="5400000">
          <a:off x="6900872" y="-3273213"/>
          <a:ext cx="891303" cy="7665189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процесс приобретения знаний в сжатой форме, который ориентирован на конкретный запрос</a:t>
          </a:r>
        </a:p>
      </dsp:txBody>
      <dsp:txXfrm rot="-5400000">
        <a:off x="3513929" y="157240"/>
        <a:ext cx="7621679" cy="804283"/>
      </dsp:txXfrm>
    </dsp:sp>
    <dsp:sp modelId="{32BC9834-810A-4F91-9AF7-A4B51E00A500}">
      <dsp:nvSpPr>
        <dsp:cNvPr id="0" name=""/>
        <dsp:cNvSpPr/>
      </dsp:nvSpPr>
      <dsp:spPr>
        <a:xfrm>
          <a:off x="182846" y="0"/>
          <a:ext cx="3326354" cy="111412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i="1" kern="1200" dirty="0"/>
            <a:t>МИКРООБУЧЕНИЕ</a:t>
          </a:r>
          <a:endParaRPr lang="ru-RU" sz="2400" kern="1200" dirty="0"/>
        </a:p>
      </dsp:txBody>
      <dsp:txXfrm>
        <a:off x="237233" y="54387"/>
        <a:ext cx="3217580" cy="1005355"/>
      </dsp:txXfrm>
    </dsp:sp>
    <dsp:sp modelId="{DFFB4901-937E-4961-AC80-967B19B3DDE7}">
      <dsp:nvSpPr>
        <dsp:cNvPr id="0" name=""/>
        <dsp:cNvSpPr/>
      </dsp:nvSpPr>
      <dsp:spPr>
        <a:xfrm rot="5400000">
          <a:off x="6914944" y="-2061184"/>
          <a:ext cx="891303" cy="7580803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внедрение элементов игры в обучение: использование сценариев, включающих подсчет очков, уровни сложности, награды, статусы, рейтинги и индикаторы выполнения соревнований</a:t>
          </a:r>
        </a:p>
      </dsp:txBody>
      <dsp:txXfrm rot="-5400000">
        <a:off x="3570194" y="1327076"/>
        <a:ext cx="7537293" cy="804283"/>
      </dsp:txXfrm>
    </dsp:sp>
    <dsp:sp modelId="{ABDF7630-AFED-4D30-954F-0AAC8894511B}">
      <dsp:nvSpPr>
        <dsp:cNvPr id="0" name=""/>
        <dsp:cNvSpPr/>
      </dsp:nvSpPr>
      <dsp:spPr>
        <a:xfrm>
          <a:off x="187575" y="1172152"/>
          <a:ext cx="3382619" cy="111412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i="1" kern="1200" dirty="0"/>
            <a:t>ГЕЙМИФИКАЦИЯ</a:t>
          </a:r>
          <a:endParaRPr lang="ru-RU" sz="2400" kern="1200" dirty="0"/>
        </a:p>
      </dsp:txBody>
      <dsp:txXfrm>
        <a:off x="241962" y="1226539"/>
        <a:ext cx="3273845" cy="1005355"/>
      </dsp:txXfrm>
    </dsp:sp>
    <dsp:sp modelId="{2BD307AB-7104-4F6B-A59A-05410986C4A7}">
      <dsp:nvSpPr>
        <dsp:cNvPr id="0" name=""/>
        <dsp:cNvSpPr/>
      </dsp:nvSpPr>
      <dsp:spPr>
        <a:xfrm rot="5400000">
          <a:off x="6900868" y="-877272"/>
          <a:ext cx="891303" cy="755265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создание эффекта погружения сотрудника в трехмерное пространство, где он взаимодействует с правдоподобными </a:t>
          </a:r>
          <a:r>
            <a:rPr lang="ru-RU" sz="1800" kern="1200" dirty="0" err="1"/>
            <a:t>аватарами</a:t>
          </a:r>
          <a:r>
            <a:rPr lang="ru-RU" sz="1800" kern="1200" dirty="0"/>
            <a:t> и объектами</a:t>
          </a:r>
        </a:p>
      </dsp:txBody>
      <dsp:txXfrm rot="-5400000">
        <a:off x="3570195" y="2496911"/>
        <a:ext cx="7509140" cy="804283"/>
      </dsp:txXfrm>
    </dsp:sp>
    <dsp:sp modelId="{7BA37D93-821D-403E-BE91-51768312E2EA}">
      <dsp:nvSpPr>
        <dsp:cNvPr id="0" name=""/>
        <dsp:cNvSpPr/>
      </dsp:nvSpPr>
      <dsp:spPr>
        <a:xfrm>
          <a:off x="187575" y="2341988"/>
          <a:ext cx="3382619" cy="111412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i="1" kern="1200" dirty="0"/>
            <a:t>ТЕХНОЛОГИИ </a:t>
          </a:r>
          <a:r>
            <a:rPr lang="en-US" sz="2400" b="0" i="1" kern="1200" dirty="0"/>
            <a:t>VR</a:t>
          </a:r>
          <a:r>
            <a:rPr lang="ru-RU" sz="2400" b="0" i="1" kern="1200" dirty="0"/>
            <a:t>/</a:t>
          </a:r>
          <a:r>
            <a:rPr lang="en-US" sz="2400" b="0" i="1" kern="1200" dirty="0"/>
            <a:t>AR</a:t>
          </a:r>
          <a:endParaRPr lang="ru-RU" sz="2400" i="1" kern="1200" dirty="0"/>
        </a:p>
      </dsp:txBody>
      <dsp:txXfrm>
        <a:off x="241962" y="2396375"/>
        <a:ext cx="3273845" cy="1005355"/>
      </dsp:txXfrm>
    </dsp:sp>
    <dsp:sp modelId="{10C791AC-EC4A-42A9-BF56-DBBBF9894B17}">
      <dsp:nvSpPr>
        <dsp:cNvPr id="0" name=""/>
        <dsp:cNvSpPr/>
      </dsp:nvSpPr>
      <dsp:spPr>
        <a:xfrm rot="5400000">
          <a:off x="6943093" y="334756"/>
          <a:ext cx="891303" cy="746826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повышение квалификации на таких цифровых платформах, как МООС, COOC, SPOOC</a:t>
          </a:r>
        </a:p>
      </dsp:txBody>
      <dsp:txXfrm rot="-5400000">
        <a:off x="3654613" y="3666746"/>
        <a:ext cx="7424754" cy="804283"/>
      </dsp:txXfrm>
    </dsp:sp>
    <dsp:sp modelId="{F660ABA6-650D-4AF4-8685-AE0504DD34BD}">
      <dsp:nvSpPr>
        <dsp:cNvPr id="0" name=""/>
        <dsp:cNvSpPr/>
      </dsp:nvSpPr>
      <dsp:spPr>
        <a:xfrm>
          <a:off x="187575" y="3511824"/>
          <a:ext cx="3467037" cy="111412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i="1" kern="1200" dirty="0"/>
            <a:t>ОНЛАЙН-КУРСЫ И ВЕБИНАРЫ</a:t>
          </a:r>
          <a:endParaRPr lang="ru-RU" sz="2400" kern="1200" dirty="0"/>
        </a:p>
      </dsp:txBody>
      <dsp:txXfrm>
        <a:off x="241962" y="3566211"/>
        <a:ext cx="3358263" cy="10053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422B18-233D-4CA9-9C69-0A844B787454}">
      <dsp:nvSpPr>
        <dsp:cNvPr id="0" name=""/>
        <dsp:cNvSpPr/>
      </dsp:nvSpPr>
      <dsp:spPr>
        <a:xfrm>
          <a:off x="1338" y="578414"/>
          <a:ext cx="2610445" cy="261044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3662" tIns="22860" rIns="143662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Наличие </a:t>
          </a:r>
          <a:r>
            <a:rPr lang="ru-RU" sz="1800" kern="1200" dirty="0" err="1"/>
            <a:t>soft</a:t>
          </a:r>
          <a:r>
            <a:rPr lang="ru-RU" sz="1800" kern="1200" dirty="0"/>
            <a:t> </a:t>
          </a:r>
          <a:r>
            <a:rPr lang="ru-RU" sz="1800" kern="1200" dirty="0" err="1"/>
            <a:t>skills</a:t>
          </a:r>
          <a:endParaRPr lang="ru-RU" sz="1800" kern="1200" dirty="0"/>
        </a:p>
      </dsp:txBody>
      <dsp:txXfrm>
        <a:off x="383629" y="960705"/>
        <a:ext cx="1845863" cy="1845863"/>
      </dsp:txXfrm>
    </dsp:sp>
    <dsp:sp modelId="{9739DF7F-420B-4947-842F-1E30B25569E2}">
      <dsp:nvSpPr>
        <dsp:cNvPr id="0" name=""/>
        <dsp:cNvSpPr/>
      </dsp:nvSpPr>
      <dsp:spPr>
        <a:xfrm>
          <a:off x="2089694" y="578414"/>
          <a:ext cx="2610445" cy="261044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3662" tIns="22860" rIns="143662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Анализ больших данных</a:t>
          </a:r>
          <a:endParaRPr lang="ru-RU" sz="1800" kern="1200" dirty="0"/>
        </a:p>
      </dsp:txBody>
      <dsp:txXfrm>
        <a:off x="2471985" y="960705"/>
        <a:ext cx="1845863" cy="1845863"/>
      </dsp:txXfrm>
    </dsp:sp>
    <dsp:sp modelId="{C1D51306-0EC1-42F0-9BB6-19F5B4E3B62F}">
      <dsp:nvSpPr>
        <dsp:cNvPr id="0" name=""/>
        <dsp:cNvSpPr/>
      </dsp:nvSpPr>
      <dsp:spPr>
        <a:xfrm>
          <a:off x="4178051" y="578414"/>
          <a:ext cx="2610445" cy="261044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3662" tIns="22860" rIns="143662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Управление сотрудниками «на удалёнке»</a:t>
          </a:r>
          <a:endParaRPr lang="ru-RU" sz="1800" kern="1200" dirty="0"/>
        </a:p>
      </dsp:txBody>
      <dsp:txXfrm>
        <a:off x="4560342" y="960705"/>
        <a:ext cx="1845863" cy="1845863"/>
      </dsp:txXfrm>
    </dsp:sp>
    <dsp:sp modelId="{C2A17E8F-9CC4-4D60-BE6B-9E69162D014E}">
      <dsp:nvSpPr>
        <dsp:cNvPr id="0" name=""/>
        <dsp:cNvSpPr/>
      </dsp:nvSpPr>
      <dsp:spPr>
        <a:xfrm>
          <a:off x="6266407" y="578414"/>
          <a:ext cx="2610445" cy="261044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3662" tIns="22860" rIns="143662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Работа с чат-ботами в социальных сетях</a:t>
          </a:r>
          <a:endParaRPr lang="ru-RU" sz="1800" kern="1200" dirty="0"/>
        </a:p>
      </dsp:txBody>
      <dsp:txXfrm>
        <a:off x="6648698" y="960705"/>
        <a:ext cx="1845863" cy="1845863"/>
      </dsp:txXfrm>
    </dsp:sp>
    <dsp:sp modelId="{6FAAFEC3-E3C7-4B5C-B3AE-C475F229825B}">
      <dsp:nvSpPr>
        <dsp:cNvPr id="0" name=""/>
        <dsp:cNvSpPr/>
      </dsp:nvSpPr>
      <dsp:spPr>
        <a:xfrm>
          <a:off x="8354763" y="578414"/>
          <a:ext cx="2610445" cy="2610445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3662" tIns="22860" rIns="143662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2"/>
            </a:buClr>
            <a:buFont typeface="Arial" panose="020B0604020202020204" pitchFamily="34" charset="0"/>
            <a:buNone/>
          </a:pPr>
          <a:r>
            <a:rPr lang="ru-RU" sz="1800" kern="1200" dirty="0"/>
            <a:t>Прогнозирование будущего компании</a:t>
          </a:r>
        </a:p>
      </dsp:txBody>
      <dsp:txXfrm>
        <a:off x="8737054" y="960705"/>
        <a:ext cx="1845863" cy="1845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FF81CEA5-62FD-4C83-BDE3-91DFB9827D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A1CBFD-6AD0-48C4-B91B-58830F6F4C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7D76F20-0F69-4343-B763-E713407A458A}" type="datetime1">
              <a:rPr lang="ru-RU" smtClean="0"/>
              <a:t>06.10.2022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9E55D22-46A3-4B8C-AD40-252FE7896C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8E70DCEF-9071-4B17-801B-37B4465C8E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90168E-626C-4E60-93C0-A00D25609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3477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AC2FD36-4A0D-400A-801A-80D4A0866E39}" type="datetime1">
              <a:rPr lang="ru-RU" noProof="0" smtClean="0"/>
              <a:t>06.10.2022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B3AB32-59DF-41F1-9618-EDFBF5049629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618056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marR="0" indent="0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047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6B3AB32-59DF-41F1-9618-EDFBF5049629}" type="slidenum">
              <a:rPr lang="ru-RU" noProof="0" smtClean="0"/>
              <a:t>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4231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6B3AB32-59DF-41F1-9618-EDFBF5049629}" type="slidenum">
              <a:rPr lang="ru-RU" noProof="0" smtClean="0"/>
              <a:t>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26115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115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714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7A0A58F4-37E5-4646-B977-9D709CBB0E05}" type="datetime1">
              <a:rPr lang="ru-RU" noProof="0" smtClean="0"/>
              <a:t>06.10.2022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68234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9B980C8-5EAD-4BDB-833B-5AD18ECDCEFD}" type="datetime1">
              <a:rPr lang="ru-RU" noProof="0" smtClean="0"/>
              <a:t>06.10.2022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53635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10864FB-DBC2-4970-9AD9-CE95D9B4CA96}" type="datetime1">
              <a:rPr lang="ru-RU" noProof="0" smtClean="0"/>
              <a:t>06.10.2022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pPr rtl="0"/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62320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1970C8B-EF46-4B78-9CBF-381D6953E24E}" type="datetime1">
              <a:rPr lang="ru-RU" noProof="0" smtClean="0"/>
              <a:t>06.10.2022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63403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7760E12D-EA2F-49DF-807F-260B0BD837E0}" type="datetime1">
              <a:rPr lang="ru-RU" noProof="0" smtClean="0"/>
              <a:t>06.10.2022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5801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15521F-B499-47C8-867A-BD6A98162886}" type="datetime1">
              <a:rPr lang="ru-RU" noProof="0" smtClean="0"/>
              <a:t>06.10.2022</a:t>
            </a:fld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7567682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C0B12E6-A5F3-47B2-BA5E-A5B0E11DBBE3}" type="datetime1">
              <a:rPr lang="ru-RU" noProof="0" smtClean="0"/>
              <a:t>06.10.2022</a:t>
            </a:fld>
            <a:endParaRPr lang="ru-RU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34033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642442B-8A98-4526-85E5-58629F7F9233}" type="datetime1">
              <a:rPr lang="ru-RU" noProof="0" smtClean="0"/>
              <a:t>06.10.2022</a:t>
            </a:fld>
            <a:endParaRPr lang="ru-RU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58339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32E7208-8333-4A17-ADC7-27008BBC13B4}" type="datetime1">
              <a:rPr lang="ru-RU" noProof="0" smtClean="0"/>
              <a:t>06.10.2022</a:t>
            </a:fld>
            <a:endParaRPr lang="ru-RU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76801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8E7D9EA-C8B0-4298-8ED3-AE8F22F36948}" type="datetime1">
              <a:rPr lang="ru-RU" noProof="0" smtClean="0"/>
              <a:t>06.10.2022</a:t>
            </a:fld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85313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6E4A3CD-C991-42FA-8ADD-2C5BBCFAF0EE}" type="datetime1">
              <a:rPr lang="ru-RU" noProof="0" smtClean="0"/>
              <a:t>06.10.2022</a:t>
            </a:fld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42245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2E15521F-B499-47C8-867A-BD6A98162886}" type="datetime1">
              <a:rPr lang="ru-RU" noProof="0" smtClean="0"/>
              <a:t>06.10.2022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34634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hr-portal.ru/blog/budushchee-hr-k-chemu-gotovitsya-specialistam" TargetMode="External"/><Relationship Id="rId2" Type="http://schemas.openxmlformats.org/officeDocument/2006/relationships/hyperlink" Target="https://ko.ru/articles/hr-budushchego-kak-izmenitsya-professiya-v-blizhayshie-5-let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6CBFF64-0412-4DB1-BEA8-ABDCEB22779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1505242"/>
            <a:ext cx="7047914" cy="2729133"/>
          </a:xfrm>
          <a:solidFill>
            <a:schemeClr val="accent1"/>
          </a:solidFill>
        </p:spPr>
        <p:txBody>
          <a:bodyPr anchor="ctr">
            <a:normAutofit/>
          </a:bodyPr>
          <a:lstStyle/>
          <a:p>
            <a:pPr algn="ctr"/>
            <a:r>
              <a:rPr lang="ru-RU" sz="4400" dirty="0"/>
              <a:t>HR-СПЕЦИАЛИСТ БУДУЩЕГО: НОВЫЕ ТРЕНДЫ И КОМПЕТЕНЦИИ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94AE7A-FD9A-4104-943F-03A062C5D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545" y="745588"/>
            <a:ext cx="7190455" cy="6006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661DB3-DA04-4719-9A2D-E14125914F4A}"/>
              </a:ext>
            </a:extLst>
          </p:cNvPr>
          <p:cNvSpPr txBox="1"/>
          <p:nvPr/>
        </p:nvSpPr>
        <p:spPr>
          <a:xfrm>
            <a:off x="436098" y="4293104"/>
            <a:ext cx="61757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solidFill>
                  <a:schemeClr val="accent1"/>
                </a:solidFill>
              </a:rPr>
              <a:t>Донецкий национальный университет</a:t>
            </a:r>
          </a:p>
          <a:p>
            <a:r>
              <a:rPr lang="ru-RU" sz="2000" i="1" dirty="0">
                <a:solidFill>
                  <a:schemeClr val="accent1"/>
                </a:solidFill>
              </a:rPr>
              <a:t>Экономический факультет</a:t>
            </a:r>
          </a:p>
          <a:p>
            <a:r>
              <a:rPr lang="ru-RU" sz="2000" i="1" dirty="0">
                <a:solidFill>
                  <a:schemeClr val="accent1"/>
                </a:solidFill>
              </a:rPr>
              <a:t>4 курс, группа УП-19</a:t>
            </a:r>
          </a:p>
          <a:p>
            <a:r>
              <a:rPr lang="ru-RU" sz="2000" i="1" dirty="0" err="1">
                <a:solidFill>
                  <a:schemeClr val="accent1"/>
                </a:solidFill>
              </a:rPr>
              <a:t>Остапченко</a:t>
            </a:r>
            <a:r>
              <a:rPr lang="ru-RU" sz="2000" i="1" dirty="0">
                <a:solidFill>
                  <a:schemeClr val="accent1"/>
                </a:solidFill>
              </a:rPr>
              <a:t> Алина</a:t>
            </a:r>
          </a:p>
        </p:txBody>
      </p:sp>
    </p:spTree>
    <p:extLst>
      <p:ext uri="{BB962C8B-B14F-4D97-AF65-F5344CB8AC3E}">
        <p14:creationId xmlns:p14="http://schemas.microsoft.com/office/powerpoint/2010/main" val="148770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BB3E368-EF60-4C06-AB25-D8F1E8500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057" y="1455795"/>
            <a:ext cx="7035943" cy="5276957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5EB99FF-DF99-44A7-9CEF-2B6E6042A69F}"/>
              </a:ext>
            </a:extLst>
          </p:cNvPr>
          <p:cNvSpPr/>
          <p:nvPr/>
        </p:nvSpPr>
        <p:spPr>
          <a:xfrm>
            <a:off x="389208" y="890836"/>
            <a:ext cx="107060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i="1" cap="all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Работа с чат-ботами в социальных сетях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601C371-4FC7-4FE6-BB1B-639289A75E1F}"/>
              </a:ext>
            </a:extLst>
          </p:cNvPr>
          <p:cNvSpPr/>
          <p:nvPr/>
        </p:nvSpPr>
        <p:spPr>
          <a:xfrm>
            <a:off x="389208" y="1903579"/>
            <a:ext cx="513939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Сейчас происходит автоматизация процессов, не требующая обязательного вмешательства человека в процесс поиска кандидатов на HR-ресурсах, в проверке многочисленных резюме и проведения собеседований. Поэтому важным сейчас становится быстрая обучаемость и умение работать в смешанном трудовом режиме с техническими и человеческими ресурсами.</a:t>
            </a:r>
          </a:p>
        </p:txBody>
      </p:sp>
    </p:spTree>
    <p:extLst>
      <p:ext uri="{BB962C8B-B14F-4D97-AF65-F5344CB8AC3E}">
        <p14:creationId xmlns:p14="http://schemas.microsoft.com/office/powerpoint/2010/main" val="377321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ytimg.com/vi/GxAyu2zA1Ng/maxresdefault.jpg">
            <a:extLst>
              <a:ext uri="{FF2B5EF4-FFF2-40B4-BE49-F238E27FC236}">
                <a16:creationId xmlns:a16="http://schemas.microsoft.com/office/drawing/2014/main" id="{87591D50-95D1-49AB-9DA5-C194285CF6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3" t="9493" r="14818" b="11410"/>
          <a:stretch/>
        </p:blipFill>
        <p:spPr bwMode="auto">
          <a:xfrm>
            <a:off x="0" y="1698938"/>
            <a:ext cx="7146387" cy="468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B39D40-0412-4981-9BAA-667AF15632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54548" y="684525"/>
            <a:ext cx="7869853" cy="1014413"/>
          </a:xfrm>
        </p:spPr>
        <p:txBody>
          <a:bodyPr anchor="ctr">
            <a:noAutofit/>
          </a:bodyPr>
          <a:lstStyle/>
          <a:p>
            <a:pPr algn="ctr"/>
            <a:r>
              <a:rPr lang="ru-RU" sz="4000" i="1" dirty="0">
                <a:solidFill>
                  <a:schemeClr val="accent2"/>
                </a:solidFill>
              </a:rPr>
              <a:t>ПРОГНОЗИРОВАНИЕ БУДУЩЕГО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717D416-EDF0-494E-9008-8B230D73E984}"/>
              </a:ext>
            </a:extLst>
          </p:cNvPr>
          <p:cNvSpPr/>
          <p:nvPr/>
        </p:nvSpPr>
        <p:spPr>
          <a:xfrm>
            <a:off x="6414868" y="1780633"/>
            <a:ext cx="512665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/>
              <a:t>От HR-отдела во многом зависит, как в дальнейшем будет развиваться фирма. Анализ прошлого опыта может помочь не допустить те же ошибки и повторить удачные решения, однако более важным становится предиктивная аналитика. HR-специалистам потребуется научиться изучать тренды рынка, на котором работает компания, и выдвигать собственные гипотезы о будущем сферы. </a:t>
            </a:r>
          </a:p>
        </p:txBody>
      </p:sp>
    </p:spTree>
    <p:extLst>
      <p:ext uri="{BB962C8B-B14F-4D97-AF65-F5344CB8AC3E}">
        <p14:creationId xmlns:p14="http://schemas.microsoft.com/office/powerpoint/2010/main" val="389291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10FA3EA-017A-4235-9309-893523E2820E}"/>
              </a:ext>
            </a:extLst>
          </p:cNvPr>
          <p:cNvSpPr/>
          <p:nvPr/>
        </p:nvSpPr>
        <p:spPr>
          <a:xfrm>
            <a:off x="586152" y="1678074"/>
            <a:ext cx="11019692" cy="489364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chemeClr val="tx2"/>
              </a:solidFill>
            </a:endParaRPr>
          </a:p>
          <a:p>
            <a:pPr algn="ctr"/>
            <a:r>
              <a:rPr lang="ru-RU" sz="2400" dirty="0">
                <a:solidFill>
                  <a:schemeClr val="tx2"/>
                </a:solidFill>
              </a:rPr>
              <a:t>В сфере управления персоналом произошли значительные перемены: развитие и совершенствования цифровых HR-инструментов значительно упростило организацию трудовой деятельности HR-специалистов. Однако не все процессы в управлении персоналом можно автоматизировать: принятие решений об увольнении и приеме на работу сотрудников, построение высокопроизводительной рабочей системы, HR- и бизнес-стратегия, управление изменениями и трудовые отношения – всем этим должен заниматься реальный человек. Потому HR-специалистам нужно развивать навыки, которые априори лучше даются человеку: это </a:t>
            </a:r>
            <a:r>
              <a:rPr lang="ru-RU" sz="2400" dirty="0" err="1">
                <a:solidFill>
                  <a:schemeClr val="tx2"/>
                </a:solidFill>
              </a:rPr>
              <a:t>soft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skills</a:t>
            </a:r>
            <a:r>
              <a:rPr lang="ru-RU" sz="2400" dirty="0">
                <a:solidFill>
                  <a:schemeClr val="tx2"/>
                </a:solidFill>
              </a:rPr>
              <a:t>, понимание специфики той индустрии, в которую они подбирают кандидатов, а также аналитические способности для поиска кандидатов.</a:t>
            </a:r>
          </a:p>
          <a:p>
            <a:pPr algn="ctr"/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DD47F90-9549-4BA5-98F0-4CDB6017544B}"/>
              </a:ext>
            </a:extLst>
          </p:cNvPr>
          <p:cNvSpPr/>
          <p:nvPr/>
        </p:nvSpPr>
        <p:spPr>
          <a:xfrm>
            <a:off x="5005026" y="954855"/>
            <a:ext cx="21819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400" b="1" dirty="0">
                <a:solidFill>
                  <a:srgbClr val="ED8428"/>
                </a:solidFill>
              </a:rPr>
              <a:t>ВЫВОД</a:t>
            </a:r>
          </a:p>
        </p:txBody>
      </p:sp>
    </p:spTree>
    <p:extLst>
      <p:ext uri="{BB962C8B-B14F-4D97-AF65-F5344CB8AC3E}">
        <p14:creationId xmlns:p14="http://schemas.microsoft.com/office/powerpoint/2010/main" val="131280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10FA3EA-017A-4235-9309-893523E2820E}"/>
              </a:ext>
            </a:extLst>
          </p:cNvPr>
          <p:cNvSpPr/>
          <p:nvPr/>
        </p:nvSpPr>
        <p:spPr>
          <a:xfrm>
            <a:off x="487729" y="1702425"/>
            <a:ext cx="10738289" cy="4832092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Clr>
                <a:schemeClr val="accent2"/>
              </a:buClr>
              <a:buFont typeface="+mj-lt"/>
              <a:buAutoNum type="arabicPeriod"/>
            </a:pPr>
            <a:r>
              <a:rPr lang="ru-RU" sz="2200" dirty="0">
                <a:solidFill>
                  <a:schemeClr val="tx2"/>
                </a:solidFill>
              </a:rPr>
              <a:t>HR будущего: как изменится профессия в ближайшие 5 лет [Электронный ресурс]. – Режим доступа: </a:t>
            </a:r>
            <a:r>
              <a:rPr lang="ru-RU" sz="2200" dirty="0">
                <a:solidFill>
                  <a:schemeClr val="tx2"/>
                </a:solidFill>
                <a:hlinkClick r:id="rId2"/>
              </a:rPr>
              <a:t>https://ko.ru/articles/hr-budushchego-kak-izmenitsya-professiya-v-blizhayshie-5-let/</a:t>
            </a:r>
            <a:r>
              <a:rPr lang="ru-RU" sz="2200" dirty="0">
                <a:solidFill>
                  <a:schemeClr val="tx2"/>
                </a:solidFill>
              </a:rPr>
              <a:t> </a:t>
            </a:r>
          </a:p>
          <a:p>
            <a:pPr marL="457200" indent="-457200">
              <a:buClr>
                <a:schemeClr val="accent2"/>
              </a:buClr>
              <a:buFont typeface="+mj-lt"/>
              <a:buAutoNum type="arabicPeriod"/>
            </a:pPr>
            <a:r>
              <a:rPr lang="ru-RU" sz="2200" dirty="0">
                <a:solidFill>
                  <a:schemeClr val="tx2"/>
                </a:solidFill>
              </a:rPr>
              <a:t>Будущее HR: к чему готовится специалистам [Электронный ресурс]. – Режим доступа: </a:t>
            </a:r>
            <a:r>
              <a:rPr lang="ru-RU" sz="2200" dirty="0">
                <a:solidFill>
                  <a:schemeClr val="tx2"/>
                </a:solidFill>
                <a:hlinkClick r:id="rId3"/>
              </a:rPr>
              <a:t>https://hr-portal.ru/blog/budushchee-hr-k-chemu-gotovitsya-specialistam</a:t>
            </a:r>
            <a:r>
              <a:rPr lang="ru-RU" sz="2200" dirty="0">
                <a:solidFill>
                  <a:schemeClr val="tx2"/>
                </a:solidFill>
              </a:rPr>
              <a:t> </a:t>
            </a:r>
          </a:p>
          <a:p>
            <a:pPr marL="457200" indent="-457200">
              <a:buClr>
                <a:schemeClr val="accent2"/>
              </a:buClr>
              <a:buFont typeface="+mj-lt"/>
              <a:buAutoNum type="arabicPeriod"/>
            </a:pPr>
            <a:r>
              <a:rPr lang="ru-RU" sz="2200" dirty="0">
                <a:solidFill>
                  <a:schemeClr val="tx2"/>
                </a:solidFill>
              </a:rPr>
              <a:t>Галанова, К. В. Рынок труда будущего. Основные тренды / К. В. Галанова // Гуманитарные, социально-экономические и общественные науки. – 2021. – №4-1. – С. 59-69.</a:t>
            </a:r>
          </a:p>
          <a:p>
            <a:pPr marL="457200" indent="-457200">
              <a:buClr>
                <a:schemeClr val="accent2"/>
              </a:buClr>
              <a:buFont typeface="+mj-lt"/>
              <a:buAutoNum type="arabicPeriod"/>
            </a:pPr>
            <a:r>
              <a:rPr lang="ru-RU" sz="2200" dirty="0">
                <a:solidFill>
                  <a:schemeClr val="tx2"/>
                </a:solidFill>
              </a:rPr>
              <a:t>Костенко, Е. П. Современные тренды в управлении персоналом: отечественный и зарубежный опыт / Е. П. Костенко // </a:t>
            </a:r>
            <a:r>
              <a:rPr lang="ru-RU" sz="2200" dirty="0" err="1">
                <a:solidFill>
                  <a:schemeClr val="tx2"/>
                </a:solidFill>
              </a:rPr>
              <a:t>Journal</a:t>
            </a:r>
            <a:r>
              <a:rPr lang="ru-RU" sz="2200" dirty="0">
                <a:solidFill>
                  <a:schemeClr val="tx2"/>
                </a:solidFill>
              </a:rPr>
              <a:t> </a:t>
            </a:r>
            <a:r>
              <a:rPr lang="ru-RU" sz="2200" dirty="0" err="1">
                <a:solidFill>
                  <a:schemeClr val="tx2"/>
                </a:solidFill>
              </a:rPr>
              <a:t>of</a:t>
            </a:r>
            <a:r>
              <a:rPr lang="ru-RU" sz="2200" dirty="0">
                <a:solidFill>
                  <a:schemeClr val="tx2"/>
                </a:solidFill>
              </a:rPr>
              <a:t> </a:t>
            </a:r>
            <a:r>
              <a:rPr lang="ru-RU" sz="2200" dirty="0" err="1">
                <a:solidFill>
                  <a:schemeClr val="tx2"/>
                </a:solidFill>
              </a:rPr>
              <a:t>Economic</a:t>
            </a:r>
            <a:r>
              <a:rPr lang="ru-RU" sz="2200" dirty="0">
                <a:solidFill>
                  <a:schemeClr val="tx2"/>
                </a:solidFill>
              </a:rPr>
              <a:t> </a:t>
            </a:r>
            <a:r>
              <a:rPr lang="ru-RU" sz="2200" dirty="0" err="1">
                <a:solidFill>
                  <a:schemeClr val="tx2"/>
                </a:solidFill>
              </a:rPr>
              <a:t>Regulation</a:t>
            </a:r>
            <a:r>
              <a:rPr lang="ru-RU" sz="2200" dirty="0">
                <a:solidFill>
                  <a:schemeClr val="tx2"/>
                </a:solidFill>
              </a:rPr>
              <a:t>. – 2018. – Т. 9. – № 4. – С. 107-123.</a:t>
            </a:r>
          </a:p>
          <a:p>
            <a:pPr marL="457200" indent="-457200">
              <a:buClr>
                <a:schemeClr val="accent2"/>
              </a:buClr>
              <a:buFont typeface="+mj-lt"/>
              <a:buAutoNum type="arabicPeriod"/>
            </a:pPr>
            <a:r>
              <a:rPr lang="ru-RU" sz="2200" dirty="0">
                <a:solidFill>
                  <a:schemeClr val="tx2"/>
                </a:solidFill>
              </a:rPr>
              <a:t>Фомина, Л. В. Изучение современных трендов управления персоналом в условиях пандемии / Л. В. Фомина // Проблемы современной аграрной науки: Материалы международной научной конференции,– Красноярск, 2021. – С. 380-385.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DD47F90-9549-4BA5-98F0-4CDB6017544B}"/>
              </a:ext>
            </a:extLst>
          </p:cNvPr>
          <p:cNvSpPr/>
          <p:nvPr/>
        </p:nvSpPr>
        <p:spPr>
          <a:xfrm>
            <a:off x="487729" y="901349"/>
            <a:ext cx="95962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>
                <a:solidFill>
                  <a:srgbClr val="ED8428"/>
                </a:solidFill>
              </a:rPr>
              <a:t>СПИСОК ИСПОЛЬЗОВАННЫХ ИСТОЧНИКОВ</a:t>
            </a:r>
          </a:p>
        </p:txBody>
      </p:sp>
    </p:spTree>
    <p:extLst>
      <p:ext uri="{BB962C8B-B14F-4D97-AF65-F5344CB8AC3E}">
        <p14:creationId xmlns:p14="http://schemas.microsoft.com/office/powerpoint/2010/main" val="334254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46C253-3245-46B6-8FFC-5726222E8D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41" t="9808" r="12941" b="10797"/>
          <a:stretch/>
        </p:blipFill>
        <p:spPr>
          <a:xfrm>
            <a:off x="0" y="727922"/>
            <a:ext cx="8598448" cy="5199420"/>
          </a:xfrm>
          <a:prstGeom prst="rect">
            <a:avLst/>
          </a:prstGeom>
        </p:spPr>
      </p:pic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0F87E73C-2B1A-4602-BFBE-CFE1E55D9B3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314006" y="2194249"/>
            <a:ext cx="3877994" cy="2448090"/>
          </a:xfrm>
          <a:solidFill>
            <a:schemeClr val="accent2"/>
          </a:solidFill>
          <a:ln>
            <a:noFill/>
          </a:ln>
          <a:effectLst/>
        </p:spPr>
        <p:txBody>
          <a:bodyPr rtlCol="0" anchor="ctr">
            <a:normAutofit/>
          </a:bodyPr>
          <a:lstStyle/>
          <a:p>
            <a:pPr algn="ctr" rtl="0"/>
            <a:r>
              <a:rPr lang="ru-RU" sz="4000" i="1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50134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F930A82-E331-4139-9CED-23C118F767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820" b="6667"/>
          <a:stretch/>
        </p:blipFill>
        <p:spPr>
          <a:xfrm>
            <a:off x="1184434" y="2708031"/>
            <a:ext cx="9823130" cy="4149969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2D775A8-7436-42E3-B8A4-2A1743BF2687}"/>
              </a:ext>
            </a:extLst>
          </p:cNvPr>
          <p:cNvSpPr/>
          <p:nvPr/>
        </p:nvSpPr>
        <p:spPr>
          <a:xfrm>
            <a:off x="402100" y="754971"/>
            <a:ext cx="1138779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solidFill>
                  <a:schemeClr val="tx2"/>
                </a:solidFill>
              </a:rPr>
              <a:t>Достижения технического прогресса привнесли значительные изменения в деятельность HR-специалистов: появились социальные сети с большим количеством информации о соискателях, многие рабочие процессы стали автоматизированными, а на собеседованиях теперь возможно использовать виртуальную и дополненную реальность. Всё это вызывает необходимость изучения основных тенденций в сфере управления персоналом.</a:t>
            </a:r>
          </a:p>
        </p:txBody>
      </p:sp>
    </p:spTree>
    <p:extLst>
      <p:ext uri="{BB962C8B-B14F-4D97-AF65-F5344CB8AC3E}">
        <p14:creationId xmlns:p14="http://schemas.microsoft.com/office/powerpoint/2010/main" val="122668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5A00FB7-C63D-4C49-88C8-7DA789B2285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7924" y="590843"/>
            <a:ext cx="11501681" cy="1125075"/>
          </a:xfrm>
        </p:spPr>
        <p:txBody>
          <a:bodyPr anchor="ctr">
            <a:normAutofit/>
          </a:bodyPr>
          <a:lstStyle/>
          <a:p>
            <a:r>
              <a:rPr lang="ru-RU" sz="3600" i="1" dirty="0">
                <a:solidFill>
                  <a:schemeClr val="tx2"/>
                </a:solidFill>
              </a:rPr>
              <a:t>1. Переход к альтернативным формам занятости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5C7CE504-31E9-4409-A51B-0969CF267E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8279486"/>
              </p:ext>
            </p:extLst>
          </p:nvPr>
        </p:nvGraphicFramePr>
        <p:xfrm>
          <a:off x="1428653" y="1275341"/>
          <a:ext cx="9334694" cy="3568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2D864BD-9822-43FE-B6F4-C65E8B1F8AF7}"/>
              </a:ext>
            </a:extLst>
          </p:cNvPr>
          <p:cNvSpPr/>
          <p:nvPr/>
        </p:nvSpPr>
        <p:spPr>
          <a:xfrm>
            <a:off x="4508557" y="4042326"/>
            <a:ext cx="317488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chemeClr val="accent1"/>
                </a:solidFill>
              </a:rPr>
              <a:t>возможность сотрудника самостоятельно организовывать своё рабочее время с учётом собственных потребностей: совмещать работу и личную жизнь, брать проектные задания и получать дополнительный заработок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707D6C1-F9EB-448B-ACFF-FD5B5A97BE47}"/>
              </a:ext>
            </a:extLst>
          </p:cNvPr>
          <p:cNvSpPr/>
          <p:nvPr/>
        </p:nvSpPr>
        <p:spPr>
          <a:xfrm>
            <a:off x="7822647" y="4042326"/>
            <a:ext cx="28040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chemeClr val="accent1"/>
                </a:solidFill>
              </a:rPr>
              <a:t>делает процесс выполнения трудовых обязательств доступным, удобным и самое главное – независимым от местоположения сотрудника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EB4FF76-E625-4113-ACD6-2C2FBB33FD31}"/>
              </a:ext>
            </a:extLst>
          </p:cNvPr>
          <p:cNvSpPr/>
          <p:nvPr/>
        </p:nvSpPr>
        <p:spPr>
          <a:xfrm>
            <a:off x="1565283" y="4042326"/>
            <a:ext cx="26128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chemeClr val="accent1"/>
                </a:solidFill>
              </a:rPr>
              <a:t>становится неактуальным и уходит на второй план</a:t>
            </a:r>
          </a:p>
        </p:txBody>
      </p:sp>
    </p:spTree>
    <p:extLst>
      <p:ext uri="{BB962C8B-B14F-4D97-AF65-F5344CB8AC3E}">
        <p14:creationId xmlns:p14="http://schemas.microsoft.com/office/powerpoint/2010/main" val="335313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EFCF2568-C2FA-4AE1-8C03-61468F83E863}"/>
              </a:ext>
            </a:extLst>
          </p:cNvPr>
          <p:cNvSpPr/>
          <p:nvPr/>
        </p:nvSpPr>
        <p:spPr>
          <a:xfrm>
            <a:off x="132471" y="866973"/>
            <a:ext cx="11759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i="1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2. Цифровизация технологий подбора персонала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CE768D9-F8BE-445D-A76C-6D6E96FD8A21}"/>
              </a:ext>
            </a:extLst>
          </p:cNvPr>
          <p:cNvSpPr/>
          <p:nvPr/>
        </p:nvSpPr>
        <p:spPr>
          <a:xfrm>
            <a:off x="483577" y="1574296"/>
            <a:ext cx="112248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solidFill>
                  <a:schemeClr val="tx2"/>
                </a:solidFill>
              </a:rPr>
              <a:t>Заключается в автоматизации и роботизации этапов скрининга сотрудников. </a:t>
            </a:r>
          </a:p>
          <a:p>
            <a:pPr algn="ctr"/>
            <a:r>
              <a:rPr lang="ru-RU" sz="2400" i="1" dirty="0">
                <a:solidFill>
                  <a:schemeClr val="tx2"/>
                </a:solidFill>
              </a:rPr>
              <a:t>Ключевыми инструментами цифрового рекрутинга становятся: 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F7341A61-91E5-49E9-986D-D72E73D795CA}"/>
              </a:ext>
            </a:extLst>
          </p:cNvPr>
          <p:cNvGrpSpPr/>
          <p:nvPr/>
        </p:nvGrpSpPr>
        <p:grpSpPr>
          <a:xfrm>
            <a:off x="175263" y="2667008"/>
            <a:ext cx="11841473" cy="3568179"/>
            <a:chOff x="188156" y="2484128"/>
            <a:chExt cx="11841473" cy="3568179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E9D1FE34-A680-4B15-A1B1-A3E02E8A3D8B}"/>
                </a:ext>
              </a:extLst>
            </p:cNvPr>
            <p:cNvGrpSpPr/>
            <p:nvPr/>
          </p:nvGrpSpPr>
          <p:grpSpPr>
            <a:xfrm>
              <a:off x="188156" y="2487270"/>
              <a:ext cx="2834639" cy="3565037"/>
              <a:chOff x="582051" y="2491982"/>
              <a:chExt cx="2834639" cy="3565036"/>
            </a:xfrm>
          </p:grpSpPr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DEFF221A-D34B-41A9-8F61-619B09F4BB36}"/>
                  </a:ext>
                </a:extLst>
              </p:cNvPr>
              <p:cNvSpPr/>
              <p:nvPr/>
            </p:nvSpPr>
            <p:spPr>
              <a:xfrm>
                <a:off x="1306537" y="3429000"/>
                <a:ext cx="2110153" cy="2628018"/>
              </a:xfrm>
              <a:prstGeom prst="rect">
                <a:avLst/>
              </a:prstGeom>
              <a:solidFill>
                <a:schemeClr val="accent4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solidFill>
                      <a:schemeClr val="tx2"/>
                    </a:solidFill>
                  </a:rPr>
                  <a:t>общение с соискателем посредством аудио- или видеосвязи, диалог по заранее разработанному алгоритму</a:t>
                </a:r>
              </a:p>
            </p:txBody>
          </p:sp>
          <p:grpSp>
            <p:nvGrpSpPr>
              <p:cNvPr id="11" name="Группа 10">
                <a:extLst>
                  <a:ext uri="{FF2B5EF4-FFF2-40B4-BE49-F238E27FC236}">
                    <a16:creationId xmlns:a16="http://schemas.microsoft.com/office/drawing/2014/main" id="{1763EEA1-9DC9-4142-A842-BEE15E7F8EB9}"/>
                  </a:ext>
                </a:extLst>
              </p:cNvPr>
              <p:cNvGrpSpPr/>
              <p:nvPr/>
            </p:nvGrpSpPr>
            <p:grpSpPr>
              <a:xfrm>
                <a:off x="582051" y="2491982"/>
                <a:ext cx="1448972" cy="1373275"/>
                <a:chOff x="582051" y="2491982"/>
                <a:chExt cx="1448972" cy="1373275"/>
              </a:xfrm>
            </p:grpSpPr>
            <p:sp>
              <p:nvSpPr>
                <p:cNvPr id="7" name="Блок-схема: узел 6">
                  <a:extLst>
                    <a:ext uri="{FF2B5EF4-FFF2-40B4-BE49-F238E27FC236}">
                      <a16:creationId xmlns:a16="http://schemas.microsoft.com/office/drawing/2014/main" id="{D9865683-85BE-4883-AEBC-57E6255443A4}"/>
                    </a:ext>
                  </a:extLst>
                </p:cNvPr>
                <p:cNvSpPr/>
                <p:nvPr/>
              </p:nvSpPr>
              <p:spPr>
                <a:xfrm>
                  <a:off x="582051" y="2491982"/>
                  <a:ext cx="1448972" cy="1373275"/>
                </a:xfrm>
                <a:prstGeom prst="flowChartConnector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E264CE0E-837F-4E62-BC46-5907097949D6}"/>
                    </a:ext>
                  </a:extLst>
                </p:cNvPr>
                <p:cNvSpPr txBox="1"/>
                <p:nvPr/>
              </p:nvSpPr>
              <p:spPr>
                <a:xfrm>
                  <a:off x="708660" y="2824676"/>
                  <a:ext cx="1195754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2000" dirty="0"/>
                    <a:t>Робот-рекрутер</a:t>
                  </a:r>
                </a:p>
              </p:txBody>
            </p:sp>
          </p:grpSp>
        </p:grpSp>
        <p:grpSp>
          <p:nvGrpSpPr>
            <p:cNvPr id="43" name="Группа 42">
              <a:extLst>
                <a:ext uri="{FF2B5EF4-FFF2-40B4-BE49-F238E27FC236}">
                  <a16:creationId xmlns:a16="http://schemas.microsoft.com/office/drawing/2014/main" id="{36D2B892-A587-4FFA-BABA-D582E164A210}"/>
                </a:ext>
              </a:extLst>
            </p:cNvPr>
            <p:cNvGrpSpPr/>
            <p:nvPr/>
          </p:nvGrpSpPr>
          <p:grpSpPr>
            <a:xfrm>
              <a:off x="3190434" y="2487272"/>
              <a:ext cx="2834639" cy="3565035"/>
              <a:chOff x="582051" y="2491983"/>
              <a:chExt cx="2834639" cy="3565035"/>
            </a:xfrm>
          </p:grpSpPr>
          <p:sp>
            <p:nvSpPr>
              <p:cNvPr id="44" name="Прямоугольник 43">
                <a:extLst>
                  <a:ext uri="{FF2B5EF4-FFF2-40B4-BE49-F238E27FC236}">
                    <a16:creationId xmlns:a16="http://schemas.microsoft.com/office/drawing/2014/main" id="{D3B4039D-43E3-4E5C-8626-CE0F779858CD}"/>
                  </a:ext>
                </a:extLst>
              </p:cNvPr>
              <p:cNvSpPr/>
              <p:nvPr/>
            </p:nvSpPr>
            <p:spPr>
              <a:xfrm>
                <a:off x="1306537" y="3429000"/>
                <a:ext cx="2110153" cy="2628018"/>
              </a:xfrm>
              <a:prstGeom prst="rect">
                <a:avLst/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solidFill>
                      <a:schemeClr val="tx2"/>
                    </a:solidFill>
                  </a:rPr>
                  <a:t>поиск </a:t>
                </a:r>
              </a:p>
              <a:p>
                <a:pPr algn="ctr"/>
                <a:r>
                  <a:rPr lang="ru-RU" dirty="0">
                    <a:solidFill>
                      <a:schemeClr val="tx2"/>
                    </a:solidFill>
                  </a:rPr>
                  <a:t>информации о соискателях, планирование с ними встреч, формирование подробных профилей кандидатов</a:t>
                </a:r>
              </a:p>
            </p:txBody>
          </p:sp>
          <p:grpSp>
            <p:nvGrpSpPr>
              <p:cNvPr id="45" name="Группа 44">
                <a:extLst>
                  <a:ext uri="{FF2B5EF4-FFF2-40B4-BE49-F238E27FC236}">
                    <a16:creationId xmlns:a16="http://schemas.microsoft.com/office/drawing/2014/main" id="{48044DBB-176F-46CB-ADFF-9FFB60ABC477}"/>
                  </a:ext>
                </a:extLst>
              </p:cNvPr>
              <p:cNvGrpSpPr/>
              <p:nvPr/>
            </p:nvGrpSpPr>
            <p:grpSpPr>
              <a:xfrm>
                <a:off x="582051" y="2491983"/>
                <a:ext cx="1448972" cy="1373275"/>
                <a:chOff x="582051" y="2491983"/>
                <a:chExt cx="1448972" cy="1373275"/>
              </a:xfrm>
            </p:grpSpPr>
            <p:sp>
              <p:nvSpPr>
                <p:cNvPr id="47" name="Блок-схема: узел 46">
                  <a:extLst>
                    <a:ext uri="{FF2B5EF4-FFF2-40B4-BE49-F238E27FC236}">
                      <a16:creationId xmlns:a16="http://schemas.microsoft.com/office/drawing/2014/main" id="{B752D338-23D4-4739-A76A-DA53AC8D1DE5}"/>
                    </a:ext>
                  </a:extLst>
                </p:cNvPr>
                <p:cNvSpPr/>
                <p:nvPr/>
              </p:nvSpPr>
              <p:spPr>
                <a:xfrm>
                  <a:off x="582051" y="2491983"/>
                  <a:ext cx="1448972" cy="1373275"/>
                </a:xfrm>
                <a:prstGeom prst="flowChartConnector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91DCCA19-0D1E-4C5F-A3C3-B017C8912C3E}"/>
                    </a:ext>
                  </a:extLst>
                </p:cNvPr>
                <p:cNvSpPr txBox="1"/>
                <p:nvPr/>
              </p:nvSpPr>
              <p:spPr>
                <a:xfrm>
                  <a:off x="708660" y="2821534"/>
                  <a:ext cx="1195754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2000" dirty="0"/>
                    <a:t>Чат-боты</a:t>
                  </a:r>
                </a:p>
              </p:txBody>
            </p:sp>
          </p:grpSp>
        </p:grpSp>
        <p:grpSp>
          <p:nvGrpSpPr>
            <p:cNvPr id="49" name="Группа 48">
              <a:extLst>
                <a:ext uri="{FF2B5EF4-FFF2-40B4-BE49-F238E27FC236}">
                  <a16:creationId xmlns:a16="http://schemas.microsoft.com/office/drawing/2014/main" id="{970366E9-3281-40F4-AA92-3CB1DB289BCD}"/>
                </a:ext>
              </a:extLst>
            </p:cNvPr>
            <p:cNvGrpSpPr/>
            <p:nvPr/>
          </p:nvGrpSpPr>
          <p:grpSpPr>
            <a:xfrm>
              <a:off x="6192712" y="2487271"/>
              <a:ext cx="2834639" cy="3565036"/>
              <a:chOff x="582051" y="2491982"/>
              <a:chExt cx="2834639" cy="3565036"/>
            </a:xfrm>
          </p:grpSpPr>
          <p:sp>
            <p:nvSpPr>
              <p:cNvPr id="50" name="Прямоугольник 49">
                <a:extLst>
                  <a:ext uri="{FF2B5EF4-FFF2-40B4-BE49-F238E27FC236}">
                    <a16:creationId xmlns:a16="http://schemas.microsoft.com/office/drawing/2014/main" id="{4DE2DC65-EF97-4FD6-AB66-BDBD3EB7AAA9}"/>
                  </a:ext>
                </a:extLst>
              </p:cNvPr>
              <p:cNvSpPr/>
              <p:nvPr/>
            </p:nvSpPr>
            <p:spPr>
              <a:xfrm>
                <a:off x="1306537" y="3429000"/>
                <a:ext cx="2110153" cy="2628018"/>
              </a:xfrm>
              <a:prstGeom prst="rect">
                <a:avLst/>
              </a:prstGeom>
              <a:solidFill>
                <a:schemeClr val="accent3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solidFill>
                      <a:schemeClr val="tx2"/>
                    </a:solidFill>
                  </a:rPr>
                  <a:t>предиктивная аналитика и работа с большим массивом данных</a:t>
                </a:r>
              </a:p>
            </p:txBody>
          </p:sp>
          <p:grpSp>
            <p:nvGrpSpPr>
              <p:cNvPr id="51" name="Группа 50">
                <a:extLst>
                  <a:ext uri="{FF2B5EF4-FFF2-40B4-BE49-F238E27FC236}">
                    <a16:creationId xmlns:a16="http://schemas.microsoft.com/office/drawing/2014/main" id="{2187BD3F-87B3-49C2-992A-AE20261D3908}"/>
                  </a:ext>
                </a:extLst>
              </p:cNvPr>
              <p:cNvGrpSpPr/>
              <p:nvPr/>
            </p:nvGrpSpPr>
            <p:grpSpPr>
              <a:xfrm>
                <a:off x="582051" y="2491982"/>
                <a:ext cx="1448972" cy="1373275"/>
                <a:chOff x="582051" y="2491982"/>
                <a:chExt cx="1448972" cy="1373275"/>
              </a:xfrm>
            </p:grpSpPr>
            <p:sp>
              <p:nvSpPr>
                <p:cNvPr id="52" name="Блок-схема: узел 51">
                  <a:extLst>
                    <a:ext uri="{FF2B5EF4-FFF2-40B4-BE49-F238E27FC236}">
                      <a16:creationId xmlns:a16="http://schemas.microsoft.com/office/drawing/2014/main" id="{2E65A140-058E-4EE2-92FC-F082CA464035}"/>
                    </a:ext>
                  </a:extLst>
                </p:cNvPr>
                <p:cNvSpPr/>
                <p:nvPr/>
              </p:nvSpPr>
              <p:spPr>
                <a:xfrm>
                  <a:off x="582051" y="2491982"/>
                  <a:ext cx="1448972" cy="1373275"/>
                </a:xfrm>
                <a:prstGeom prst="flowChartConnector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123C07A1-3B30-4507-8029-4B2875EABE00}"/>
                    </a:ext>
                  </a:extLst>
                </p:cNvPr>
                <p:cNvSpPr txBox="1"/>
                <p:nvPr/>
              </p:nvSpPr>
              <p:spPr>
                <a:xfrm>
                  <a:off x="708660" y="2975422"/>
                  <a:ext cx="119575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2000" dirty="0" err="1"/>
                    <a:t>Big</a:t>
                  </a:r>
                  <a:r>
                    <a:rPr lang="ru-RU" sz="2000" dirty="0"/>
                    <a:t> </a:t>
                  </a:r>
                  <a:r>
                    <a:rPr lang="ru-RU" sz="2000" dirty="0" err="1"/>
                    <a:t>Data</a:t>
                  </a:r>
                  <a:endParaRPr lang="ru-RU" sz="2400" dirty="0"/>
                </a:p>
              </p:txBody>
            </p:sp>
          </p:grpSp>
        </p:grpSp>
        <p:grpSp>
          <p:nvGrpSpPr>
            <p:cNvPr id="54" name="Группа 53">
              <a:extLst>
                <a:ext uri="{FF2B5EF4-FFF2-40B4-BE49-F238E27FC236}">
                  <a16:creationId xmlns:a16="http://schemas.microsoft.com/office/drawing/2014/main" id="{ABC614AF-EBCD-4362-A0D7-04D998B4E239}"/>
                </a:ext>
              </a:extLst>
            </p:cNvPr>
            <p:cNvGrpSpPr/>
            <p:nvPr/>
          </p:nvGrpSpPr>
          <p:grpSpPr>
            <a:xfrm>
              <a:off x="9197916" y="2484128"/>
              <a:ext cx="2831713" cy="3568179"/>
              <a:chOff x="584977" y="2488839"/>
              <a:chExt cx="2831713" cy="3568179"/>
            </a:xfrm>
          </p:grpSpPr>
          <p:sp>
            <p:nvSpPr>
              <p:cNvPr id="55" name="Прямоугольник 54">
                <a:extLst>
                  <a:ext uri="{FF2B5EF4-FFF2-40B4-BE49-F238E27FC236}">
                    <a16:creationId xmlns:a16="http://schemas.microsoft.com/office/drawing/2014/main" id="{F826C87E-9434-4FC8-B380-6EDB0DD3A1A4}"/>
                  </a:ext>
                </a:extLst>
              </p:cNvPr>
              <p:cNvSpPr/>
              <p:nvPr/>
            </p:nvSpPr>
            <p:spPr>
              <a:xfrm>
                <a:off x="1306537" y="3429000"/>
                <a:ext cx="2110153" cy="2628018"/>
              </a:xfrm>
              <a:prstGeom prst="rect">
                <a:avLst/>
              </a:prstGeom>
              <a:solidFill>
                <a:schemeClr val="accent5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solidFill>
                      <a:schemeClr val="tx2"/>
                    </a:solidFill>
                  </a:rPr>
                  <a:t>когнитивный подбор, проявляющийся в повышенном внимании к социальным сетям и внутреннему рынку труда </a:t>
                </a:r>
              </a:p>
            </p:txBody>
          </p:sp>
          <p:grpSp>
            <p:nvGrpSpPr>
              <p:cNvPr id="56" name="Группа 55">
                <a:extLst>
                  <a:ext uri="{FF2B5EF4-FFF2-40B4-BE49-F238E27FC236}">
                    <a16:creationId xmlns:a16="http://schemas.microsoft.com/office/drawing/2014/main" id="{0476E488-677A-46EA-922D-31FB7124A319}"/>
                  </a:ext>
                </a:extLst>
              </p:cNvPr>
              <p:cNvGrpSpPr/>
              <p:nvPr/>
            </p:nvGrpSpPr>
            <p:grpSpPr>
              <a:xfrm>
                <a:off x="584977" y="2488839"/>
                <a:ext cx="1448972" cy="1373275"/>
                <a:chOff x="584977" y="2488839"/>
                <a:chExt cx="1448972" cy="1373275"/>
              </a:xfrm>
            </p:grpSpPr>
            <p:sp>
              <p:nvSpPr>
                <p:cNvPr id="57" name="Блок-схема: узел 56">
                  <a:extLst>
                    <a:ext uri="{FF2B5EF4-FFF2-40B4-BE49-F238E27FC236}">
                      <a16:creationId xmlns:a16="http://schemas.microsoft.com/office/drawing/2014/main" id="{7DCDF104-D032-49F9-87F8-78394961C429}"/>
                    </a:ext>
                  </a:extLst>
                </p:cNvPr>
                <p:cNvSpPr/>
                <p:nvPr/>
              </p:nvSpPr>
              <p:spPr>
                <a:xfrm>
                  <a:off x="584977" y="2488839"/>
                  <a:ext cx="1448972" cy="1373275"/>
                </a:xfrm>
                <a:prstGeom prst="flowChartConnector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7F89D1AF-70D4-486B-89FB-7342EB092FBC}"/>
                    </a:ext>
                  </a:extLst>
                </p:cNvPr>
                <p:cNvSpPr txBox="1"/>
                <p:nvPr/>
              </p:nvSpPr>
              <p:spPr>
                <a:xfrm>
                  <a:off x="708660" y="2821533"/>
                  <a:ext cx="1195754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2000" dirty="0" err="1"/>
                    <a:t>Design</a:t>
                  </a:r>
                  <a:r>
                    <a:rPr lang="ru-RU" sz="2000" dirty="0"/>
                    <a:t> </a:t>
                  </a:r>
                  <a:r>
                    <a:rPr lang="ru-RU" sz="2000" dirty="0" err="1"/>
                    <a:t>Thinking</a:t>
                  </a:r>
                  <a:endParaRPr lang="ru-RU" sz="2400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53338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CF154F3D-5181-4CE0-AC88-199399B38A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3138180"/>
              </p:ext>
            </p:extLst>
          </p:nvPr>
        </p:nvGraphicFramePr>
        <p:xfrm>
          <a:off x="412652" y="1997613"/>
          <a:ext cx="11366695" cy="4628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42BEBC1-EB9C-4761-A555-875DF485906F}"/>
              </a:ext>
            </a:extLst>
          </p:cNvPr>
          <p:cNvSpPr/>
          <p:nvPr/>
        </p:nvSpPr>
        <p:spPr>
          <a:xfrm>
            <a:off x="114921" y="232117"/>
            <a:ext cx="122612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3. Цифровая трансформация обучения работников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85B6482-2F36-4E9E-AAEE-60C7F1556DFF}"/>
              </a:ext>
            </a:extLst>
          </p:cNvPr>
          <p:cNvSpPr/>
          <p:nvPr/>
        </p:nvSpPr>
        <p:spPr>
          <a:xfrm>
            <a:off x="883919" y="1022532"/>
            <a:ext cx="10424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solidFill>
                  <a:schemeClr val="tx2"/>
                </a:solidFill>
              </a:rPr>
              <a:t>Образовательный контент преподносится с помощью системы мобильного обучения и кроссплатформенных решений:</a:t>
            </a:r>
          </a:p>
        </p:txBody>
      </p:sp>
    </p:spTree>
    <p:extLst>
      <p:ext uri="{BB962C8B-B14F-4D97-AF65-F5344CB8AC3E}">
        <p14:creationId xmlns:p14="http://schemas.microsoft.com/office/powerpoint/2010/main" val="211429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99A1F6F-19FD-4CFA-A46A-69A2A2742B9E}"/>
              </a:ext>
            </a:extLst>
          </p:cNvPr>
          <p:cNvSpPr/>
          <p:nvPr/>
        </p:nvSpPr>
        <p:spPr>
          <a:xfrm>
            <a:off x="715107" y="647112"/>
            <a:ext cx="10761785" cy="1913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2"/>
                </a:solidFill>
              </a:rPr>
              <a:t>Рассмотренные изменения, происходящие в эпоху цифровизации, заставляют меняться и специалистов в сфере рекрутинга. Множество новых потребностей фирм приводят к тому, что на рынке труда востребованными становятся менеджеры, которые обладают такими компетенциями: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5B9BC433-C61B-4ECC-9C05-B1930C980C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0949503"/>
              </p:ext>
            </p:extLst>
          </p:nvPr>
        </p:nvGraphicFramePr>
        <p:xfrm>
          <a:off x="715106" y="2215339"/>
          <a:ext cx="10966548" cy="3767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3D76618-48DA-4A16-825E-5857AC78EFFE}"/>
              </a:ext>
            </a:extLst>
          </p:cNvPr>
          <p:cNvSpPr/>
          <p:nvPr/>
        </p:nvSpPr>
        <p:spPr>
          <a:xfrm>
            <a:off x="715106" y="5827543"/>
            <a:ext cx="10761785" cy="766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2"/>
                </a:solidFill>
              </a:rPr>
              <a:t>Их наличие или же отсутствие определяет эффективность работы современного</a:t>
            </a:r>
            <a:r>
              <a:rPr lang="en-US" sz="2400" dirty="0">
                <a:solidFill>
                  <a:schemeClr val="tx2"/>
                </a:solidFill>
              </a:rPr>
              <a:t> HR-</a:t>
            </a:r>
            <a:r>
              <a:rPr lang="ru-RU" sz="2400" dirty="0">
                <a:solidFill>
                  <a:schemeClr val="tx2"/>
                </a:solidFill>
              </a:rPr>
              <a:t>специалиста.</a:t>
            </a:r>
          </a:p>
        </p:txBody>
      </p:sp>
    </p:spTree>
    <p:extLst>
      <p:ext uri="{BB962C8B-B14F-4D97-AF65-F5344CB8AC3E}">
        <p14:creationId xmlns:p14="http://schemas.microsoft.com/office/powerpoint/2010/main" val="219266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7F2616EE-270D-4F4C-BA1F-2708D387B8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39984" y="1504850"/>
            <a:ext cx="5651626" cy="1158899"/>
          </a:xfrm>
          <a:noFill/>
        </p:spPr>
        <p:txBody>
          <a:bodyPr rtlCol="0" anchor="ctr">
            <a:normAutofit fontScale="90000"/>
          </a:bodyPr>
          <a:lstStyle/>
          <a:p>
            <a:pPr algn="ctr"/>
            <a:r>
              <a:rPr lang="ru-RU" sz="4000" i="1" dirty="0">
                <a:solidFill>
                  <a:schemeClr val="accent2"/>
                </a:solidFill>
              </a:rPr>
              <a:t>Наличие </a:t>
            </a:r>
            <a:br>
              <a:rPr lang="ru-RU" sz="4000" i="1" dirty="0">
                <a:solidFill>
                  <a:schemeClr val="accent2"/>
                </a:solidFill>
              </a:rPr>
            </a:br>
            <a:r>
              <a:rPr lang="en-US" sz="4000" i="1" dirty="0">
                <a:solidFill>
                  <a:schemeClr val="accent2"/>
                </a:solidFill>
              </a:rPr>
              <a:t>soft skills </a:t>
            </a:r>
            <a:endParaRPr lang="ru-RU" sz="4000" i="1" dirty="0">
              <a:solidFill>
                <a:schemeClr val="accent2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FFD56E6-CB7A-4A0A-A1EE-88BE27A7B33A}"/>
              </a:ext>
            </a:extLst>
          </p:cNvPr>
          <p:cNvSpPr/>
          <p:nvPr/>
        </p:nvSpPr>
        <p:spPr>
          <a:xfrm>
            <a:off x="7628751" y="2857170"/>
            <a:ext cx="4274070" cy="267765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</a:rPr>
              <a:t>Это </a:t>
            </a:r>
            <a:r>
              <a:rPr lang="ru-RU" sz="2400" dirty="0" err="1">
                <a:solidFill>
                  <a:schemeClr val="tx2"/>
                </a:solidFill>
              </a:rPr>
              <a:t>надпрофессиональные</a:t>
            </a:r>
            <a:r>
              <a:rPr lang="ru-RU" sz="2400" dirty="0">
                <a:solidFill>
                  <a:schemeClr val="tx2"/>
                </a:solidFill>
              </a:rPr>
              <a:t> навыки, которые помогают решать жизненные задачи и работать с другими людьми. Они формируются в детстве и связаны с эмоциональным интеллектом.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61ED3DE-9DF0-4CF9-937E-84E7C370F17D}"/>
              </a:ext>
            </a:extLst>
          </p:cNvPr>
          <p:cNvGrpSpPr/>
          <p:nvPr/>
        </p:nvGrpSpPr>
        <p:grpSpPr>
          <a:xfrm>
            <a:off x="118426" y="478302"/>
            <a:ext cx="7718775" cy="6864180"/>
            <a:chOff x="76223" y="464234"/>
            <a:chExt cx="7718775" cy="6864180"/>
          </a:xfrm>
        </p:grpSpPr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99F4C1EF-2BA0-438D-A34E-63AF7FCD9BBA}"/>
                </a:ext>
              </a:extLst>
            </p:cNvPr>
            <p:cNvGrpSpPr/>
            <p:nvPr/>
          </p:nvGrpSpPr>
          <p:grpSpPr>
            <a:xfrm>
              <a:off x="76223" y="464234"/>
              <a:ext cx="7718775" cy="6864180"/>
              <a:chOff x="78956" y="422245"/>
              <a:chExt cx="7995577" cy="6858000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66725C1-9C6A-442B-BED7-613B7F0A3B69}"/>
                  </a:ext>
                </a:extLst>
              </p:cNvPr>
              <p:cNvSpPr txBox="1"/>
              <p:nvPr/>
            </p:nvSpPr>
            <p:spPr>
              <a:xfrm>
                <a:off x="5823703" y="2813027"/>
                <a:ext cx="22508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i="1" dirty="0">
                    <a:solidFill>
                      <a:schemeClr val="accent1"/>
                    </a:solidFill>
                  </a:rPr>
                  <a:t>командная работа</a:t>
                </a:r>
              </a:p>
            </p:txBody>
          </p:sp>
          <p:grpSp>
            <p:nvGrpSpPr>
              <p:cNvPr id="20" name="Группа 19">
                <a:extLst>
                  <a:ext uri="{FF2B5EF4-FFF2-40B4-BE49-F238E27FC236}">
                    <a16:creationId xmlns:a16="http://schemas.microsoft.com/office/drawing/2014/main" id="{1F0005EA-8D2C-4B59-AE3C-FCD18D810BA2}"/>
                  </a:ext>
                </a:extLst>
              </p:cNvPr>
              <p:cNvGrpSpPr/>
              <p:nvPr/>
            </p:nvGrpSpPr>
            <p:grpSpPr>
              <a:xfrm>
                <a:off x="78956" y="422245"/>
                <a:ext cx="7134533" cy="6858000"/>
                <a:chOff x="78956" y="351907"/>
                <a:chExt cx="7134533" cy="6858000"/>
              </a:xfrm>
            </p:grpSpPr>
            <p:pic>
              <p:nvPicPr>
                <p:cNvPr id="4" name="Рисунок 3">
                  <a:extLst>
                    <a:ext uri="{FF2B5EF4-FFF2-40B4-BE49-F238E27FC236}">
                      <a16:creationId xmlns:a16="http://schemas.microsoft.com/office/drawing/2014/main" id="{BA6672CF-0802-4FCC-92CF-8867E1FD06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6563" b="90000" l="8778" r="91000">
                              <a14:foregroundMark x1="21222" y1="23229" x2="29556" y2="33438"/>
                              <a14:foregroundMark x1="14000" y1="42917" x2="17556" y2="51875"/>
                              <a14:foregroundMark x1="22111" y1="66875" x2="28222" y2="74063"/>
                              <a14:foregroundMark x1="46000" y1="74688" x2="51444" y2="81667"/>
                              <a14:foregroundMark x1="73556" y1="64583" x2="79667" y2="75521"/>
                              <a14:foregroundMark x1="82778" y1="42500" x2="85333" y2="51667"/>
                              <a14:foregroundMark x1="71778" y1="23958" x2="79222" y2="33438"/>
                              <a14:foregroundMark x1="47556" y1="11042" x2="52556" y2="21146"/>
                              <a14:foregroundMark x1="47556" y1="35313" x2="49444" y2="40417"/>
                              <a14:foregroundMark x1="17556" y1="43125" x2="17778" y2="53542"/>
                              <a14:foregroundMark x1="69000" y1="68750" x2="83222" y2="68542"/>
                              <a14:foregroundMark x1="81222" y1="41250" x2="84111" y2="51458"/>
                              <a14:foregroundMark x1="77889" y1="49896" x2="89111" y2="49479"/>
                              <a14:foregroundMark x1="39444" y1="17813" x2="35000" y2="20104"/>
                              <a14:foregroundMark x1="28222" y1="63750" x2="24778" y2="72813"/>
                              <a14:foregroundMark x1="18000" y1="57188" x2="20333" y2="60938"/>
                              <a14:foregroundMark x1="39222" y1="77292" x2="33778" y2="75104"/>
                              <a14:foregroundMark x1="60667" y1="77708" x2="64556" y2="75521"/>
                              <a14:foregroundMark x1="80778" y1="59896" x2="82111" y2="57604"/>
                              <a14:foregroundMark x1="58444" y1="17188" x2="67222" y2="20729"/>
                              <a14:foregroundMark x1="80333" y1="34063" x2="82111" y2="39167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1535" y="351907"/>
                  <a:ext cx="6429375" cy="6858000"/>
                </a:xfrm>
                <a:prstGeom prst="rect">
                  <a:avLst/>
                </a:prstGeom>
              </p:spPr>
            </p:pic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AD193EA2-47DC-4BD7-BF9A-A1D27ED3699F}"/>
                    </a:ext>
                  </a:extLst>
                </p:cNvPr>
                <p:cNvSpPr txBox="1"/>
                <p:nvPr/>
              </p:nvSpPr>
              <p:spPr>
                <a:xfrm>
                  <a:off x="78956" y="2742689"/>
                  <a:ext cx="16605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i="1" dirty="0">
                      <a:solidFill>
                        <a:schemeClr val="accent1"/>
                      </a:solidFill>
                    </a:rPr>
                    <a:t>коммуникация</a:t>
                  </a:r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356D57B-B78F-4812-AE11-43A6306D0ADA}"/>
                    </a:ext>
                  </a:extLst>
                </p:cNvPr>
                <p:cNvSpPr txBox="1"/>
                <p:nvPr/>
              </p:nvSpPr>
              <p:spPr>
                <a:xfrm>
                  <a:off x="2419644" y="582786"/>
                  <a:ext cx="268657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i="1" dirty="0">
                      <a:solidFill>
                        <a:schemeClr val="accent1"/>
                      </a:solidFill>
                    </a:rPr>
                    <a:t>критическое мышление</a:t>
                  </a: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488F72C-36DD-4178-88E1-0FA1C0ABC024}"/>
                    </a:ext>
                  </a:extLst>
                </p:cNvPr>
                <p:cNvSpPr txBox="1"/>
                <p:nvPr/>
              </p:nvSpPr>
              <p:spPr>
                <a:xfrm>
                  <a:off x="5823702" y="4636556"/>
                  <a:ext cx="126989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i="1" dirty="0">
                      <a:solidFill>
                        <a:schemeClr val="accent1"/>
                      </a:solidFill>
                    </a:rPr>
                    <a:t>лидерство</a:t>
                  </a: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88A6E3B-E37F-4F5F-B32E-CF9FF22F23AB}"/>
                    </a:ext>
                  </a:extLst>
                </p:cNvPr>
                <p:cNvSpPr txBox="1"/>
                <p:nvPr/>
              </p:nvSpPr>
              <p:spPr>
                <a:xfrm>
                  <a:off x="505470" y="1358831"/>
                  <a:ext cx="166904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i="1" dirty="0">
                      <a:solidFill>
                        <a:schemeClr val="accent1"/>
                      </a:solidFill>
                    </a:rPr>
                    <a:t>креативность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5E5CCA82-7A72-4F32-9550-EA59D45D62FD}"/>
                    </a:ext>
                  </a:extLst>
                </p:cNvPr>
                <p:cNvSpPr txBox="1"/>
                <p:nvPr/>
              </p:nvSpPr>
              <p:spPr>
                <a:xfrm>
                  <a:off x="2975205" y="6324451"/>
                  <a:ext cx="13420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i="1" dirty="0">
                      <a:solidFill>
                        <a:schemeClr val="accent1"/>
                      </a:solidFill>
                    </a:rPr>
                    <a:t>мотивация</a:t>
                  </a: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2F57EF07-74ED-4406-A97B-9F5669EEE8EB}"/>
                    </a:ext>
                  </a:extLst>
                </p:cNvPr>
                <p:cNvSpPr txBox="1"/>
                <p:nvPr/>
              </p:nvSpPr>
              <p:spPr>
                <a:xfrm>
                  <a:off x="399920" y="4636556"/>
                  <a:ext cx="10967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i="1" dirty="0">
                      <a:solidFill>
                        <a:schemeClr val="accent1"/>
                      </a:solidFill>
                    </a:rPr>
                    <a:t>эмпатия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39959A6-9FA8-4DE9-A59F-6A8B72D54D89}"/>
                    </a:ext>
                  </a:extLst>
                </p:cNvPr>
                <p:cNvSpPr txBox="1"/>
                <p:nvPr/>
              </p:nvSpPr>
              <p:spPr>
                <a:xfrm>
                  <a:off x="4962658" y="1358831"/>
                  <a:ext cx="225083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i="1" dirty="0">
                      <a:solidFill>
                        <a:schemeClr val="accent1"/>
                      </a:solidFill>
                    </a:rPr>
                    <a:t>тайм-менеджмент</a:t>
                  </a:r>
                </a:p>
              </p:txBody>
            </p:sp>
            <p:pic>
              <p:nvPicPr>
                <p:cNvPr id="5" name="Рисунок 4">
                  <a:extLst>
                    <a:ext uri="{FF2B5EF4-FFF2-40B4-BE49-F238E27FC236}">
                      <a16:creationId xmlns:a16="http://schemas.microsoft.com/office/drawing/2014/main" id="{F23146D6-854A-4AAB-BB16-F12C4AE309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7500" b="92206" l="10000" r="9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59458" y="4463123"/>
                  <a:ext cx="1628615" cy="1230509"/>
                </a:xfrm>
                <a:prstGeom prst="rect">
                  <a:avLst/>
                </a:prstGeom>
              </p:spPr>
            </p:pic>
            <p:pic>
              <p:nvPicPr>
                <p:cNvPr id="18" name="Рисунок 17">
                  <a:extLst>
                    <a:ext uri="{FF2B5EF4-FFF2-40B4-BE49-F238E27FC236}">
                      <a16:creationId xmlns:a16="http://schemas.microsoft.com/office/drawing/2014/main" id="{BEC7F009-5646-48D3-99D9-928213A2A8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0" b="99231" l="10000" r="90000">
                              <a14:foregroundMark x1="45667" y1="24231" x2="55333" y2="23462"/>
                              <a14:foregroundMark x1="45889" y1="50000" x2="45889" y2="61731"/>
                              <a14:foregroundMark x1="59778" y1="43462" x2="59778" y2="60000"/>
                              <a14:foregroundMark x1="64556" y1="46154" x2="58111" y2="61923"/>
                              <a14:foregroundMark x1="48111" y1="16538" x2="48111" y2="30000"/>
                              <a14:foregroundMark x1="53222" y1="18269" x2="50222" y2="21346"/>
                              <a14:foregroundMark x1="50111" y1="21923" x2="49333" y2="23846"/>
                              <a14:foregroundMark x1="44333" y1="52115" x2="44000" y2="69038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24596" y="4548814"/>
                  <a:ext cx="1833101" cy="1059125"/>
                </a:xfrm>
                <a:prstGeom prst="rect">
                  <a:avLst/>
                </a:prstGeom>
              </p:spPr>
            </p:pic>
          </p:grpSp>
        </p:grpSp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5766183E-1AFC-470E-B957-9AFD4AB16A77}"/>
                </a:ext>
              </a:extLst>
            </p:cNvPr>
            <p:cNvSpPr/>
            <p:nvPr/>
          </p:nvSpPr>
          <p:spPr>
            <a:xfrm>
              <a:off x="2335878" y="3291907"/>
              <a:ext cx="73770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accent1"/>
                  </a:solidFill>
                </a:rPr>
                <a:t>soft </a:t>
              </a:r>
              <a:endParaRPr lang="ru-RU" sz="2400" dirty="0">
                <a:solidFill>
                  <a:schemeClr val="accent1"/>
                </a:solidFill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12531E80-EE57-4C76-B014-2D0458DC16E0}"/>
                </a:ext>
              </a:extLst>
            </p:cNvPr>
            <p:cNvSpPr/>
            <p:nvPr/>
          </p:nvSpPr>
          <p:spPr>
            <a:xfrm>
              <a:off x="3919392" y="3291907"/>
              <a:ext cx="77136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accent1"/>
                  </a:solidFill>
                </a:rPr>
                <a:t>skills</a:t>
              </a:r>
              <a:endParaRPr lang="ru-RU" sz="2400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932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36B683-0501-4ECA-91A1-C1B975F7A6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02"/>
          <a:stretch/>
        </p:blipFill>
        <p:spPr>
          <a:xfrm>
            <a:off x="5641145" y="1349162"/>
            <a:ext cx="6550855" cy="478461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4717A0E-2C33-4D61-BD68-AB5CE650D3FD}"/>
              </a:ext>
            </a:extLst>
          </p:cNvPr>
          <p:cNvSpPr/>
          <p:nvPr/>
        </p:nvSpPr>
        <p:spPr>
          <a:xfrm>
            <a:off x="323553" y="1485267"/>
            <a:ext cx="5627080" cy="451240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endParaRPr lang="en-US" sz="4000" i="1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ru-RU" sz="2400" dirty="0">
                <a:solidFill>
                  <a:schemeClr val="tx2"/>
                </a:solidFill>
              </a:rPr>
              <a:t>Правильно собранная и обработанная информация о текучести кадров, вовлечённости сотрудников в процесс работы и рациональное использовании бюджета позволяет выявить ошибки в управлении коллективом и разработать стратегию по их устранению. Помочь легко и быстро решать поставленные задачи могут навыки структурирования данных в различных программах (сервисы E-</a:t>
            </a:r>
            <a:r>
              <a:rPr lang="ru-RU" sz="2400" dirty="0" err="1">
                <a:solidFill>
                  <a:schemeClr val="tx2"/>
                </a:solidFill>
              </a:rPr>
              <a:t>Staff</a:t>
            </a:r>
            <a:r>
              <a:rPr lang="ru-RU" sz="2400" dirty="0">
                <a:solidFill>
                  <a:schemeClr val="tx2"/>
                </a:solidFill>
              </a:rPr>
              <a:t> и </a:t>
            </a:r>
            <a:r>
              <a:rPr lang="ru-RU" sz="2400" dirty="0" err="1">
                <a:solidFill>
                  <a:schemeClr val="tx2"/>
                </a:solidFill>
              </a:rPr>
              <a:t>Google</a:t>
            </a:r>
            <a:r>
              <a:rPr lang="ru-RU" sz="2400" dirty="0">
                <a:solidFill>
                  <a:schemeClr val="tx2"/>
                </a:solidFill>
              </a:rPr>
              <a:t>), создание наиболее удобных способов получения, хранения и обработки информации в пространстве </a:t>
            </a:r>
            <a:r>
              <a:rPr lang="ru-RU" sz="2400" dirty="0" err="1">
                <a:solidFill>
                  <a:schemeClr val="tx2"/>
                </a:solidFill>
              </a:rPr>
              <a:t>Big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Data</a:t>
            </a:r>
            <a:r>
              <a:rPr lang="ru-RU" sz="2400" dirty="0">
                <a:solidFill>
                  <a:schemeClr val="tx2"/>
                </a:solidFill>
              </a:rPr>
              <a:t>.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2E49F14-3076-427C-BB6C-BACD75870620}"/>
              </a:ext>
            </a:extLst>
          </p:cNvPr>
          <p:cNvSpPr/>
          <p:nvPr/>
        </p:nvSpPr>
        <p:spPr>
          <a:xfrm>
            <a:off x="211012" y="746450"/>
            <a:ext cx="69492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000" i="1" cap="all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Анализ больших данных</a:t>
            </a:r>
          </a:p>
        </p:txBody>
      </p:sp>
    </p:spTree>
    <p:extLst>
      <p:ext uri="{BB962C8B-B14F-4D97-AF65-F5344CB8AC3E}">
        <p14:creationId xmlns:p14="http://schemas.microsoft.com/office/powerpoint/2010/main" val="244930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22D7978-16A9-4CC7-9F98-41AB845BB076}"/>
              </a:ext>
            </a:extLst>
          </p:cNvPr>
          <p:cNvSpPr/>
          <p:nvPr/>
        </p:nvSpPr>
        <p:spPr>
          <a:xfrm>
            <a:off x="5809957" y="1917788"/>
            <a:ext cx="589436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solidFill>
                  <a:schemeClr val="tx2"/>
                </a:solidFill>
              </a:rPr>
              <a:t>Важнейшее значение приобретает умение поддерживать коммуникацию через электронные устройства и цифровые платформы, которые постепенно вытесняют живое общение «лицом к лицу». Задача HR-специалиста – преодолеть разрыв между онлайн и офлайн, уметь эффективно взаимодействовать с удалёнными работниками, освоить программы для проведения видеоконференций.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FCF3FFC-6170-4A48-A738-B747ACBCA802}"/>
              </a:ext>
            </a:extLst>
          </p:cNvPr>
          <p:cNvSpPr/>
          <p:nvPr/>
        </p:nvSpPr>
        <p:spPr>
          <a:xfrm>
            <a:off x="898412" y="983679"/>
            <a:ext cx="108059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i="1" cap="all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Управление сотрудниками «на </a:t>
            </a:r>
            <a:r>
              <a:rPr lang="ru-RU" sz="4000" i="1" cap="all" dirty="0" err="1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удалёнке</a:t>
            </a:r>
            <a:r>
              <a:rPr lang="ru-RU" sz="4000" i="1" cap="all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63141F-8EBF-4852-832B-5DEAD1053C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3854" y1="45781" x2="31094" y2="55313"/>
                        <a14:foregroundMark x1="73073" y1="38438" x2="72135" y2="61250"/>
                        <a14:foregroundMark x1="67865" y1="41641" x2="68490" y2="59922"/>
                        <a14:foregroundMark x1="69688" y1="72656" x2="49063" y2="78594"/>
                      </a14:backgroundRemoval>
                    </a14:imgEffect>
                  </a14:imgLayer>
                </a14:imgProps>
              </a:ext>
            </a:extLst>
          </a:blip>
          <a:srcRect l="11359" t="7914" r="9320" b="7750"/>
          <a:stretch/>
        </p:blipFill>
        <p:spPr>
          <a:xfrm>
            <a:off x="276665" y="1917788"/>
            <a:ext cx="6312640" cy="447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99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Дивиденд">
  <a:themeElements>
    <a:clrScheme name="Дивиденд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ED8428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Дивиденд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EED214C-B51A-4B75-8B08-0E0DBD2305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B21BF1A-59D3-4E19-9B95-2FD4309AC3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51EF32-6551-47EB-8BA9-22EF81F3DDAC}">
  <ds:schemaRefs>
    <ds:schemaRef ds:uri="16c05727-aa75-4e4a-9b5f-8a80a1165891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71af3243-3dd4-4a8d-8c0d-dd76da1f02a5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Дивиденд</Template>
  <TotalTime>0</TotalTime>
  <Words>921</Words>
  <Application>Microsoft Office PowerPoint</Application>
  <PresentationFormat>Широкоэкранный</PresentationFormat>
  <Paragraphs>78</Paragraphs>
  <Slides>14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Corbel</vt:lpstr>
      <vt:lpstr>Gill Sans MT</vt:lpstr>
      <vt:lpstr>Wingdings 2</vt:lpstr>
      <vt:lpstr>Дивиденд</vt:lpstr>
      <vt:lpstr>HR-СПЕЦИАЛИСТ БУДУЩЕГО: НОВЫЕ ТРЕНДЫ И КОМПЕТЕНЦИИ</vt:lpstr>
      <vt:lpstr>Презентация PowerPoint</vt:lpstr>
      <vt:lpstr>1. Переход к альтернативным формам занятости</vt:lpstr>
      <vt:lpstr>Презентация PowerPoint</vt:lpstr>
      <vt:lpstr>Презентация PowerPoint</vt:lpstr>
      <vt:lpstr>Презентация PowerPoint</vt:lpstr>
      <vt:lpstr>Наличие  soft skills </vt:lpstr>
      <vt:lpstr>Презентация PowerPoint</vt:lpstr>
      <vt:lpstr>Презентация PowerPoint</vt:lpstr>
      <vt:lpstr>Презентация PowerPoint</vt:lpstr>
      <vt:lpstr>ПРОГНОЗИРОВАНИЕ БУДУЩЕГО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«Дивиденд» для ИТ-бизнеса</dc:title>
  <dc:creator/>
  <cp:lastModifiedBy/>
  <cp:revision>3</cp:revision>
  <dcterms:created xsi:type="dcterms:W3CDTF">2020-04-22T20:22:21Z</dcterms:created>
  <dcterms:modified xsi:type="dcterms:W3CDTF">2022-10-06T08:07:04Z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