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6798" r:id="rId2"/>
    <p:sldMasterId id="2147488124" r:id="rId3"/>
    <p:sldMasterId id="2147488728" r:id="rId4"/>
    <p:sldMasterId id="2147488740" r:id="rId5"/>
    <p:sldMasterId id="2147488753" r:id="rId6"/>
    <p:sldMasterId id="2147488765" r:id="rId7"/>
    <p:sldMasterId id="2147488777" r:id="rId8"/>
    <p:sldMasterId id="2147488789" r:id="rId9"/>
  </p:sldMasterIdLst>
  <p:notesMasterIdLst>
    <p:notesMasterId r:id="rId59"/>
  </p:notesMasterIdLst>
  <p:handoutMasterIdLst>
    <p:handoutMasterId r:id="rId60"/>
  </p:handoutMasterIdLst>
  <p:sldIdLst>
    <p:sldId id="1335" r:id="rId10"/>
    <p:sldId id="1337" r:id="rId11"/>
    <p:sldId id="1369" r:id="rId12"/>
    <p:sldId id="1399" r:id="rId13"/>
    <p:sldId id="1354" r:id="rId14"/>
    <p:sldId id="1371" r:id="rId15"/>
    <p:sldId id="1376" r:id="rId16"/>
    <p:sldId id="1372" r:id="rId17"/>
    <p:sldId id="1374" r:id="rId18"/>
    <p:sldId id="1375" r:id="rId19"/>
    <p:sldId id="1377" r:id="rId20"/>
    <p:sldId id="1378" r:id="rId21"/>
    <p:sldId id="1373" r:id="rId22"/>
    <p:sldId id="1381" r:id="rId23"/>
    <p:sldId id="1382" r:id="rId24"/>
    <p:sldId id="1383" r:id="rId25"/>
    <p:sldId id="1384" r:id="rId26"/>
    <p:sldId id="1385" r:id="rId27"/>
    <p:sldId id="1387" r:id="rId28"/>
    <p:sldId id="1391" r:id="rId29"/>
    <p:sldId id="1390" r:id="rId30"/>
    <p:sldId id="1380" r:id="rId31"/>
    <p:sldId id="1395" r:id="rId32"/>
    <p:sldId id="1393" r:id="rId33"/>
    <p:sldId id="1394" r:id="rId34"/>
    <p:sldId id="1400" r:id="rId35"/>
    <p:sldId id="1401" r:id="rId36"/>
    <p:sldId id="1403" r:id="rId37"/>
    <p:sldId id="1405" r:id="rId38"/>
    <p:sldId id="1404" r:id="rId39"/>
    <p:sldId id="1406" r:id="rId40"/>
    <p:sldId id="1407" r:id="rId41"/>
    <p:sldId id="1408" r:id="rId42"/>
    <p:sldId id="1353" r:id="rId43"/>
    <p:sldId id="1349" r:id="rId44"/>
    <p:sldId id="1348" r:id="rId45"/>
    <p:sldId id="1409" r:id="rId46"/>
    <p:sldId id="1410" r:id="rId47"/>
    <p:sldId id="1411" r:id="rId48"/>
    <p:sldId id="1412" r:id="rId49"/>
    <p:sldId id="1413" r:id="rId50"/>
    <p:sldId id="1414" r:id="rId51"/>
    <p:sldId id="1415" r:id="rId52"/>
    <p:sldId id="1416" r:id="rId53"/>
    <p:sldId id="1417" r:id="rId54"/>
    <p:sldId id="1418" r:id="rId55"/>
    <p:sldId id="1419" r:id="rId56"/>
    <p:sldId id="1420" r:id="rId57"/>
    <p:sldId id="1421" r:id="rId5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8" autoAdjust="0"/>
    <p:restoredTop sz="94550" autoAdjust="0"/>
  </p:normalViewPr>
  <p:slideViewPr>
    <p:cSldViewPr>
      <p:cViewPr varScale="1">
        <p:scale>
          <a:sx n="64" d="100"/>
          <a:sy n="64" d="100"/>
        </p:scale>
        <p:origin x="148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F5C11F0-5CB6-44D1-A458-48F5D0E100C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0B0A486-19D3-4751-883E-F746D4EE8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1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59191CC-2BA8-485F-A335-6FC0D08C0A8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5E56EDD-48B3-467A-AA2E-A4CA9FAB9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90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C98E9FB-7129-4073-B330-7C5423A7765B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03031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47DB13-88B0-47CA-A4A9-0C7F4ADD99CC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69135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E836D07-D2B3-4759-8327-323AFBB0AD27}" type="slidenum">
              <a:rPr lang="ru-RU" altLang="ru-RU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ru-RU" alt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16587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F15074B-7E9B-4D74-B58A-FDAB7A2C20CF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40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539892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9E19EA-80D0-48B1-865B-B7368D72FC24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48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450193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A34F217-90F6-4A23-927D-A2E57217DC51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973967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A34F217-90F6-4A23-927D-A2E57217DC51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54723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A34F217-90F6-4A23-927D-A2E57217DC51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51517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47DB13-88B0-47CA-A4A9-0C7F4ADD99CC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51164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47DB13-88B0-47CA-A4A9-0C7F4ADD99CC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448721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9802FCB5-7F25-4A6A-BB7F-51FAA81F8661}" type="slidenum">
              <a:rPr lang="ru-RU" altLang="ru-RU" smtClean="0">
                <a:solidFill>
                  <a:srgbClr val="000000"/>
                </a:solidFill>
                <a:latin typeface="Arial" pitchFamily="34" charset="0"/>
              </a:rPr>
              <a:pPr/>
              <a:t>32</a:t>
            </a:fld>
            <a:endParaRPr lang="ru-RU" alt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611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3CF7970-5B1D-478C-9EC0-040D91242C37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62565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F9C52D-2AAB-40D6-A05F-B91A721BC707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36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25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0CAF9-EC01-40F4-9A1D-49420B6BB84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35A82-D5FC-46BB-B62E-3202186A3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48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079E0-C816-4A65-AB74-099324917AD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B1AA7-7A4A-45A6-85CC-1C231AD12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240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9D5D057A-DF32-4336-BEE5-A506C8CE31F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AA2B14-E05E-4632-9BC7-6229176CB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286323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F20416B0-D0E3-4E52-B985-5C5258823EF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89468D7-DBB2-40F1-9E33-31A95D3D7E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26749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85F21D2A-7EE0-4FB9-844C-36E32011365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AB07CF8-86EC-4CE3-BA30-C3E4589BF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71473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5029195F-29DD-47FC-AB3D-A7AFFA13140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6015775-CABC-489A-919D-D4E7509B14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94959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E5AF0F82-FAFB-4832-80EC-2CB12AF167DD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EA2537-D84F-471F-AD30-20D3842BC5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9959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00B12-34B8-429F-86BB-89B28F277BF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DAF88-F7DB-43C3-8111-139F73529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302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052513"/>
            <a:ext cx="6119812" cy="1470025"/>
          </a:xfrm>
        </p:spPr>
        <p:txBody>
          <a:bodyPr tIns="45720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420938"/>
            <a:ext cx="44640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b="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79388" y="41497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204F88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B1224E2-48CA-4467-95CC-E72530321A1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18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EFE7824A-2E7C-4125-96A0-84B5B710F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28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69B96FEF-9C46-4CB8-8FE7-4B1485C09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39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DA613E47-73A1-4178-B601-B701FC375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180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CC2E8D08-82B3-403D-A9A6-40D4C2023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927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720EE7BC-D5B7-4ACD-BC21-782F8BA54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95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7E3068DA-B6BB-4D5D-88BB-D2501BC0A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675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55FFD281-DF2C-45A6-BE4B-EB4CA2183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77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2B3BB-6090-498B-B73F-33A1C92979F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28A73-575E-4B95-B6AC-201F90E66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970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2C60D89E-FCC9-4489-B71F-F12D8A375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635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B00CC040-5F27-4839-A0AF-6DD43997A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89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17488"/>
            <a:ext cx="2057400" cy="6091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17488"/>
            <a:ext cx="6019800" cy="6091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C0072E5E-D469-4C4F-9F25-BF8C9BF0E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567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538" y="217488"/>
            <a:ext cx="6418262" cy="7191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5256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052513"/>
            <a:ext cx="4038600" cy="2551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756025"/>
            <a:ext cx="4038600" cy="2552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76C1506-56FE-4254-A478-3C6A5CF93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665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17488"/>
            <a:ext cx="8229600" cy="609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DE216D17-5CB0-474F-BA08-107724EBD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004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7 w 717"/>
                <a:gd name="T1" fmla="*/ 845 h 845"/>
                <a:gd name="T2" fmla="*/ 797 w 717"/>
                <a:gd name="T3" fmla="*/ 821 h 845"/>
                <a:gd name="T4" fmla="*/ 654 w 717"/>
                <a:gd name="T5" fmla="*/ 605 h 845"/>
                <a:gd name="T6" fmla="*/ 446 w 717"/>
                <a:gd name="T7" fmla="*/ 396 h 845"/>
                <a:gd name="T8" fmla="*/ 26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9 w 717"/>
                <a:gd name="T15" fmla="*/ 198 h 845"/>
                <a:gd name="T16" fmla="*/ 440 w 717"/>
                <a:gd name="T17" fmla="*/ 408 h 845"/>
                <a:gd name="T18" fmla="*/ 648 w 717"/>
                <a:gd name="T19" fmla="*/ 623 h 845"/>
                <a:gd name="T20" fmla="*/ 797 w 717"/>
                <a:gd name="T21" fmla="*/ 845 h 845"/>
                <a:gd name="T22" fmla="*/ 79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7 w 407"/>
                <a:gd name="T1" fmla="*/ 414 h 414"/>
                <a:gd name="T2" fmla="*/ 447 w 407"/>
                <a:gd name="T3" fmla="*/ 396 h 414"/>
                <a:gd name="T4" fmla="*/ 26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6 w 407"/>
                <a:gd name="T13" fmla="*/ 204 h 414"/>
                <a:gd name="T14" fmla="*/ 447 w 407"/>
                <a:gd name="T15" fmla="*/ 414 h 414"/>
                <a:gd name="T16" fmla="*/ 44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6 w 586"/>
                <a:gd name="T1" fmla="*/ 0 h 599"/>
                <a:gd name="T2" fmla="*/ 648 w 586"/>
                <a:gd name="T3" fmla="*/ 0 h 599"/>
                <a:gd name="T4" fmla="*/ 454 w 586"/>
                <a:gd name="T5" fmla="*/ 132 h 599"/>
                <a:gd name="T6" fmla="*/ 29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7 w 586"/>
                <a:gd name="T17" fmla="*/ 282 h 599"/>
                <a:gd name="T18" fmla="*/ 466 w 586"/>
                <a:gd name="T19" fmla="*/ 138 h 599"/>
                <a:gd name="T20" fmla="*/ 666 w 586"/>
                <a:gd name="T21" fmla="*/ 0 h 599"/>
                <a:gd name="T22" fmla="*/ 66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9 w 269"/>
                <a:gd name="T1" fmla="*/ 0 h 252"/>
                <a:gd name="T2" fmla="*/ 29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9 w 269"/>
                <a:gd name="T15" fmla="*/ 0 h 252"/>
                <a:gd name="T16" fmla="*/ 30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803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804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2B273-A623-4678-9701-C0E250D631D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50475-7096-4110-B125-560B3AA44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563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0B451-2C5B-402B-99FC-02913B325280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32D36-584C-430F-BDEE-97B47F228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6287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B9F83-1134-4ACD-A978-29A65B89AF99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5859B-92A5-416A-96C0-9A4257D72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71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8133D-4BBE-4A52-86FA-61257B8DB12A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62C0E-C42D-48E8-9D61-2D65CD68B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1125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7F5C-9039-4071-B0BE-2922EE4F3CA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2E1AD-147F-416A-A655-31F0E57C8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8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AA1FB-B5C1-4F56-906D-E822C9B0EA0D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F0841-E042-4122-8171-7017F8C38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294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445A7-E9C4-4E35-82D5-CB3792BACB82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4ED80-756F-48E1-BB33-4ED4E0348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182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4E79B-9276-498F-B2E3-F1887BBE9491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70B63-5AB4-4396-AF25-60EA6FFB4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81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198B4-BFB5-4266-9D3B-A87B694B2E3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8AC7-5ECA-4FDD-838F-6AB3B45CA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837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FEFE-AD04-4AD1-A380-67812FE4F40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B4B84-5B9A-4918-B8C9-D8593DE7E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2237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5B0A4-126E-4236-8ACE-C0392D32034A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EA164-1353-4775-BB58-145C360B7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475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9E460-48F4-4BB3-BBDD-EB4766C2C8F9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AA113-329B-4E61-870D-4A193AEE6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659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9EC4F-3617-4058-ACCC-6E410E32AA5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36C58-968E-4C8E-AAD1-CF8F1F1E6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6926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0CAF9-EC01-40F4-9A1D-49420B6BB846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35A82-D5FC-46BB-B62E-3202186A3E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1944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2B3BB-6090-498B-B73F-33A1C92979F7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28A73-575E-4B95-B6AC-201F90E66D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908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AA1FB-B5C1-4F56-906D-E822C9B0EA0D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F0841-E042-4122-8171-7017F8C38B6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6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E2BCD-0428-46A3-A609-5183220D359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38F32-9DD9-4339-941B-293FFBAB7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6375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E2BCD-0428-46A3-A609-5183220D3597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38F32-9DD9-4339-941B-293FFBAB721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210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34C53-4470-44C5-90BD-78669FFC7757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5CDE0-57FB-4B27-AE52-1B7FC29D770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82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A47BE-8D25-4191-83A9-9F65F9E4C88A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3FFDC-65EE-4C2F-8ECF-F26FD7D6061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5122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9C7BA-775D-4C16-99EA-DA164A4DD05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D9D1B-8200-466D-AA08-D4493CD7275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128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28FCE-070E-4CAA-807F-1607BD41CE00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031DA-F019-47AE-A54B-69E8B2FB04C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955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A674B-8E1C-4146-A99D-B7AC223ABFF4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3CACE-C4E6-4F28-9E86-630591D6AD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851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079E0-C816-4A65-AB74-099324917AD3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B1AA7-7A4A-45A6-85CC-1C231AD12D2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018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00B12-34B8-429F-86BB-89B28F277BF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DAF88-F7DB-43C3-8111-139F73529BA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88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9A115-D950-4C57-AF1C-994CA38A1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329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48BFC-FBF3-4FFA-A7D7-7C432A7CD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36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34C53-4470-44C5-90BD-78669FFC775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5CDE0-57FB-4B27-AE52-1B7FC29D7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127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E35B0-D689-4392-9CC8-314DCFD66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5338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00D32-614D-4300-9F15-75AAC15A1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760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CEBB1-9F38-4669-A38D-8FA6B988C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4596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C2CE9-55ED-4675-B8C4-68B168537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13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8587C-A721-4B0F-B965-AA1E2D670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238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B4595-C075-4D64-A0EE-BB6B05117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1760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23363-EEDF-43E1-B16E-F678784F8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6074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B946F-51E0-4C89-A0B7-21D2D2742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3870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39164-2341-44FF-8EFF-01D722674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018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801 w 717"/>
                <a:gd name="T1" fmla="*/ 845 h 845"/>
                <a:gd name="T2" fmla="*/ 801 w 717"/>
                <a:gd name="T3" fmla="*/ 821 h 845"/>
                <a:gd name="T4" fmla="*/ 658 w 717"/>
                <a:gd name="T5" fmla="*/ 605 h 845"/>
                <a:gd name="T6" fmla="*/ 448 w 717"/>
                <a:gd name="T7" fmla="*/ 396 h 845"/>
                <a:gd name="T8" fmla="*/ 26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51 w 717"/>
                <a:gd name="T15" fmla="*/ 198 h 845"/>
                <a:gd name="T16" fmla="*/ 442 w 717"/>
                <a:gd name="T17" fmla="*/ 408 h 845"/>
                <a:gd name="T18" fmla="*/ 652 w 717"/>
                <a:gd name="T19" fmla="*/ 623 h 845"/>
                <a:gd name="T20" fmla="*/ 801 w 717"/>
                <a:gd name="T21" fmla="*/ 845 h 845"/>
                <a:gd name="T22" fmla="*/ 80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9 w 407"/>
                <a:gd name="T1" fmla="*/ 414 h 414"/>
                <a:gd name="T2" fmla="*/ 449 w 407"/>
                <a:gd name="T3" fmla="*/ 396 h 414"/>
                <a:gd name="T4" fmla="*/ 26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8 w 407"/>
                <a:gd name="T13" fmla="*/ 204 h 414"/>
                <a:gd name="T14" fmla="*/ 449 w 407"/>
                <a:gd name="T15" fmla="*/ 414 h 414"/>
                <a:gd name="T16" fmla="*/ 44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70 w 586"/>
                <a:gd name="T1" fmla="*/ 0 h 599"/>
                <a:gd name="T2" fmla="*/ 652 w 586"/>
                <a:gd name="T3" fmla="*/ 0 h 599"/>
                <a:gd name="T4" fmla="*/ 458 w 586"/>
                <a:gd name="T5" fmla="*/ 132 h 599"/>
                <a:gd name="T6" fmla="*/ 29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9 w 586"/>
                <a:gd name="T17" fmla="*/ 282 h 599"/>
                <a:gd name="T18" fmla="*/ 470 w 586"/>
                <a:gd name="T19" fmla="*/ 138 h 599"/>
                <a:gd name="T20" fmla="*/ 670 w 586"/>
                <a:gd name="T21" fmla="*/ 0 h 599"/>
                <a:gd name="T22" fmla="*/ 67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11 w 269"/>
                <a:gd name="T1" fmla="*/ 0 h 252"/>
                <a:gd name="T2" fmla="*/ 29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11 w 269"/>
                <a:gd name="T15" fmla="*/ 0 h 252"/>
                <a:gd name="T16" fmla="*/ 31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803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804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82AEC-2BD8-441A-BC70-6F2173E3B534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0293E-8AD7-4E60-BBEC-5465AD67A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A47BE-8D25-4191-83A9-9F65F9E4C88A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3FFDC-65EE-4C2F-8ECF-F26FD7D60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6499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3DE18-4228-490A-B9B3-9AFBAAA6981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E97F0-C227-4DA6-8F35-EC145FCA7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681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17033-B000-4B60-8A7E-04C9AEF07AD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955C9-35C0-4A36-A241-6094C3358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3345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21A73-26A5-4023-83D0-55C05B454EA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BD881-5437-480B-A072-9D94952EB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4045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9C2E5-7E70-40D3-81C7-4D5EF8165E6D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0B63A-76A8-4D58-8C50-63AA9DFBB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3548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D4AD9-A5A6-4E82-86FF-C01096502A60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CD9E5-49B6-4598-99DB-E1FA5770A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402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8D0DE-A70F-478B-B851-804135AF6D8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DF8BD-68E9-4727-B7A2-6D6F95617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036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1EF54-F0F4-4190-AB90-5B73B9EFFB5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F8AB9-9A80-4817-8E22-3EE04C3B6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256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2326D-722F-452A-805E-8AD408F1E14A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1DBDE-CE9B-404F-A6C1-DEFCE4C03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5361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57AA6-201F-4B72-BE93-E752EB4306A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F4A4A-817A-49BC-9D00-2BFF44498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656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F1946-606D-44E9-8D1B-489D91A17A4B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B9BF-8EB6-4540-9B86-54A2F43B4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759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9C7BA-775D-4C16-99EA-DA164A4DD05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D9D1B-8200-466D-AA08-D4493CD72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97364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52CA8-0273-4884-96BA-2979DC4E2AB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38999-47B8-474C-AED5-006AE4FBA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6076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FE016-4AFF-44B6-B992-163D74C3157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12377-2004-4D56-98B4-B2FA8D9E7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6498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D2658-A82D-4BD2-B757-BA096B2E7751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0601F-FA60-4A57-BBB9-28868FF1A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220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F8B88-80EC-4CBB-AA81-03E13DB4379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89620-4482-4D56-A0AD-37B024B07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2753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D1396-9CB9-4CC0-B337-DC90904A9088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14B15-50A4-4937-B9FE-4A20DA5B5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0862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6C411-8C60-44FB-8A41-CD0A902EA5B1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C751E-C358-4647-AA46-C948B6206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40231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5ED35-FCC9-49CF-ADF5-E8ABDAD30C30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712E9-B324-4061-A2AC-E86BA3DAC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157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753F6-946B-4997-B6CC-9A4DB64ECFE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74FBA-AAED-403E-87F6-8D008242D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6546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C7F75-B22E-45F1-B096-D7051CC4922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9A23B-1DD8-4475-805A-4A445F0A5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31486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83C51-F7D9-49EF-858F-D3D80436362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D69E1-308F-4D7E-A71C-2475E30AF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894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28FCE-070E-4CAA-807F-1607BD41CE00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031DA-F019-47AE-A54B-69E8B2FB0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2523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47C9C-A230-4360-866F-866318F54938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73BEC-9DC8-40DC-A329-A771028B2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928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1E0D4-CADF-474C-9AA8-718C58A89118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A3BF2-9803-47F4-9924-6E83FE51F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96695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51402-77E6-441D-8E59-A6F94B48C55A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4F99-3E19-456A-BF4E-FBB701495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917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94B6F-0B2F-47CB-AA8F-4A9670B8270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F7608-4A62-4EA4-8738-2C27596B8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0278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3103C-3530-4345-9FC1-2D13AFF45F12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F39FC-AE8E-4F6A-95E2-79D0439FC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3155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1278-A812-4ED6-B9C7-E32DAE5A0BF1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4457A-9383-41A5-93CA-663E16687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1738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E37C2-3E6B-4938-AD3E-9874F1D8CF90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1192-FD31-48F8-8004-CAE49B404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24021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4F9DC-22DE-4AB7-B3C6-D1105197084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2777B-616B-481A-A025-B9B4996E5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32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DB616-0FAA-46F2-8E97-66399E6F379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C2B07-9787-42C8-9A6F-4576723DB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83621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D52CD-9505-4C61-B540-8DD3A92584A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A1CD1-5038-429F-9BB5-060F66E62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3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A674B-8E1C-4146-A99D-B7AC223ABFF4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3CACE-C4E6-4F28-9E86-630591D6A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16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5A352-5209-4783-A601-C807C4BC25D8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330F7-F942-47DA-95F4-CBA8EC4A4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2535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41755-201B-42EF-9068-6682B185AC0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05032-A75E-454F-9207-4FDC8EEF0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333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C4AA6-07F9-4A59-9FDD-2AC982EEF34E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64118-9BAA-4D0C-A0F4-D3534D741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95793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3 w 717"/>
                <a:gd name="T1" fmla="*/ 845 h 845"/>
                <a:gd name="T2" fmla="*/ 793 w 717"/>
                <a:gd name="T3" fmla="*/ 821 h 845"/>
                <a:gd name="T4" fmla="*/ 650 w 717"/>
                <a:gd name="T5" fmla="*/ 605 h 845"/>
                <a:gd name="T6" fmla="*/ 444 w 717"/>
                <a:gd name="T7" fmla="*/ 396 h 845"/>
                <a:gd name="T8" fmla="*/ 259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7 w 717"/>
                <a:gd name="T15" fmla="*/ 198 h 845"/>
                <a:gd name="T16" fmla="*/ 438 w 717"/>
                <a:gd name="T17" fmla="*/ 408 h 845"/>
                <a:gd name="T18" fmla="*/ 644 w 717"/>
                <a:gd name="T19" fmla="*/ 623 h 845"/>
                <a:gd name="T20" fmla="*/ 793 w 717"/>
                <a:gd name="T21" fmla="*/ 845 h 845"/>
                <a:gd name="T22" fmla="*/ 79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5 w 407"/>
                <a:gd name="T1" fmla="*/ 414 h 414"/>
                <a:gd name="T2" fmla="*/ 445 w 407"/>
                <a:gd name="T3" fmla="*/ 396 h 414"/>
                <a:gd name="T4" fmla="*/ 260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4 w 407"/>
                <a:gd name="T13" fmla="*/ 204 h 414"/>
                <a:gd name="T14" fmla="*/ 445 w 407"/>
                <a:gd name="T15" fmla="*/ 414 h 414"/>
                <a:gd name="T16" fmla="*/ 445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2 w 586"/>
                <a:gd name="T1" fmla="*/ 0 h 599"/>
                <a:gd name="T2" fmla="*/ 644 w 586"/>
                <a:gd name="T3" fmla="*/ 0 h 599"/>
                <a:gd name="T4" fmla="*/ 450 w 586"/>
                <a:gd name="T5" fmla="*/ 132 h 599"/>
                <a:gd name="T6" fmla="*/ 295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5 w 586"/>
                <a:gd name="T17" fmla="*/ 282 h 599"/>
                <a:gd name="T18" fmla="*/ 462 w 586"/>
                <a:gd name="T19" fmla="*/ 138 h 599"/>
                <a:gd name="T20" fmla="*/ 662 w 586"/>
                <a:gd name="T21" fmla="*/ 0 h 599"/>
                <a:gd name="T22" fmla="*/ 66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7 w 269"/>
                <a:gd name="T1" fmla="*/ 0 h 252"/>
                <a:gd name="T2" fmla="*/ 289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7 w 269"/>
                <a:gd name="T15" fmla="*/ 0 h 252"/>
                <a:gd name="T16" fmla="*/ 307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803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804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9BA349A2-8344-42AC-9DE1-C83F80574E0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9C511D-123B-43A4-9970-AEC161D45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653897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C3819399-AE2F-4FA3-A844-5508AF12A3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BCD6FC0-CDC2-4DD9-97FC-3D2E3D1B3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75563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EB0050B8-0C27-466C-A400-295BDC687D5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CAC518A-B513-4568-94EA-1AA9B10D32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774019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423D0DCB-12EF-433E-9BB9-8818B0C34A0B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28E18B4-B19F-4A49-B7B6-D99A03627F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500200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56EA9EEA-4A19-4B61-8911-20FA8C3429A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63C21A4-204C-4C6E-8CA8-1587585FB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936052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4DD8D00E-FE31-49FF-A98A-0514B15C700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099062-7505-47B9-A656-9E24DB4118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76957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fld id="{5B903E0F-D6D2-456C-8116-ADE945A735B5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20D7150-8B61-4A10-AD2A-A832FE0314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9469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7 w 717"/>
                <a:gd name="T1" fmla="*/ 845 h 845"/>
                <a:gd name="T2" fmla="*/ 757 w 717"/>
                <a:gd name="T3" fmla="*/ 821 h 845"/>
                <a:gd name="T4" fmla="*/ 614 w 717"/>
                <a:gd name="T5" fmla="*/ 605 h 845"/>
                <a:gd name="T6" fmla="*/ 426 w 717"/>
                <a:gd name="T7" fmla="*/ 396 h 845"/>
                <a:gd name="T8" fmla="*/ 24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9 w 717"/>
                <a:gd name="T15" fmla="*/ 198 h 845"/>
                <a:gd name="T16" fmla="*/ 420 w 717"/>
                <a:gd name="T17" fmla="*/ 408 h 845"/>
                <a:gd name="T18" fmla="*/ 608 w 717"/>
                <a:gd name="T19" fmla="*/ 623 h 845"/>
                <a:gd name="T20" fmla="*/ 757 w 717"/>
                <a:gd name="T21" fmla="*/ 845 h 845"/>
                <a:gd name="T22" fmla="*/ 75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7 w 407"/>
                <a:gd name="T1" fmla="*/ 414 h 414"/>
                <a:gd name="T2" fmla="*/ 427 w 407"/>
                <a:gd name="T3" fmla="*/ 396 h 414"/>
                <a:gd name="T4" fmla="*/ 24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6 w 407"/>
                <a:gd name="T13" fmla="*/ 204 h 414"/>
                <a:gd name="T14" fmla="*/ 427 w 407"/>
                <a:gd name="T15" fmla="*/ 414 h 414"/>
                <a:gd name="T16" fmla="*/ 42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6 w 586"/>
                <a:gd name="T1" fmla="*/ 0 h 599"/>
                <a:gd name="T2" fmla="*/ 608 w 586"/>
                <a:gd name="T3" fmla="*/ 0 h 599"/>
                <a:gd name="T4" fmla="*/ 427 w 586"/>
                <a:gd name="T5" fmla="*/ 132 h 599"/>
                <a:gd name="T6" fmla="*/ 27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7 w 586"/>
                <a:gd name="T17" fmla="*/ 282 h 599"/>
                <a:gd name="T18" fmla="*/ 433 w 586"/>
                <a:gd name="T19" fmla="*/ 138 h 599"/>
                <a:gd name="T20" fmla="*/ 626 w 586"/>
                <a:gd name="T21" fmla="*/ 0 h 599"/>
                <a:gd name="T22" fmla="*/ 62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9 w 269"/>
                <a:gd name="T1" fmla="*/ 0 h 252"/>
                <a:gd name="T2" fmla="*/ 27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9 w 269"/>
                <a:gd name="T15" fmla="*/ 0 h 252"/>
                <a:gd name="T16" fmla="*/ 28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48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F6F3B60-1304-4300-9B67-82B373FC68E4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EEF7F4C-2474-4907-99C7-A6936166D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8626" r:id="rId1"/>
    <p:sldLayoutId id="2147488627" r:id="rId2"/>
    <p:sldLayoutId id="2147488628" r:id="rId3"/>
    <p:sldLayoutId id="2147488629" r:id="rId4"/>
    <p:sldLayoutId id="2147488630" r:id="rId5"/>
    <p:sldLayoutId id="2147488631" r:id="rId6"/>
    <p:sldLayoutId id="2147488632" r:id="rId7"/>
    <p:sldLayoutId id="2147488633" r:id="rId8"/>
    <p:sldLayoutId id="2147488634" r:id="rId9"/>
    <p:sldLayoutId id="2147488635" r:id="rId10"/>
    <p:sldLayoutId id="2147488636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8538" y="217488"/>
            <a:ext cx="64182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4250" y="6524625"/>
            <a:ext cx="2984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18000" rIns="18000" bIns="1800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204F88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BDB2A6-7335-4B1F-AFD3-E8E9E0D05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14" r:id="rId1"/>
    <p:sldLayoutId id="2147488715" r:id="rId2"/>
    <p:sldLayoutId id="2147488716" r:id="rId3"/>
    <p:sldLayoutId id="2147488717" r:id="rId4"/>
    <p:sldLayoutId id="2147488718" r:id="rId5"/>
    <p:sldLayoutId id="2147488719" r:id="rId6"/>
    <p:sldLayoutId id="2147488720" r:id="rId7"/>
    <p:sldLayoutId id="2147488721" r:id="rId8"/>
    <p:sldLayoutId id="2147488722" r:id="rId9"/>
    <p:sldLayoutId id="2147488723" r:id="rId10"/>
    <p:sldLayoutId id="2147488724" r:id="rId11"/>
    <p:sldLayoutId id="2147488725" r:id="rId12"/>
    <p:sldLayoutId id="2147488726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rgbClr val="204F88"/>
          </a:solidFill>
          <a:latin typeface="Arial" pitchFamily="34" charset="0"/>
        </a:defRPr>
      </a:lvl9pPr>
    </p:titleStyle>
    <p:bodyStyle>
      <a:lvl1pPr marL="179388" indent="-179388" algn="l" rtl="0" eaLnBrk="0" fontAlgn="base" hangingPunct="0">
        <a:spcBef>
          <a:spcPct val="20000"/>
        </a:spcBef>
        <a:spcAft>
          <a:spcPct val="0"/>
        </a:spcAft>
        <a:buClr>
          <a:srgbClr val="204F88"/>
        </a:buClr>
        <a:buFont typeface="Wingdings" pitchFamily="2" charset="2"/>
        <a:buChar char="§"/>
        <a:defRPr sz="1600" b="1">
          <a:solidFill>
            <a:srgbClr val="204F88"/>
          </a:solidFill>
          <a:latin typeface="+mn-lt"/>
          <a:ea typeface="+mn-ea"/>
          <a:cs typeface="+mn-cs"/>
        </a:defRPr>
      </a:lvl1pPr>
      <a:lvl2pPr marL="539750" indent="-180975" algn="l" rtl="0" eaLnBrk="0" fontAlgn="base" hangingPunct="0">
        <a:spcBef>
          <a:spcPct val="20000"/>
        </a:spcBef>
        <a:spcAft>
          <a:spcPct val="0"/>
        </a:spcAft>
        <a:buClr>
          <a:srgbClr val="204F88"/>
        </a:buClr>
        <a:buChar char="•"/>
        <a:defRPr sz="1400">
          <a:solidFill>
            <a:srgbClr val="204F88"/>
          </a:solidFill>
          <a:latin typeface="+mn-lt"/>
        </a:defRPr>
      </a:lvl2pPr>
      <a:lvl3pPr marL="898525" indent="-179388" algn="l" rtl="0" eaLnBrk="0" fontAlgn="base" hangingPunct="0">
        <a:spcBef>
          <a:spcPct val="20000"/>
        </a:spcBef>
        <a:spcAft>
          <a:spcPct val="0"/>
        </a:spcAft>
        <a:buClr>
          <a:srgbClr val="204F88"/>
        </a:buClr>
        <a:buFont typeface="Arial" charset="0"/>
        <a:buChar char="–"/>
        <a:defRPr sz="1200">
          <a:solidFill>
            <a:srgbClr val="204F88"/>
          </a:solidFill>
          <a:latin typeface="+mn-lt"/>
        </a:defRPr>
      </a:lvl3pPr>
      <a:lvl4pPr marL="1252538" indent="-174625" algn="l" rtl="0" eaLnBrk="0" fontAlgn="base" hangingPunct="0">
        <a:spcBef>
          <a:spcPct val="20000"/>
        </a:spcBef>
        <a:spcAft>
          <a:spcPct val="0"/>
        </a:spcAft>
        <a:buClr>
          <a:srgbClr val="204F88"/>
        </a:buClr>
        <a:buFont typeface="Wingdings" pitchFamily="2" charset="2"/>
        <a:buChar char="w"/>
        <a:defRPr sz="1000">
          <a:solidFill>
            <a:srgbClr val="204F88"/>
          </a:solidFill>
          <a:latin typeface="+mn-lt"/>
        </a:defRPr>
      </a:lvl4pPr>
      <a:lvl5pPr marL="1612900" indent="-180975" algn="l" rtl="0" eaLnBrk="0" fontAlgn="base" hangingPunct="0">
        <a:spcBef>
          <a:spcPct val="20000"/>
        </a:spcBef>
        <a:spcAft>
          <a:spcPct val="0"/>
        </a:spcAft>
        <a:buClr>
          <a:srgbClr val="204F88"/>
        </a:buClr>
        <a:buChar char="o"/>
        <a:defRPr sz="900">
          <a:solidFill>
            <a:srgbClr val="204F88"/>
          </a:solidFill>
          <a:latin typeface="+mn-lt"/>
        </a:defRPr>
      </a:lvl5pPr>
      <a:lvl6pPr marL="2070100" indent="-180975" algn="l" rtl="0" fontAlgn="base">
        <a:spcBef>
          <a:spcPct val="20000"/>
        </a:spcBef>
        <a:spcAft>
          <a:spcPct val="0"/>
        </a:spcAft>
        <a:buClr>
          <a:srgbClr val="204F88"/>
        </a:buClr>
        <a:buChar char="o"/>
        <a:defRPr sz="900">
          <a:solidFill>
            <a:srgbClr val="204F88"/>
          </a:solidFill>
          <a:latin typeface="+mn-lt"/>
        </a:defRPr>
      </a:lvl6pPr>
      <a:lvl7pPr marL="2527300" indent="-180975" algn="l" rtl="0" fontAlgn="base">
        <a:spcBef>
          <a:spcPct val="20000"/>
        </a:spcBef>
        <a:spcAft>
          <a:spcPct val="0"/>
        </a:spcAft>
        <a:buClr>
          <a:srgbClr val="204F88"/>
        </a:buClr>
        <a:buChar char="o"/>
        <a:defRPr sz="900">
          <a:solidFill>
            <a:srgbClr val="204F88"/>
          </a:solidFill>
          <a:latin typeface="+mn-lt"/>
        </a:defRPr>
      </a:lvl7pPr>
      <a:lvl8pPr marL="2984500" indent="-180975" algn="l" rtl="0" fontAlgn="base">
        <a:spcBef>
          <a:spcPct val="20000"/>
        </a:spcBef>
        <a:spcAft>
          <a:spcPct val="0"/>
        </a:spcAft>
        <a:buClr>
          <a:srgbClr val="204F88"/>
        </a:buClr>
        <a:buChar char="o"/>
        <a:defRPr sz="900">
          <a:solidFill>
            <a:srgbClr val="204F88"/>
          </a:solidFill>
          <a:latin typeface="+mn-lt"/>
        </a:defRPr>
      </a:lvl8pPr>
      <a:lvl9pPr marL="3441700" indent="-180975" algn="l" rtl="0" fontAlgn="base">
        <a:spcBef>
          <a:spcPct val="20000"/>
        </a:spcBef>
        <a:spcAft>
          <a:spcPct val="0"/>
        </a:spcAft>
        <a:buClr>
          <a:srgbClr val="204F88"/>
        </a:buClr>
        <a:buChar char="o"/>
        <a:defRPr sz="900">
          <a:solidFill>
            <a:srgbClr val="204F88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4107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1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7 w 717"/>
                <a:gd name="T1" fmla="*/ 845 h 845"/>
                <a:gd name="T2" fmla="*/ 797 w 717"/>
                <a:gd name="T3" fmla="*/ 821 h 845"/>
                <a:gd name="T4" fmla="*/ 654 w 717"/>
                <a:gd name="T5" fmla="*/ 605 h 845"/>
                <a:gd name="T6" fmla="*/ 446 w 717"/>
                <a:gd name="T7" fmla="*/ 396 h 845"/>
                <a:gd name="T8" fmla="*/ 26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9 w 717"/>
                <a:gd name="T15" fmla="*/ 198 h 845"/>
                <a:gd name="T16" fmla="*/ 440 w 717"/>
                <a:gd name="T17" fmla="*/ 408 h 845"/>
                <a:gd name="T18" fmla="*/ 648 w 717"/>
                <a:gd name="T19" fmla="*/ 623 h 845"/>
                <a:gd name="T20" fmla="*/ 797 w 717"/>
                <a:gd name="T21" fmla="*/ 845 h 845"/>
                <a:gd name="T22" fmla="*/ 79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7 w 407"/>
                <a:gd name="T1" fmla="*/ 414 h 414"/>
                <a:gd name="T2" fmla="*/ 447 w 407"/>
                <a:gd name="T3" fmla="*/ 396 h 414"/>
                <a:gd name="T4" fmla="*/ 26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6 w 407"/>
                <a:gd name="T13" fmla="*/ 204 h 414"/>
                <a:gd name="T14" fmla="*/ 447 w 407"/>
                <a:gd name="T15" fmla="*/ 414 h 414"/>
                <a:gd name="T16" fmla="*/ 44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1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6 w 586"/>
                <a:gd name="T1" fmla="*/ 0 h 599"/>
                <a:gd name="T2" fmla="*/ 648 w 586"/>
                <a:gd name="T3" fmla="*/ 0 h 599"/>
                <a:gd name="T4" fmla="*/ 454 w 586"/>
                <a:gd name="T5" fmla="*/ 132 h 599"/>
                <a:gd name="T6" fmla="*/ 29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7 w 586"/>
                <a:gd name="T17" fmla="*/ 282 h 599"/>
                <a:gd name="T18" fmla="*/ 466 w 586"/>
                <a:gd name="T19" fmla="*/ 138 h 599"/>
                <a:gd name="T20" fmla="*/ 666 w 586"/>
                <a:gd name="T21" fmla="*/ 0 h 599"/>
                <a:gd name="T22" fmla="*/ 66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9 w 269"/>
                <a:gd name="T1" fmla="*/ 0 h 252"/>
                <a:gd name="T2" fmla="*/ 29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9 w 269"/>
                <a:gd name="T15" fmla="*/ 0 h 252"/>
                <a:gd name="T16" fmla="*/ 30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1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12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20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1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0D5C8F-AF4E-4F12-8315-83898766B19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9637AAC-DAA0-4B0D-9EA5-DB67C842C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8727" r:id="rId1"/>
    <p:sldLayoutId id="2147488648" r:id="rId2"/>
    <p:sldLayoutId id="2147488649" r:id="rId3"/>
    <p:sldLayoutId id="2147488650" r:id="rId4"/>
    <p:sldLayoutId id="2147488651" r:id="rId5"/>
    <p:sldLayoutId id="2147488652" r:id="rId6"/>
    <p:sldLayoutId id="2147488653" r:id="rId7"/>
    <p:sldLayoutId id="2147488654" r:id="rId8"/>
    <p:sldLayoutId id="2147488655" r:id="rId9"/>
    <p:sldLayoutId id="2147488656" r:id="rId10"/>
    <p:sldLayoutId id="2147488657" r:id="rId11"/>
    <p:sldLayoutId id="2147488658" r:id="rId12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57 w 717"/>
                <a:gd name="T1" fmla="*/ 845 h 845"/>
                <a:gd name="T2" fmla="*/ 757 w 717"/>
                <a:gd name="T3" fmla="*/ 821 h 845"/>
                <a:gd name="T4" fmla="*/ 614 w 717"/>
                <a:gd name="T5" fmla="*/ 605 h 845"/>
                <a:gd name="T6" fmla="*/ 426 w 717"/>
                <a:gd name="T7" fmla="*/ 396 h 845"/>
                <a:gd name="T8" fmla="*/ 24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9 w 717"/>
                <a:gd name="T15" fmla="*/ 198 h 845"/>
                <a:gd name="T16" fmla="*/ 420 w 717"/>
                <a:gd name="T17" fmla="*/ 408 h 845"/>
                <a:gd name="T18" fmla="*/ 608 w 717"/>
                <a:gd name="T19" fmla="*/ 623 h 845"/>
                <a:gd name="T20" fmla="*/ 757 w 717"/>
                <a:gd name="T21" fmla="*/ 845 h 845"/>
                <a:gd name="T22" fmla="*/ 75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7 w 407"/>
                <a:gd name="T1" fmla="*/ 414 h 414"/>
                <a:gd name="T2" fmla="*/ 427 w 407"/>
                <a:gd name="T3" fmla="*/ 396 h 414"/>
                <a:gd name="T4" fmla="*/ 24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6 w 407"/>
                <a:gd name="T13" fmla="*/ 204 h 414"/>
                <a:gd name="T14" fmla="*/ 427 w 407"/>
                <a:gd name="T15" fmla="*/ 414 h 414"/>
                <a:gd name="T16" fmla="*/ 42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26 w 586"/>
                <a:gd name="T1" fmla="*/ 0 h 599"/>
                <a:gd name="T2" fmla="*/ 608 w 586"/>
                <a:gd name="T3" fmla="*/ 0 h 599"/>
                <a:gd name="T4" fmla="*/ 427 w 586"/>
                <a:gd name="T5" fmla="*/ 132 h 599"/>
                <a:gd name="T6" fmla="*/ 27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7 w 586"/>
                <a:gd name="T17" fmla="*/ 282 h 599"/>
                <a:gd name="T18" fmla="*/ 433 w 586"/>
                <a:gd name="T19" fmla="*/ 138 h 599"/>
                <a:gd name="T20" fmla="*/ 626 w 586"/>
                <a:gd name="T21" fmla="*/ 0 h 599"/>
                <a:gd name="T22" fmla="*/ 62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9 w 269"/>
                <a:gd name="T1" fmla="*/ 0 h 252"/>
                <a:gd name="T2" fmla="*/ 27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9 w 269"/>
                <a:gd name="T15" fmla="*/ 0 h 252"/>
                <a:gd name="T16" fmla="*/ 28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4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48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F6F3B60-1304-4300-9B67-82B373FC68E4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EEF7F4C-2474-4907-99C7-A6936166DD9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63404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29" r:id="rId1"/>
    <p:sldLayoutId id="2147488730" r:id="rId2"/>
    <p:sldLayoutId id="2147488731" r:id="rId3"/>
    <p:sldLayoutId id="2147488732" r:id="rId4"/>
    <p:sldLayoutId id="2147488733" r:id="rId5"/>
    <p:sldLayoutId id="2147488734" r:id="rId6"/>
    <p:sldLayoutId id="2147488735" r:id="rId7"/>
    <p:sldLayoutId id="2147488736" r:id="rId8"/>
    <p:sldLayoutId id="2147488737" r:id="rId9"/>
    <p:sldLayoutId id="2147488738" r:id="rId10"/>
    <p:sldLayoutId id="214748873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grpSp>
          <p:nvGrpSpPr>
            <p:cNvPr id="615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charset="0"/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1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3 w 717"/>
                <a:gd name="T1" fmla="*/ 845 h 845"/>
                <a:gd name="T2" fmla="*/ 793 w 717"/>
                <a:gd name="T3" fmla="*/ 821 h 845"/>
                <a:gd name="T4" fmla="*/ 650 w 717"/>
                <a:gd name="T5" fmla="*/ 605 h 845"/>
                <a:gd name="T6" fmla="*/ 444 w 717"/>
                <a:gd name="T7" fmla="*/ 396 h 845"/>
                <a:gd name="T8" fmla="*/ 259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7 w 717"/>
                <a:gd name="T15" fmla="*/ 198 h 845"/>
                <a:gd name="T16" fmla="*/ 438 w 717"/>
                <a:gd name="T17" fmla="*/ 408 h 845"/>
                <a:gd name="T18" fmla="*/ 644 w 717"/>
                <a:gd name="T19" fmla="*/ 623 h 845"/>
                <a:gd name="T20" fmla="*/ 793 w 717"/>
                <a:gd name="T21" fmla="*/ 845 h 845"/>
                <a:gd name="T22" fmla="*/ 79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5 w 407"/>
                <a:gd name="T1" fmla="*/ 414 h 414"/>
                <a:gd name="T2" fmla="*/ 445 w 407"/>
                <a:gd name="T3" fmla="*/ 396 h 414"/>
                <a:gd name="T4" fmla="*/ 260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4 w 407"/>
                <a:gd name="T13" fmla="*/ 204 h 414"/>
                <a:gd name="T14" fmla="*/ 445 w 407"/>
                <a:gd name="T15" fmla="*/ 414 h 414"/>
                <a:gd name="T16" fmla="*/ 445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1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2 w 586"/>
                <a:gd name="T1" fmla="*/ 0 h 599"/>
                <a:gd name="T2" fmla="*/ 644 w 586"/>
                <a:gd name="T3" fmla="*/ 0 h 599"/>
                <a:gd name="T4" fmla="*/ 450 w 586"/>
                <a:gd name="T5" fmla="*/ 132 h 599"/>
                <a:gd name="T6" fmla="*/ 295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5 w 586"/>
                <a:gd name="T17" fmla="*/ 282 h 599"/>
                <a:gd name="T18" fmla="*/ 462 w 586"/>
                <a:gd name="T19" fmla="*/ 138 h 599"/>
                <a:gd name="T20" fmla="*/ 662 w 586"/>
                <a:gd name="T21" fmla="*/ 0 h 599"/>
                <a:gd name="T22" fmla="*/ 66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7 w 269"/>
                <a:gd name="T1" fmla="*/ 0 h 252"/>
                <a:gd name="T2" fmla="*/ 289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7 w 269"/>
                <a:gd name="T15" fmla="*/ 0 h 252"/>
                <a:gd name="T16" fmla="*/ 307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5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6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616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617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7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7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74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168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69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r>
              <a:rPr lang="ru-RU"/>
              <a:t>15.03.2012</a:t>
            </a:r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F0B6DF2B-42B5-4DE6-80A3-1FBA6B384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831173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41" r:id="rId1"/>
    <p:sldLayoutId id="2147488742" r:id="rId2"/>
    <p:sldLayoutId id="2147488743" r:id="rId3"/>
    <p:sldLayoutId id="2147488744" r:id="rId4"/>
    <p:sldLayoutId id="2147488745" r:id="rId5"/>
    <p:sldLayoutId id="2147488746" r:id="rId6"/>
    <p:sldLayoutId id="2147488747" r:id="rId7"/>
    <p:sldLayoutId id="2147488748" r:id="rId8"/>
    <p:sldLayoutId id="2147488749" r:id="rId9"/>
    <p:sldLayoutId id="2147488750" r:id="rId10"/>
    <p:sldLayoutId id="2147488751" r:id="rId11"/>
    <p:sldLayoutId id="2147488752" r:id="rId12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08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9 w 717"/>
                <a:gd name="T1" fmla="*/ 845 h 845"/>
                <a:gd name="T2" fmla="*/ 799 w 717"/>
                <a:gd name="T3" fmla="*/ 821 h 845"/>
                <a:gd name="T4" fmla="*/ 656 w 717"/>
                <a:gd name="T5" fmla="*/ 605 h 845"/>
                <a:gd name="T6" fmla="*/ 447 w 717"/>
                <a:gd name="T7" fmla="*/ 396 h 845"/>
                <a:gd name="T8" fmla="*/ 26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50 w 717"/>
                <a:gd name="T15" fmla="*/ 198 h 845"/>
                <a:gd name="T16" fmla="*/ 441 w 717"/>
                <a:gd name="T17" fmla="*/ 408 h 845"/>
                <a:gd name="T18" fmla="*/ 650 w 717"/>
                <a:gd name="T19" fmla="*/ 623 h 845"/>
                <a:gd name="T20" fmla="*/ 799 w 717"/>
                <a:gd name="T21" fmla="*/ 845 h 845"/>
                <a:gd name="T22" fmla="*/ 79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8 w 407"/>
                <a:gd name="T1" fmla="*/ 414 h 414"/>
                <a:gd name="T2" fmla="*/ 448 w 407"/>
                <a:gd name="T3" fmla="*/ 396 h 414"/>
                <a:gd name="T4" fmla="*/ 26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7 w 407"/>
                <a:gd name="T13" fmla="*/ 204 h 414"/>
                <a:gd name="T14" fmla="*/ 448 w 407"/>
                <a:gd name="T15" fmla="*/ 414 h 414"/>
                <a:gd name="T16" fmla="*/ 44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8 w 586"/>
                <a:gd name="T1" fmla="*/ 0 h 599"/>
                <a:gd name="T2" fmla="*/ 650 w 586"/>
                <a:gd name="T3" fmla="*/ 0 h 599"/>
                <a:gd name="T4" fmla="*/ 456 w 586"/>
                <a:gd name="T5" fmla="*/ 132 h 599"/>
                <a:gd name="T6" fmla="*/ 29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8 w 586"/>
                <a:gd name="T17" fmla="*/ 282 h 599"/>
                <a:gd name="T18" fmla="*/ 468 w 586"/>
                <a:gd name="T19" fmla="*/ 138 h 599"/>
                <a:gd name="T20" fmla="*/ 668 w 586"/>
                <a:gd name="T21" fmla="*/ 0 h 599"/>
                <a:gd name="T22" fmla="*/ 66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10 w 269"/>
                <a:gd name="T1" fmla="*/ 0 h 252"/>
                <a:gd name="T2" fmla="*/ 29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10 w 269"/>
                <a:gd name="T15" fmla="*/ 0 h 252"/>
                <a:gd name="T16" fmla="*/ 31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3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09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09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09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0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0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02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96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62192515-A984-4467-B43E-D98853A37DD6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16394F31-4D8E-4821-A3C3-892219BAA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251507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54" r:id="rId1"/>
    <p:sldLayoutId id="2147488755" r:id="rId2"/>
    <p:sldLayoutId id="2147488756" r:id="rId3"/>
    <p:sldLayoutId id="2147488757" r:id="rId4"/>
    <p:sldLayoutId id="2147488758" r:id="rId5"/>
    <p:sldLayoutId id="2147488759" r:id="rId6"/>
    <p:sldLayoutId id="2147488760" r:id="rId7"/>
    <p:sldLayoutId id="2147488761" r:id="rId8"/>
    <p:sldLayoutId id="2147488762" r:id="rId9"/>
    <p:sldLayoutId id="2147488763" r:id="rId10"/>
    <p:sldLayoutId id="2147488764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5131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3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81 w 717"/>
                <a:gd name="T1" fmla="*/ 845 h 845"/>
                <a:gd name="T2" fmla="*/ 781 w 717"/>
                <a:gd name="T3" fmla="*/ 821 h 845"/>
                <a:gd name="T4" fmla="*/ 638 w 717"/>
                <a:gd name="T5" fmla="*/ 605 h 845"/>
                <a:gd name="T6" fmla="*/ 438 w 717"/>
                <a:gd name="T7" fmla="*/ 396 h 845"/>
                <a:gd name="T8" fmla="*/ 25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1 w 717"/>
                <a:gd name="T15" fmla="*/ 198 h 845"/>
                <a:gd name="T16" fmla="*/ 432 w 717"/>
                <a:gd name="T17" fmla="*/ 408 h 845"/>
                <a:gd name="T18" fmla="*/ 632 w 717"/>
                <a:gd name="T19" fmla="*/ 623 h 845"/>
                <a:gd name="T20" fmla="*/ 781 w 717"/>
                <a:gd name="T21" fmla="*/ 845 h 845"/>
                <a:gd name="T22" fmla="*/ 78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3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9 w 407"/>
                <a:gd name="T1" fmla="*/ 414 h 414"/>
                <a:gd name="T2" fmla="*/ 439 w 407"/>
                <a:gd name="T3" fmla="*/ 396 h 414"/>
                <a:gd name="T4" fmla="*/ 25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8 w 407"/>
                <a:gd name="T13" fmla="*/ 204 h 414"/>
                <a:gd name="T14" fmla="*/ 439 w 407"/>
                <a:gd name="T15" fmla="*/ 414 h 414"/>
                <a:gd name="T16" fmla="*/ 43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3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50 w 586"/>
                <a:gd name="T1" fmla="*/ 0 h 599"/>
                <a:gd name="T2" fmla="*/ 632 w 586"/>
                <a:gd name="T3" fmla="*/ 0 h 599"/>
                <a:gd name="T4" fmla="*/ 439 w 586"/>
                <a:gd name="T5" fmla="*/ 132 h 599"/>
                <a:gd name="T6" fmla="*/ 28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9 w 586"/>
                <a:gd name="T17" fmla="*/ 282 h 599"/>
                <a:gd name="T18" fmla="*/ 450 w 586"/>
                <a:gd name="T19" fmla="*/ 138 h 599"/>
                <a:gd name="T20" fmla="*/ 650 w 586"/>
                <a:gd name="T21" fmla="*/ 0 h 599"/>
                <a:gd name="T22" fmla="*/ 65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3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1 w 269"/>
                <a:gd name="T1" fmla="*/ 0 h 252"/>
                <a:gd name="T2" fmla="*/ 28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1 w 269"/>
                <a:gd name="T15" fmla="*/ 0 h 252"/>
                <a:gd name="T16" fmla="*/ 30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4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41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42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514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514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4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4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4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50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44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5145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BF7835DF-C19E-48EC-8C26-9B7B8A5C5664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D62B2AF8-1122-45A9-AEFC-3ADA90CB6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050728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66" r:id="rId1"/>
    <p:sldLayoutId id="2147488767" r:id="rId2"/>
    <p:sldLayoutId id="2147488768" r:id="rId3"/>
    <p:sldLayoutId id="2147488769" r:id="rId4"/>
    <p:sldLayoutId id="2147488770" r:id="rId5"/>
    <p:sldLayoutId id="2147488771" r:id="rId6"/>
    <p:sldLayoutId id="2147488772" r:id="rId7"/>
    <p:sldLayoutId id="2147488773" r:id="rId8"/>
    <p:sldLayoutId id="2147488774" r:id="rId9"/>
    <p:sldLayoutId id="2147488775" r:id="rId10"/>
    <p:sldLayoutId id="2147488776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9227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8" name="Freeform 36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1" name="Freeform 39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9 w 717"/>
                <a:gd name="T1" fmla="*/ 845 h 845"/>
                <a:gd name="T2" fmla="*/ 779 w 717"/>
                <a:gd name="T3" fmla="*/ 821 h 845"/>
                <a:gd name="T4" fmla="*/ 636 w 717"/>
                <a:gd name="T5" fmla="*/ 605 h 845"/>
                <a:gd name="T6" fmla="*/ 437 w 717"/>
                <a:gd name="T7" fmla="*/ 396 h 845"/>
                <a:gd name="T8" fmla="*/ 252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0 w 717"/>
                <a:gd name="T15" fmla="*/ 198 h 845"/>
                <a:gd name="T16" fmla="*/ 431 w 717"/>
                <a:gd name="T17" fmla="*/ 408 h 845"/>
                <a:gd name="T18" fmla="*/ 630 w 717"/>
                <a:gd name="T19" fmla="*/ 623 h 845"/>
                <a:gd name="T20" fmla="*/ 779 w 717"/>
                <a:gd name="T21" fmla="*/ 845 h 845"/>
                <a:gd name="T22" fmla="*/ 77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8 w 407"/>
                <a:gd name="T1" fmla="*/ 414 h 414"/>
                <a:gd name="T2" fmla="*/ 438 w 407"/>
                <a:gd name="T3" fmla="*/ 396 h 414"/>
                <a:gd name="T4" fmla="*/ 253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7 w 407"/>
                <a:gd name="T13" fmla="*/ 204 h 414"/>
                <a:gd name="T14" fmla="*/ 438 w 407"/>
                <a:gd name="T15" fmla="*/ 414 h 414"/>
                <a:gd name="T16" fmla="*/ 438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8 w 586"/>
                <a:gd name="T1" fmla="*/ 0 h 599"/>
                <a:gd name="T2" fmla="*/ 630 w 586"/>
                <a:gd name="T3" fmla="*/ 0 h 599"/>
                <a:gd name="T4" fmla="*/ 438 w 586"/>
                <a:gd name="T5" fmla="*/ 132 h 599"/>
                <a:gd name="T6" fmla="*/ 288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8 w 586"/>
                <a:gd name="T17" fmla="*/ 282 h 599"/>
                <a:gd name="T18" fmla="*/ 448 w 586"/>
                <a:gd name="T19" fmla="*/ 138 h 599"/>
                <a:gd name="T20" fmla="*/ 648 w 586"/>
                <a:gd name="T21" fmla="*/ 0 h 599"/>
                <a:gd name="T22" fmla="*/ 64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0 w 269"/>
                <a:gd name="T1" fmla="*/ 0 h 252"/>
                <a:gd name="T2" fmla="*/ 282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0 w 269"/>
                <a:gd name="T15" fmla="*/ 0 h 252"/>
                <a:gd name="T16" fmla="*/ 30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923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924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4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4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4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46" name="Line 30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0" name="Line 24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7BAE855B-7E83-440B-9657-921E8094D6C3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747B3C2B-8ABA-43B4-81D3-1650E2594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315195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78" r:id="rId1"/>
    <p:sldLayoutId id="2147488779" r:id="rId2"/>
    <p:sldLayoutId id="2147488780" r:id="rId3"/>
    <p:sldLayoutId id="2147488781" r:id="rId4"/>
    <p:sldLayoutId id="2147488782" r:id="rId5"/>
    <p:sldLayoutId id="2147488783" r:id="rId6"/>
    <p:sldLayoutId id="2147488784" r:id="rId7"/>
    <p:sldLayoutId id="2147488785" r:id="rId8"/>
    <p:sldLayoutId id="2147488786" r:id="rId9"/>
    <p:sldLayoutId id="2147488787" r:id="rId10"/>
    <p:sldLayoutId id="2147488788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697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698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grpSp>
          <p:nvGrpSpPr>
            <p:cNvPr id="820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698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8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2699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2699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699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699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820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93 w 717"/>
                <a:gd name="T1" fmla="*/ 845 h 845"/>
                <a:gd name="T2" fmla="*/ 793 w 717"/>
                <a:gd name="T3" fmla="*/ 821 h 845"/>
                <a:gd name="T4" fmla="*/ 650 w 717"/>
                <a:gd name="T5" fmla="*/ 605 h 845"/>
                <a:gd name="T6" fmla="*/ 444 w 717"/>
                <a:gd name="T7" fmla="*/ 396 h 845"/>
                <a:gd name="T8" fmla="*/ 259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47 w 717"/>
                <a:gd name="T15" fmla="*/ 198 h 845"/>
                <a:gd name="T16" fmla="*/ 438 w 717"/>
                <a:gd name="T17" fmla="*/ 408 h 845"/>
                <a:gd name="T18" fmla="*/ 644 w 717"/>
                <a:gd name="T19" fmla="*/ 623 h 845"/>
                <a:gd name="T20" fmla="*/ 793 w 717"/>
                <a:gd name="T21" fmla="*/ 845 h 845"/>
                <a:gd name="T22" fmla="*/ 79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0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45 w 407"/>
                <a:gd name="T1" fmla="*/ 414 h 414"/>
                <a:gd name="T2" fmla="*/ 445 w 407"/>
                <a:gd name="T3" fmla="*/ 396 h 414"/>
                <a:gd name="T4" fmla="*/ 260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54 w 407"/>
                <a:gd name="T13" fmla="*/ 204 h 414"/>
                <a:gd name="T14" fmla="*/ 445 w 407"/>
                <a:gd name="T15" fmla="*/ 414 h 414"/>
                <a:gd name="T16" fmla="*/ 445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700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821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62 w 586"/>
                <a:gd name="T1" fmla="*/ 0 h 599"/>
                <a:gd name="T2" fmla="*/ 644 w 586"/>
                <a:gd name="T3" fmla="*/ 0 h 599"/>
                <a:gd name="T4" fmla="*/ 450 w 586"/>
                <a:gd name="T5" fmla="*/ 132 h 599"/>
                <a:gd name="T6" fmla="*/ 295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95 w 586"/>
                <a:gd name="T17" fmla="*/ 282 h 599"/>
                <a:gd name="T18" fmla="*/ 462 w 586"/>
                <a:gd name="T19" fmla="*/ 138 h 599"/>
                <a:gd name="T20" fmla="*/ 662 w 586"/>
                <a:gd name="T21" fmla="*/ 0 h 599"/>
                <a:gd name="T22" fmla="*/ 66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1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307 w 269"/>
                <a:gd name="T1" fmla="*/ 0 h 252"/>
                <a:gd name="T2" fmla="*/ 289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307 w 269"/>
                <a:gd name="T15" fmla="*/ 0 h 252"/>
                <a:gd name="T16" fmla="*/ 307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1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1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1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821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821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6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217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701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701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359E9C91-6C01-45CA-BE99-562CEAD99F2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12701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2701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488BED81-BE13-422B-BFD9-E8D398409C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701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096964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790" r:id="rId1"/>
    <p:sldLayoutId id="2147488791" r:id="rId2"/>
    <p:sldLayoutId id="2147488792" r:id="rId3"/>
    <p:sldLayoutId id="2147488793" r:id="rId4"/>
    <p:sldLayoutId id="2147488794" r:id="rId5"/>
    <p:sldLayoutId id="2147488795" r:id="rId6"/>
    <p:sldLayoutId id="2147488796" r:id="rId7"/>
    <p:sldLayoutId id="2147488797" r:id="rId8"/>
    <p:sldLayoutId id="2147488798" r:id="rId9"/>
    <p:sldLayoutId id="2147488799" r:id="rId10"/>
    <p:sldLayoutId id="2147488800" r:id="rId11"/>
    <p:sldLayoutId id="2147488801" r:id="rId12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76250"/>
            <a:ext cx="8856663" cy="1223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>
                <a:latin typeface="+mn-lt"/>
              </a:rPr>
              <a:t/>
            </a:r>
            <a:br>
              <a:rPr lang="en-US" sz="3200" b="1" dirty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XV</a:t>
            </a:r>
            <a:r>
              <a:rPr lang="en-US" sz="3600" b="1" dirty="0" smtClean="0">
                <a:latin typeface="+mn-lt"/>
              </a:rPr>
              <a:t>III</a:t>
            </a:r>
            <a:r>
              <a:rPr lang="ru-RU" sz="3600" b="1" dirty="0" smtClean="0">
                <a:latin typeface="+mn-lt"/>
              </a:rPr>
              <a:t> КОНФЕРЕНЦИЯ</a:t>
            </a:r>
            <a:r>
              <a:rPr lang="en-US" sz="3600" b="1" dirty="0" smtClean="0">
                <a:latin typeface="+mn-lt"/>
              </a:rPr>
              <a:t> </a:t>
            </a:r>
            <a:r>
              <a:rPr lang="ru-RU" sz="3600" b="1" dirty="0" smtClean="0">
                <a:latin typeface="+mn-lt"/>
              </a:rPr>
              <a:t>по </a:t>
            </a:r>
            <a:r>
              <a:rPr lang="ru-RU" sz="3600" b="1" dirty="0" err="1" smtClean="0">
                <a:latin typeface="+mn-lt"/>
              </a:rPr>
              <a:t>ИУМиБ</a:t>
            </a:r>
            <a:r>
              <a:rPr lang="en-US" sz="3600" b="1" dirty="0" smtClean="0">
                <a:latin typeface="+mn-lt"/>
              </a:rPr>
              <a:t/>
            </a:r>
            <a:br>
              <a:rPr lang="en-US" sz="36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Москва-МГУ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Экономический факультет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>
                <a:latin typeface="+mn-lt"/>
              </a:rPr>
              <a:t/>
            </a:r>
            <a:br>
              <a:rPr lang="ru-RU" sz="3200" b="1" dirty="0">
                <a:latin typeface="+mn-lt"/>
              </a:rPr>
            </a:br>
            <a:r>
              <a:rPr lang="ru-RU" sz="3200" b="1" dirty="0">
                <a:latin typeface="+mn-lt"/>
              </a:rPr>
              <a:t/>
            </a:r>
            <a:br>
              <a:rPr lang="ru-RU" sz="3200" b="1" dirty="0">
                <a:latin typeface="+mn-lt"/>
              </a:rPr>
            </a:br>
            <a:r>
              <a:rPr lang="ru-RU" sz="3200" b="1" dirty="0">
                <a:latin typeface="+mn-lt"/>
              </a:rPr>
              <a:t/>
            </a:r>
            <a:br>
              <a:rPr lang="ru-RU" sz="3200" b="1" dirty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en-US" sz="3200" b="1" dirty="0" smtClean="0">
                <a:latin typeface="+mn-lt"/>
              </a:rPr>
              <a:t/>
            </a:r>
            <a:br>
              <a:rPr lang="en-US" sz="3200" b="1" dirty="0" smtClean="0">
                <a:latin typeface="+mn-lt"/>
              </a:rPr>
            </a:br>
            <a:r>
              <a:rPr lang="ru-RU" sz="3200" b="1" dirty="0">
                <a:latin typeface="+mn-lt"/>
              </a:rPr>
              <a:t/>
            </a:r>
            <a:br>
              <a:rPr lang="ru-RU" sz="3200" b="1" dirty="0">
                <a:latin typeface="+mn-lt"/>
              </a:rPr>
            </a:br>
            <a:r>
              <a:rPr lang="ru-RU" sz="3200" b="1" dirty="0">
                <a:latin typeface="+mn-lt"/>
              </a:rPr>
              <a:t> </a:t>
            </a:r>
            <a:endParaRPr lang="ru-RU" sz="3200" b="1" dirty="0" smtClean="0">
              <a:latin typeface="+mn-lt"/>
            </a:endParaRPr>
          </a:p>
        </p:txBody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809"/>
            <a:ext cx="9143999" cy="439519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  <a:defRPr/>
            </a:pPr>
            <a:endParaRPr lang="en-US" sz="3600" b="1" cap="all" dirty="0" smtClean="0"/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ru-RU" sz="3600" b="1" cap="all" dirty="0" smtClean="0"/>
              <a:t>ИСТОКИ, СЦЕНАРИИ, Проблемы, 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ru-RU" sz="3600" b="1" cap="all" dirty="0" smtClean="0"/>
              <a:t>и 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ru-RU" sz="3600" b="1" cap="all" dirty="0" smtClean="0"/>
              <a:t>новые результаты в ИУМ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600" b="1" cap="all" dirty="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b="1" dirty="0" err="1" smtClean="0"/>
              <a:t>Маршев</a:t>
            </a:r>
            <a:r>
              <a:rPr lang="ru-RU" sz="3600" b="1" dirty="0" smtClean="0"/>
              <a:t> В.И.</a:t>
            </a:r>
            <a:endParaRPr lang="en-US" sz="3600" b="1" dirty="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/>
              <a:t>vmarshev@mail.ru</a:t>
            </a:r>
            <a:endParaRPr lang="ru-RU" sz="2400" b="1" dirty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b="1" dirty="0" smtClean="0"/>
              <a:t>29 </a:t>
            </a:r>
            <a:r>
              <a:rPr lang="ru-RU" sz="2800" b="1" dirty="0" smtClean="0"/>
              <a:t>Июня 20</a:t>
            </a:r>
            <a:r>
              <a:rPr lang="en-US" sz="2800" b="1" dirty="0" smtClean="0"/>
              <a:t>17</a:t>
            </a:r>
            <a:r>
              <a:rPr lang="ru-RU" sz="2800" b="1" dirty="0" smtClean="0"/>
              <a:t>г.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/>
          </a:p>
        </p:txBody>
      </p:sp>
      <p:sp>
        <p:nvSpPr>
          <p:cNvPr id="8" name="Дата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9C50289-EB7E-4723-8C0A-00569F1972D0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68C7EA-CBCF-4909-BD3E-C031A538F76F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rgbClr val="FFFFFF"/>
                </a:solidFill>
              </a:rPr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0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0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06" grpId="0"/>
      <p:bldP spid="50790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Проблемы  социальной памяти - 1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764704"/>
            <a:ext cx="8928100" cy="5366221"/>
          </a:xfrm>
        </p:spPr>
        <p:txBody>
          <a:bodyPr/>
          <a:lstStyle/>
          <a:p>
            <a:r>
              <a:rPr lang="ru-RU" sz="2400" dirty="0" smtClean="0"/>
              <a:t>История, которую хотели бы записать историографы в социальную память, представала в столь противоречивых свидетельствах, что это ставило серьезную проблему выработки рациональных приемов отделения вымысла от истины в этих свидетельствах. Так что, проблема формирования социального знания сохранилась, но уже в форме проверки достоверности описываемого события. А поскольку речь идет не просто о централизации социальной памяти (в виде фиксации «свидетельств» в этой памяти), а о достоверном описании, то историографы стали осознавать, что «свидетельство» и «событие» не есть одно и то же, и целью историка становится запись достоверных свидетельств.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Проблемы  социальной памяти - 2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908720"/>
            <a:ext cx="8928100" cy="5222205"/>
          </a:xfrm>
        </p:spPr>
        <p:txBody>
          <a:bodyPr/>
          <a:lstStyle/>
          <a:p>
            <a:r>
              <a:rPr lang="ru-RU" sz="2800" dirty="0" smtClean="0"/>
              <a:t>Историки управленческой мысли, как пользователи различного рода источников данных, должны осознавать, что берутся за реконструкцию прошлых знаний, т.е. за трудоемкий труд проверки достоверности доступных им свидетельств. С этой целью можно применять всевозможные средства «критики источников», начиная от первых рекомендаций Петрарки, </a:t>
            </a:r>
            <a:r>
              <a:rPr lang="ru-RU" sz="2800" dirty="0" err="1" smtClean="0"/>
              <a:t>Бокаччо</a:t>
            </a:r>
            <a:r>
              <a:rPr lang="ru-RU" sz="2800" dirty="0" smtClean="0"/>
              <a:t> и </a:t>
            </a:r>
            <a:r>
              <a:rPr lang="ru-RU" sz="2800" dirty="0" err="1" smtClean="0"/>
              <a:t>Бруни</a:t>
            </a:r>
            <a:r>
              <a:rPr lang="ru-RU" sz="2800" dirty="0" smtClean="0"/>
              <a:t> </a:t>
            </a:r>
            <a:r>
              <a:rPr lang="ru-RU" sz="2800" dirty="0" err="1" smtClean="0"/>
              <a:t>и</a:t>
            </a:r>
            <a:r>
              <a:rPr lang="ru-RU" sz="2800" dirty="0" smtClean="0"/>
              <a:t> заканчивая самыми современными «критическими методами» филологического кластерного анализа текстов. 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Проблемы  социальной памяти - 3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836712"/>
            <a:ext cx="8928100" cy="5294213"/>
          </a:xfrm>
        </p:spPr>
        <p:txBody>
          <a:bodyPr/>
          <a:lstStyle/>
          <a:p>
            <a:r>
              <a:rPr lang="ru-RU" sz="2800" dirty="0" smtClean="0"/>
              <a:t>В то же время, надо понимать, что даже историки гражданских событий по-прежнему имеют массу проблем реконструкции прошлого (например, до сих пор нет полного научного ответа на вопрос «Почему «Аврора» произвела выстрел в определенный день, час и минуту?»). </a:t>
            </a:r>
          </a:p>
          <a:p>
            <a:r>
              <a:rPr lang="ru-RU" sz="2800" dirty="0" smtClean="0"/>
              <a:t> А уж тем более «историкам мысли» трудно отвечать на классические вопросы </a:t>
            </a:r>
            <a:r>
              <a:rPr lang="ru-RU" sz="2800" dirty="0" err="1" smtClean="0"/>
              <a:t>В.Уэвелла</a:t>
            </a:r>
            <a:r>
              <a:rPr lang="ru-RU" sz="2800" dirty="0" smtClean="0"/>
              <a:t>, поставленные им в «Истории индуктивных наук» (1867): 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12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В.УЭВЕЛЛ: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468544" cy="5366221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«…</a:t>
            </a:r>
            <a:r>
              <a:rPr lang="ru-RU" b="1" dirty="0" smtClean="0"/>
              <a:t>Как</a:t>
            </a:r>
            <a:r>
              <a:rPr lang="ru-RU" dirty="0" smtClean="0"/>
              <a:t> сделан был каждый из тех важных успехов, которыми науки достигли своего нынешнего состояния, </a:t>
            </a:r>
            <a:r>
              <a:rPr lang="ru-RU" b="1" dirty="0" smtClean="0"/>
              <a:t>Когда и Кем</a:t>
            </a:r>
            <a:r>
              <a:rPr lang="ru-RU" dirty="0" smtClean="0"/>
              <a:t> была приобретена каждая из великих истин, собрание которых составляет теперь драгоценное научное сокровище?». </a:t>
            </a:r>
          </a:p>
          <a:p>
            <a:pPr>
              <a:defRPr/>
            </a:pPr>
            <a:r>
              <a:rPr lang="ru-RU" dirty="0" smtClean="0"/>
              <a:t>К этим вопросам от себя мы можем добавить, по крайней мере, еще два ??:  </a:t>
            </a:r>
            <a:r>
              <a:rPr lang="ru-RU" b="1" dirty="0" smtClean="0"/>
              <a:t>С какой целью</a:t>
            </a:r>
            <a:r>
              <a:rPr lang="ru-RU" dirty="0" smtClean="0"/>
              <a:t> и </a:t>
            </a:r>
            <a:r>
              <a:rPr lang="ru-RU" b="1" dirty="0" smtClean="0"/>
              <a:t>Почему </a:t>
            </a:r>
            <a:r>
              <a:rPr lang="ru-RU" dirty="0" smtClean="0"/>
              <a:t>(по Аристотелю) свершаются научные открытия? </a:t>
            </a:r>
          </a:p>
          <a:p>
            <a:pPr algn="r">
              <a:buNone/>
              <a:defRPr/>
            </a:pP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13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О гносеологии ИУМ и предикатах - 1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836712"/>
            <a:ext cx="9036050" cy="5294213"/>
          </a:xfrm>
        </p:spPr>
        <p:txBody>
          <a:bodyPr/>
          <a:lstStyle/>
          <a:p>
            <a:r>
              <a:rPr lang="ru-RU" sz="2600" dirty="0" smtClean="0"/>
              <a:t>Объекты ИУМ: «тексты» (м.б. интервью)</a:t>
            </a:r>
          </a:p>
          <a:p>
            <a:r>
              <a:rPr lang="ru-RU" sz="2600" dirty="0" smtClean="0"/>
              <a:t>Этапы: «прочтение» </a:t>
            </a:r>
            <a:r>
              <a:rPr lang="ru-RU" sz="2600" dirty="0" smtClean="0">
                <a:sym typeface="Wingdings" pitchFamily="2" charset="2"/>
              </a:rPr>
              <a:t></a:t>
            </a:r>
            <a:r>
              <a:rPr lang="ru-RU" sz="2600" dirty="0" smtClean="0"/>
              <a:t> «понимание»</a:t>
            </a:r>
            <a:r>
              <a:rPr lang="ru-RU" sz="2600" dirty="0" smtClean="0">
                <a:sym typeface="Wingdings" pitchFamily="2" charset="2"/>
              </a:rPr>
              <a:t></a:t>
            </a:r>
            <a:r>
              <a:rPr lang="en-US" sz="2600" dirty="0" smtClean="0">
                <a:sym typeface="Wingdings" pitchFamily="2" charset="2"/>
              </a:rPr>
              <a:t> </a:t>
            </a:r>
            <a:r>
              <a:rPr lang="ru-RU" sz="2600" dirty="0" smtClean="0">
                <a:sym typeface="Wingdings" pitchFamily="2" charset="2"/>
              </a:rPr>
              <a:t>«историческая реконструкция»</a:t>
            </a:r>
            <a:endParaRPr lang="ru-RU" sz="2600" dirty="0" smtClean="0"/>
          </a:p>
          <a:p>
            <a:r>
              <a:rPr lang="ru-RU" sz="2600" dirty="0" smtClean="0"/>
              <a:t>Текст превращается  в исторический «источник» в результате замены (по отношению к нему) операций «</a:t>
            </a:r>
            <a:r>
              <a:rPr lang="ru-RU" sz="2600" b="1" dirty="0" smtClean="0"/>
              <a:t>прочтения</a:t>
            </a:r>
            <a:r>
              <a:rPr lang="ru-RU" sz="2600" dirty="0" smtClean="0"/>
              <a:t>» и «</a:t>
            </a:r>
            <a:r>
              <a:rPr lang="ru-RU" sz="2600" b="1" dirty="0" smtClean="0"/>
              <a:t>понимания</a:t>
            </a:r>
            <a:r>
              <a:rPr lang="ru-RU" sz="2600" dirty="0" smtClean="0"/>
              <a:t>» на операцию «</a:t>
            </a:r>
            <a:r>
              <a:rPr lang="ru-RU" sz="2600" b="1" dirty="0" smtClean="0"/>
              <a:t>исторической реконструкции</a:t>
            </a:r>
            <a:r>
              <a:rPr lang="ru-RU" sz="2600" dirty="0" smtClean="0"/>
              <a:t>».</a:t>
            </a:r>
          </a:p>
          <a:p>
            <a:r>
              <a:rPr lang="ru-RU" sz="2600" dirty="0" smtClean="0"/>
              <a:t>Психологи, характеризуя процесс понимания, говорят, что понимающий субъект должен провести соответствующую «</a:t>
            </a:r>
            <a:r>
              <a:rPr lang="ru-RU" sz="2600" b="1" dirty="0" smtClean="0"/>
              <a:t>предикацию</a:t>
            </a:r>
            <a:r>
              <a:rPr lang="ru-RU" sz="2600" dirty="0" smtClean="0"/>
              <a:t>», т.е. приписывание объекту мысли определенного </a:t>
            </a:r>
            <a:r>
              <a:rPr lang="ru-RU" sz="2600" b="1" dirty="0" smtClean="0"/>
              <a:t>предиката (свойства</a:t>
            </a:r>
            <a:r>
              <a:rPr lang="ru-RU" sz="2600" dirty="0" smtClean="0"/>
              <a:t>). </a:t>
            </a:r>
          </a:p>
          <a:p>
            <a:r>
              <a:rPr lang="ru-RU" sz="2600" dirty="0" smtClean="0"/>
              <a:t>«Понимание» характеризуется как «включение в связь» или «объединение в мысли».</a:t>
            </a:r>
            <a:endParaRPr lang="ru-RU" sz="2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14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О гносеологии ИУМ и предикатах - 2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396536" cy="5294213"/>
          </a:xfrm>
        </p:spPr>
        <p:txBody>
          <a:bodyPr/>
          <a:lstStyle/>
          <a:p>
            <a:r>
              <a:rPr lang="ru-RU" sz="2800" dirty="0" smtClean="0"/>
              <a:t>Очевидно, что средства приписывания объекту мысли определённого свойства (или предикация) в разные эпохи совершенно различны. Читая тексты средневековых мыслителей, мы сталкивались с выражениями, которые часто неприемлемы для нас, из-за чего возникает непонимание текста. </a:t>
            </a:r>
          </a:p>
          <a:p>
            <a:r>
              <a:rPr lang="ru-RU" sz="2800" dirty="0" smtClean="0"/>
              <a:t>При первом чтении текста прошлого мы будем всегда испытывать непонимание, поскольку вначале не знаем смысла текста. </a:t>
            </a:r>
          </a:p>
          <a:p>
            <a:r>
              <a:rPr lang="ru-RU" sz="2800" dirty="0" smtClean="0"/>
              <a:t>Но, стремясь к пониманию, будем переводить тексты на язык современных теорий управления.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О гносеологии ИУМ и предикатах - 3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294213"/>
          </a:xfrm>
        </p:spPr>
        <p:txBody>
          <a:bodyPr/>
          <a:lstStyle/>
          <a:p>
            <a:r>
              <a:rPr lang="ru-RU" sz="2800" dirty="0" smtClean="0"/>
              <a:t>Так приходилось (в учебнике и статьях по ИУМ) «переводить» (трактовать) тексты Хаммурапи («Законы»), Хан </a:t>
            </a:r>
            <a:r>
              <a:rPr lang="ru-RU" sz="2800" dirty="0" err="1" smtClean="0"/>
              <a:t>Фэй-цзы</a:t>
            </a:r>
            <a:r>
              <a:rPr lang="ru-RU" sz="2800" dirty="0" smtClean="0"/>
              <a:t>, </a:t>
            </a:r>
          </a:p>
          <a:p>
            <a:r>
              <a:rPr lang="ru-RU" sz="2800" dirty="0" err="1" smtClean="0"/>
              <a:t>Артхашастры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«Правды Русской», «Домостроя» </a:t>
            </a:r>
            <a:r>
              <a:rPr lang="ru-RU" sz="2800" dirty="0" err="1" smtClean="0"/>
              <a:t>Сильвестра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Новоторгового устава 1667 года, </a:t>
            </a:r>
          </a:p>
          <a:p>
            <a:r>
              <a:rPr lang="ru-RU" sz="2800" dirty="0" smtClean="0"/>
              <a:t>«Политики» </a:t>
            </a:r>
            <a:r>
              <a:rPr lang="ru-RU" sz="2800" dirty="0" err="1" smtClean="0"/>
              <a:t>Ю.Крижанича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даже архивные документы </a:t>
            </a:r>
            <a:r>
              <a:rPr lang="ru-RU" sz="2800" dirty="0" err="1" smtClean="0"/>
              <a:t>Дм.Пихно</a:t>
            </a:r>
            <a:r>
              <a:rPr lang="ru-RU" sz="2800" dirty="0" smtClean="0"/>
              <a:t> и П.Лаврова </a:t>
            </a:r>
          </a:p>
          <a:p>
            <a:r>
              <a:rPr lang="ru-RU" sz="2800" dirty="0" smtClean="0"/>
              <a:t>и материалы из многих других источников.</a:t>
            </a:r>
            <a:endParaRPr lang="ru-RU" sz="2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О гносеологии ИУМ и предикатах - 4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294213"/>
          </a:xfrm>
        </p:spPr>
        <p:txBody>
          <a:bodyPr/>
          <a:lstStyle/>
          <a:p>
            <a:r>
              <a:rPr lang="ru-RU" sz="2800" dirty="0" smtClean="0"/>
              <a:t>Научившись выделять предикаты в развитии УМ, мы научаемся реконструировать нормативные системы взглядов и идей прошлого. </a:t>
            </a:r>
          </a:p>
          <a:p>
            <a:r>
              <a:rPr lang="ru-RU" sz="2800" dirty="0" smtClean="0"/>
              <a:t>Это означает, что мы в состоянии тогда выделять схемы предикации прошлого, а собственно эволюция УМ описывается тогда, как </a:t>
            </a:r>
            <a:r>
              <a:rPr lang="ru-RU" sz="2800" b="1" dirty="0" smtClean="0"/>
              <a:t>смена схем предикации</a:t>
            </a:r>
            <a:r>
              <a:rPr lang="ru-RU" sz="2800" dirty="0" smtClean="0"/>
              <a:t>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17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О гносеологии ИУМ и предикатах - 5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396536" cy="5294213"/>
          </a:xfrm>
        </p:spPr>
        <p:txBody>
          <a:bodyPr/>
          <a:lstStyle/>
          <a:p>
            <a:pPr marL="144000"/>
            <a:r>
              <a:rPr lang="ru-RU" sz="2800" dirty="0" smtClean="0"/>
              <a:t>Пользуясь термином И. Пригожина и Т.Куна, можно сказать, что «</a:t>
            </a:r>
            <a:r>
              <a:rPr lang="ru-RU" sz="2800" b="1" dirty="0" smtClean="0"/>
              <a:t>настоящее» </a:t>
            </a:r>
            <a:r>
              <a:rPr lang="ru-RU" sz="2800" dirty="0" smtClean="0"/>
              <a:t>от</a:t>
            </a:r>
            <a:r>
              <a:rPr lang="ru-RU" sz="2800" b="1" dirty="0" smtClean="0"/>
              <a:t> «прошлого» в указанном смысле имеет границу на смене «парадигм»</a:t>
            </a:r>
            <a:r>
              <a:rPr lang="ru-RU" sz="2800" dirty="0" smtClean="0"/>
              <a:t> (или на смене одной системы господствующих взглядов, течений, научных школ на другую). </a:t>
            </a:r>
          </a:p>
          <a:p>
            <a:pPr marL="144000"/>
            <a:r>
              <a:rPr lang="ru-RU" sz="2800" b="1" dirty="0" smtClean="0"/>
              <a:t>Парадигма  - это альтернативная действительность!</a:t>
            </a:r>
          </a:p>
          <a:p>
            <a:pPr marL="144000"/>
            <a:r>
              <a:rPr lang="ru-RU" sz="2800" dirty="0" smtClean="0"/>
              <a:t>Так возник и </a:t>
            </a:r>
            <a:r>
              <a:rPr lang="ru-RU" sz="2800" b="1" dirty="0" err="1" smtClean="0"/>
              <a:t>парадигмальный</a:t>
            </a:r>
            <a:r>
              <a:rPr lang="ru-RU" sz="2800" b="1" dirty="0" smtClean="0"/>
              <a:t> подход к выявлению этапов в развитии управленческой мысли.</a:t>
            </a:r>
          </a:p>
          <a:p>
            <a:pPr marL="144000">
              <a:buNone/>
            </a:pPr>
            <a:r>
              <a:rPr lang="ru-RU" sz="2800" dirty="0" smtClean="0"/>
              <a:t>Общая цель – выявлять закономерности в ИУМ</a:t>
            </a:r>
            <a:endParaRPr lang="ru-RU" sz="2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64703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Задача исследователей по ИУМ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510237"/>
          </a:xfrm>
        </p:spPr>
        <p:txBody>
          <a:bodyPr/>
          <a:lstStyle/>
          <a:p>
            <a:pPr>
              <a:buNone/>
              <a:defRPr/>
            </a:pPr>
            <a:r>
              <a:rPr lang="en-US" dirty="0" smtClean="0">
                <a:effectLst/>
                <a:latin typeface="Times New Roman"/>
                <a:ea typeface="Times New Roman"/>
              </a:rPr>
              <a:t> </a:t>
            </a:r>
            <a:r>
              <a:rPr lang="ru-RU" dirty="0" smtClean="0"/>
              <a:t> </a:t>
            </a:r>
            <a:r>
              <a:rPr lang="ru-RU" sz="2400" dirty="0" smtClean="0"/>
              <a:t>Управление,</a:t>
            </a:r>
            <a:r>
              <a:rPr lang="ru-RU" sz="2400" b="1" dirty="0" smtClean="0"/>
              <a:t> </a:t>
            </a:r>
            <a:r>
              <a:rPr lang="ru-RU" sz="2400" dirty="0" smtClean="0"/>
              <a:t>как сознательная человеческая деятельность, нацеленная на производство товаров/услуг и удовлетворение разного рода потребностей людей, имеет многотысячелетнюю историю. Очевидно, столь же продолжительную историю имеют идеи, представления, взгляды и знания об управлении, которые постоянно сопровождали эту деятельность. </a:t>
            </a:r>
          </a:p>
          <a:p>
            <a:pPr>
              <a:buNone/>
              <a:defRPr/>
            </a:pPr>
            <a:r>
              <a:rPr lang="ru-RU" sz="2400" dirty="0" smtClean="0"/>
              <a:t>Важнейшая задача историков управления – постоянно превращать </a:t>
            </a:r>
            <a:r>
              <a:rPr lang="ru-RU" sz="2400" b="1" dirty="0" smtClean="0"/>
              <a:t>управленческое</a:t>
            </a:r>
            <a:r>
              <a:rPr lang="ru-RU" sz="2400" dirty="0" smtClean="0"/>
              <a:t> </a:t>
            </a:r>
            <a:r>
              <a:rPr lang="ru-RU" sz="2400" b="1" dirty="0" smtClean="0"/>
              <a:t>наследство</a:t>
            </a:r>
            <a:r>
              <a:rPr lang="ru-RU" sz="2400" dirty="0" smtClean="0"/>
              <a:t>, т.е. накопленный человечеством многовековой богатейший и во многом нетронутый эмпирический и теоретический материал в области управления организациями и хозяйственной деятельностью, в теоретическое </a:t>
            </a:r>
            <a:r>
              <a:rPr lang="ru-RU" sz="2400" b="1" dirty="0" smtClean="0"/>
              <a:t>наследие</a:t>
            </a:r>
            <a:r>
              <a:rPr lang="ru-RU" sz="2400" dirty="0" smtClean="0"/>
              <a:t>, т.е. в осмысленное систематизированное завершенное историко-научное представление (т.е. в ИУ и в ИУМ).</a:t>
            </a: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"/>
            <a:ext cx="8229600" cy="836711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План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20688"/>
            <a:ext cx="9144000" cy="5475313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1</a:t>
            </a:r>
            <a:r>
              <a:rPr lang="ru-RU" sz="2800" dirty="0" smtClean="0"/>
              <a:t>. Приветствие/ </a:t>
            </a:r>
            <a:r>
              <a:rPr lang="ru-RU" sz="2800" dirty="0" smtClean="0"/>
              <a:t>Извинения/Правки </a:t>
            </a:r>
            <a:endParaRPr lang="ru-RU" sz="2800" dirty="0" smtClean="0"/>
          </a:p>
          <a:p>
            <a:pPr>
              <a:buNone/>
              <a:defRPr/>
            </a:pPr>
            <a:r>
              <a:rPr lang="ru-RU" sz="2800" dirty="0" smtClean="0"/>
              <a:t>2. Краткий обзор материалов</a:t>
            </a:r>
          </a:p>
          <a:p>
            <a:pPr>
              <a:buNone/>
              <a:defRPr/>
            </a:pPr>
            <a:r>
              <a:rPr lang="ru-RU" sz="2800" dirty="0" smtClean="0"/>
              <a:t>3. О методологии ИУМ (одна из целей наших конференций по ИУМ)</a:t>
            </a:r>
          </a:p>
          <a:p>
            <a:pPr>
              <a:buNone/>
              <a:defRPr/>
            </a:pPr>
            <a:r>
              <a:rPr lang="ru-RU" sz="2800" dirty="0" smtClean="0"/>
              <a:t>3.1. </a:t>
            </a:r>
            <a:r>
              <a:rPr lang="ru-RU" sz="2800" dirty="0" smtClean="0"/>
              <a:t>«Прошлое»</a:t>
            </a:r>
            <a:r>
              <a:rPr lang="ru-RU" sz="2800" dirty="0" smtClean="0">
                <a:sym typeface="Wingdings" pitchFamily="2" charset="2"/>
              </a:rPr>
              <a:t></a:t>
            </a:r>
            <a:r>
              <a:rPr lang="ru-RU" sz="2800" dirty="0" err="1" smtClean="0"/>
              <a:t>Настоящее</a:t>
            </a:r>
            <a:r>
              <a:rPr lang="ru-RU" sz="2800" dirty="0" err="1" smtClean="0">
                <a:sym typeface="Wingdings" pitchFamily="2" charset="2"/>
              </a:rPr>
              <a:t>Будущее</a:t>
            </a:r>
            <a:endParaRPr lang="ru-RU" sz="2800" dirty="0" smtClean="0"/>
          </a:p>
          <a:p>
            <a:pPr>
              <a:buNone/>
              <a:defRPr/>
            </a:pPr>
            <a:r>
              <a:rPr lang="ru-RU" sz="2800" dirty="0" smtClean="0"/>
              <a:t>3</a:t>
            </a:r>
            <a:r>
              <a:rPr lang="en-US" sz="2800" dirty="0" smtClean="0"/>
              <a:t>.</a:t>
            </a:r>
            <a:r>
              <a:rPr lang="ru-RU" sz="2800" dirty="0" smtClean="0"/>
              <a:t>2</a:t>
            </a:r>
            <a:r>
              <a:rPr lang="en-US" sz="2800" dirty="0" smtClean="0"/>
              <a:t>. </a:t>
            </a:r>
            <a:r>
              <a:rPr lang="ru-RU" sz="2800" dirty="0" smtClean="0"/>
              <a:t>Социальная память</a:t>
            </a:r>
          </a:p>
          <a:p>
            <a:pPr>
              <a:buNone/>
              <a:defRPr/>
            </a:pPr>
            <a:r>
              <a:rPr lang="ru-RU" sz="2800" dirty="0" smtClean="0"/>
              <a:t>3.3. </a:t>
            </a:r>
            <a:r>
              <a:rPr lang="ru-RU" sz="2800" dirty="0" smtClean="0"/>
              <a:t>Нерешенные задачи ИУМ</a:t>
            </a:r>
          </a:p>
          <a:p>
            <a:pPr>
              <a:buNone/>
              <a:defRPr/>
            </a:pPr>
            <a:r>
              <a:rPr lang="ru-RU" sz="2800" dirty="0" smtClean="0"/>
              <a:t>3.4. </a:t>
            </a:r>
            <a:r>
              <a:rPr lang="ru-RU" sz="2800" dirty="0"/>
              <a:t>Предметные области ИУМ</a:t>
            </a:r>
          </a:p>
          <a:p>
            <a:pPr>
              <a:buNone/>
              <a:defRPr/>
            </a:pPr>
            <a:r>
              <a:rPr lang="ru-RU" sz="2800" dirty="0" smtClean="0"/>
              <a:t>4</a:t>
            </a:r>
            <a:r>
              <a:rPr lang="ru-RU" sz="2800" dirty="0" smtClean="0"/>
              <a:t>. Три предметных уровня НИР по ИУМ</a:t>
            </a:r>
          </a:p>
          <a:p>
            <a:pPr>
              <a:buNone/>
              <a:defRPr/>
            </a:pPr>
            <a:r>
              <a:rPr lang="ru-RU" sz="2800" dirty="0" smtClean="0"/>
              <a:t>5. Анализ факторов и Факторный анализ в ИУМ</a:t>
            </a:r>
          </a:p>
          <a:p>
            <a:pPr>
              <a:buNone/>
              <a:defRPr/>
            </a:pPr>
            <a:r>
              <a:rPr lang="ru-RU" sz="2800" dirty="0"/>
              <a:t>6</a:t>
            </a:r>
            <a:r>
              <a:rPr lang="en-US" sz="2800" dirty="0" smtClean="0"/>
              <a:t>.</a:t>
            </a:r>
            <a:r>
              <a:rPr lang="ru-RU" sz="2800" dirty="0" smtClean="0"/>
              <a:t> Институты ИУМ</a:t>
            </a:r>
          </a:p>
          <a:p>
            <a:pPr>
              <a:defRPr/>
            </a:pPr>
            <a:endParaRPr lang="ru-RU" sz="2800" dirty="0" smtClean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A27B5-4695-48DD-A1D0-77BF8469A1C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9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9144000" cy="63090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Определение ИУ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328592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3000" dirty="0" smtClean="0"/>
              <a:t>Под</a:t>
            </a:r>
            <a:r>
              <a:rPr lang="ru-RU" sz="3000" b="1" dirty="0" smtClean="0"/>
              <a:t> историей управления организацией</a:t>
            </a:r>
          </a:p>
          <a:p>
            <a:pPr algn="ctr">
              <a:buNone/>
              <a:defRPr/>
            </a:pPr>
            <a:r>
              <a:rPr lang="ru-RU" sz="3000" dirty="0" smtClean="0"/>
              <a:t>понимаются</a:t>
            </a:r>
          </a:p>
          <a:p>
            <a:pPr marL="180000">
              <a:buNone/>
              <a:defRPr/>
            </a:pPr>
            <a:r>
              <a:rPr lang="ru-RU" sz="3000" dirty="0" smtClean="0"/>
              <a:t>либо </a:t>
            </a:r>
            <a:r>
              <a:rPr lang="ru-RU" sz="3000" b="1" dirty="0" smtClean="0"/>
              <a:t>процессы</a:t>
            </a:r>
            <a:r>
              <a:rPr lang="ru-RU" sz="3000" dirty="0" smtClean="0"/>
              <a:t> </a:t>
            </a:r>
            <a:r>
              <a:rPr lang="ru-RU" sz="3000" i="1" dirty="0" smtClean="0"/>
              <a:t>возникновения, развития, борьбы и смены</a:t>
            </a:r>
            <a:r>
              <a:rPr lang="ru-RU" sz="3000" dirty="0" smtClean="0"/>
              <a:t> конкретных систем управления организацией (или их отдельных элементов) и управленческих отношений в организациях в конкретных исторических условиях в прошлом, </a:t>
            </a:r>
          </a:p>
          <a:p>
            <a:pPr marL="180000">
              <a:buNone/>
              <a:defRPr/>
            </a:pPr>
            <a:r>
              <a:rPr lang="ru-RU" sz="3000" dirty="0" smtClean="0"/>
              <a:t>либо </a:t>
            </a:r>
            <a:r>
              <a:rPr lang="ru-RU" sz="3000" b="1" dirty="0" smtClean="0"/>
              <a:t>система научных знаний</a:t>
            </a:r>
            <a:r>
              <a:rPr lang="ru-RU" sz="3000" dirty="0" smtClean="0"/>
              <a:t> об этих процессах (как предметной области </a:t>
            </a:r>
          </a:p>
          <a:p>
            <a:pPr marL="36000">
              <a:buNone/>
              <a:defRPr/>
            </a:pPr>
            <a:r>
              <a:rPr lang="ru-RU" sz="3000" dirty="0" smtClean="0"/>
              <a:t>науки ИУ вместе с методологией ИНИ)</a:t>
            </a:r>
            <a:endParaRPr lang="ru-RU" sz="3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9144000" cy="63090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Определение ИУМ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150197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3000" dirty="0" smtClean="0"/>
              <a:t>Под</a:t>
            </a:r>
            <a:r>
              <a:rPr lang="ru-RU" sz="3000" b="1" dirty="0" smtClean="0"/>
              <a:t> историей управленческой мысли</a:t>
            </a:r>
          </a:p>
          <a:p>
            <a:pPr algn="ctr">
              <a:buNone/>
              <a:defRPr/>
            </a:pPr>
            <a:r>
              <a:rPr lang="ru-RU" sz="3000" dirty="0" smtClean="0"/>
              <a:t>понимаются</a:t>
            </a:r>
          </a:p>
          <a:p>
            <a:pPr marL="180000">
              <a:buNone/>
              <a:defRPr/>
            </a:pPr>
            <a:r>
              <a:rPr lang="ru-RU" sz="3000" dirty="0" smtClean="0"/>
              <a:t>либо </a:t>
            </a:r>
            <a:r>
              <a:rPr lang="ru-RU" sz="3000" b="1" dirty="0" smtClean="0"/>
              <a:t>процессы</a:t>
            </a:r>
            <a:r>
              <a:rPr lang="ru-RU" sz="3000" dirty="0" smtClean="0"/>
              <a:t> </a:t>
            </a:r>
            <a:r>
              <a:rPr lang="ru-RU" sz="3000" i="1" dirty="0" smtClean="0"/>
              <a:t>возникновения, развития, борьбы и смены</a:t>
            </a:r>
            <a:r>
              <a:rPr lang="ru-RU" sz="2800" dirty="0" smtClean="0"/>
              <a:t> учений, концепций, теорий, взглядов, идей, представлений об управлении организацией (в целом или её отдельных функциональных областей) в различных конкретно-исторических условиях</a:t>
            </a:r>
            <a:r>
              <a:rPr lang="ru-RU" sz="3000" dirty="0" smtClean="0"/>
              <a:t>, </a:t>
            </a:r>
          </a:p>
          <a:p>
            <a:pPr marL="180000">
              <a:buNone/>
              <a:defRPr/>
            </a:pPr>
            <a:r>
              <a:rPr lang="ru-RU" sz="3000" dirty="0" smtClean="0"/>
              <a:t>либо </a:t>
            </a:r>
            <a:r>
              <a:rPr lang="ru-RU" sz="3000" b="1" dirty="0" smtClean="0"/>
              <a:t>система научных знаний</a:t>
            </a:r>
            <a:r>
              <a:rPr lang="ru-RU" sz="3000" dirty="0" smtClean="0"/>
              <a:t> об этих процессах (как предметной области </a:t>
            </a:r>
          </a:p>
          <a:p>
            <a:pPr>
              <a:buNone/>
              <a:defRPr/>
            </a:pPr>
            <a:r>
              <a:rPr lang="ru-RU" sz="3000" dirty="0" smtClean="0"/>
              <a:t>науки ИУМ вместе с методологией ИНИ).</a:t>
            </a:r>
            <a:endParaRPr lang="ru-RU" sz="3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269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Три предметных уровня в ИУМ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29421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1. История (развитие) научных знаний и методов ИУМ (филиация идей)</a:t>
            </a:r>
          </a:p>
          <a:p>
            <a:pPr>
              <a:buNone/>
            </a:pPr>
            <a:r>
              <a:rPr lang="ru-RU" sz="2800" dirty="0" smtClean="0"/>
              <a:t>2. История (развитие) научного сообщества и социального института ИУМ (развитие научного сообщества ИУМ, история отношений внутри него, в т.ч. формы общения между учеными)</a:t>
            </a:r>
          </a:p>
          <a:p>
            <a:pPr>
              <a:buNone/>
            </a:pPr>
            <a:r>
              <a:rPr lang="ru-RU" sz="2800" dirty="0" smtClean="0"/>
              <a:t>3. История (развитие) отношений «ИУМ (как наука - общество» («</a:t>
            </a:r>
            <a:r>
              <a:rPr lang="ru-RU" sz="2800" dirty="0" err="1" smtClean="0"/>
              <a:t>ИУМ-производство</a:t>
            </a:r>
            <a:r>
              <a:rPr lang="ru-RU" sz="2800" dirty="0" smtClean="0"/>
              <a:t>», </a:t>
            </a:r>
            <a:r>
              <a:rPr lang="ru-RU" sz="2800" dirty="0" err="1" smtClean="0"/>
              <a:t>ИУМ-техника</a:t>
            </a:r>
            <a:r>
              <a:rPr lang="ru-RU" sz="2800" dirty="0" smtClean="0"/>
              <a:t>», «ИУМ – культура» и т.п.).</a:t>
            </a:r>
          </a:p>
          <a:p>
            <a:pPr>
              <a:buNone/>
            </a:pPr>
            <a:r>
              <a:rPr lang="ru-RU" sz="2800" dirty="0" smtClean="0"/>
              <a:t>Соотношение: №1</a:t>
            </a:r>
            <a:r>
              <a:rPr lang="ru-RU" sz="2800" dirty="0" smtClean="0">
                <a:sym typeface="Wingdings" pitchFamily="2" charset="2"/>
              </a:rPr>
              <a:t> №2</a:t>
            </a:r>
            <a:r>
              <a:rPr lang="en-US" sz="2800" dirty="0" smtClean="0">
                <a:sym typeface="Wingdings" pitchFamily="2" charset="2"/>
              </a:rPr>
              <a:t> </a:t>
            </a:r>
            <a:r>
              <a:rPr lang="ru-RU" sz="2800" dirty="0" smtClean="0">
                <a:sym typeface="Wingdings" pitchFamily="2" charset="2"/>
              </a:rPr>
              <a:t> №3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269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Кл. Факторы «открытий» в ИУМ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510237"/>
          </a:xfrm>
        </p:spPr>
        <p:txBody>
          <a:bodyPr/>
          <a:lstStyle/>
          <a:p>
            <a:pPr>
              <a:buNone/>
              <a:defRPr/>
            </a:pPr>
            <a:r>
              <a:rPr lang="ru-RU" sz="2400" dirty="0" smtClean="0">
                <a:effectLst/>
                <a:ea typeface="Times New Roman"/>
              </a:rPr>
              <a:t>Задача 1. Выявить факторы, влияющие на изменение «мысли»</a:t>
            </a:r>
            <a:r>
              <a:rPr lang="en-US" sz="2400" dirty="0" smtClean="0">
                <a:effectLst/>
                <a:ea typeface="Times New Roman"/>
              </a:rPr>
              <a:t> </a:t>
            </a:r>
            <a:endParaRPr lang="ru-RU" sz="2400" dirty="0" smtClean="0">
              <a:effectLst/>
              <a:ea typeface="Times New Roman"/>
            </a:endParaRPr>
          </a:p>
          <a:p>
            <a:pPr>
              <a:buNone/>
              <a:defRPr/>
            </a:pPr>
            <a:r>
              <a:rPr lang="ru-RU" sz="2400" dirty="0" smtClean="0">
                <a:effectLst/>
                <a:ea typeface="Times New Roman"/>
              </a:rPr>
              <a:t>Задача 2. С помощью факторов выявлять различия в «мыслях» (= </a:t>
            </a:r>
            <a:r>
              <a:rPr lang="ru-RU" sz="2400" dirty="0" smtClean="0">
                <a:effectLst/>
              </a:rPr>
              <a:t>Альтман)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1. Период (эпоха)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2. Условия материальной и духовной жизни общества в этот период (в т.ч. Общественная мысль), практика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3. Демографические, религиозные, </a:t>
            </a:r>
            <a:r>
              <a:rPr lang="ru-RU" sz="2400" dirty="0" err="1" smtClean="0">
                <a:effectLst/>
              </a:rPr>
              <a:t>социо-культурные</a:t>
            </a:r>
            <a:r>
              <a:rPr lang="ru-RU" sz="2400" dirty="0" smtClean="0">
                <a:effectLst/>
              </a:rPr>
              <a:t>, этнические  и т.п. особенности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4. Автор и его окружение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5. Источники</a:t>
            </a:r>
            <a:r>
              <a:rPr lang="en-US" sz="2400" dirty="0" smtClean="0">
                <a:effectLst/>
              </a:rPr>
              <a:t> </a:t>
            </a:r>
            <a:r>
              <a:rPr lang="ru-RU" sz="2400" dirty="0" smtClean="0">
                <a:effectLst/>
              </a:rPr>
              <a:t>и Работа с источником</a:t>
            </a:r>
          </a:p>
          <a:p>
            <a:pPr>
              <a:buNone/>
              <a:defRPr/>
            </a:pPr>
            <a:r>
              <a:rPr lang="ru-RU" sz="2400" dirty="0" smtClean="0">
                <a:effectLst/>
              </a:rPr>
              <a:t>6. Связь с обучением (жрецы, писцы, демагоги, </a:t>
            </a:r>
            <a:r>
              <a:rPr lang="ru-RU" sz="2400" dirty="0" err="1" smtClean="0">
                <a:effectLst/>
              </a:rPr>
              <a:t>камералисты</a:t>
            </a:r>
            <a:r>
              <a:rPr lang="ru-RU" sz="2400" dirty="0" smtClean="0">
                <a:effectLst/>
              </a:rPr>
              <a:t>, руководители, менеджеры)</a:t>
            </a:r>
          </a:p>
          <a:p>
            <a:pPr lvl="0">
              <a:buClr>
                <a:srgbClr val="FFFFCC"/>
              </a:buClr>
              <a:buNone/>
              <a:defRPr/>
            </a:pPr>
            <a:r>
              <a:rPr lang="ru-RU" sz="2400" dirty="0" smtClean="0">
                <a:effectLst/>
              </a:rPr>
              <a:t>7. Связь с УК (апробация идей)</a:t>
            </a:r>
            <a:r>
              <a:rPr lang="ru-RU" sz="2800" dirty="0">
                <a:solidFill>
                  <a:srgbClr val="FFFFFF"/>
                </a:solidFill>
              </a:rPr>
              <a:t> </a:t>
            </a:r>
            <a:endParaRPr lang="ru-RU" sz="2800" dirty="0" smtClean="0">
              <a:solidFill>
                <a:srgbClr val="FFFFFF"/>
              </a:solidFill>
            </a:endParaRPr>
          </a:p>
          <a:p>
            <a:pPr lvl="0" algn="ctr">
              <a:buClr>
                <a:srgbClr val="FFFFCC"/>
              </a:buClr>
              <a:buNone/>
              <a:defRPr/>
            </a:pPr>
            <a:r>
              <a:rPr lang="ru-RU" sz="2800" dirty="0" smtClean="0">
                <a:solidFill>
                  <a:srgbClr val="FFFFFF"/>
                </a:solidFill>
              </a:rPr>
              <a:t>Проблемы </a:t>
            </a:r>
            <a:r>
              <a:rPr lang="ru-RU" sz="2800" dirty="0">
                <a:solidFill>
                  <a:srgbClr val="FFFFFF"/>
                </a:solidFill>
              </a:rPr>
              <a:t>измеримости </a:t>
            </a:r>
            <a:r>
              <a:rPr lang="ru-RU" sz="2800" dirty="0" smtClean="0">
                <a:solidFill>
                  <a:srgbClr val="FFFFFF"/>
                </a:solidFill>
              </a:rPr>
              <a:t>факторов </a:t>
            </a:r>
            <a:r>
              <a:rPr lang="ru-RU" sz="2800" dirty="0">
                <a:solidFill>
                  <a:srgbClr val="FFFFFF"/>
                </a:solidFill>
              </a:rPr>
              <a:t>ИУМ</a:t>
            </a:r>
            <a:endParaRPr lang="en-US" sz="2800" dirty="0">
              <a:solidFill>
                <a:srgbClr val="FFFFFF"/>
              </a:solidFill>
            </a:endParaRPr>
          </a:p>
          <a:p>
            <a:pPr>
              <a:buNone/>
              <a:defRPr/>
            </a:pP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269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О Жизни/Смерти Менеджмента-1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294213"/>
          </a:xfrm>
        </p:spPr>
        <p:txBody>
          <a:bodyPr/>
          <a:lstStyle/>
          <a:p>
            <a:pPr>
              <a:buNone/>
              <a:defRPr/>
            </a:pPr>
            <a:r>
              <a:rPr lang="en-US" dirty="0" smtClean="0">
                <a:effectLst/>
                <a:latin typeface="Times New Roman"/>
                <a:ea typeface="Times New Roman"/>
              </a:rPr>
              <a:t> </a:t>
            </a:r>
            <a:r>
              <a:rPr lang="ru-RU" dirty="0" smtClean="0"/>
              <a:t> </a:t>
            </a:r>
            <a:r>
              <a:rPr lang="ru-RU" sz="2800" dirty="0" smtClean="0"/>
              <a:t>Дискуссия о состоянии здоровья менеджмента (на тему «Жив или мертв менеджмент?») наводит на мысль, а нет ли здесь аналогии с непрерывным процессом создания всё новых и новых медицинских препаратов для лечения одних и тех же человеческих болезней, известных уже многие тысячелетия? Похоже, что меняются цели и критерии (от «просто выжить» через «хочется быстрее и надежнее вылечиться» к «подольше прожить») и  появляются новые лекарства.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проф. МАРШЕВ В. И. (МГУ)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269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О Жизни/Смерти Менеджмента-2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510237"/>
          </a:xfrm>
        </p:spPr>
        <p:txBody>
          <a:bodyPr/>
          <a:lstStyle/>
          <a:p>
            <a:pPr marL="144000">
              <a:buNone/>
              <a:defRPr/>
            </a:pPr>
            <a:r>
              <a:rPr lang="en-US" dirty="0" smtClean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 smtClean="0"/>
              <a:t>Так и в бизнесе. Постоянно хочется просто «заниматься бизнесом», к этому критерию добавляется «заработать», затем «много заработать», затем «выйти из кризиса», затем «много, быстро и долго зарабатывать» и т.д., и т.п., а каждый раз появляются соответствующие концепции менеджмента. Но не надо думать, что любая цель имеет средство достижения. </a:t>
            </a:r>
          </a:p>
          <a:p>
            <a:pPr marL="144000">
              <a:buNone/>
              <a:defRPr/>
            </a:pPr>
            <a:r>
              <a:rPr lang="ru-RU" sz="2400" dirty="0" smtClean="0"/>
              <a:t>Скорее всего, каждый раз цель и критерии, а также соответствующее средство корректируются (чаще всего приходиться отказываться от недостижимых целей, «размазывать цель» по траектории движения к ней, «занижать» критерии), и находится «соответствующее времени относительно лучшее средство для скорректированной цели», если помнить, что «</a:t>
            </a:r>
            <a:r>
              <a:rPr lang="ru-RU" sz="2400" i="1" dirty="0" smtClean="0"/>
              <a:t>любое </a:t>
            </a:r>
            <a:r>
              <a:rPr lang="ru-RU" sz="2400" b="1" i="1" dirty="0" smtClean="0"/>
              <a:t>новое </a:t>
            </a:r>
            <a:r>
              <a:rPr lang="ru-RU" sz="2400" i="1" dirty="0" smtClean="0"/>
              <a:t>средство – это </a:t>
            </a:r>
            <a:r>
              <a:rPr lang="ru-RU" sz="2400" b="1" i="1" dirty="0" smtClean="0"/>
              <a:t>новая комбинация старых</a:t>
            </a:r>
            <a:r>
              <a:rPr lang="ru-RU" sz="2400" i="1" dirty="0" smtClean="0"/>
              <a:t>, ранее известных средств в </a:t>
            </a:r>
            <a:r>
              <a:rPr lang="ru-RU" sz="2400" b="1" i="1" dirty="0" smtClean="0"/>
              <a:t>новых</a:t>
            </a:r>
            <a:r>
              <a:rPr lang="ru-RU" sz="2400" i="1" dirty="0" smtClean="0"/>
              <a:t> условиях</a:t>
            </a:r>
            <a:r>
              <a:rPr lang="ru-RU" sz="2400" dirty="0" smtClean="0"/>
              <a:t>».</a:t>
            </a:r>
          </a:p>
          <a:p>
            <a:pPr>
              <a:buNone/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проф. МАРШЕВ В. И. (МГУ)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9144000" cy="63090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«Аудитория» историков наук-1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22205"/>
          </a:xfrm>
        </p:spPr>
        <p:txBody>
          <a:bodyPr/>
          <a:lstStyle/>
          <a:p>
            <a:pPr>
              <a:buNone/>
              <a:defRPr/>
            </a:pPr>
            <a:r>
              <a:rPr lang="en-US" dirty="0" smtClean="0">
                <a:effectLst/>
                <a:latin typeface="Times New Roman"/>
                <a:ea typeface="Times New Roman"/>
              </a:rPr>
              <a:t> </a:t>
            </a:r>
            <a:r>
              <a:rPr lang="ru-RU" sz="2800" dirty="0" smtClean="0">
                <a:effectLst/>
                <a:ea typeface="Times New Roman"/>
              </a:rPr>
              <a:t>Неоднородна. Пример. П</a:t>
            </a:r>
            <a:r>
              <a:rPr lang="ru-RU" sz="2800" dirty="0" smtClean="0"/>
              <a:t>роцесс рецензирования книг в Британии (</a:t>
            </a:r>
            <a:r>
              <a:rPr lang="ru-RU" sz="2800" dirty="0" err="1" smtClean="0"/>
              <a:t>ж-л</a:t>
            </a:r>
            <a:r>
              <a:rPr lang="ru-RU" sz="2800" dirty="0" smtClean="0"/>
              <a:t> Таймс, Литературное Приложение). </a:t>
            </a:r>
          </a:p>
          <a:p>
            <a:pPr>
              <a:buNone/>
              <a:defRPr/>
            </a:pPr>
            <a:r>
              <a:rPr lang="ru-RU" sz="2800" dirty="0" smtClean="0"/>
              <a:t>Когда книги попадают на стол к редактору Отдела науки, он часто выбирает в качестве рецензентов ученых-естественников - то есть тех, кто видит цель истории </a:t>
            </a:r>
            <a:r>
              <a:rPr lang="ru-RU" sz="2800" i="1" dirty="0" smtClean="0"/>
              <a:t>науки </a:t>
            </a:r>
            <a:r>
              <a:rPr lang="ru-RU" sz="2800" dirty="0" smtClean="0"/>
              <a:t>в том, чтобы обслуживать эту </a:t>
            </a:r>
            <a:r>
              <a:rPr lang="ru-RU" sz="2800" i="1" dirty="0" smtClean="0"/>
              <a:t>науку</a:t>
            </a:r>
            <a:r>
              <a:rPr lang="ru-RU" sz="2800" dirty="0" smtClean="0"/>
              <a:t>. </a:t>
            </a:r>
          </a:p>
          <a:p>
            <a:pPr marL="144000">
              <a:buNone/>
              <a:defRPr/>
            </a:pPr>
            <a:r>
              <a:rPr lang="ru-RU" sz="2800" dirty="0" smtClean="0"/>
              <a:t>В отличие от этого книги по истории гуманитарных отраслей (экономике, праву, управлению, социологии и др.) посылаются на рецензию </a:t>
            </a:r>
            <a:r>
              <a:rPr lang="ru-RU" sz="2800" i="1" dirty="0" smtClean="0"/>
              <a:t>историкам</a:t>
            </a:r>
            <a:r>
              <a:rPr lang="ru-RU" sz="2800" dirty="0" smtClean="0"/>
              <a:t>, специализирующимся в соответствующих вопросах- </a:t>
            </a:r>
            <a:r>
              <a:rPr lang="ru-RU" sz="2800" dirty="0" err="1" smtClean="0"/>
              <a:t>эк-ке</a:t>
            </a:r>
            <a:r>
              <a:rPr lang="ru-RU" sz="2800" dirty="0" smtClean="0"/>
              <a:t>, праву, упр. </a:t>
            </a:r>
          </a:p>
          <a:p>
            <a:pPr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3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269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atin typeface="+mn-lt"/>
              </a:rPr>
              <a:t>«Аудитория» историков наук-2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582245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Например, книги по истории искусства посылаются историкам искусства, а не художникам, а книги по истории экономической мысли – историкам мысли, а не экономистам. </a:t>
            </a:r>
          </a:p>
          <a:p>
            <a:pPr>
              <a:buNone/>
              <a:defRPr/>
            </a:pPr>
            <a:r>
              <a:rPr lang="ru-RU" dirty="0" smtClean="0"/>
              <a:t>В результате историки науки иногда жалуются на то, что их рецензентов </a:t>
            </a:r>
            <a:r>
              <a:rPr lang="ru-RU" b="1" i="1" dirty="0" smtClean="0"/>
              <a:t>предмет </a:t>
            </a:r>
            <a:r>
              <a:rPr lang="ru-RU" dirty="0" smtClean="0"/>
              <a:t>не интересует, </a:t>
            </a:r>
          </a:p>
          <a:p>
            <a:pPr>
              <a:buNone/>
              <a:defRPr/>
            </a:pPr>
            <a:r>
              <a:rPr lang="ru-RU" dirty="0" smtClean="0"/>
              <a:t>а рецензенты обвиняют историков в том, что те </a:t>
            </a:r>
            <a:r>
              <a:rPr lang="ru-RU" b="1" dirty="0" smtClean="0"/>
              <a:t>не пишут о настоящей науке</a:t>
            </a:r>
            <a:r>
              <a:rPr lang="en-US" b="1" dirty="0" smtClean="0"/>
              <a:t>/</a:t>
            </a:r>
          </a:p>
          <a:p>
            <a:pPr>
              <a:buNone/>
              <a:defRPr/>
            </a:pPr>
            <a:r>
              <a:rPr lang="ru-RU" sz="2800" dirty="0" err="1" smtClean="0"/>
              <a:t>Пфеффер</a:t>
            </a:r>
            <a:r>
              <a:rPr lang="ru-RU" sz="2800" dirty="0" smtClean="0"/>
              <a:t>. </a:t>
            </a:r>
            <a:r>
              <a:rPr lang="ru-RU" sz="2800" dirty="0" err="1" smtClean="0"/>
              <a:t>Саттон</a:t>
            </a:r>
            <a:r>
              <a:rPr lang="ru-RU" sz="2800" dirty="0" smtClean="0"/>
              <a:t>. Доказательный Менеджмент</a:t>
            </a:r>
          </a:p>
          <a:p>
            <a:pPr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48736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 «Институты» ИУМ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836613"/>
            <a:ext cx="8964612" cy="5259387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1. Институт истории </a:t>
            </a:r>
            <a:r>
              <a:rPr lang="ru-RU" sz="2800" dirty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естествознания и техники им </a:t>
            </a:r>
            <a:r>
              <a:rPr lang="ru-RU" sz="2800" dirty="0" err="1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С.И.Вавилова</a:t>
            </a: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 (РАН)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2. Кафедры, Лаборатории, направления НИР (как на ЭФ) в ВУЗах</a:t>
            </a:r>
            <a:endParaRPr lang="ru-RU" sz="2800" dirty="0">
              <a:solidFill>
                <a:srgbClr val="CCECFF"/>
              </a:solidFill>
              <a:latin typeface="Arial"/>
              <a:ea typeface="+mj-ea"/>
              <a:cs typeface="+mj-cs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3. ВАК. Специальность 08.00.05, Область НИР №10 «Менеджмент», </a:t>
            </a:r>
            <a:r>
              <a:rPr lang="ru-RU" sz="2800" dirty="0" smtClean="0"/>
              <a:t>10.24. ИУМ 10.25</a:t>
            </a:r>
            <a:r>
              <a:rPr lang="ru-RU" sz="2800" dirty="0"/>
              <a:t>. Историческое развитие систем управления. </a:t>
            </a:r>
            <a:endParaRPr lang="ru-RU" sz="2800" dirty="0" smtClean="0"/>
          </a:p>
          <a:p>
            <a:pPr marL="0" indent="0">
              <a:lnSpc>
                <a:spcPct val="115000"/>
              </a:lnSpc>
              <a:buNone/>
            </a:pP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4. АОМ</a:t>
            </a: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25 направлений</a:t>
            </a:r>
            <a:r>
              <a:rPr lang="en-US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MH</a:t>
            </a:r>
            <a:r>
              <a:rPr 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 (77 лет)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5. РГГУ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altLang="ru-RU" sz="2800" dirty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6</a:t>
            </a: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. Ж-</a:t>
            </a:r>
            <a:r>
              <a:rPr lang="ru-RU" altLang="ru-RU" sz="2800" dirty="0" err="1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лы</a:t>
            </a: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: </a:t>
            </a:r>
            <a:r>
              <a:rPr lang="en-US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JMH, JBH, </a:t>
            </a: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ПТПУ, УН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altLang="ru-RU" sz="2800" dirty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7</a:t>
            </a: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. Конференции (в </a:t>
            </a:r>
            <a:r>
              <a:rPr lang="ru-RU" altLang="ru-RU" sz="2800" dirty="0" err="1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т.ч</a:t>
            </a:r>
            <a:r>
              <a:rPr lang="ru-RU" altLang="ru-RU" sz="2800" dirty="0" smtClean="0">
                <a:solidFill>
                  <a:srgbClr val="CCECFF"/>
                </a:solidFill>
                <a:latin typeface="Arial"/>
                <a:ea typeface="+mj-ea"/>
                <a:cs typeface="+mj-cs"/>
                <a:sym typeface="Wingdings" pitchFamily="2" charset="2"/>
              </a:rPr>
              <a:t>. ИУМ на ЭФ)</a:t>
            </a:r>
            <a:endParaRPr lang="ru-RU" altLang="ru-RU" sz="2800" dirty="0" smtClean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E7037-C188-4F29-B9EC-5A20E75B2BD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02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487362"/>
          </a:xfrm>
        </p:spPr>
        <p:txBody>
          <a:bodyPr/>
          <a:lstStyle/>
          <a:p>
            <a:pPr eaLnBrk="1" hangingPunct="1">
              <a:defRPr/>
            </a:pPr>
            <a:endParaRPr lang="ru-RU" sz="3600" b="1" dirty="0" smtClean="0"/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836613"/>
            <a:ext cx="8964612" cy="5259387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endParaRPr lang="ru-RU" sz="3600" b="1" dirty="0" smtClean="0">
              <a:solidFill>
                <a:srgbClr val="CCECFF"/>
              </a:solidFill>
              <a:latin typeface="Arial"/>
              <a:ea typeface="+mj-ea"/>
              <a:cs typeface="+mj-cs"/>
            </a:endParaRPr>
          </a:p>
          <a:p>
            <a:pPr marL="0" indent="0" algn="ctr">
              <a:lnSpc>
                <a:spcPct val="115000"/>
              </a:lnSpc>
              <a:buNone/>
            </a:pPr>
            <a:endParaRPr lang="ru-RU" sz="3600" b="1" dirty="0" smtClean="0">
              <a:solidFill>
                <a:srgbClr val="CCECFF"/>
              </a:solidFill>
              <a:latin typeface="Arial"/>
              <a:ea typeface="+mj-ea"/>
              <a:cs typeface="+mj-cs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ru-RU" sz="3600" b="1" dirty="0" smtClean="0">
                <a:solidFill>
                  <a:srgbClr val="CCECFF"/>
                </a:solidFill>
                <a:latin typeface="Arial"/>
                <a:ea typeface="+mj-ea"/>
                <a:cs typeface="+mj-cs"/>
              </a:rPr>
              <a:t>Некоторые результаты ИУМ 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E7037-C188-4F29-B9EC-5A20E75B2BD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</p:spTree>
    <p:extLst>
      <p:ext uri="{BB962C8B-B14F-4D97-AF65-F5344CB8AC3E}">
        <p14:creationId xmlns:p14="http://schemas.microsoft.com/office/powerpoint/2010/main" val="31029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"/>
            <a:ext cx="8229600" cy="69269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История-1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8680"/>
            <a:ext cx="9144000" cy="5547321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«</a:t>
            </a:r>
            <a:r>
              <a:rPr lang="en-US" dirty="0" smtClean="0"/>
              <a:t>History is More Than Looking Back</a:t>
            </a:r>
            <a:r>
              <a:rPr lang="ru-RU" dirty="0" smtClean="0"/>
              <a:t>» </a:t>
            </a:r>
            <a:endParaRPr lang="en-US" dirty="0" smtClean="0"/>
          </a:p>
          <a:p>
            <a:pPr>
              <a:defRPr/>
            </a:pPr>
            <a:r>
              <a:rPr lang="en-US" sz="2600" dirty="0" smtClean="0"/>
              <a:t>In R.G. Collingwood's The Idea of History, he warns against thinking that the past is merely a backwards extension of the present, or thinking of writing history as a merely archival endeavor. Cut-and-paste history, as he calls it, is a school of thinking which attempts to understand the peoples and practices of the past without understanding the thinking of the past, and he calls it a critical misunderstanding of history--a method which turns the study of history into a series of technical problems: “a mere spectacle, something consisting of facts observed and recorded by the historian” (Collingwood 1946, 132). </a:t>
            </a:r>
            <a:endParaRPr lang="ru-RU" sz="2600" dirty="0" smtClean="0"/>
          </a:p>
          <a:p>
            <a:pPr>
              <a:defRPr/>
            </a:pPr>
            <a:endParaRPr lang="en-US" sz="2800" b="1" dirty="0" smtClean="0"/>
          </a:p>
          <a:p>
            <a:pPr>
              <a:defRPr/>
            </a:pPr>
            <a:endParaRPr lang="ru-RU" dirty="0" smtClean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A27B5-4695-48DD-A1D0-77BF8469A1C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-27384"/>
            <a:ext cx="9252519" cy="864096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МОДЕЛИ УПРАВЛЕНИЯ или ПАРАДИГМЫ ИУМ - 1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324528" cy="5150197"/>
          </a:xfrm>
        </p:spPr>
        <p:txBody>
          <a:bodyPr/>
          <a:lstStyle/>
          <a:p>
            <a:pPr>
              <a:buNone/>
              <a:defRPr/>
            </a:pPr>
            <a:r>
              <a:rPr lang="ru-RU" sz="2800" dirty="0" smtClean="0"/>
              <a:t>1. Модель управления хозяйством полицейского государства (с ??? до конца </a:t>
            </a:r>
            <a:r>
              <a:rPr lang="en-US" sz="2800" dirty="0" smtClean="0"/>
              <a:t>XVIII</a:t>
            </a:r>
            <a:r>
              <a:rPr lang="ru-RU" sz="2800" dirty="0" smtClean="0"/>
              <a:t> века)</a:t>
            </a:r>
          </a:p>
          <a:p>
            <a:pPr>
              <a:buNone/>
              <a:defRPr/>
            </a:pPr>
            <a:r>
              <a:rPr lang="ru-RU" sz="2800" dirty="0" smtClean="0"/>
              <a:t>2. Модель управления </a:t>
            </a:r>
            <a:r>
              <a:rPr lang="ru-RU" sz="2800" dirty="0">
                <a:solidFill>
                  <a:srgbClr val="FFFFFF"/>
                </a:solidFill>
              </a:rPr>
              <a:t>хозяйством </a:t>
            </a:r>
            <a:r>
              <a:rPr lang="ru-RU" sz="2800" dirty="0" smtClean="0"/>
              <a:t>правового государства (конец </a:t>
            </a:r>
            <a:r>
              <a:rPr lang="en-US" sz="2800" dirty="0" smtClean="0"/>
              <a:t>XVIII</a:t>
            </a:r>
            <a:r>
              <a:rPr lang="ru-RU" sz="2800" dirty="0" smtClean="0"/>
              <a:t> века)</a:t>
            </a:r>
          </a:p>
          <a:p>
            <a:pPr>
              <a:buNone/>
              <a:defRPr/>
            </a:pPr>
            <a:r>
              <a:rPr lang="ru-RU" sz="2800" dirty="0" smtClean="0"/>
              <a:t>3. Модель управления </a:t>
            </a:r>
            <a:r>
              <a:rPr lang="ru-RU" sz="2800" dirty="0">
                <a:solidFill>
                  <a:srgbClr val="FFFFFF"/>
                </a:solidFill>
              </a:rPr>
              <a:t>хозяйством </a:t>
            </a:r>
            <a:r>
              <a:rPr lang="ru-RU" sz="2800" dirty="0" smtClean="0"/>
              <a:t>культурного государства (1881 - 1900)</a:t>
            </a:r>
          </a:p>
          <a:p>
            <a:pPr>
              <a:buNone/>
              <a:defRPr/>
            </a:pPr>
            <a:r>
              <a:rPr lang="ru-RU" sz="2800" dirty="0" smtClean="0"/>
              <a:t>4. «Научное управление» (?) 1903</a:t>
            </a:r>
          </a:p>
          <a:p>
            <a:pPr>
              <a:buNone/>
              <a:defRPr/>
            </a:pPr>
            <a:r>
              <a:rPr lang="ru-RU" sz="2800" dirty="0" smtClean="0"/>
              <a:t>5.  Административная школа (1916)</a:t>
            </a:r>
          </a:p>
          <a:p>
            <a:pPr>
              <a:buNone/>
              <a:defRPr/>
            </a:pPr>
            <a:r>
              <a:rPr lang="ru-RU" sz="2800" dirty="0" smtClean="0"/>
              <a:t>6. Школа человеческих отношений (1930-е гг.)</a:t>
            </a:r>
          </a:p>
          <a:p>
            <a:pPr algn="ctr">
              <a:buNone/>
              <a:defRPr/>
            </a:pPr>
            <a:r>
              <a:rPr lang="ru-RU" sz="2600" dirty="0" smtClean="0"/>
              <a:t>7. </a:t>
            </a:r>
            <a:r>
              <a:rPr lang="ru-RU" sz="2600" b="1" dirty="0" smtClean="0"/>
              <a:t>ЧЕЛОВЕК</a:t>
            </a:r>
            <a:r>
              <a:rPr lang="ru-RU" sz="2600" dirty="0" smtClean="0"/>
              <a:t>: ДА/НЕТ = ПЕРВОПРИЧИНА</a:t>
            </a:r>
          </a:p>
          <a:p>
            <a:pPr algn="ctr">
              <a:buNone/>
              <a:defRPr/>
            </a:pPr>
            <a:r>
              <a:rPr lang="ru-RU" sz="2600" dirty="0" smtClean="0"/>
              <a:t>МАТРИЦА: ОДНА СТРОКА/МНОЖЕСТВО СТОЛБЦОВ</a:t>
            </a:r>
          </a:p>
          <a:p>
            <a:pPr>
              <a:buNone/>
              <a:defRPr/>
            </a:pPr>
            <a:endParaRPr lang="ru-RU" sz="2800" dirty="0" smtClean="0"/>
          </a:p>
          <a:p>
            <a:pPr>
              <a:defRPr/>
            </a:pPr>
            <a:endParaRPr lang="ru-RU" sz="28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30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7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МОДЕЛИ УПРАВЛЕНИЯ </a:t>
            </a:r>
            <a:r>
              <a:rPr lang="ru-RU" sz="3600" b="1" dirty="0" smtClean="0">
                <a:solidFill>
                  <a:srgbClr val="CCECFF"/>
                </a:solidFill>
              </a:rPr>
              <a:t> </a:t>
            </a:r>
            <a:r>
              <a:rPr lang="ru-RU" sz="3600" b="1" dirty="0">
                <a:solidFill>
                  <a:srgbClr val="CCECFF"/>
                </a:solidFill>
              </a:rPr>
              <a:t>или ПАРАДИГМЫ ИУМ - </a:t>
            </a:r>
            <a:r>
              <a:rPr lang="ru-RU" sz="3600" b="1" dirty="0" smtClean="0">
                <a:solidFill>
                  <a:srgbClr val="CCECFF"/>
                </a:solidFill>
              </a:rPr>
              <a:t>2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324528" cy="4790157"/>
          </a:xfrm>
        </p:spPr>
        <p:txBody>
          <a:bodyPr/>
          <a:lstStyle/>
          <a:p>
            <a:pPr>
              <a:buNone/>
              <a:defRPr/>
            </a:pPr>
            <a:r>
              <a:rPr lang="ru-RU" sz="2600" dirty="0" smtClean="0"/>
              <a:t>……</a:t>
            </a:r>
          </a:p>
          <a:p>
            <a:pPr>
              <a:buNone/>
              <a:defRPr/>
            </a:pPr>
            <a:r>
              <a:rPr lang="ru-RU" sz="2600" dirty="0" smtClean="0"/>
              <a:t>1960-е: Ситуационный подход</a:t>
            </a:r>
          </a:p>
          <a:p>
            <a:pPr>
              <a:buNone/>
              <a:defRPr/>
            </a:pPr>
            <a:r>
              <a:rPr lang="ru-RU" sz="2600" dirty="0" smtClean="0"/>
              <a:t>Затем:</a:t>
            </a:r>
          </a:p>
          <a:p>
            <a:pPr>
              <a:buNone/>
              <a:defRPr/>
            </a:pPr>
            <a:r>
              <a:rPr lang="ru-RU" sz="2600" dirty="0" smtClean="0"/>
              <a:t>Шквал теорий/Школ (напр., «Сафари» или 10 школ стратегий </a:t>
            </a:r>
            <a:r>
              <a:rPr lang="ru-RU" sz="2600" dirty="0" err="1" smtClean="0"/>
              <a:t>Г.Минцберга</a:t>
            </a:r>
            <a:r>
              <a:rPr lang="ru-RU" sz="2600" dirty="0" smtClean="0"/>
              <a:t>»)</a:t>
            </a:r>
          </a:p>
          <a:p>
            <a:pPr>
              <a:buNone/>
              <a:defRPr/>
            </a:pPr>
            <a:r>
              <a:rPr lang="ru-RU" sz="2600" b="1" dirty="0" smtClean="0"/>
              <a:t>Один общий фактор:</a:t>
            </a:r>
          </a:p>
          <a:p>
            <a:pPr>
              <a:buNone/>
              <a:defRPr/>
            </a:pPr>
            <a:r>
              <a:rPr lang="ru-RU" sz="2600" b="1" dirty="0" smtClean="0"/>
              <a:t>ЧЕЛОВЕК</a:t>
            </a:r>
            <a:r>
              <a:rPr lang="ru-RU" sz="2600" dirty="0" smtClean="0"/>
              <a:t>: ДА/НЕТ = ПЕРВОПРИЧИНА</a:t>
            </a:r>
          </a:p>
          <a:p>
            <a:pPr algn="ctr">
              <a:buNone/>
              <a:defRPr/>
            </a:pPr>
            <a:r>
              <a:rPr lang="ru-RU" sz="2600" dirty="0" smtClean="0"/>
              <a:t>МАТРИЦА: ОДНА СТРОКА/МНОЖЕСТВО СТОЛБЦОВ</a:t>
            </a:r>
          </a:p>
          <a:p>
            <a:pPr>
              <a:buNone/>
              <a:defRPr/>
            </a:pPr>
            <a:r>
              <a:rPr lang="ru-RU" sz="2800" dirty="0" smtClean="0"/>
              <a:t>В последней версии </a:t>
            </a:r>
            <a:r>
              <a:rPr lang="ru-RU" sz="2800" dirty="0" err="1" smtClean="0"/>
              <a:t>уч</a:t>
            </a:r>
            <a:r>
              <a:rPr lang="ru-RU" sz="2800" dirty="0" smtClean="0"/>
              <a:t>-ка ИУМ-2017 (</a:t>
            </a:r>
            <a:r>
              <a:rPr lang="ru-RU" sz="2800" dirty="0" err="1" smtClean="0"/>
              <a:t>англ.яз</a:t>
            </a:r>
            <a:r>
              <a:rPr lang="ru-RU" sz="2800" dirty="0" smtClean="0"/>
              <a:t>.):</a:t>
            </a:r>
          </a:p>
          <a:p>
            <a:pPr>
              <a:buNone/>
              <a:defRPr/>
            </a:pPr>
            <a:r>
              <a:rPr lang="ru-RU" sz="2800" dirty="0" smtClean="0"/>
              <a:t>Сценарный менеджмент (претензия на парадигму)</a:t>
            </a:r>
          </a:p>
          <a:p>
            <a:pPr>
              <a:defRPr/>
            </a:pPr>
            <a:endParaRPr lang="ru-RU" sz="28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31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4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5942012"/>
          </a:xfrm>
        </p:spPr>
        <p:txBody>
          <a:bodyPr/>
          <a:lstStyle/>
          <a:p>
            <a:pPr marL="0" indent="0" algn="ctr" eaLnBrk="1" hangingPunct="1">
              <a:buClr>
                <a:srgbClr val="FFFFCC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Новые темы</a:t>
            </a:r>
            <a:r>
              <a:rPr lang="en-US" sz="2400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НИР по ИУМ:</a:t>
            </a:r>
            <a:endParaRPr lang="ru-RU" sz="2400" b="1" dirty="0">
              <a:solidFill>
                <a:srgbClr val="FFFFFF"/>
              </a:solidFill>
              <a:cs typeface="Arial" charset="0"/>
            </a:endParaRP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ru-RU" sz="2400" dirty="0" smtClean="0">
                <a:cs typeface="Arial" charset="0"/>
              </a:rPr>
              <a:t>Эвдемонизм </a:t>
            </a:r>
            <a:r>
              <a:rPr lang="en-US" sz="2400" dirty="0" smtClean="0">
                <a:cs typeface="Arial" charset="0"/>
              </a:rPr>
              <a:t>(</a:t>
            </a:r>
            <a:r>
              <a:rPr lang="ru-RU" sz="2400" dirty="0" smtClean="0">
                <a:cs typeface="Arial" charset="0"/>
              </a:rPr>
              <a:t>Др.Гр.) </a:t>
            </a:r>
            <a:r>
              <a:rPr lang="en-US" sz="2400" dirty="0" smtClean="0">
                <a:cs typeface="Arial" charset="0"/>
              </a:rPr>
              <a:t>&lt;</a:t>
            </a:r>
            <a:r>
              <a:rPr lang="ru-RU" sz="2400" dirty="0" smtClean="0">
                <a:cs typeface="Arial" charset="0"/>
              </a:rPr>
              <a:t>-</a:t>
            </a:r>
            <a:r>
              <a:rPr lang="en-US" sz="2400" dirty="0" smtClean="0">
                <a:cs typeface="Arial" charset="0"/>
              </a:rPr>
              <a:t>&gt;</a:t>
            </a:r>
            <a:r>
              <a:rPr lang="ru-RU" sz="2400" dirty="0" smtClean="0">
                <a:cs typeface="Arial" charset="0"/>
              </a:rPr>
              <a:t>  ВВП </a:t>
            </a:r>
            <a:r>
              <a:rPr lang="en-US" sz="2400" dirty="0" smtClean="0">
                <a:cs typeface="Arial" charset="0"/>
              </a:rPr>
              <a:t>&lt;-&gt; Happiness </a:t>
            </a:r>
            <a:r>
              <a:rPr lang="ru-RU" sz="2400" dirty="0" smtClean="0">
                <a:cs typeface="Arial" charset="0"/>
              </a:rPr>
              <a:t>(</a:t>
            </a:r>
            <a:r>
              <a:rPr lang="en-US" sz="2400" dirty="0" smtClean="0">
                <a:cs typeface="Arial" charset="0"/>
              </a:rPr>
              <a:t>XX</a:t>
            </a:r>
            <a:r>
              <a:rPr lang="ru-RU" sz="2400" dirty="0" smtClean="0">
                <a:cs typeface="Arial" charset="0"/>
              </a:rPr>
              <a:t>в.)</a:t>
            </a: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ru-RU" sz="2400" dirty="0" err="1" smtClean="0">
                <a:cs typeface="Arial" charset="0"/>
              </a:rPr>
              <a:t>Шан</a:t>
            </a:r>
            <a:r>
              <a:rPr lang="ru-RU" sz="2400" dirty="0" smtClean="0">
                <a:cs typeface="Arial" charset="0"/>
              </a:rPr>
              <a:t> Ян </a:t>
            </a:r>
            <a:r>
              <a:rPr lang="en-US" sz="2400" dirty="0" smtClean="0">
                <a:cs typeface="Arial" charset="0"/>
              </a:rPr>
              <a:t>&lt;</a:t>
            </a:r>
            <a:r>
              <a:rPr lang="ru-RU" sz="2400" dirty="0" smtClean="0">
                <a:cs typeface="Arial" charset="0"/>
              </a:rPr>
              <a:t>–</a:t>
            </a:r>
            <a:r>
              <a:rPr lang="en-US" sz="2400" dirty="0" smtClean="0">
                <a:cs typeface="Arial" charset="0"/>
              </a:rPr>
              <a:t>&gt;</a:t>
            </a:r>
            <a:r>
              <a:rPr lang="ru-RU" sz="2400" dirty="0" smtClean="0">
                <a:cs typeface="Arial" charset="0"/>
              </a:rPr>
              <a:t> Лермонтов (</a:t>
            </a:r>
            <a:r>
              <a:rPr lang="ru-RU" sz="2400" dirty="0" err="1" smtClean="0">
                <a:cs typeface="Arial" charset="0"/>
              </a:rPr>
              <a:t>т.В</a:t>
            </a:r>
            <a:r>
              <a:rPr lang="ru-RU" sz="2400" dirty="0" smtClean="0">
                <a:cs typeface="Arial" charset="0"/>
              </a:rPr>
              <a:t>)</a:t>
            </a: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ru-RU" sz="2400" dirty="0" smtClean="0">
                <a:cs typeface="Arial" charset="0"/>
              </a:rPr>
              <a:t>Платон </a:t>
            </a:r>
            <a:r>
              <a:rPr lang="en-US" sz="2400" dirty="0" smtClean="0">
                <a:cs typeface="Arial" charset="0"/>
              </a:rPr>
              <a:t>&lt;</a:t>
            </a:r>
            <a:r>
              <a:rPr lang="ru-RU" sz="2400" dirty="0" smtClean="0">
                <a:cs typeface="Arial" charset="0"/>
              </a:rPr>
              <a:t>-</a:t>
            </a:r>
            <a:r>
              <a:rPr lang="en-US" sz="2400" dirty="0" smtClean="0">
                <a:cs typeface="Arial" charset="0"/>
              </a:rPr>
              <a:t>&gt;</a:t>
            </a:r>
            <a:r>
              <a:rPr lang="ru-RU" sz="2400" dirty="0" smtClean="0">
                <a:cs typeface="Arial" charset="0"/>
              </a:rPr>
              <a:t> </a:t>
            </a:r>
            <a:r>
              <a:rPr lang="ru-RU" sz="2400" dirty="0" err="1" smtClean="0">
                <a:cs typeface="Arial" charset="0"/>
              </a:rPr>
              <a:t>Маслоу</a:t>
            </a:r>
            <a:r>
              <a:rPr lang="ru-RU" sz="2400" dirty="0" smtClean="0">
                <a:cs typeface="Arial" charset="0"/>
              </a:rPr>
              <a:t> (потребности)</a:t>
            </a: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ru-RU" sz="2400" dirty="0" err="1">
                <a:cs typeface="Arial" charset="0"/>
              </a:rPr>
              <a:t>Шэнь</a:t>
            </a:r>
            <a:r>
              <a:rPr lang="ru-RU" sz="2400" dirty="0">
                <a:cs typeface="Arial" charset="0"/>
              </a:rPr>
              <a:t> </a:t>
            </a:r>
            <a:r>
              <a:rPr lang="ru-RU" sz="2400" dirty="0" err="1">
                <a:cs typeface="Arial" charset="0"/>
              </a:rPr>
              <a:t>Пу</a:t>
            </a:r>
            <a:r>
              <a:rPr lang="ru-RU" sz="2400" dirty="0">
                <a:cs typeface="Arial" charset="0"/>
              </a:rPr>
              <a:t>-хай </a:t>
            </a:r>
            <a:r>
              <a:rPr lang="en-US" sz="2400" dirty="0" smtClean="0">
                <a:cs typeface="Arial" charset="0"/>
              </a:rPr>
              <a:t>&lt;-&gt; </a:t>
            </a:r>
            <a:r>
              <a:rPr lang="ru-RU" sz="2400" dirty="0" err="1" smtClean="0">
                <a:cs typeface="Arial" charset="0"/>
              </a:rPr>
              <a:t>МакКлилланд</a:t>
            </a:r>
            <a:r>
              <a:rPr lang="ru-RU" sz="2400" dirty="0" smtClean="0">
                <a:cs typeface="Arial" charset="0"/>
              </a:rPr>
              <a:t> (Власть)</a:t>
            </a:r>
          </a:p>
          <a:p>
            <a:pPr marL="514350" indent="-514350" eaLnBrk="1" hangingPunct="1"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ru-RU" sz="2400" dirty="0" smtClean="0">
                <a:cs typeface="Arial" charset="0"/>
              </a:rPr>
              <a:t>Наполеон </a:t>
            </a:r>
            <a:r>
              <a:rPr lang="en-US" sz="2400" dirty="0" smtClean="0">
                <a:cs typeface="Arial" charset="0"/>
              </a:rPr>
              <a:t>&lt;-&gt; </a:t>
            </a:r>
            <a:r>
              <a:rPr lang="ru-RU" sz="2400" dirty="0" err="1" smtClean="0">
                <a:cs typeface="Arial" charset="0"/>
              </a:rPr>
              <a:t>С.Ньюмэн</a:t>
            </a:r>
            <a:r>
              <a:rPr lang="ru-RU" sz="2400" dirty="0" smtClean="0">
                <a:cs typeface="Arial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cs typeface="Arial" charset="0"/>
              </a:rPr>
              <a:t>(Предвидение</a:t>
            </a:r>
            <a:r>
              <a:rPr lang="ru-RU" sz="2400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marL="514350" indent="-514350" eaLnBrk="1" hangingPunct="1"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ru-RU" sz="2400" dirty="0" smtClean="0"/>
              <a:t>Наполеон </a:t>
            </a:r>
            <a:r>
              <a:rPr lang="en-US" sz="2400" dirty="0" smtClean="0"/>
              <a:t>&lt;-&gt; </a:t>
            </a:r>
            <a:r>
              <a:rPr lang="ru-RU" sz="2400" dirty="0" err="1">
                <a:solidFill>
                  <a:srgbClr val="FFFFFF"/>
                </a:solidFill>
                <a:cs typeface="Arial" charset="0"/>
              </a:rPr>
              <a:t>Файоль</a:t>
            </a:r>
            <a:r>
              <a:rPr lang="ru-RU" sz="2400" dirty="0">
                <a:solidFill>
                  <a:srgbClr val="FFFFFF"/>
                </a:solidFill>
                <a:cs typeface="Arial" charset="0"/>
              </a:rPr>
              <a:t> (Предвидение)</a:t>
            </a: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en-US" sz="2400" dirty="0" smtClean="0"/>
              <a:t>Newman &lt;-&gt; </a:t>
            </a:r>
            <a:r>
              <a:rPr lang="ru-RU" sz="2400" dirty="0" err="1" smtClean="0"/>
              <a:t>Рафлин</a:t>
            </a:r>
            <a:r>
              <a:rPr lang="ru-RU" sz="2400" dirty="0" smtClean="0"/>
              <a:t> </a:t>
            </a:r>
            <a:r>
              <a:rPr lang="en-US" sz="2400" dirty="0" smtClean="0"/>
              <a:t>&lt;-&gt;</a:t>
            </a:r>
            <a:r>
              <a:rPr lang="ru-RU" sz="2400" dirty="0"/>
              <a:t> </a:t>
            </a:r>
            <a:r>
              <a:rPr lang="ru-RU" sz="2400" dirty="0" err="1" smtClean="0"/>
              <a:t>Файоль</a:t>
            </a:r>
            <a:r>
              <a:rPr lang="en-US" sz="2400" dirty="0" smtClean="0"/>
              <a:t> &lt;-&gt; </a:t>
            </a:r>
            <a:r>
              <a:rPr lang="ru-RU" sz="2400" dirty="0" err="1" smtClean="0"/>
              <a:t>Минцберг</a:t>
            </a:r>
            <a:r>
              <a:rPr lang="en-US" sz="2400" dirty="0" smtClean="0"/>
              <a:t> &lt;-&gt; </a:t>
            </a:r>
            <a:r>
              <a:rPr lang="ru-RU" sz="2400" dirty="0" err="1" smtClean="0"/>
              <a:t>Белбин</a:t>
            </a:r>
            <a:r>
              <a:rPr lang="ru-RU" sz="2400" dirty="0" smtClean="0"/>
              <a:t> </a:t>
            </a:r>
            <a:r>
              <a:rPr lang="en-US" sz="2400" dirty="0" smtClean="0"/>
              <a:t>(</a:t>
            </a:r>
            <a:r>
              <a:rPr lang="ru-RU" sz="2400" dirty="0" smtClean="0"/>
              <a:t>функции и роли менеджера)</a:t>
            </a:r>
            <a:endParaRPr lang="ru-RU" sz="2400" dirty="0"/>
          </a:p>
          <a:p>
            <a:pPr marL="514350" indent="-514350" eaLnBrk="1" hangingPunct="1"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FFFFFF"/>
                </a:solidFill>
              </a:rPr>
              <a:t>От Сенеки</a:t>
            </a:r>
            <a:r>
              <a:rPr lang="en-US" sz="2400" b="1" dirty="0" smtClean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ru-RU" sz="2400" dirty="0" err="1" smtClean="0">
                <a:solidFill>
                  <a:srgbClr val="FFFFFF"/>
                </a:solidFill>
              </a:rPr>
              <a:t>Крижанич</a:t>
            </a:r>
            <a:r>
              <a:rPr lang="en-US" sz="2400" dirty="0" smtClean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ru-RU" sz="2400" dirty="0" smtClean="0">
                <a:solidFill>
                  <a:srgbClr val="FFFFFF"/>
                </a:solidFill>
              </a:rPr>
              <a:t>Сперанский</a:t>
            </a:r>
            <a:r>
              <a:rPr lang="en-US" sz="2400" dirty="0" smtClean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ru-RU" sz="2400" dirty="0" smtClean="0">
                <a:solidFill>
                  <a:srgbClr val="FFFFFF"/>
                </a:solidFill>
                <a:sym typeface="Wingdings" panose="05000000000000000000" pitchFamily="2" charset="2"/>
              </a:rPr>
              <a:t> </a:t>
            </a:r>
            <a:r>
              <a:rPr lang="ru-RU" sz="2400" dirty="0" smtClean="0">
                <a:solidFill>
                  <a:srgbClr val="FFFFFF"/>
                </a:solidFill>
              </a:rPr>
              <a:t>Столыпин</a:t>
            </a:r>
            <a:r>
              <a:rPr lang="en-US" sz="2400" dirty="0" smtClean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ru-RU" sz="2400" dirty="0" err="1" smtClean="0">
                <a:solidFill>
                  <a:srgbClr val="FFFFFF"/>
                </a:solidFill>
              </a:rPr>
              <a:t>Н.Воскресенский</a:t>
            </a:r>
            <a:r>
              <a:rPr lang="ru-RU" sz="2400" dirty="0" err="1" smtClean="0">
                <a:solidFill>
                  <a:srgbClr val="FFFFFF"/>
                </a:solidFill>
                <a:sym typeface="Wingdings" pitchFamily="2" charset="2"/>
              </a:rPr>
              <a:t></a:t>
            </a:r>
            <a:r>
              <a:rPr lang="ru-RU" sz="2400" dirty="0" err="1" smtClean="0">
                <a:solidFill>
                  <a:srgbClr val="FFFFFF"/>
                </a:solidFill>
              </a:rPr>
              <a:t>Кто</a:t>
            </a:r>
            <a:r>
              <a:rPr lang="ru-RU" sz="2400" dirty="0" smtClean="0">
                <a:solidFill>
                  <a:srgbClr val="FFFFFF"/>
                </a:solidFill>
              </a:rPr>
              <a:t> следующий???</a:t>
            </a:r>
          </a:p>
          <a:p>
            <a:pPr marL="514350" indent="-514350" eaLnBrk="1" hangingPunct="1"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400" dirty="0" smtClean="0">
                <a:solidFill>
                  <a:srgbClr val="FFFFFF"/>
                </a:solidFill>
              </a:rPr>
              <a:t>Лоренц фон Штейн (7 томов)</a:t>
            </a:r>
            <a:r>
              <a:rPr lang="ru-RU" sz="2400" dirty="0" smtClean="0">
                <a:solidFill>
                  <a:srgbClr val="FFFFFF"/>
                </a:solidFill>
                <a:sym typeface="Wingdings" pitchFamily="2" charset="2"/>
              </a:rPr>
              <a:t></a:t>
            </a:r>
            <a:r>
              <a:rPr lang="ru-RU" sz="2400" dirty="0" err="1" smtClean="0">
                <a:solidFill>
                  <a:srgbClr val="FFFFFF"/>
                </a:solidFill>
                <a:sym typeface="Wingdings" pitchFamily="2" charset="2"/>
              </a:rPr>
              <a:t>В.ГольцевФ.Тейлор</a:t>
            </a:r>
            <a:endParaRPr lang="ru-RU" sz="2400" dirty="0" smtClean="0">
              <a:solidFill>
                <a:srgbClr val="FFFFFF"/>
              </a:solidFill>
            </a:endParaRPr>
          </a:p>
          <a:p>
            <a:pPr marL="514350" indent="-514350" eaLnBrk="1" hangingPunct="1"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FFFFFF"/>
                </a:solidFill>
              </a:rPr>
              <a:t>«Разводы»: Гражданские семьи </a:t>
            </a:r>
            <a:r>
              <a:rPr lang="en-US" sz="2400" b="1" dirty="0" smtClean="0">
                <a:solidFill>
                  <a:srgbClr val="FFFFFF"/>
                </a:solidFill>
              </a:rPr>
              <a:t>vs.</a:t>
            </a:r>
            <a:r>
              <a:rPr lang="ru-RU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smtClean="0">
                <a:solidFill>
                  <a:srgbClr val="FFFFFF"/>
                </a:solidFill>
              </a:rPr>
              <a:t>Mergers</a:t>
            </a:r>
            <a:endParaRPr lang="ru-RU" sz="2400" b="1" dirty="0" smtClean="0">
              <a:solidFill>
                <a:srgbClr val="FFFFFF"/>
              </a:solidFill>
            </a:endParaRPr>
          </a:p>
          <a:p>
            <a:pPr marL="514350" indent="-514350" eaLnBrk="1" hangingPunct="1"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400" dirty="0" smtClean="0"/>
              <a:t>Сценарный подход в управлении</a:t>
            </a:r>
            <a:r>
              <a:rPr lang="ru-RU" sz="2400" dirty="0" smtClean="0">
                <a:sym typeface="Wingdings" panose="05000000000000000000" pitchFamily="2" charset="2"/>
              </a:rPr>
              <a:t></a:t>
            </a:r>
            <a:endParaRPr lang="ru-RU" sz="2800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B197A-F303-4C3B-B182-7DBF9B3A6F2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32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83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04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4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04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04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04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04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04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04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04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04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04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04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04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404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404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404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04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404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48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291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Эволюция взглядов на </a:t>
            </a:r>
            <a:r>
              <a:rPr lang="ru-RU" sz="3600" b="1" dirty="0" err="1" smtClean="0"/>
              <a:t>СцМенеджмент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078189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  <a:latin typeface="Times New Roman"/>
                <a:ea typeface="Times New Roman"/>
              </a:rPr>
              <a:t> </a:t>
            </a:r>
            <a:r>
              <a:rPr lang="en-US" b="1" dirty="0" smtClean="0">
                <a:effectLst/>
                <a:ea typeface="Times New Roman"/>
              </a:rPr>
              <a:t>Scenarios </a:t>
            </a:r>
            <a:r>
              <a:rPr lang="en-US" b="1" dirty="0" smtClean="0">
                <a:effectLst/>
                <a:ea typeface="Times New Roman"/>
                <a:sym typeface="Wingdings" pitchFamily="2" charset="2"/>
              </a:rPr>
              <a:t></a:t>
            </a:r>
            <a:r>
              <a:rPr lang="en-US" b="1" dirty="0" smtClean="0">
                <a:effectLst/>
                <a:ea typeface="Times New Roman"/>
              </a:rPr>
              <a:t> </a:t>
            </a:r>
          </a:p>
          <a:p>
            <a:pPr>
              <a:defRPr/>
            </a:pPr>
            <a:r>
              <a:rPr lang="en-US" b="1" dirty="0" smtClean="0">
                <a:effectLst/>
                <a:ea typeface="Times New Roman"/>
              </a:rPr>
              <a:t>Scenario Approach </a:t>
            </a:r>
            <a:r>
              <a:rPr lang="en-US" b="1" dirty="0" smtClean="0">
                <a:effectLst/>
                <a:ea typeface="Times New Roman"/>
                <a:sym typeface="Wingdings" pitchFamily="2" charset="2"/>
              </a:rPr>
              <a:t></a:t>
            </a:r>
            <a:r>
              <a:rPr lang="en-US" b="1" dirty="0" smtClean="0">
                <a:effectLst/>
                <a:ea typeface="Times New Roman"/>
              </a:rPr>
              <a:t> </a:t>
            </a:r>
          </a:p>
          <a:p>
            <a:pPr>
              <a:defRPr/>
            </a:pPr>
            <a:r>
              <a:rPr lang="en-US" b="1" dirty="0" smtClean="0">
                <a:effectLst/>
                <a:ea typeface="Times New Roman"/>
                <a:sym typeface="Wingdings" panose="05000000000000000000" pitchFamily="2" charset="2"/>
              </a:rPr>
              <a:t>S</a:t>
            </a:r>
            <a:r>
              <a:rPr lang="en-US" b="1" dirty="0" smtClean="0">
                <a:effectLst/>
                <a:ea typeface="Times New Roman"/>
              </a:rPr>
              <a:t>cenario Thinking</a:t>
            </a:r>
            <a:r>
              <a:rPr lang="en-US" b="1" dirty="0" smtClean="0">
                <a:effectLst/>
                <a:ea typeface="Times New Roman"/>
                <a:sym typeface="Wingdings" pitchFamily="2" charset="2"/>
              </a:rPr>
              <a:t></a:t>
            </a:r>
          </a:p>
          <a:p>
            <a:pPr>
              <a:defRPr/>
            </a:pPr>
            <a:r>
              <a:rPr lang="en-US" b="1" dirty="0" smtClean="0">
                <a:effectLst/>
                <a:ea typeface="Times New Roman"/>
              </a:rPr>
              <a:t>Scenario Planning </a:t>
            </a:r>
            <a:r>
              <a:rPr lang="en-US" b="1" dirty="0" smtClean="0">
                <a:effectLst/>
                <a:ea typeface="Times New Roman"/>
                <a:sym typeface="Wingdings" panose="05000000000000000000" pitchFamily="2" charset="2"/>
              </a:rPr>
              <a:t></a:t>
            </a:r>
          </a:p>
          <a:p>
            <a:pPr>
              <a:defRPr/>
            </a:pPr>
            <a:r>
              <a:rPr lang="en-US" b="1" dirty="0" smtClean="0">
                <a:effectLst/>
                <a:sym typeface="Wingdings" pitchFamily="2" charset="2"/>
              </a:rPr>
              <a:t>Scenario Management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FFFFFF"/>
                </a:solidFill>
              </a:rPr>
              <a:t>проф. МАРШЕВ В. И. (МГУ)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4D8F3A-F535-4D30-85C5-4F1ECC02B50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33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74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48736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Уже в который раз: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836613"/>
            <a:ext cx="8712200" cy="5259387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/>
              <a:t>«</a:t>
            </a:r>
            <a:r>
              <a:rPr lang="ru-RU" sz="3600" b="1" dirty="0" smtClean="0"/>
              <a:t>Новое</a:t>
            </a:r>
            <a:r>
              <a:rPr lang="ru-RU" sz="3600" dirty="0" smtClean="0"/>
              <a:t> – это </a:t>
            </a:r>
          </a:p>
          <a:p>
            <a:pPr algn="ctr">
              <a:defRPr/>
            </a:pPr>
            <a:r>
              <a:rPr lang="ru-RU" sz="3600" i="1" dirty="0" smtClean="0"/>
              <a:t>Новая</a:t>
            </a:r>
            <a:r>
              <a:rPr lang="ru-RU" sz="3600" dirty="0" smtClean="0"/>
              <a:t> комбинация </a:t>
            </a:r>
            <a:r>
              <a:rPr lang="ru-RU" sz="3600" i="1" dirty="0" smtClean="0"/>
              <a:t>Старого</a:t>
            </a:r>
            <a:r>
              <a:rPr lang="ru-RU" sz="3600" dirty="0" smtClean="0"/>
              <a:t> </a:t>
            </a:r>
          </a:p>
          <a:p>
            <a:pPr algn="ctr">
              <a:defRPr/>
            </a:pPr>
            <a:r>
              <a:rPr lang="ru-RU" sz="3600" dirty="0" smtClean="0"/>
              <a:t>в </a:t>
            </a:r>
            <a:r>
              <a:rPr lang="ru-RU" sz="3600" i="1" dirty="0" smtClean="0"/>
              <a:t>Новых</a:t>
            </a:r>
            <a:r>
              <a:rPr lang="ru-RU" sz="3600" dirty="0" smtClean="0"/>
              <a:t> условиях»</a:t>
            </a:r>
          </a:p>
          <a:p>
            <a:pPr algn="ctr">
              <a:defRPr/>
            </a:pPr>
            <a:r>
              <a:rPr lang="ru-RU" sz="3600" dirty="0" smtClean="0">
                <a:sym typeface="Wingdings" panose="05000000000000000000" pitchFamily="2" charset="2"/>
              </a:rPr>
              <a:t></a:t>
            </a:r>
            <a:endParaRPr lang="en-US" sz="3600" dirty="0" smtClean="0">
              <a:sym typeface="Wingdings" panose="05000000000000000000" pitchFamily="2" charset="2"/>
            </a:endParaRPr>
          </a:p>
          <a:p>
            <a:pPr algn="ctr">
              <a:defRPr/>
            </a:pPr>
            <a:r>
              <a:rPr lang="ru-RU" sz="3600" dirty="0" smtClean="0">
                <a:sym typeface="Wingdings" panose="05000000000000000000" pitchFamily="2" charset="2"/>
              </a:rPr>
              <a:t>Предвидение+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600" dirty="0" smtClean="0">
                <a:sym typeface="Wingdings" panose="05000000000000000000" pitchFamily="2" charset="2"/>
              </a:rPr>
              <a:t>Системный подход+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600" dirty="0" smtClean="0">
                <a:sym typeface="Wingdings" panose="05000000000000000000" pitchFamily="2" charset="2"/>
              </a:rPr>
              <a:t>Стратегический менеджмент =</a:t>
            </a:r>
          </a:p>
          <a:p>
            <a:pPr marL="0" indent="0" algn="ctr">
              <a:buNone/>
              <a:defRPr/>
            </a:pPr>
            <a:r>
              <a:rPr lang="ru-RU" sz="3600" dirty="0">
                <a:solidFill>
                  <a:srgbClr val="FFFFFF"/>
                </a:solidFill>
                <a:sym typeface="Wingdings" panose="05000000000000000000" pitchFamily="2" charset="2"/>
              </a:rPr>
              <a:t>Сценарный </a:t>
            </a:r>
            <a:r>
              <a:rPr lang="ru-RU" sz="3600" dirty="0" smtClean="0">
                <a:solidFill>
                  <a:srgbClr val="FFFFFF"/>
                </a:solidFill>
                <a:sym typeface="Wingdings" panose="05000000000000000000" pitchFamily="2" charset="2"/>
              </a:rPr>
              <a:t>Менеджмент</a:t>
            </a:r>
            <a:endParaRPr lang="ru-RU" sz="3600" dirty="0" smtClean="0"/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ru-RU" sz="2800" b="1" dirty="0" smtClean="0">
              <a:latin typeface="Arial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948A38-DB6A-463C-92A9-B3C9E0C1BD7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endParaRPr lang="ru-RU" b="1" dirty="0" smtClean="0"/>
          </a:p>
          <a:p>
            <a:pPr algn="ctr">
              <a:defRPr/>
            </a:pPr>
            <a:endParaRPr lang="ru-RU" b="1" dirty="0"/>
          </a:p>
          <a:p>
            <a:pPr algn="ctr">
              <a:defRPr/>
            </a:pPr>
            <a:r>
              <a:rPr lang="ru-RU" b="1" dirty="0" smtClean="0"/>
              <a:t>Спасибо за внимание</a:t>
            </a:r>
            <a:endParaRPr lang="ru-RU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проф. МАРШЕВ В. И. (МГУ)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9AE271-0884-40E0-A8A5-5F71CB32CE6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8579296" cy="6700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C8BB7CB-D028-4A89-8445-E6AE602D0EDF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pPr algn="r">
                <a:defRPr/>
              </a:pPr>
              <a:t>36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8313" y="0"/>
            <a:ext cx="82296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Управление как Система</a:t>
            </a:r>
            <a:r>
              <a:rPr lang="en-US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sz="3600" b="1" dirty="0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</a:br>
            <a:endParaRPr lang="ru-RU" sz="3600" b="1" dirty="0">
              <a:solidFill>
                <a:srgbClr val="CCEC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7950" y="692150"/>
            <a:ext cx="4392613" cy="50482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Arial" charset="0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СТАТИКА</a:t>
            </a:r>
          </a:p>
          <a:p>
            <a:pPr algn="ctr">
              <a:defRPr/>
            </a:pPr>
            <a:endParaRPr lang="ru-RU" sz="2800" b="1" dirty="0">
              <a:solidFill>
                <a:srgbClr val="FFFFFF"/>
              </a:solidFill>
              <a:latin typeface="Verdana"/>
              <a:cs typeface="Arial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572000" y="692150"/>
            <a:ext cx="4392613" cy="50482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FFFF"/>
                </a:solidFill>
                <a:cs typeface="Arial" charset="0"/>
              </a:rPr>
              <a:t>Динамика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79388" y="1341438"/>
            <a:ext cx="2089150" cy="57467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FFFFFF"/>
                </a:solidFill>
                <a:cs typeface="Arial" charset="0"/>
              </a:rPr>
              <a:t>Механизм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411413" y="1341438"/>
            <a:ext cx="2089150" cy="57467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FFFFFF"/>
                </a:solidFill>
                <a:cs typeface="Arial" charset="0"/>
              </a:rPr>
              <a:t>Структура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572000" y="1341438"/>
            <a:ext cx="2232025" cy="57467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FFFFFF"/>
                </a:solidFill>
                <a:cs typeface="Arial" charset="0"/>
              </a:rPr>
              <a:t>Процесс –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i="1">
                <a:solidFill>
                  <a:srgbClr val="FFFFFF"/>
                </a:solidFill>
                <a:cs typeface="Arial" charset="0"/>
              </a:rPr>
              <a:t>характеристики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875463" y="1341438"/>
            <a:ext cx="2089150" cy="57467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FFFFFF"/>
                </a:solidFill>
                <a:cs typeface="Arial" charset="0"/>
              </a:rPr>
              <a:t>Развитие</a:t>
            </a:r>
            <a:r>
              <a:rPr lang="ru-RU" altLang="ru-RU" sz="1800" b="1" i="1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79388" y="5229225"/>
            <a:ext cx="2089150" cy="10080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Принципы У.</a:t>
            </a:r>
            <a:r>
              <a:rPr lang="en-US" altLang="ru-RU" sz="1800" b="1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На основе чего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79388" y="4149725"/>
            <a:ext cx="2089150" cy="10080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Методы У.</a:t>
            </a:r>
            <a:r>
              <a:rPr lang="en-US" altLang="ru-RU" sz="1800" b="1">
                <a:solidFill>
                  <a:srgbClr val="FFFFFF"/>
                </a:solidFill>
                <a:cs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Посредством чего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79388" y="3068638"/>
            <a:ext cx="2089150" cy="10080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Функции У.</a:t>
            </a:r>
            <a:r>
              <a:rPr lang="en-US" altLang="ru-RU" sz="1800" b="1">
                <a:solidFill>
                  <a:srgbClr val="FFFFFF"/>
                </a:solidFill>
                <a:cs typeface="Arial" charset="0"/>
              </a:rPr>
              <a:t>  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Что делать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79388" y="1989138"/>
            <a:ext cx="2089150" cy="10080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Идеология и Цели управления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 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Ради чего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411413" y="5229225"/>
            <a:ext cx="2089150" cy="10080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Органы У.</a:t>
            </a:r>
            <a:endParaRPr lang="en-US" altLang="ru-RU" sz="1800" b="1">
              <a:solidFill>
                <a:srgbClr val="FFFFFF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Кто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&amp;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Как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411413" y="4149725"/>
            <a:ext cx="2089150" cy="10080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Техника У.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Посредством чего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411413" y="3068638"/>
            <a:ext cx="2089150" cy="10080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Организационая структура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 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Как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2411413" y="1989138"/>
            <a:ext cx="2089150" cy="10080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Кадры У.</a:t>
            </a:r>
            <a:r>
              <a:rPr lang="en-US" altLang="ru-RU" sz="1800" b="1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Кто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?)</a:t>
            </a: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43438" y="4868863"/>
            <a:ext cx="2089150" cy="1368425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Технологичес-кая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(Как или ППР?)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572000" y="3357563"/>
            <a:ext cx="2232025" cy="1366837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Организацион-ная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(Кто?)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4643438" y="1989138"/>
            <a:ext cx="2089150" cy="1295400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Содержатель-ная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(Что делается</a:t>
            </a:r>
            <a:r>
              <a:rPr lang="en-US" altLang="ru-RU" sz="1800">
                <a:solidFill>
                  <a:srgbClr val="FFFFFF"/>
                </a:solidFill>
                <a:cs typeface="Arial" charset="0"/>
              </a:rPr>
              <a:t>?</a:t>
            </a:r>
            <a:r>
              <a:rPr lang="ru-RU" altLang="ru-RU" sz="1800">
                <a:solidFill>
                  <a:srgbClr val="FFFFFF"/>
                </a:solidFill>
                <a:cs typeface="Arial" charset="0"/>
              </a:rPr>
              <a:t>)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6875463" y="1989138"/>
            <a:ext cx="2089150" cy="7921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Экономика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6804025" y="2852738"/>
            <a:ext cx="2339975" cy="7921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  <a:cs typeface="Arial" charset="0"/>
              </a:rPr>
              <a:t>Эффективность-</a:t>
            </a:r>
            <a:endParaRPr lang="en-US" altLang="ru-RU" sz="1600" b="1">
              <a:solidFill>
                <a:srgbClr val="FFFFFF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solidFill>
                  <a:srgbClr val="FFFFFF"/>
                </a:solidFill>
                <a:cs typeface="Arial" charset="0"/>
              </a:rPr>
              <a:t>Результативность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6875463" y="3716338"/>
            <a:ext cx="2089150" cy="792162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Наука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6875463" y="4581525"/>
            <a:ext cx="2089150" cy="7921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Эксперимент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6875463" y="5445125"/>
            <a:ext cx="2089150" cy="792163"/>
          </a:xfrm>
          <a:prstGeom prst="rect">
            <a:avLst/>
          </a:prstGeom>
          <a:gradFill rotWithShape="1">
            <a:gsLst>
              <a:gs pos="0">
                <a:srgbClr val="17E1E1">
                  <a:alpha val="0"/>
                </a:srgbClr>
              </a:gs>
              <a:gs pos="20000">
                <a:srgbClr val="1BDCDC">
                  <a:alpha val="0"/>
                </a:srgbClr>
              </a:gs>
              <a:gs pos="100000">
                <a:srgbClr val="12A8A8">
                  <a:alpha val="0"/>
                </a:srgbClr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cs typeface="Arial" charset="0"/>
              </a:rPr>
              <a:t>«Новые» кадры</a:t>
            </a:r>
          </a:p>
        </p:txBody>
      </p:sp>
      <p:sp>
        <p:nvSpPr>
          <p:cNvPr id="33" name="Номер слайда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FE60BC-5D89-4AEB-8893-D6DA911FC62F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5" name="Дата 3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9A679CF-0CFC-4228-A653-35E134C0FA77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6" name="Нижний колонтитул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48736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Сценарии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836613"/>
            <a:ext cx="8964612" cy="5259387"/>
          </a:xfrm>
        </p:spPr>
        <p:txBody>
          <a:bodyPr/>
          <a:lstStyle/>
          <a:p>
            <a:pPr marL="0" indent="0">
              <a:lnSpc>
                <a:spcPct val="115000"/>
              </a:lnSpc>
              <a:buFont typeface="Wingdings" pitchFamily="2" charset="2"/>
              <a:buNone/>
            </a:pPr>
            <a:r>
              <a:rPr lang="ru-RU" altLang="ru-RU" sz="2800" i="1" dirty="0" smtClean="0">
                <a:effectLst/>
                <a:cs typeface="Times New Roman" pitchFamily="18" charset="0"/>
              </a:rPr>
              <a:t>Сценарий </a:t>
            </a:r>
            <a:r>
              <a:rPr lang="ru-RU" altLang="ru-RU" sz="2800" dirty="0" smtClean="0">
                <a:effectLst/>
                <a:cs typeface="Times New Roman" pitchFamily="18" charset="0"/>
              </a:rPr>
              <a:t>— это детальный план (проект), существующий в виде документа (пакета документов)  или набора идей относительно долгосрочных политических, военных, хозяйственных и иных целей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2800" i="1" dirty="0" smtClean="0">
                <a:effectLst/>
                <a:cs typeface="Times New Roman" pitchFamily="18" charset="0"/>
              </a:rPr>
              <a:t>Структура сценария </a:t>
            </a:r>
            <a:r>
              <a:rPr lang="ru-RU" altLang="ru-RU" sz="2800" dirty="0" smtClean="0">
                <a:effectLst/>
                <a:cs typeface="Times New Roman" pitchFamily="18" charset="0"/>
              </a:rPr>
              <a:t>— последовательная совокупность действий (актов, ролей, </a:t>
            </a:r>
            <a:r>
              <a:rPr lang="ru-RU" altLang="ru-RU" sz="2800" dirty="0" err="1" smtClean="0">
                <a:solidFill>
                  <a:srgbClr val="FFFFFF"/>
                </a:solidFill>
                <a:effectLst/>
                <a:cs typeface="Times New Roman" pitchFamily="18" charset="0"/>
              </a:rPr>
              <a:t>акторов</a:t>
            </a:r>
            <a:r>
              <a:rPr lang="ru-RU" altLang="ru-RU" sz="2800" dirty="0" smtClean="0">
                <a:solidFill>
                  <a:srgbClr val="FFFFFF"/>
                </a:solidFill>
                <a:effectLst/>
                <a:cs typeface="Times New Roman" pitchFamily="18" charset="0"/>
              </a:rPr>
              <a:t>, </a:t>
            </a:r>
            <a:r>
              <a:rPr lang="ru-RU" altLang="ru-RU" sz="2800" dirty="0" smtClean="0">
                <a:effectLst/>
                <a:cs typeface="Times New Roman" pitchFamily="18" charset="0"/>
              </a:rPr>
              <a:t>сцен, сюжетов, мероприятий)</a:t>
            </a:r>
            <a:r>
              <a:rPr lang="ru-RU" altLang="ru-RU" sz="2800" i="1" dirty="0" smtClean="0"/>
              <a:t> </a:t>
            </a:r>
          </a:p>
          <a:p>
            <a:pPr marL="0" indent="0">
              <a:buFont typeface="Wingdings" pitchFamily="2" charset="2"/>
              <a:buNone/>
            </a:pPr>
            <a:endParaRPr lang="ru-RU" altLang="ru-RU" sz="2000" dirty="0" smtClean="0">
              <a:effectLst/>
              <a:ea typeface="Verdana" pitchFamily="34" charset="0"/>
              <a:cs typeface="Verdana" pitchFamily="34" charset="0"/>
            </a:endParaRPr>
          </a:p>
          <a:p>
            <a:pPr marL="0" indent="0" algn="r">
              <a:buFont typeface="Wingdings" pitchFamily="2" charset="2"/>
              <a:buNone/>
            </a:pPr>
            <a:r>
              <a:rPr lang="ru-RU" altLang="ru-RU" sz="2000" dirty="0" smtClean="0">
                <a:effectLst/>
                <a:ea typeface="Verdana" pitchFamily="34" charset="0"/>
                <a:cs typeface="Verdana" pitchFamily="34" charset="0"/>
              </a:rPr>
              <a:t>«ДОЛГОСРОЧНЫЕ СЦЕНАРИИ РАЗВИТИЯ СТРАТЕГИЧЕСКОЙ ОБСТАНОВКИ,  ВОЙН И ВОЕННЫХ КОНФЛИКТОВ В XXI ВЕКЕ» (аналитический доклад). М., «МГИМО-Университет», 2014</a:t>
            </a:r>
            <a:endParaRPr lang="ru-RU" altLang="ru-RU" sz="2000" b="1" dirty="0" smtClean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E7037-C188-4F29-B9EC-5A20E75B2BD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</p:spTree>
    <p:extLst>
      <p:ext uri="{BB962C8B-B14F-4D97-AF65-F5344CB8AC3E}">
        <p14:creationId xmlns:p14="http://schemas.microsoft.com/office/powerpoint/2010/main" val="46795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7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8713788" cy="5492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Внутренняя среда организации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endParaRPr lang="ru-RU" sz="2800" dirty="0" smtClean="0">
              <a:latin typeface="+mn-lt"/>
            </a:endParaRPr>
          </a:p>
        </p:txBody>
      </p:sp>
      <p:sp>
        <p:nvSpPr>
          <p:cNvPr id="15237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9275"/>
            <a:ext cx="9144000" cy="569595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600" dirty="0" smtClean="0"/>
              <a:t>			</a:t>
            </a:r>
            <a:endParaRPr lang="ru-RU" sz="28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E2006BB-BA49-4C33-982C-E383A730306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2CBAF-7FE5-4D42-96BB-2791E7F885BD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388" y="549275"/>
          <a:ext cx="8785225" cy="7120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561"/>
                <a:gridCol w="4752664"/>
              </a:tblGrid>
              <a:tr h="418820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Роли индивидуумов – Функционалы организации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1.1. </a:t>
                      </a:r>
                      <a:r>
                        <a:rPr lang="en-US" sz="2000" kern="1200" dirty="0">
                          <a:effectLst/>
                        </a:rPr>
                        <a:t>Shareholders</a:t>
                      </a:r>
                      <a:r>
                        <a:rPr lang="ru-RU" sz="2000" kern="1200" dirty="0">
                          <a:effectLst/>
                        </a:rPr>
                        <a:t> (?)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</a:t>
                      </a:r>
                      <a:r>
                        <a:rPr lang="en-US" sz="2000" kern="1200" dirty="0">
                          <a:effectLst/>
                        </a:rPr>
                        <a:t>6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Public </a:t>
                      </a:r>
                      <a:r>
                        <a:rPr lang="en-US" sz="2000" kern="1200" dirty="0" smtClean="0">
                          <a:effectLst/>
                        </a:rPr>
                        <a:t>Relations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1.2. 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kern="1200" dirty="0">
                          <a:effectLst/>
                        </a:rPr>
                        <a:t> HR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</a:t>
                      </a:r>
                      <a:r>
                        <a:rPr lang="en-US" sz="2000" kern="1200" dirty="0">
                          <a:effectLst/>
                        </a:rPr>
                        <a:t>7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Government </a:t>
                      </a:r>
                      <a:r>
                        <a:rPr lang="en-US" sz="2000" kern="1200" dirty="0" smtClean="0">
                          <a:effectLst/>
                        </a:rPr>
                        <a:t>Relations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</a:t>
                      </a:r>
                      <a:r>
                        <a:rPr lang="ru-RU" sz="2000" kern="1200" dirty="0">
                          <a:effectLst/>
                        </a:rPr>
                        <a:t>.3. 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en-US" sz="2000" kern="1200" dirty="0">
                          <a:effectLst/>
                        </a:rPr>
                        <a:t> Marketing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</a:t>
                      </a:r>
                      <a:r>
                        <a:rPr lang="en-US" sz="2000" kern="1200" dirty="0">
                          <a:effectLst/>
                        </a:rPr>
                        <a:t>8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Finance </a:t>
                      </a:r>
                      <a:r>
                        <a:rPr lang="en-US" sz="2000" kern="1200" dirty="0" smtClean="0">
                          <a:effectLst/>
                        </a:rPr>
                        <a:t>Relations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</a:t>
                      </a:r>
                      <a:r>
                        <a:rPr lang="ru-RU" sz="2000" kern="1200" dirty="0">
                          <a:effectLst/>
                        </a:rPr>
                        <a:t>.4. 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kern="1200" dirty="0">
                          <a:effectLst/>
                        </a:rPr>
                        <a:t> </a:t>
                      </a:r>
                      <a:r>
                        <a:rPr lang="ru-RU" sz="2000" kern="1200" dirty="0" err="1">
                          <a:effectLst/>
                        </a:rPr>
                        <a:t>Management</a:t>
                      </a:r>
                      <a:r>
                        <a:rPr lang="ru-RU" sz="2000" kern="12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1.19. Investor </a:t>
                      </a:r>
                      <a:r>
                        <a:rPr lang="en-US" sz="2000" kern="1200" dirty="0" smtClean="0">
                          <a:effectLst/>
                        </a:rPr>
                        <a:t>Relations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effectLst/>
                        </a:rPr>
                        <a:t>1.5.  </a:t>
                      </a:r>
                      <a:r>
                        <a:rPr lang="en-US" sz="2000" kern="1200">
                          <a:effectLst/>
                        </a:rPr>
                        <a:t> Accounting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1.20. Client </a:t>
                      </a:r>
                      <a:r>
                        <a:rPr lang="en-US" sz="2000" dirty="0" smtClean="0">
                          <a:effectLst/>
                        </a:rPr>
                        <a:t>Relations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effectLst/>
                        </a:rPr>
                        <a:t>1.6. </a:t>
                      </a:r>
                      <a:r>
                        <a:rPr lang="ru-RU" sz="2000">
                          <a:effectLst/>
                        </a:rPr>
                        <a:t> </a:t>
                      </a:r>
                      <a:r>
                        <a:rPr lang="ru-RU" sz="2000" kern="1200">
                          <a:effectLst/>
                        </a:rPr>
                        <a:t>Finance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1.21. Competitive Intelligence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kern="1200" dirty="0">
                          <a:effectLst/>
                        </a:rPr>
                        <a:t>1.7.  Purchase</a:t>
                      </a:r>
                      <a:endParaRPr lang="ru-RU" sz="2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1.22.  IT-active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kern="1200" dirty="0">
                          <a:effectLst/>
                        </a:rPr>
                        <a:t>1.8.  Production</a:t>
                      </a:r>
                      <a:endParaRPr lang="ru-RU" sz="2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3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Ecology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kern="1200" dirty="0">
                          <a:effectLst/>
                        </a:rPr>
                        <a:t>1.9. </a:t>
                      </a:r>
                      <a:r>
                        <a:rPr lang="en-US" sz="2000" i="1" dirty="0">
                          <a:effectLst/>
                        </a:rPr>
                        <a:t> </a:t>
                      </a:r>
                      <a:r>
                        <a:rPr lang="en-US" sz="2000" i="1" kern="1200" dirty="0">
                          <a:effectLst/>
                        </a:rPr>
                        <a:t>Sales</a:t>
                      </a:r>
                      <a:endParaRPr lang="ru-RU" sz="2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4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Knowledge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kern="1200" dirty="0">
                          <a:effectLst/>
                        </a:rPr>
                        <a:t>1.10. Post Sale Services </a:t>
                      </a:r>
                      <a:endParaRPr lang="ru-RU" sz="2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5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 Corporate Governance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</a:t>
                      </a:r>
                      <a:r>
                        <a:rPr lang="en-US" sz="2000" kern="1200" dirty="0">
                          <a:effectLst/>
                        </a:rPr>
                        <a:t>1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kern="1200" dirty="0" err="1">
                          <a:effectLst/>
                        </a:rPr>
                        <a:t>Security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6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Risks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1.12. 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kern="1200" dirty="0" smtClean="0">
                          <a:effectLst/>
                        </a:rPr>
                        <a:t>R&amp;D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7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Insurance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1.1</a:t>
                      </a:r>
                      <a:r>
                        <a:rPr lang="en-US" sz="2000" kern="1200" dirty="0">
                          <a:effectLst/>
                        </a:rPr>
                        <a:t>3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 Corporate Culture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1.28. Compliance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effectLst/>
                        </a:rPr>
                        <a:t>1.1</a:t>
                      </a:r>
                      <a:r>
                        <a:rPr lang="en-US" sz="2000" kern="1200">
                          <a:effectLst/>
                        </a:rPr>
                        <a:t>4</a:t>
                      </a:r>
                      <a:r>
                        <a:rPr lang="ru-RU" sz="2000" kern="1200">
                          <a:effectLst/>
                        </a:rPr>
                        <a:t>. </a:t>
                      </a:r>
                      <a:r>
                        <a:rPr lang="ru-RU" sz="2000">
                          <a:effectLst/>
                        </a:rPr>
                        <a:t> </a:t>
                      </a:r>
                      <a:r>
                        <a:rPr lang="ru-RU" sz="2000" kern="1200">
                          <a:effectLst/>
                        </a:rPr>
                        <a:t>Law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1.2</a:t>
                      </a:r>
                      <a:r>
                        <a:rPr lang="en-US" sz="2000" kern="1200" dirty="0">
                          <a:effectLst/>
                        </a:rPr>
                        <a:t>9</a:t>
                      </a:r>
                      <a:r>
                        <a:rPr lang="ru-RU" sz="2000" kern="1200" dirty="0">
                          <a:effectLst/>
                        </a:rPr>
                        <a:t>. </a:t>
                      </a:r>
                      <a:r>
                        <a:rPr lang="en-US" sz="2000" kern="1200" dirty="0">
                          <a:effectLst/>
                        </a:rPr>
                        <a:t>Infrastructure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effectLst/>
                        </a:rPr>
                        <a:t>1.</a:t>
                      </a:r>
                      <a:r>
                        <a:rPr lang="en-US" sz="2000" kern="1200">
                          <a:effectLst/>
                        </a:rPr>
                        <a:t>15</a:t>
                      </a:r>
                      <a:r>
                        <a:rPr lang="ru-RU" sz="2000" kern="1200">
                          <a:effectLst/>
                        </a:rPr>
                        <a:t>. Social Responsibility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>
                  <a:txBody>
                    <a:bodyPr/>
                    <a:lstStyle/>
                    <a:p>
                      <a:pPr indent="3581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1.30. </a:t>
                      </a:r>
                      <a:r>
                        <a:rPr lang="en-US" sz="2000" kern="1200" dirty="0">
                          <a:effectLst/>
                        </a:rPr>
                        <a:t>Logistics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</a:tr>
              <a:tr h="418820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</a:rPr>
                        <a:t>и другие Роли (по потребности в них)!!!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339" marR="68339" marT="34155" marB="3415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679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23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23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2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52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3714" grpId="0"/>
      <p:bldP spid="152371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15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atin typeface="+mn-lt"/>
              </a:rPr>
              <a:t>Технологии </a:t>
            </a:r>
            <a:r>
              <a:rPr lang="ru-RU" sz="3200" b="1" dirty="0" err="1" smtClean="0">
                <a:latin typeface="+mn-lt"/>
              </a:rPr>
              <a:t>СцМ</a:t>
            </a:r>
            <a:r>
              <a:rPr lang="ru-RU" sz="3200" b="1" dirty="0" smtClean="0">
                <a:latin typeface="+mn-lt"/>
              </a:rPr>
              <a:t> (</a:t>
            </a:r>
            <a:r>
              <a:rPr lang="ru-RU" sz="3200" b="1" dirty="0" err="1" smtClean="0">
                <a:latin typeface="+mn-lt"/>
              </a:rPr>
              <a:t>анализ+синтез</a:t>
            </a:r>
            <a:r>
              <a:rPr lang="ru-RU" sz="3200" b="1" dirty="0" smtClean="0">
                <a:latin typeface="+mn-lt"/>
              </a:rPr>
              <a:t>)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692150"/>
            <a:ext cx="9036050" cy="5438775"/>
          </a:xfrm>
        </p:spPr>
        <p:txBody>
          <a:bodyPr/>
          <a:lstStyle/>
          <a:p>
            <a:pPr>
              <a:defRPr/>
            </a:pPr>
            <a:r>
              <a:rPr lang="ru-RU" sz="2700" dirty="0" smtClean="0"/>
              <a:t>Индивидуальные/Групповые</a:t>
            </a:r>
          </a:p>
          <a:p>
            <a:pPr>
              <a:defRPr/>
            </a:pPr>
            <a:r>
              <a:rPr lang="ru-RU" sz="2700" dirty="0" smtClean="0"/>
              <a:t>Кейс-Проблема (из 4-х типов кейсов)</a:t>
            </a:r>
          </a:p>
          <a:p>
            <a:pPr>
              <a:defRPr/>
            </a:pPr>
            <a:r>
              <a:rPr lang="ru-RU" sz="2700" dirty="0" smtClean="0"/>
              <a:t>Мозговая Атака</a:t>
            </a:r>
          </a:p>
          <a:p>
            <a:pPr>
              <a:defRPr/>
            </a:pPr>
            <a:r>
              <a:rPr lang="ru-RU" sz="2700" dirty="0" err="1" smtClean="0"/>
              <a:t>ТИгр</a:t>
            </a:r>
            <a:r>
              <a:rPr lang="ru-RU" sz="2700" dirty="0" smtClean="0"/>
              <a:t> </a:t>
            </a:r>
          </a:p>
          <a:p>
            <a:pPr>
              <a:defRPr/>
            </a:pPr>
            <a:r>
              <a:rPr lang="ru-RU" sz="2700" dirty="0" smtClean="0"/>
              <a:t>Имитационные игры</a:t>
            </a:r>
            <a:r>
              <a:rPr lang="en-US" sz="2700" dirty="0" smtClean="0">
                <a:sym typeface="Wingdings" panose="05000000000000000000" pitchFamily="2" charset="2"/>
              </a:rPr>
              <a:t></a:t>
            </a:r>
            <a:r>
              <a:rPr lang="ru-RU" sz="2700" dirty="0" smtClean="0">
                <a:sym typeface="Wingdings" panose="05000000000000000000" pitchFamily="2" charset="2"/>
              </a:rPr>
              <a:t>Деловые игры</a:t>
            </a:r>
          </a:p>
          <a:p>
            <a:pPr>
              <a:defRPr/>
            </a:pPr>
            <a:r>
              <a:rPr lang="ru-RU" sz="2700" dirty="0" smtClean="0">
                <a:sym typeface="Wingdings" panose="05000000000000000000" pitchFamily="2" charset="2"/>
              </a:rPr>
              <a:t>Динамические модели</a:t>
            </a:r>
          </a:p>
          <a:p>
            <a:pPr>
              <a:defRPr/>
            </a:pPr>
            <a:r>
              <a:rPr lang="ru-RU" sz="2700" dirty="0" smtClean="0">
                <a:sym typeface="Wingdings" panose="05000000000000000000" pitchFamily="2" charset="2"/>
              </a:rPr>
              <a:t>Системная динамика +</a:t>
            </a:r>
            <a:r>
              <a:rPr lang="ru-RU" sz="2700" dirty="0" err="1" smtClean="0">
                <a:sym typeface="Wingdings" panose="05000000000000000000" pitchFamily="2" charset="2"/>
              </a:rPr>
              <a:t>Форрестер</a:t>
            </a:r>
            <a:r>
              <a:rPr lang="ru-RU" sz="2700" dirty="0" smtClean="0">
                <a:sym typeface="Wingdings" panose="05000000000000000000" pitchFamily="2" charset="2"/>
              </a:rPr>
              <a:t>/ </a:t>
            </a:r>
            <a:r>
              <a:rPr lang="ru-RU" sz="2700" dirty="0" err="1" smtClean="0">
                <a:sym typeface="Wingdings" panose="05000000000000000000" pitchFamily="2" charset="2"/>
              </a:rPr>
              <a:t>Медоуз</a:t>
            </a:r>
            <a:endParaRPr lang="ru-RU" sz="2700" dirty="0" smtClean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ru-RU" sz="2700" dirty="0" smtClean="0">
                <a:sym typeface="Wingdings" panose="05000000000000000000" pitchFamily="2" charset="2"/>
              </a:rPr>
              <a:t>Объекты моделирования: </a:t>
            </a:r>
            <a:r>
              <a:rPr lang="en-US" sz="2700" dirty="0" smtClean="0">
                <a:sym typeface="Wingdings" panose="05000000000000000000" pitchFamily="2" charset="2"/>
              </a:rPr>
              <a:t>PELSLEDET, </a:t>
            </a:r>
            <a:r>
              <a:rPr lang="ru-RU" sz="2700" dirty="0" smtClean="0">
                <a:sym typeface="Wingdings" panose="05000000000000000000" pitchFamily="2" charset="2"/>
              </a:rPr>
              <a:t>«</a:t>
            </a:r>
            <a:r>
              <a:rPr lang="en-US" sz="2700" dirty="0" smtClean="0">
                <a:sym typeface="Wingdings" panose="05000000000000000000" pitchFamily="2" charset="2"/>
              </a:rPr>
              <a:t>5-Forces</a:t>
            </a:r>
            <a:r>
              <a:rPr lang="ru-RU" sz="2700" dirty="0" smtClean="0">
                <a:sym typeface="Wingdings" panose="05000000000000000000" pitchFamily="2" charset="2"/>
              </a:rPr>
              <a:t>»</a:t>
            </a:r>
            <a:r>
              <a:rPr lang="en-US" sz="2700" dirty="0" smtClean="0">
                <a:sym typeface="Wingdings" panose="05000000000000000000" pitchFamily="2" charset="2"/>
              </a:rPr>
              <a:t> + </a:t>
            </a:r>
            <a:r>
              <a:rPr lang="ru-RU" sz="2700" dirty="0" smtClean="0">
                <a:sym typeface="Wingdings" panose="05000000000000000000" pitchFamily="2" charset="2"/>
              </a:rPr>
              <a:t>2</a:t>
            </a:r>
            <a:r>
              <a:rPr lang="en-US" sz="2700" dirty="0" err="1" smtClean="0">
                <a:sym typeface="Wingdings" panose="05000000000000000000" pitchFamily="2" charset="2"/>
              </a:rPr>
              <a:t>NewPotentialBlocks</a:t>
            </a:r>
            <a:r>
              <a:rPr lang="en-US" sz="2700" dirty="0" smtClean="0">
                <a:sym typeface="Wingdings" panose="05000000000000000000" pitchFamily="2" charset="2"/>
              </a:rPr>
              <a:t> (</a:t>
            </a:r>
            <a:r>
              <a:rPr lang="ru-RU" sz="2700" dirty="0" smtClean="0">
                <a:sym typeface="Wingdings" panose="05000000000000000000" pitchFamily="2" charset="2"/>
              </a:rPr>
              <a:t>МВ</a:t>
            </a:r>
            <a:r>
              <a:rPr lang="en-US" sz="2700" dirty="0" smtClean="0">
                <a:sym typeface="Wingdings" panose="05000000000000000000" pitchFamily="2" charset="2"/>
              </a:rPr>
              <a:t>)+</a:t>
            </a:r>
            <a:r>
              <a:rPr lang="en-US" sz="2700" dirty="0" err="1" smtClean="0">
                <a:sym typeface="Wingdings" panose="05000000000000000000" pitchFamily="2" charset="2"/>
              </a:rPr>
              <a:t>InternalE</a:t>
            </a:r>
            <a:endParaRPr lang="en-US" sz="2700" dirty="0" smtClean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US" sz="2700" dirty="0" smtClean="0">
                <a:sym typeface="Wingdings" panose="05000000000000000000" pitchFamily="2" charset="2"/>
              </a:rPr>
              <a:t>CAGE (</a:t>
            </a:r>
            <a:r>
              <a:rPr lang="ru-RU" sz="2700" dirty="0" smtClean="0">
                <a:sym typeface="Wingdings" panose="05000000000000000000" pitchFamily="2" charset="2"/>
              </a:rPr>
              <a:t>36</a:t>
            </a:r>
            <a:r>
              <a:rPr lang="en-US" sz="2700" dirty="0" smtClean="0">
                <a:sym typeface="Wingdings" panose="05000000000000000000" pitchFamily="2" charset="2"/>
              </a:rPr>
              <a:t> Elements)</a:t>
            </a:r>
            <a:r>
              <a:rPr lang="ru-RU" sz="2700" dirty="0" smtClean="0">
                <a:sym typeface="Wingdings" panose="05000000000000000000" pitchFamily="2" charset="2"/>
              </a:rPr>
              <a:t> + </a:t>
            </a:r>
            <a:r>
              <a:rPr lang="en-US" sz="2700" dirty="0" err="1" smtClean="0">
                <a:sym typeface="Wingdings" panose="05000000000000000000" pitchFamily="2" charset="2"/>
              </a:rPr>
              <a:t>NewBlocks</a:t>
            </a:r>
            <a:r>
              <a:rPr lang="en-US" sz="2700" dirty="0" smtClean="0">
                <a:sym typeface="Wingdings" panose="05000000000000000000" pitchFamily="2" charset="2"/>
              </a:rPr>
              <a:t>(?</a:t>
            </a:r>
            <a:r>
              <a:rPr lang="en-US" sz="2700" dirty="0" err="1" smtClean="0">
                <a:sym typeface="Wingdings" panose="05000000000000000000" pitchFamily="2" charset="2"/>
              </a:rPr>
              <a:t>NewEl</a:t>
            </a:r>
            <a:r>
              <a:rPr lang="en-US" sz="2700" dirty="0" smtClean="0">
                <a:sym typeface="Wingdings" panose="05000000000000000000" pitchFamily="2" charset="2"/>
              </a:rPr>
              <a:t>.),</a:t>
            </a:r>
          </a:p>
          <a:p>
            <a:pPr>
              <a:defRPr/>
            </a:pPr>
            <a:r>
              <a:rPr lang="en-US" sz="2700" dirty="0" smtClean="0">
                <a:sym typeface="Wingdings" panose="05000000000000000000" pitchFamily="2" charset="2"/>
              </a:rPr>
              <a:t>Etc.</a:t>
            </a:r>
            <a:endParaRPr lang="ru-RU" sz="27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FFFFFF"/>
                </a:solidFill>
              </a:rPr>
              <a:t>проф. МАРШЕВ В. И. (МГУ)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D714F1-E1AC-4E87-BC48-E8C72F7C3CB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39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2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"/>
            <a:ext cx="8229600" cy="69269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История-2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8680"/>
            <a:ext cx="9144000" cy="5547321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«</a:t>
            </a:r>
            <a:r>
              <a:rPr lang="en-US" dirty="0" smtClean="0"/>
              <a:t>History is More Than Looking Back</a:t>
            </a:r>
            <a:r>
              <a:rPr lang="ru-RU" dirty="0" smtClean="0"/>
              <a:t>» </a:t>
            </a:r>
            <a:endParaRPr lang="en-US" dirty="0" smtClean="0"/>
          </a:p>
          <a:p>
            <a:pPr>
              <a:defRPr/>
            </a:pPr>
            <a:r>
              <a:rPr lang="en-US" sz="2800" dirty="0" smtClean="0"/>
              <a:t>He argues, instead, that thinking historically requires putting any event or reading within the context of the time, and attempting to put oneself in the shoes of those one writes about (ibid 172-173). This requires understanding the way a different culture or time functions, and appreciating the way that the context of the modern day presses itself on the study of history.</a:t>
            </a:r>
            <a:endParaRPr lang="ru-RU" sz="2800" dirty="0" smtClean="0"/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See also</a:t>
            </a:r>
            <a:r>
              <a:rPr lang="ru-RU" sz="2800" dirty="0" smtClean="0"/>
              <a:t> </a:t>
            </a:r>
            <a:r>
              <a:rPr lang="en-US" sz="2800" dirty="0" smtClean="0"/>
              <a:t>Jean Allen. Critical HistoryMT.2013</a:t>
            </a:r>
            <a:endParaRPr lang="ru-RU" dirty="0" smtClean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0A27B5-4695-48DD-A1D0-77BF8469A1C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785225" cy="504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A50021"/>
                </a:solidFill>
              </a:rPr>
              <a:t/>
            </a:r>
            <a:br>
              <a:rPr lang="ru-RU" sz="2800" dirty="0" smtClean="0">
                <a:solidFill>
                  <a:srgbClr val="A50021"/>
                </a:solidFill>
              </a:rPr>
            </a:br>
            <a:r>
              <a:rPr lang="ru-RU" sz="2800" dirty="0" smtClean="0">
                <a:solidFill>
                  <a:srgbClr val="A50021"/>
                </a:solidFill>
              </a:rPr>
              <a:t/>
            </a:r>
            <a:br>
              <a:rPr lang="ru-RU" sz="2800" dirty="0" smtClean="0">
                <a:solidFill>
                  <a:srgbClr val="A5002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  <a:latin typeface="Verdana" pitchFamily="34" charset="0"/>
              </a:rPr>
              <a:t>Методы </a:t>
            </a:r>
            <a:r>
              <a:rPr lang="ru-RU" sz="3200" b="1" dirty="0" err="1" smtClean="0">
                <a:solidFill>
                  <a:schemeClr val="tx1"/>
                </a:solidFill>
                <a:latin typeface="Verdana" pitchFamily="34" charset="0"/>
              </a:rPr>
              <a:t>Сц.Анализа+Синтеза</a:t>
            </a:r>
            <a:r>
              <a:rPr lang="ru-RU" sz="3200" b="1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20713"/>
            <a:ext cx="8964612" cy="550545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600" dirty="0">
                <a:solidFill>
                  <a:srgbClr val="FFFFFF"/>
                </a:solidFill>
              </a:rPr>
              <a:t>Методы анализа внутренней </a:t>
            </a:r>
            <a:r>
              <a:rPr lang="ru-RU" sz="2600" dirty="0" smtClean="0">
                <a:solidFill>
                  <a:srgbClr val="FFFFFF"/>
                </a:solidFill>
              </a:rPr>
              <a:t>среды (ФСА и др.)</a:t>
            </a:r>
            <a:endParaRPr lang="ru-RU" sz="2600" dirty="0">
              <a:solidFill>
                <a:srgbClr val="FFFFFF"/>
              </a:solidFill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en-US" sz="2600" dirty="0">
                <a:solidFill>
                  <a:srgbClr val="FFFFFF"/>
                </a:solidFill>
              </a:rPr>
              <a:t>OODA – </a:t>
            </a:r>
            <a:r>
              <a:rPr lang="ru-RU" sz="2600" dirty="0">
                <a:solidFill>
                  <a:srgbClr val="FFFFFF"/>
                </a:solidFill>
              </a:rPr>
              <a:t>анализ стратегической гибкости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/>
              <a:t>PELSLEDET</a:t>
            </a:r>
            <a:r>
              <a:rPr lang="ru-RU" sz="2600" dirty="0" smtClean="0"/>
              <a:t>-анализ</a:t>
            </a:r>
            <a:r>
              <a:rPr lang="en-US" sz="2600" dirty="0" smtClean="0"/>
              <a:t> </a:t>
            </a:r>
            <a:r>
              <a:rPr lang="ru-RU" sz="2600" dirty="0" smtClean="0"/>
              <a:t>макросреды</a:t>
            </a:r>
            <a:endParaRPr lang="en-US" sz="2600" dirty="0" smtClean="0"/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ru-RU" sz="2600" dirty="0">
                <a:solidFill>
                  <a:srgbClr val="FFFFFF"/>
                </a:solidFill>
              </a:rPr>
              <a:t>Модель </a:t>
            </a:r>
            <a:r>
              <a:rPr lang="ru-RU" sz="2600" dirty="0" smtClean="0">
                <a:solidFill>
                  <a:srgbClr val="FFFFFF"/>
                </a:solidFill>
              </a:rPr>
              <a:t>Портера (+2МВИ) </a:t>
            </a:r>
            <a:r>
              <a:rPr lang="ru-RU" sz="2600" dirty="0">
                <a:solidFill>
                  <a:srgbClr val="FFFFFF"/>
                </a:solidFill>
              </a:rPr>
              <a:t>– анализ микросреды</a:t>
            </a:r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ru-RU" sz="2600" dirty="0" smtClean="0">
                <a:solidFill>
                  <a:srgbClr val="FFFFFF"/>
                </a:solidFill>
              </a:rPr>
              <a:t>«Конкурентная» разведка </a:t>
            </a:r>
            <a:endParaRPr lang="en-US" sz="2600" dirty="0" smtClean="0">
              <a:solidFill>
                <a:srgbClr val="FFFFFF"/>
              </a:solidFill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Wingdings" pitchFamily="2" charset="2"/>
              <a:buAutoNum type="arabicPeriod"/>
              <a:defRPr/>
            </a:pPr>
            <a:r>
              <a:rPr lang="en-US" sz="2600" dirty="0" smtClean="0"/>
              <a:t>Benchmarking</a:t>
            </a:r>
            <a:endParaRPr lang="ru-RU" sz="2600" dirty="0" smtClean="0"/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600" dirty="0" smtClean="0"/>
              <a:t>Модель и Матрица </a:t>
            </a:r>
            <a:r>
              <a:rPr lang="ru-RU" sz="2600" dirty="0" err="1" smtClean="0"/>
              <a:t>Менделоу</a:t>
            </a:r>
            <a:endParaRPr lang="en-US" sz="2600" dirty="0" smtClean="0"/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600" dirty="0" smtClean="0"/>
              <a:t>Матрица </a:t>
            </a:r>
            <a:r>
              <a:rPr lang="en-US" sz="2600" dirty="0" smtClean="0"/>
              <a:t>GE/McKinsey</a:t>
            </a:r>
            <a:r>
              <a:rPr lang="ru-RU" sz="2600" dirty="0" smtClean="0"/>
              <a:t> </a:t>
            </a:r>
            <a:r>
              <a:rPr lang="ru-RU" sz="2600" b="1" dirty="0" smtClean="0"/>
              <a:t>(особенно ось </a:t>
            </a:r>
            <a:r>
              <a:rPr lang="en-US" sz="2600" b="1" dirty="0" smtClean="0"/>
              <a:t>Y)</a:t>
            </a:r>
            <a:endParaRPr lang="ru-RU" sz="2600" b="1" dirty="0" smtClean="0"/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600" dirty="0" smtClean="0"/>
              <a:t>Модель </a:t>
            </a:r>
            <a:r>
              <a:rPr lang="ru-RU" sz="2600" dirty="0" err="1" smtClean="0"/>
              <a:t>Хофера-Шенделя</a:t>
            </a:r>
            <a:r>
              <a:rPr lang="ru-RU" sz="2600" dirty="0" smtClean="0"/>
              <a:t> + Матрица </a:t>
            </a:r>
            <a:r>
              <a:rPr lang="en-US" sz="2600" dirty="0" smtClean="0"/>
              <a:t>ADL</a:t>
            </a:r>
            <a:r>
              <a:rPr lang="ru-RU" sz="2600" dirty="0" smtClean="0"/>
              <a:t>/</a:t>
            </a:r>
            <a:r>
              <a:rPr lang="en-US" sz="2600" dirty="0" smtClean="0"/>
              <a:t>LC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600" dirty="0" smtClean="0"/>
              <a:t>Матрица ЖЦИК-МВИ (6этапов х 5позиций</a:t>
            </a:r>
            <a:r>
              <a:rPr lang="en-US" sz="2600" dirty="0" smtClean="0"/>
              <a:t>=30 </a:t>
            </a:r>
            <a:r>
              <a:rPr lang="ru-RU" sz="2600" dirty="0" err="1" smtClean="0"/>
              <a:t>сц</a:t>
            </a:r>
            <a:r>
              <a:rPr lang="ru-RU" sz="2600" dirty="0" smtClean="0"/>
              <a:t>.)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600" dirty="0" smtClean="0"/>
              <a:t>Матрица </a:t>
            </a:r>
            <a:r>
              <a:rPr lang="ru-RU" sz="2600" dirty="0" err="1" smtClean="0"/>
              <a:t>ЖЦОАдизес</a:t>
            </a:r>
            <a:r>
              <a:rPr lang="ru-RU" sz="2600" dirty="0" smtClean="0"/>
              <a:t>-МВИ (10э х 5п = 50 </a:t>
            </a:r>
            <a:r>
              <a:rPr lang="ru-RU" sz="2600" dirty="0" err="1" smtClean="0"/>
              <a:t>сц</a:t>
            </a:r>
            <a:r>
              <a:rPr lang="ru-RU" sz="2600" dirty="0" smtClean="0"/>
              <a:t>.)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en-US" sz="2600" dirty="0" smtClean="0"/>
              <a:t>SNW+ONT </a:t>
            </a:r>
            <a:r>
              <a:rPr lang="ru-RU" sz="2600" dirty="0" smtClean="0"/>
              <a:t>– </a:t>
            </a:r>
            <a:r>
              <a:rPr lang="en-US" sz="2600" dirty="0" smtClean="0"/>
              <a:t>I, II, III, IV</a:t>
            </a:r>
            <a:endParaRPr lang="ru-RU" sz="2600" dirty="0" smtClean="0"/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+mj-lt"/>
              <a:buAutoNum type="arabicPeriod"/>
              <a:defRPr/>
            </a:pPr>
            <a:r>
              <a:rPr lang="en-US" sz="2600" dirty="0" smtClean="0">
                <a:solidFill>
                  <a:srgbClr val="FFFFFF"/>
                </a:solidFill>
              </a:rPr>
              <a:t>TAIDA</a:t>
            </a:r>
            <a:endParaRPr lang="ru-RU" sz="2600" dirty="0" smtClean="0">
              <a:solidFill>
                <a:srgbClr val="FFFFFF"/>
              </a:solidFill>
            </a:endParaRPr>
          </a:p>
          <a:p>
            <a:pPr marL="514350" indent="-514350" eaLnBrk="1" hangingPunct="1">
              <a:lnSpc>
                <a:spcPct val="80000"/>
              </a:lnSpc>
              <a:buClr>
                <a:srgbClr val="FFFFCC"/>
              </a:buClr>
              <a:buFont typeface="+mj-lt"/>
              <a:buAutoNum type="arabicPeriod"/>
              <a:defRPr/>
            </a:pPr>
            <a:r>
              <a:rPr lang="ru-RU" sz="2600" dirty="0">
                <a:solidFill>
                  <a:srgbClr val="FFFFFF"/>
                </a:solidFill>
              </a:rPr>
              <a:t>Метод </a:t>
            </a:r>
            <a:r>
              <a:rPr lang="ru-RU" sz="2600" dirty="0" smtClean="0">
                <a:solidFill>
                  <a:srgbClr val="FFFFFF"/>
                </a:solidFill>
              </a:rPr>
              <a:t>Мерлина</a:t>
            </a:r>
            <a:endParaRPr lang="ru-RU" sz="2600" dirty="0">
              <a:solidFill>
                <a:srgbClr val="FFFFFF"/>
              </a:solidFill>
            </a:endParaRP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ru-RU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667625" y="6243638"/>
            <a:ext cx="1019175" cy="457200"/>
          </a:xfrm>
        </p:spPr>
        <p:txBody>
          <a:bodyPr/>
          <a:lstStyle/>
          <a:p>
            <a:pPr>
              <a:defRPr/>
            </a:pPr>
            <a:fld id="{FBA7A0BD-C634-4394-9BB2-7AD2A7F1B759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39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3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3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63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63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63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63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63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63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63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63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63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63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63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63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63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63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163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638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950" y="188913"/>
            <a:ext cx="9575800" cy="64770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altLang="ru-RU" sz="3200" b="1" dirty="0" smtClean="0">
                <a:solidFill>
                  <a:srgbClr val="FFFFFF"/>
                </a:solidFill>
                <a:effectLst/>
                <a:latin typeface="Verdana"/>
                <a:ea typeface="Calibri" pitchFamily="34" charset="0"/>
                <a:cs typeface="Times New Roman" pitchFamily="18" charset="0"/>
              </a:rPr>
              <a:t>OODA</a:t>
            </a:r>
            <a:r>
              <a:rPr lang="ru-RU" altLang="ru-RU" sz="3200" dirty="0" smtClean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– Петля Джона </a:t>
            </a:r>
            <a:r>
              <a:rPr lang="ru-RU" altLang="ru-RU" sz="3200" dirty="0" err="1" smtClean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Бойда</a:t>
            </a:r>
            <a:r>
              <a:rPr lang="ru-RU" altLang="ru-RU" sz="3200" dirty="0" smtClean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(</a:t>
            </a:r>
            <a:r>
              <a:rPr lang="ru-RU" altLang="ru-RU" sz="2800" dirty="0">
                <a:solidFill>
                  <a:srgbClr val="FFFFFF"/>
                </a:solidFill>
                <a:effectLst/>
                <a:latin typeface="Verdana"/>
                <a:ea typeface="Calibri" pitchFamily="34" charset="0"/>
                <a:cs typeface="Times New Roman" pitchFamily="18" charset="0"/>
              </a:rPr>
              <a:t>МО и ВВС </a:t>
            </a:r>
            <a:r>
              <a:rPr lang="ru-RU" altLang="ru-RU" sz="2800" dirty="0" smtClean="0">
                <a:solidFill>
                  <a:srgbClr val="FFFFFF"/>
                </a:solidFill>
                <a:effectLst/>
                <a:latin typeface="Verdana"/>
                <a:ea typeface="Calibri" pitchFamily="34" charset="0"/>
                <a:cs typeface="Times New Roman" pitchFamily="18" charset="0"/>
              </a:rPr>
              <a:t>США)</a:t>
            </a:r>
            <a:r>
              <a:rPr lang="ru-RU" altLang="ru-RU" sz="2800" b="1" dirty="0" smtClean="0">
                <a:solidFill>
                  <a:srgbClr val="FFFFFF"/>
                </a:solidFill>
                <a:effectLst/>
                <a:latin typeface="Verdana"/>
                <a:ea typeface="Calibri" pitchFamily="34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FFFF"/>
              </a:solidFill>
              <a:latin typeface="Verdana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836613"/>
            <a:ext cx="9036050" cy="52943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b="1" dirty="0" err="1" smtClean="0">
                <a:ea typeface="Calibri" pitchFamily="34" charset="0"/>
                <a:cs typeface="Times New Roman" pitchFamily="18" charset="0"/>
              </a:rPr>
              <a:t>Observe</a:t>
            </a:r>
            <a:r>
              <a:rPr lang="ru-RU" altLang="ru-RU" sz="2800" dirty="0" smtClean="0"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ru-RU" altLang="ru-RU" sz="2800" b="1" dirty="0" smtClean="0">
                <a:effectLst/>
                <a:ea typeface="Calibri" pitchFamily="34" charset="0"/>
                <a:cs typeface="Times New Roman" pitchFamily="18" charset="0"/>
              </a:rPr>
              <a:t>Наблюдение</a:t>
            </a:r>
            <a:r>
              <a:rPr lang="ru-RU" altLang="ru-RU" sz="2800" dirty="0" smtClean="0"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(восприятие сигналов извне)</a:t>
            </a:r>
            <a:endParaRPr lang="en-US" altLang="ru-RU" sz="2800" dirty="0" smtClean="0"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b="1" dirty="0" err="1" smtClean="0">
                <a:ea typeface="Calibri" pitchFamily="34" charset="0"/>
                <a:cs typeface="Times New Roman" pitchFamily="18" charset="0"/>
              </a:rPr>
              <a:t>Orient</a:t>
            </a:r>
            <a:r>
              <a:rPr lang="ru-RU" altLang="ru-RU" sz="2800" b="1" dirty="0" smtClean="0">
                <a:ea typeface="Calibri" pitchFamily="34" charset="0"/>
                <a:cs typeface="Times New Roman" pitchFamily="18" charset="0"/>
              </a:rPr>
              <a:t> - О</a:t>
            </a:r>
            <a:r>
              <a:rPr lang="ru-RU" altLang="ru-RU" sz="2800" b="1" dirty="0" smtClean="0">
                <a:effectLst/>
                <a:ea typeface="Calibri" pitchFamily="34" charset="0"/>
                <a:cs typeface="Times New Roman" pitchFamily="18" charset="0"/>
              </a:rPr>
              <a:t>риентация</a:t>
            </a:r>
            <a:r>
              <a:rPr lang="ru-RU" altLang="ru-RU" sz="2800" dirty="0" smtClean="0"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(интерпретация полученных сигналов)</a:t>
            </a:r>
            <a:endParaRPr lang="ru-RU" altLang="ru-RU" sz="2800" b="1" dirty="0" smtClean="0">
              <a:ea typeface="Calibri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b="1" dirty="0" err="1" smtClean="0">
                <a:ea typeface="Calibri" pitchFamily="34" charset="0"/>
                <a:cs typeface="Times New Roman" pitchFamily="18" charset="0"/>
              </a:rPr>
              <a:t>Decide</a:t>
            </a:r>
            <a:r>
              <a:rPr lang="ru-RU" altLang="ru-RU" sz="2800" b="1" dirty="0" smtClean="0">
                <a:ea typeface="Calibri" pitchFamily="34" charset="0"/>
                <a:cs typeface="Times New Roman" pitchFamily="18" charset="0"/>
              </a:rPr>
              <a:t> – Принятие решения </a:t>
            </a:r>
            <a:r>
              <a:rPr lang="ru-RU" altLang="ru-RU" sz="2800" dirty="0" smtClean="0"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(выбор ответной реакции из нескольких альтернатив)</a:t>
            </a:r>
            <a:endParaRPr lang="ru-RU" altLang="ru-RU" sz="2800" b="1" dirty="0" smtClean="0">
              <a:ea typeface="Calibri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b="1" dirty="0" err="1" smtClean="0">
                <a:ea typeface="Calibri" pitchFamily="34" charset="0"/>
                <a:cs typeface="Times New Roman" pitchFamily="18" charset="0"/>
              </a:rPr>
              <a:t>Act</a:t>
            </a:r>
            <a:r>
              <a:rPr lang="ru-RU" altLang="ru-RU" sz="2800" b="1" dirty="0" smtClean="0">
                <a:ea typeface="Calibri" pitchFamily="34" charset="0"/>
                <a:cs typeface="Times New Roman" pitchFamily="18" charset="0"/>
              </a:rPr>
              <a:t> - Действие</a:t>
            </a:r>
            <a:r>
              <a:rPr lang="ru-RU" altLang="ru-RU" sz="2800" dirty="0" smtClean="0"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(осуществление ответной реакции)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400" b="1" dirty="0" smtClean="0">
              <a:effectLst/>
              <a:ea typeface="Calibri" pitchFamily="34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400" b="1" dirty="0" smtClean="0">
                <a:effectLst/>
                <a:ea typeface="Calibri" pitchFamily="34" charset="0"/>
                <a:cs typeface="Times New Roman" pitchFamily="18" charset="0"/>
              </a:rPr>
              <a:t>В Менеджменте – парадигма: Ситуационный подход </a:t>
            </a:r>
            <a:r>
              <a:rPr lang="ru-RU" altLang="ru-RU" sz="2400" dirty="0" smtClean="0"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lang="en-US" altLang="ru-RU" sz="2400" dirty="0" smtClean="0">
                <a:effectLst/>
                <a:ea typeface="Calibri" pitchFamily="34" charset="0"/>
                <a:cs typeface="Times New Roman" pitchFamily="18" charset="0"/>
              </a:rPr>
              <a:t>Koontz, H. 1961. The management theory jungle</a:t>
            </a:r>
            <a:r>
              <a:rPr lang="ru-RU" altLang="ru-RU" sz="2400" dirty="0" smtClean="0">
                <a:effectLst/>
                <a:ea typeface="Calibri" pitchFamily="34" charset="0"/>
                <a:cs typeface="Times New Roman" pitchFamily="18" charset="0"/>
              </a:rPr>
              <a:t>). Напр., Ситуационное Лидерство</a:t>
            </a:r>
            <a:endParaRPr lang="ru-RU" altLang="ru-RU" sz="2400" dirty="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59509F5-DB69-489B-9FCD-C48EACF96A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B22A79-8509-4436-87A8-D107E965AD8F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3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Verdana"/>
                <a:ea typeface="+mn-ea"/>
                <a:cs typeface="+mn-cs"/>
              </a:rPr>
              <a:t>Логическое обоснование</a:t>
            </a:r>
            <a:r>
              <a:rPr lang="en-US" sz="3200" b="1" dirty="0" smtClean="0">
                <a:solidFill>
                  <a:srgbClr val="FFFFFF"/>
                </a:solidFill>
                <a:latin typeface="Verdana"/>
                <a:ea typeface="+mn-ea"/>
                <a:cs typeface="+mn-cs"/>
              </a:rPr>
              <a:t> OODA</a:t>
            </a:r>
            <a:endParaRPr lang="ru-RU" sz="3200" b="1" dirty="0">
              <a:solidFill>
                <a:srgbClr val="FFFFFF"/>
              </a:solidFill>
              <a:latin typeface="Verdana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59509F5-DB69-489B-9FCD-C48EACF96A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86F1A3-6379-409F-9739-F2B0BB009254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747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52413" y="620713"/>
            <a:ext cx="9577388" cy="65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86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Verdana"/>
                <a:ea typeface="+mn-ea"/>
                <a:cs typeface="+mn-cs"/>
              </a:rPr>
              <a:t>Циклы </a:t>
            </a:r>
            <a:r>
              <a:rPr lang="en-US" sz="3200" b="1" dirty="0" smtClean="0">
                <a:solidFill>
                  <a:srgbClr val="FFFFFF"/>
                </a:solidFill>
                <a:latin typeface="Verdana"/>
                <a:ea typeface="+mn-ea"/>
                <a:cs typeface="+mn-cs"/>
              </a:rPr>
              <a:t>OODA</a:t>
            </a:r>
            <a:endParaRPr lang="ru-RU" sz="3200" b="1" dirty="0">
              <a:solidFill>
                <a:srgbClr val="FFFFFF"/>
              </a:solidFill>
              <a:latin typeface="Verdana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59509F5-DB69-489B-9FCD-C48EACF96A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CFEA3-D8BF-4B7A-8EC8-EF48167C2E0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757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20713"/>
            <a:ext cx="9144000" cy="6237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71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/>
                <a:latin typeface="Verdana"/>
                <a:ea typeface="Calibri"/>
                <a:cs typeface="Times New Roman"/>
              </a:rPr>
              <a:t>O</a:t>
            </a:r>
            <a:r>
              <a:rPr lang="ru-RU" sz="3200" b="1" dirty="0" smtClean="0">
                <a:solidFill>
                  <a:srgbClr val="FFFFFF"/>
                </a:solidFill>
                <a:effectLst/>
                <a:latin typeface="Verdana"/>
                <a:ea typeface="Calibri"/>
                <a:cs typeface="Times New Roman"/>
              </a:rPr>
              <a:t>rientation-1</a:t>
            </a:r>
            <a:endParaRPr lang="ru-RU" sz="3200" b="1" dirty="0">
              <a:solidFill>
                <a:srgbClr val="FFFFFF"/>
              </a:solidFill>
              <a:latin typeface="Verdana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692150"/>
            <a:ext cx="9217025" cy="543877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/>
                <a:ea typeface="Calibri"/>
                <a:cs typeface="Times New Roman"/>
              </a:rPr>
              <a:t>Ориентация - </a:t>
            </a:r>
            <a:r>
              <a:rPr lang="ru-RU" sz="2400" dirty="0">
                <a:effectLst/>
                <a:ea typeface="Calibri"/>
                <a:cs typeface="Times New Roman"/>
              </a:rPr>
              <a:t>наиболее ответственный и наиболее сложный c когнитивной точки зрения этап </a:t>
            </a:r>
            <a:r>
              <a:rPr lang="ru-RU" sz="2400" dirty="0" smtClean="0">
                <a:effectLst/>
                <a:ea typeface="Calibri"/>
                <a:cs typeface="Times New Roman"/>
              </a:rPr>
              <a:t>в </a:t>
            </a:r>
            <a:r>
              <a:rPr lang="ru-RU" sz="2400" dirty="0">
                <a:effectLst/>
                <a:ea typeface="Calibri"/>
                <a:cs typeface="Times New Roman"/>
              </a:rPr>
              <a:t>OODA. </a:t>
            </a:r>
            <a:endParaRPr lang="ru-RU" sz="2400" dirty="0" smtClean="0">
              <a:effectLst/>
              <a:ea typeface="Calibri"/>
              <a:cs typeface="Times New Roman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dirty="0" smtClean="0">
                <a:effectLst/>
                <a:ea typeface="Calibri"/>
                <a:cs typeface="Times New Roman"/>
              </a:rPr>
              <a:t>C</a:t>
            </a:r>
            <a:r>
              <a:rPr lang="ru-RU" sz="2400" dirty="0" err="1" smtClean="0">
                <a:effectLst/>
                <a:ea typeface="Calibri"/>
                <a:cs typeface="Times New Roman"/>
              </a:rPr>
              <a:t>остоит</a:t>
            </a:r>
            <a:r>
              <a:rPr lang="ru-RU" sz="2400" dirty="0" smtClean="0">
                <a:effectLst/>
                <a:ea typeface="Calibri"/>
                <a:cs typeface="Times New Roman"/>
              </a:rPr>
              <a:t> </a:t>
            </a:r>
            <a:r>
              <a:rPr lang="ru-RU" sz="2400" dirty="0">
                <a:effectLst/>
                <a:ea typeface="Calibri"/>
                <a:cs typeface="Times New Roman"/>
              </a:rPr>
              <a:t>из двух </a:t>
            </a:r>
            <a:r>
              <a:rPr lang="ru-RU" sz="2400" dirty="0" err="1">
                <a:effectLst/>
                <a:ea typeface="Calibri"/>
                <a:cs typeface="Times New Roman"/>
              </a:rPr>
              <a:t>подэтапов</a:t>
            </a:r>
            <a:r>
              <a:rPr lang="ru-RU" sz="2400" dirty="0" smtClean="0">
                <a:effectLst/>
                <a:ea typeface="Calibri"/>
                <a:cs typeface="Times New Roman"/>
              </a:rPr>
              <a:t>:</a:t>
            </a:r>
            <a:endParaRPr lang="en-US" sz="2400" dirty="0" smtClean="0">
              <a:effectLst/>
              <a:ea typeface="Calibri"/>
              <a:cs typeface="Times New Roman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ea typeface="Calibri"/>
                <a:cs typeface="Times New Roman"/>
              </a:rPr>
              <a:t>разрушение</a:t>
            </a:r>
            <a:r>
              <a:rPr lang="ru-RU" sz="2400" dirty="0" smtClean="0">
                <a:effectLst/>
                <a:ea typeface="Calibri"/>
                <a:cs typeface="Times New Roman"/>
              </a:rPr>
              <a:t> </a:t>
            </a:r>
            <a:r>
              <a:rPr lang="ru-RU" sz="2400" dirty="0">
                <a:effectLst/>
                <a:ea typeface="Calibri"/>
                <a:cs typeface="Times New Roman"/>
              </a:rPr>
              <a:t>(</a:t>
            </a:r>
            <a:r>
              <a:rPr lang="ru-RU" sz="2400" dirty="0" err="1">
                <a:effectLst/>
                <a:ea typeface="Calibri"/>
                <a:cs typeface="Times New Roman"/>
              </a:rPr>
              <a:t>destruction</a:t>
            </a:r>
            <a:r>
              <a:rPr lang="ru-RU" sz="2400" dirty="0">
                <a:effectLst/>
                <a:ea typeface="Calibri"/>
                <a:cs typeface="Times New Roman"/>
              </a:rPr>
              <a:t>) и </a:t>
            </a:r>
            <a:endParaRPr lang="en-US" sz="2400" dirty="0" smtClean="0">
              <a:effectLst/>
              <a:ea typeface="Calibri"/>
              <a:cs typeface="Times New Roman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ea typeface="Calibri"/>
                <a:cs typeface="Times New Roman"/>
              </a:rPr>
              <a:t>созидание</a:t>
            </a:r>
            <a:r>
              <a:rPr lang="ru-RU" sz="2400" dirty="0" smtClean="0">
                <a:effectLst/>
                <a:ea typeface="Calibri"/>
                <a:cs typeface="Times New Roman"/>
              </a:rPr>
              <a:t> </a:t>
            </a:r>
            <a:r>
              <a:rPr lang="ru-RU" sz="2400" dirty="0">
                <a:effectLst/>
                <a:ea typeface="Calibri"/>
                <a:cs typeface="Times New Roman"/>
              </a:rPr>
              <a:t>(</a:t>
            </a:r>
            <a:r>
              <a:rPr lang="ru-RU" sz="2400" dirty="0" err="1">
                <a:effectLst/>
                <a:ea typeface="Calibri"/>
                <a:cs typeface="Times New Roman"/>
              </a:rPr>
              <a:t>creation</a:t>
            </a:r>
            <a:r>
              <a:rPr lang="ru-RU" sz="2400" dirty="0">
                <a:effectLst/>
                <a:ea typeface="Calibri"/>
                <a:cs typeface="Times New Roman"/>
              </a:rPr>
              <a:t>). </a:t>
            </a:r>
            <a:endParaRPr lang="ru-RU" sz="2400" dirty="0" smtClean="0">
              <a:effectLst/>
              <a:ea typeface="Calibri"/>
              <a:cs typeface="Times New Roman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i="1" dirty="0" smtClean="0">
                <a:effectLst/>
                <a:ea typeface="Calibri"/>
                <a:cs typeface="Times New Roman"/>
              </a:rPr>
              <a:t>Разрушение</a:t>
            </a:r>
            <a:r>
              <a:rPr lang="ru-RU" sz="2400" dirty="0" smtClean="0">
                <a:effectLst/>
                <a:ea typeface="Calibri"/>
                <a:cs typeface="Times New Roman"/>
              </a:rPr>
              <a:t> - </a:t>
            </a:r>
            <a:r>
              <a:rPr lang="ru-RU" sz="2400" dirty="0">
                <a:effectLst/>
                <a:ea typeface="Calibri"/>
                <a:cs typeface="Times New Roman"/>
              </a:rPr>
              <a:t>разбиение ситуации на </a:t>
            </a:r>
            <a:r>
              <a:rPr lang="ru-RU" sz="2400" dirty="0" smtClean="0">
                <a:effectLst/>
                <a:ea typeface="Calibri"/>
                <a:cs typeface="Times New Roman"/>
              </a:rPr>
              <a:t>элементарные части</a:t>
            </a:r>
            <a:r>
              <a:rPr lang="en-US" sz="2400" dirty="0" smtClean="0">
                <a:effectLst/>
                <a:ea typeface="Calibri"/>
                <a:cs typeface="Times New Roman"/>
              </a:rPr>
              <a:t> (</a:t>
            </a:r>
            <a:r>
              <a:rPr lang="ru-RU" sz="2400" dirty="0" smtClean="0">
                <a:effectLst/>
                <a:ea typeface="Calibri"/>
                <a:cs typeface="Times New Roman"/>
              </a:rPr>
              <a:t>легки </a:t>
            </a:r>
            <a:r>
              <a:rPr lang="ru-RU" sz="2400" dirty="0">
                <a:effectLst/>
                <a:ea typeface="Calibri"/>
                <a:cs typeface="Times New Roman"/>
              </a:rPr>
              <a:t>для </a:t>
            </a:r>
            <a:r>
              <a:rPr lang="ru-RU" sz="2400" dirty="0" smtClean="0">
                <a:effectLst/>
                <a:ea typeface="Calibri"/>
                <a:cs typeface="Times New Roman"/>
              </a:rPr>
              <a:t>понимания</a:t>
            </a:r>
            <a:r>
              <a:rPr lang="en-US" sz="2400" dirty="0" smtClean="0">
                <a:effectLst/>
                <a:ea typeface="Calibri"/>
                <a:cs typeface="Times New Roman"/>
              </a:rPr>
              <a:t>)</a:t>
            </a:r>
            <a:r>
              <a:rPr lang="ru-RU" sz="2400" dirty="0" smtClean="0">
                <a:effectLst/>
                <a:ea typeface="Calibri"/>
                <a:cs typeface="Times New Roman"/>
              </a:rPr>
              <a:t>.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/>
                <a:ea typeface="Calibri"/>
                <a:cs typeface="Times New Roman"/>
              </a:rPr>
              <a:t>Человек </a:t>
            </a:r>
            <a:r>
              <a:rPr lang="ru-RU" sz="2400" dirty="0">
                <a:effectLst/>
                <a:ea typeface="Calibri"/>
                <a:cs typeface="Times New Roman"/>
              </a:rPr>
              <a:t>или организация, принимающие решение, будут стремиться расчленить или декомпозировать задачу до такого уровня, пока вновь образованные составляющие задачи становятся близкими к стандартным или типовым ситуациям, для которых у ЛПР имеется план </a:t>
            </a:r>
            <a:r>
              <a:rPr lang="ru-RU" sz="2400" dirty="0" smtClean="0">
                <a:effectLst/>
                <a:ea typeface="Calibri"/>
                <a:cs typeface="Times New Roman"/>
              </a:rPr>
              <a:t>решения (до измеримого состояния) </a:t>
            </a:r>
            <a:endParaRPr lang="ru-RU" sz="2400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59509F5-DB69-489B-9FCD-C48EACF96A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2FFB30-7082-473B-AA0F-C99F1AA9385E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5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/>
                <a:latin typeface="Verdana"/>
                <a:ea typeface="Calibri"/>
                <a:cs typeface="Times New Roman"/>
              </a:rPr>
              <a:t>O</a:t>
            </a:r>
            <a:r>
              <a:rPr lang="ru-RU" sz="3200" b="1" dirty="0" smtClean="0">
                <a:solidFill>
                  <a:srgbClr val="FFFFFF"/>
                </a:solidFill>
                <a:effectLst/>
                <a:latin typeface="Verdana"/>
                <a:ea typeface="Calibri"/>
                <a:cs typeface="Times New Roman"/>
              </a:rPr>
              <a:t>rientation-2</a:t>
            </a:r>
            <a:endParaRPr lang="ru-RU" sz="3200" b="1" dirty="0">
              <a:solidFill>
                <a:srgbClr val="FFFFFF"/>
              </a:solidFill>
              <a:latin typeface="Verdana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692150"/>
            <a:ext cx="9036050" cy="543877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200" dirty="0" smtClean="0">
                <a:effectLst/>
                <a:ea typeface="Calibri"/>
                <a:cs typeface="Times New Roman"/>
              </a:rPr>
              <a:t>Ознакомление </a:t>
            </a:r>
            <a:r>
              <a:rPr lang="ru-RU" sz="2200" dirty="0">
                <a:effectLst/>
                <a:ea typeface="Calibri"/>
                <a:cs typeface="Times New Roman"/>
              </a:rPr>
              <a:t>с этими элементарными типовыми подзадачами достигается путем обучения, тренировок, накопления опыта и инструктажа. Такое ознакомление возможно только на основе заранее разработанных доктринальных установок и множества планов. </a:t>
            </a:r>
            <a:endParaRPr lang="ru-RU" sz="2200" dirty="0" smtClean="0">
              <a:effectLst/>
              <a:ea typeface="Calibri"/>
              <a:cs typeface="Times New Roman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200" b="1" dirty="0" smtClean="0">
                <a:effectLst/>
                <a:ea typeface="Calibri"/>
                <a:cs typeface="Times New Roman"/>
              </a:rPr>
              <a:t>ЛПР</a:t>
            </a:r>
            <a:r>
              <a:rPr lang="ru-RU" sz="2200" dirty="0" smtClean="0">
                <a:effectLst/>
                <a:ea typeface="Calibri"/>
                <a:cs typeface="Times New Roman"/>
              </a:rPr>
              <a:t> идентифицирует </a:t>
            </a:r>
            <a:r>
              <a:rPr lang="ru-RU" sz="2200" dirty="0">
                <a:effectLst/>
                <a:ea typeface="Calibri"/>
                <a:cs typeface="Times New Roman"/>
              </a:rPr>
              <a:t>текущую ситуацию по отношению с теми, с которыми он знаком, и применяет заранее заготовленный план действий для этой подзадачи. </a:t>
            </a:r>
            <a:r>
              <a:rPr lang="ru-RU" sz="2200" b="1" i="1" dirty="0" smtClean="0">
                <a:effectLst/>
                <a:ea typeface="Calibri"/>
                <a:cs typeface="Times New Roman"/>
              </a:rPr>
              <a:t>Созидание</a:t>
            </a:r>
            <a:r>
              <a:rPr lang="ru-RU" sz="2200" dirty="0" smtClean="0">
                <a:effectLst/>
                <a:ea typeface="Calibri"/>
                <a:cs typeface="Times New Roman"/>
              </a:rPr>
              <a:t> - составляющие </a:t>
            </a:r>
            <a:r>
              <a:rPr lang="ru-RU" sz="2200" dirty="0">
                <a:effectLst/>
                <a:ea typeface="Calibri"/>
                <a:cs typeface="Times New Roman"/>
              </a:rPr>
              <a:t>элементарные </a:t>
            </a:r>
            <a:r>
              <a:rPr lang="ru-RU" sz="2200" dirty="0" err="1">
                <a:effectLst/>
                <a:ea typeface="Calibri"/>
                <a:cs typeface="Times New Roman"/>
              </a:rPr>
              <a:t>подпланы</a:t>
            </a:r>
            <a:r>
              <a:rPr lang="ru-RU" sz="2200" dirty="0">
                <a:effectLst/>
                <a:ea typeface="Calibri"/>
                <a:cs typeface="Times New Roman"/>
              </a:rPr>
              <a:t> объединяются в общий план </a:t>
            </a:r>
            <a:r>
              <a:rPr lang="ru-RU" sz="2200" dirty="0" smtClean="0">
                <a:effectLst/>
                <a:ea typeface="Calibri"/>
                <a:cs typeface="Times New Roman"/>
              </a:rPr>
              <a:t>действий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200" dirty="0" smtClean="0">
                <a:effectLst/>
                <a:ea typeface="Calibri"/>
                <a:cs typeface="Times New Roman"/>
              </a:rPr>
              <a:t>Если </a:t>
            </a:r>
            <a:r>
              <a:rPr lang="ru-RU" sz="2200" dirty="0">
                <a:effectLst/>
                <a:ea typeface="Calibri"/>
                <a:cs typeface="Times New Roman"/>
              </a:rPr>
              <a:t>нет реальных планов, из числа которых может быть выбрано решение, то процесс остается на этапе ориентации и осуществляется дальнейшая декомпозиция задачи. Если не удаётся разработать план с реальными шансами на успех, то последующее измельчение может привести к </a:t>
            </a:r>
            <a:r>
              <a:rPr lang="ru-RU" sz="2200" dirty="0" smtClean="0">
                <a:effectLst/>
                <a:ea typeface="Calibri"/>
                <a:cs typeface="Times New Roman"/>
              </a:rPr>
              <a:t>остановке </a:t>
            </a:r>
            <a:r>
              <a:rPr lang="ru-RU" sz="2200" dirty="0">
                <a:effectLst/>
                <a:ea typeface="Calibri"/>
                <a:cs typeface="Times New Roman"/>
              </a:rPr>
              <a:t>цикла. </a:t>
            </a:r>
            <a:endParaRPr lang="ru-RU" sz="2200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59509F5-DB69-489B-9FCD-C48EACF96ABF}" type="datetime1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EF958E-FED6-4064-A40D-5DCD70113699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30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проф. МАРШЕВ В. И. (МГУ)</a:t>
            </a:r>
          </a:p>
        </p:txBody>
      </p:sp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41433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CCECFF"/>
                </a:solidFill>
              </a:rPr>
              <a:t/>
            </a:r>
            <a:br>
              <a:rPr lang="ru-RU" sz="3200" b="1" dirty="0" smtClean="0">
                <a:solidFill>
                  <a:srgbClr val="CCECFF"/>
                </a:solidFill>
              </a:rPr>
            </a:br>
            <a:r>
              <a:rPr lang="en-US" sz="3200" b="1" dirty="0" smtClean="0">
                <a:solidFill>
                  <a:srgbClr val="CCECFF"/>
                </a:solidFill>
                <a:latin typeface="+mn-lt"/>
              </a:rPr>
              <a:t>TAIDA </a:t>
            </a:r>
            <a:r>
              <a:rPr lang="ru-RU" sz="3200" b="1" dirty="0" smtClean="0">
                <a:solidFill>
                  <a:srgbClr val="CCECFF"/>
                </a:solidFill>
                <a:latin typeface="+mn-lt"/>
              </a:rPr>
              <a:t>в сценарном планировании </a:t>
            </a:r>
            <a:r>
              <a:rPr lang="ru-RU" sz="3600" dirty="0">
                <a:solidFill>
                  <a:srgbClr val="CCECFF"/>
                </a:solidFill>
                <a:latin typeface="Verdana"/>
              </a:rPr>
              <a:t/>
            </a:r>
            <a:br>
              <a:rPr lang="ru-RU" sz="3600" dirty="0">
                <a:solidFill>
                  <a:srgbClr val="CCECFF"/>
                </a:solidFill>
                <a:latin typeface="Verdana"/>
              </a:rPr>
            </a:br>
            <a:endParaRPr lang="ru-RU" sz="3200" b="1" dirty="0" smtClean="0"/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2228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b="1" dirty="0" err="1">
                <a:solidFill>
                  <a:srgbClr val="FFFFFF"/>
                </a:solidFill>
              </a:rPr>
              <a:t>Tracking</a:t>
            </a:r>
            <a:r>
              <a:rPr lang="ru-RU" sz="2800" b="1" dirty="0">
                <a:solidFill>
                  <a:srgbClr val="FFFFFF"/>
                </a:solidFill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</a:rPr>
              <a:t>- </a:t>
            </a:r>
            <a:r>
              <a:rPr lang="ru-RU" sz="2800" dirty="0" smtClean="0"/>
              <a:t>Наблюдение: </a:t>
            </a:r>
            <a:r>
              <a:rPr lang="ru-RU" sz="2800" dirty="0"/>
              <a:t>отслеживать изменения и признаки угроз и потенциальных возможностей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b="1" dirty="0" err="1" smtClean="0">
                <a:solidFill>
                  <a:srgbClr val="FFFFFF"/>
                </a:solidFill>
              </a:rPr>
              <a:t>Analyzing</a:t>
            </a:r>
            <a:r>
              <a:rPr lang="ru-RU" sz="2800" dirty="0" smtClean="0">
                <a:solidFill>
                  <a:srgbClr val="FFFFFF"/>
                </a:solidFill>
              </a:rPr>
              <a:t> - </a:t>
            </a:r>
            <a:r>
              <a:rPr lang="ru-RU" sz="2800" dirty="0" smtClean="0"/>
              <a:t>Анализ: </a:t>
            </a:r>
            <a:r>
              <a:rPr lang="ru-RU" sz="2800" dirty="0"/>
              <a:t>анализировать последствия и генерировать сценарии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b="1" dirty="0" err="1" smtClean="0">
                <a:solidFill>
                  <a:srgbClr val="FFFFFF"/>
                </a:solidFill>
              </a:rPr>
              <a:t>Imaging</a:t>
            </a:r>
            <a:r>
              <a:rPr lang="ru-RU" sz="2800" dirty="0" smtClean="0">
                <a:solidFill>
                  <a:srgbClr val="FFFFFF"/>
                </a:solidFill>
              </a:rPr>
              <a:t> - </a:t>
            </a:r>
            <a:r>
              <a:rPr lang="ru-RU" sz="2800" dirty="0" smtClean="0"/>
              <a:t>Создание образа: </a:t>
            </a:r>
            <a:r>
              <a:rPr lang="ru-RU" sz="2800" dirty="0"/>
              <a:t>выявлять возможности и создавать видение желательного развития событий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b="1" dirty="0" err="1" smtClean="0">
                <a:solidFill>
                  <a:srgbClr val="FFFFFF"/>
                </a:solidFill>
              </a:rPr>
              <a:t>Deciding</a:t>
            </a:r>
            <a:r>
              <a:rPr lang="ru-RU" sz="2800" dirty="0" smtClean="0">
                <a:solidFill>
                  <a:srgbClr val="FFFFFF"/>
                </a:solidFill>
              </a:rPr>
              <a:t> - </a:t>
            </a:r>
            <a:r>
              <a:rPr lang="ru-RU" sz="2800" dirty="0" smtClean="0"/>
              <a:t>Принятие решения: </a:t>
            </a:r>
            <a:r>
              <a:rPr lang="ru-RU" sz="2800" dirty="0"/>
              <a:t>оценивать информацию, определять альтернативы и стратегии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800" b="1" dirty="0" err="1" smtClean="0">
                <a:solidFill>
                  <a:srgbClr val="FFFFFF"/>
                </a:solidFill>
              </a:rPr>
              <a:t>Acting</a:t>
            </a:r>
            <a:r>
              <a:rPr lang="ru-RU" sz="2800" dirty="0" smtClean="0">
                <a:solidFill>
                  <a:srgbClr val="FFFFFF"/>
                </a:solidFill>
              </a:rPr>
              <a:t> - </a:t>
            </a:r>
            <a:r>
              <a:rPr lang="ru-RU" sz="2800" dirty="0" smtClean="0"/>
              <a:t>Действие : </a:t>
            </a:r>
            <a:r>
              <a:rPr lang="ru-RU" sz="2800" dirty="0"/>
              <a:t>ставить краткосрочные цели, предпринимать первые шаги и доводить до конца свои планы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endParaRPr lang="ru-RU" sz="2200" dirty="0" smtClean="0"/>
          </a:p>
        </p:txBody>
      </p:sp>
    </p:spTree>
    <p:extLst>
      <p:ext uri="{BB962C8B-B14F-4D97-AF65-F5344CB8AC3E}">
        <p14:creationId xmlns:p14="http://schemas.microsoft.com/office/powerpoint/2010/main" val="281839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0" grpId="0"/>
      <p:bldP spid="32973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9036050" cy="630237"/>
          </a:xfrm>
        </p:spPr>
        <p:txBody>
          <a:bodyPr/>
          <a:lstStyle/>
          <a:p>
            <a:pPr>
              <a:defRPr/>
            </a:pPr>
            <a:r>
              <a:rPr lang="ru-RU" altLang="ru-RU" sz="3600" dirty="0" err="1" smtClean="0">
                <a:solidFill>
                  <a:srgbClr val="CCECFF"/>
                </a:solidFill>
                <a:effectLst/>
                <a:cs typeface="Times New Roman" pitchFamily="18" charset="0"/>
              </a:rPr>
              <a:t>СцМ</a:t>
            </a:r>
            <a:r>
              <a:rPr lang="ru-RU" altLang="ru-RU" sz="3600" dirty="0" smtClean="0">
                <a:solidFill>
                  <a:srgbClr val="CCECFF"/>
                </a:solidFill>
                <a:effectLst/>
                <a:cs typeface="Times New Roman" pitchFamily="18" charset="0"/>
              </a:rPr>
              <a:t>+ Лидерство или</a:t>
            </a:r>
            <a:br>
              <a:rPr lang="ru-RU" altLang="ru-RU" sz="3600" dirty="0" smtClean="0">
                <a:solidFill>
                  <a:srgbClr val="CCECFF"/>
                </a:solidFill>
                <a:effectLst/>
                <a:cs typeface="Times New Roman" pitchFamily="18" charset="0"/>
              </a:rPr>
            </a:br>
            <a:r>
              <a:rPr lang="en-US" altLang="ru-RU" sz="3600" dirty="0" smtClean="0">
                <a:solidFill>
                  <a:srgbClr val="CCECFF"/>
                </a:solidFill>
                <a:effectLst/>
                <a:cs typeface="Times New Roman" pitchFamily="18" charset="0"/>
              </a:rPr>
              <a:t>The two ‘brain-halves’ of the organization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7684987-4F8B-4646-9D86-B430ADB98E35}" type="datetime1">
              <a:rPr lang="ru-RU" smtClean="0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проф. МАРШЕВ В. И. (МГУ)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1DE41-6C38-4DC9-9869-FD77A4668870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  <p:pic>
        <p:nvPicPr>
          <p:cNvPr id="593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763" y="1196975"/>
            <a:ext cx="8931275" cy="5661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F7A7A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12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 МАРШЕВ В. И. (МГУ)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88913"/>
            <a:ext cx="9036050" cy="5907087"/>
          </a:xfrm>
        </p:spPr>
        <p:txBody>
          <a:bodyPr/>
          <a:lstStyle/>
          <a:p>
            <a:pPr marL="0" indent="449263" eaLnBrk="1" hangingPunct="1">
              <a:lnSpc>
                <a:spcPct val="115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altLang="ru-RU" sz="2600" smtClean="0">
                <a:solidFill>
                  <a:srgbClr val="FFFFFF"/>
                </a:solidFill>
                <a:effectLst/>
                <a:cs typeface="Times New Roman" pitchFamily="18" charset="0"/>
              </a:rPr>
              <a:t>«Никто, даже самые выдающиеся ученые нашего времени, не знают по настоящему, куда ведет нас Наука. </a:t>
            </a:r>
            <a:endParaRPr lang="en-US" altLang="ru-RU" sz="2600" smtClean="0">
              <a:solidFill>
                <a:srgbClr val="FFFFFF"/>
              </a:solidFill>
              <a:effectLst/>
              <a:cs typeface="Times New Roman" pitchFamily="18" charset="0"/>
            </a:endParaRPr>
          </a:p>
          <a:p>
            <a:pPr marL="0" indent="449263" eaLnBrk="1" hangingPunct="1">
              <a:lnSpc>
                <a:spcPct val="115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altLang="ru-RU" sz="2600" smtClean="0">
                <a:solidFill>
                  <a:srgbClr val="FFFFFF"/>
                </a:solidFill>
                <a:effectLst/>
                <a:cs typeface="Times New Roman" pitchFamily="18" charset="0"/>
              </a:rPr>
              <a:t>Мы сидим в поезде, который, набирая скорость, мчится по рельсам с неизвестным количеством развилок (сиречь – «сценариев» - В.М.) и каждая из которых ведет в неизвестность. </a:t>
            </a:r>
            <a:endParaRPr lang="en-US" altLang="ru-RU" sz="2600" smtClean="0">
              <a:solidFill>
                <a:srgbClr val="FFFFFF"/>
              </a:solidFill>
              <a:effectLst/>
              <a:cs typeface="Times New Roman" pitchFamily="18" charset="0"/>
            </a:endParaRPr>
          </a:p>
          <a:p>
            <a:pPr marL="0" indent="449263" eaLnBrk="1" hangingPunct="1">
              <a:lnSpc>
                <a:spcPct val="115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altLang="ru-RU" sz="2600" smtClean="0">
                <a:solidFill>
                  <a:srgbClr val="FFFFFF"/>
                </a:solidFill>
                <a:effectLst/>
                <a:cs typeface="Times New Roman" pitchFamily="18" charset="0"/>
              </a:rPr>
              <a:t>В кабине машиниста при этом нет ни одного ученого, а стрелочником может стать сам дьявол. Большая часть общества при этом находится в последнем вагоне и глядит назад».</a:t>
            </a:r>
          </a:p>
          <a:p>
            <a:pPr marL="0" indent="449263" eaLnBrk="1" hangingPunct="1">
              <a:lnSpc>
                <a:spcPct val="115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altLang="ru-RU" sz="2400" i="1" smtClean="0">
                <a:solidFill>
                  <a:srgbClr val="FFFFFF"/>
                </a:solidFill>
                <a:effectLst/>
                <a:ea typeface="Verdana" pitchFamily="34" charset="0"/>
                <a:cs typeface="Verdana" pitchFamily="34" charset="0"/>
              </a:rPr>
              <a:t>Рональд Лэнг (1927-1989), шотландский психиатр (основатель течения «антипсихиатрия») и писатель (романы ««Я» и Другие»</a:t>
            </a:r>
            <a:endParaRPr lang="ru-RU" altLang="ru-RU" sz="2400" i="1" smtClean="0">
              <a:solidFill>
                <a:srgbClr val="FFFFFF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indent="449263" algn="ctr"/>
            <a:endParaRPr lang="ru-RU" altLang="ru-RU" sz="3600" smtClean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43554C-3396-48A0-BADC-CD4EC4D35F4C}" type="datetime1">
              <a:rPr lang="ru-RU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5E50BD-F9A1-4183-876E-D25BFC74C351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48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проф. МАРШЕВ В. И. (МГУ)</a:t>
            </a:r>
          </a:p>
        </p:txBody>
      </p:sp>
    </p:spTree>
    <p:extLst>
      <p:ext uri="{BB962C8B-B14F-4D97-AF65-F5344CB8AC3E}">
        <p14:creationId xmlns:p14="http://schemas.microsoft.com/office/powerpoint/2010/main" val="74371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00" y="188913"/>
            <a:ext cx="8856663" cy="647700"/>
          </a:xfrm>
        </p:spPr>
        <p:txBody>
          <a:bodyPr/>
          <a:lstStyle/>
          <a:p>
            <a:pPr>
              <a:defRPr/>
            </a:pPr>
            <a:r>
              <a:rPr lang="ru-RU" altLang="ru-RU" sz="3600" smtClean="0">
                <a:solidFill>
                  <a:schemeClr val="bg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600" smtClean="0">
                <a:solidFill>
                  <a:schemeClr val="bg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smtClean="0">
                <a:solidFill>
                  <a:schemeClr val="bg2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Три основы СцМенеджмента </a:t>
            </a:r>
            <a:r>
              <a:rPr lang="ru-RU" altLang="ru-RU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СцМ</a:t>
            </a:r>
            <a:endParaRPr lang="ru-RU" altLang="ru-RU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43" name="Объект 6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981075"/>
            <a:ext cx="8856662" cy="4895850"/>
          </a:xfrm>
        </p:spPr>
      </p:pic>
    </p:spTree>
    <p:extLst>
      <p:ext uri="{BB962C8B-B14F-4D97-AF65-F5344CB8AC3E}">
        <p14:creationId xmlns:p14="http://schemas.microsoft.com/office/powerpoint/2010/main" val="428029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Истоки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836712"/>
            <a:ext cx="8928100" cy="5294213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«Для чего листать летопись былых знаний об управлении?» или </a:t>
            </a:r>
          </a:p>
          <a:p>
            <a:pPr>
              <a:defRPr/>
            </a:pPr>
            <a:r>
              <a:rPr lang="ru-RU" sz="2800" dirty="0" smtClean="0"/>
              <a:t>«Почему мы должны оглядываться в прошлое и изучать настоящее для того, чтобы подготовиться к будущему?» </a:t>
            </a:r>
          </a:p>
          <a:p>
            <a:pPr>
              <a:defRPr/>
            </a:pPr>
            <a:r>
              <a:rPr lang="ru-RU" sz="2800" dirty="0" smtClean="0"/>
              <a:t>Ответ весьма прост: «Да потому, что в принципе больше некуда-то и смотреть»! </a:t>
            </a:r>
          </a:p>
          <a:p>
            <a:pPr>
              <a:defRPr/>
            </a:pPr>
            <a:r>
              <a:rPr lang="ru-RU" sz="2800" dirty="0" smtClean="0"/>
              <a:t>Но КТО, на ЧТО И КАК надо смотреть на </a:t>
            </a:r>
            <a:r>
              <a:rPr lang="ru-RU" sz="2800" b="1" dirty="0" smtClean="0"/>
              <a:t>прошлое </a:t>
            </a:r>
            <a:r>
              <a:rPr lang="ru-RU" sz="2800" dirty="0" err="1" smtClean="0"/>
              <a:t>УМысли</a:t>
            </a:r>
            <a:r>
              <a:rPr lang="ru-RU" sz="2800" dirty="0" smtClean="0"/>
              <a:t>, пытаясь получить ответ на главный вопрос в </a:t>
            </a:r>
            <a:r>
              <a:rPr lang="ru-RU" sz="2800" dirty="0" err="1" smtClean="0"/>
              <a:t>ИУМе</a:t>
            </a:r>
            <a:r>
              <a:rPr lang="ru-RU" sz="2800" dirty="0" smtClean="0"/>
              <a:t> (как науке):</a:t>
            </a:r>
          </a:p>
          <a:p>
            <a:pPr algn="ctr">
              <a:defRPr/>
            </a:pPr>
            <a:r>
              <a:rPr lang="ru-RU" sz="2800" b="1" dirty="0" smtClean="0"/>
              <a:t>ПОЧЕМУ???</a:t>
            </a:r>
          </a:p>
          <a:p>
            <a:pPr>
              <a:defRPr/>
            </a:pP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FFFFFF"/>
                </a:solidFill>
              </a:rPr>
              <a:t>проф. МАРШЕВ В. И. (МГУ)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Аристотель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908720"/>
            <a:ext cx="8928100" cy="52222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«Так как…знаем мы…каждую вещь только тогда, </a:t>
            </a:r>
          </a:p>
          <a:p>
            <a:pPr>
              <a:defRPr/>
            </a:pPr>
            <a:r>
              <a:rPr lang="ru-RU" dirty="0" smtClean="0"/>
              <a:t>когда понимаем </a:t>
            </a:r>
            <a:r>
              <a:rPr lang="ru-RU" b="1" dirty="0" smtClean="0"/>
              <a:t>«почему [она]»</a:t>
            </a:r>
            <a:r>
              <a:rPr lang="ru-RU" dirty="0" smtClean="0"/>
              <a:t> </a:t>
            </a:r>
          </a:p>
          <a:p>
            <a:pPr>
              <a:defRPr/>
            </a:pPr>
            <a:r>
              <a:rPr lang="ru-RU" dirty="0" smtClean="0"/>
              <a:t>(а это значит понять первую причину), </a:t>
            </a:r>
          </a:p>
          <a:p>
            <a:pPr>
              <a:defRPr/>
            </a:pPr>
            <a:r>
              <a:rPr lang="ru-RU" dirty="0" smtClean="0"/>
              <a:t>то ясно, что нам надлежит сделать это и относительно …всякого изменения, </a:t>
            </a:r>
          </a:p>
          <a:p>
            <a:pPr>
              <a:defRPr/>
            </a:pPr>
            <a:r>
              <a:rPr lang="ru-RU" dirty="0" smtClean="0"/>
              <a:t>чтобы, зная их начала, </a:t>
            </a:r>
          </a:p>
          <a:p>
            <a:pPr>
              <a:defRPr/>
            </a:pPr>
            <a:r>
              <a:rPr lang="ru-RU" dirty="0" smtClean="0"/>
              <a:t>мы могли попытаться свести к ним каждую последующую вещь».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FFFFFF"/>
                </a:solidFill>
              </a:rPr>
              <a:t>проф. МАРШЕВ В. И. (МГУ)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Два взгляда на «прошлое»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836712"/>
            <a:ext cx="8928100" cy="5294213"/>
          </a:xfrm>
        </p:spPr>
        <p:txBody>
          <a:bodyPr/>
          <a:lstStyle/>
          <a:p>
            <a:pPr>
              <a:buNone/>
              <a:defRPr/>
            </a:pPr>
            <a:r>
              <a:rPr lang="ru-RU" sz="2800" b="1" dirty="0" smtClean="0"/>
              <a:t>1. «Настоящее» от «Прошлого» в любом исследовании отличается только реальным или физическим временем</a:t>
            </a:r>
          </a:p>
          <a:p>
            <a:pPr>
              <a:buNone/>
              <a:defRPr/>
            </a:pPr>
            <a:r>
              <a:rPr lang="ru-RU" sz="2800" dirty="0" smtClean="0"/>
              <a:t>Или: «</a:t>
            </a:r>
            <a:r>
              <a:rPr lang="ru-RU" sz="2800" b="1" dirty="0" smtClean="0"/>
              <a:t>Все</a:t>
            </a:r>
            <a:r>
              <a:rPr lang="ru-RU" sz="2800" dirty="0" smtClean="0"/>
              <a:t> </a:t>
            </a:r>
            <a:r>
              <a:rPr lang="ru-RU" sz="2800" b="1" dirty="0" smtClean="0"/>
              <a:t>события</a:t>
            </a:r>
            <a:r>
              <a:rPr lang="ru-RU" sz="2800" dirty="0" smtClean="0"/>
              <a:t>, которые анализирует любой ученый, даже не историк, </a:t>
            </a:r>
            <a:r>
              <a:rPr lang="ru-RU" sz="2800" b="1" dirty="0" smtClean="0"/>
              <a:t>всегда принадлежат к прошлому</a:t>
            </a:r>
            <a:r>
              <a:rPr lang="ru-RU" sz="2800" dirty="0" smtClean="0"/>
              <a:t>». Примеры.</a:t>
            </a:r>
          </a:p>
          <a:p>
            <a:pPr>
              <a:buNone/>
              <a:defRPr/>
            </a:pPr>
            <a:r>
              <a:rPr lang="ru-RU" sz="2800" b="1" dirty="0" smtClean="0"/>
              <a:t>2. </a:t>
            </a:r>
            <a:r>
              <a:rPr lang="ru-RU" sz="2400" b="1" dirty="0" smtClean="0"/>
              <a:t>«Прошлое» и «Настоящее» не связаны с фиксацией физического времени. </a:t>
            </a:r>
          </a:p>
          <a:p>
            <a:pPr>
              <a:buNone/>
              <a:defRPr/>
            </a:pPr>
            <a:r>
              <a:rPr lang="ru-RU" sz="2400" b="1" dirty="0" smtClean="0"/>
              <a:t>Атрибуты: </a:t>
            </a:r>
            <a:r>
              <a:rPr lang="ru-RU" sz="2400" dirty="0" smtClean="0"/>
              <a:t>Необратимость и</a:t>
            </a:r>
            <a:r>
              <a:rPr lang="ru-RU" sz="2400" b="1" dirty="0" smtClean="0"/>
              <a:t> </a:t>
            </a:r>
            <a:r>
              <a:rPr lang="ru-RU" sz="2400" dirty="0" err="1" smtClean="0"/>
              <a:t>Невоспроизводимость</a:t>
            </a:r>
            <a:r>
              <a:rPr lang="ru-RU" sz="2400" dirty="0" smtClean="0"/>
              <a:t>. </a:t>
            </a:r>
          </a:p>
          <a:p>
            <a:pPr>
              <a:buNone/>
              <a:defRPr/>
            </a:pPr>
            <a:r>
              <a:rPr lang="ru-RU" sz="2400" dirty="0" smtClean="0"/>
              <a:t>Или: в тех случаях, когда с точностью до взаимозаменяемости  исследователь может воспроизвести те или иные явления, они выступают для него как </a:t>
            </a:r>
            <a:r>
              <a:rPr lang="ru-RU" sz="2400" b="1" dirty="0" smtClean="0"/>
              <a:t>Настоящее. </a:t>
            </a:r>
          </a:p>
          <a:p>
            <a:pPr>
              <a:buNone/>
              <a:defRPr/>
            </a:pPr>
            <a:r>
              <a:rPr lang="ru-RU" sz="2400" b="1" dirty="0" smtClean="0"/>
              <a:t>Примеры - эксперименты в естественных науках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Социальная память = Источник ИУМ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764704"/>
            <a:ext cx="8928100" cy="5366221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Три уровня (этапа) СП:</a:t>
            </a:r>
          </a:p>
          <a:p>
            <a:pPr>
              <a:buNone/>
              <a:defRPr/>
            </a:pPr>
            <a:r>
              <a:rPr lang="en-US" sz="2800" b="1" dirty="0" smtClean="0"/>
              <a:t>1. </a:t>
            </a:r>
            <a:r>
              <a:rPr lang="ru-RU" sz="2800" b="1" dirty="0" smtClean="0"/>
              <a:t>Индивидуальная Память о событиях</a:t>
            </a:r>
            <a:r>
              <a:rPr lang="ru-RU" sz="2800" b="1" dirty="0" smtClean="0">
                <a:sym typeface="Wingdings" pitchFamily="2" charset="2"/>
              </a:rPr>
              <a:t>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ru-RU" sz="2800" dirty="0" smtClean="0"/>
              <a:t>язык, рассказы друг другу, +/-</a:t>
            </a:r>
            <a:endParaRPr lang="en-US" sz="2800" dirty="0" smtClean="0"/>
          </a:p>
          <a:p>
            <a:pPr>
              <a:buNone/>
              <a:defRPr/>
            </a:pPr>
            <a:r>
              <a:rPr lang="en-US" sz="2800" b="1" dirty="0" smtClean="0"/>
              <a:t>2. </a:t>
            </a:r>
            <a:r>
              <a:rPr lang="ru-RU" sz="2800" b="1" dirty="0" smtClean="0"/>
              <a:t>Информационный рынок = </a:t>
            </a:r>
            <a:r>
              <a:rPr lang="ru-RU" sz="2800" dirty="0" smtClean="0"/>
              <a:t>обмен опытом, знаниями, данными, информацией, в </a:t>
            </a:r>
            <a:r>
              <a:rPr lang="ru-RU" sz="2800" dirty="0" err="1" smtClean="0"/>
              <a:t>соот-вии</a:t>
            </a:r>
            <a:r>
              <a:rPr lang="ru-RU" sz="2800" dirty="0" smtClean="0"/>
              <a:t> с нормами, стандартами, процедурами (Геродот в «Истории» о больных на рынке; Ю.Цезарь о расспросе купцов на площади (Кто, Что и о Чем слышал, знает, видел и т.п.)</a:t>
            </a:r>
          </a:p>
          <a:p>
            <a:pPr>
              <a:buNone/>
              <a:defRPr/>
            </a:pPr>
            <a:r>
              <a:rPr lang="ru-RU" sz="2800" b="1" dirty="0" smtClean="0"/>
              <a:t>3.</a:t>
            </a:r>
            <a:r>
              <a:rPr lang="ru-RU" sz="2800" dirty="0" smtClean="0"/>
              <a:t> </a:t>
            </a:r>
            <a:r>
              <a:rPr lang="ru-RU" sz="2800" b="1" dirty="0" smtClean="0"/>
              <a:t>Централизация СП = </a:t>
            </a:r>
            <a:r>
              <a:rPr lang="ru-RU" sz="2800" dirty="0" smtClean="0"/>
              <a:t>сбор и предание обрывков сведений всеобщему достоянию.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1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«</a:t>
            </a:r>
            <a:r>
              <a:rPr lang="ru-RU" sz="3600" b="1" dirty="0" err="1" smtClean="0"/>
              <a:t>Несостыковки</a:t>
            </a:r>
            <a:r>
              <a:rPr lang="ru-RU" sz="3600" b="1" dirty="0" smtClean="0"/>
              <a:t>» элементов социальной памяти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052736"/>
            <a:ext cx="8928100" cy="5078189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Пример.</a:t>
            </a:r>
          </a:p>
          <a:p>
            <a:pPr>
              <a:defRPr/>
            </a:pPr>
            <a:r>
              <a:rPr lang="ru-RU" sz="2800" b="1" dirty="0" smtClean="0"/>
              <a:t>Сэр </a:t>
            </a:r>
            <a:r>
              <a:rPr lang="ru-RU" sz="2800" b="1" dirty="0" err="1" smtClean="0"/>
              <a:t>Уолтер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Ралей</a:t>
            </a:r>
            <a:r>
              <a:rPr lang="ru-RU" sz="2800" b="1" dirty="0" smtClean="0"/>
              <a:t> (</a:t>
            </a:r>
            <a:r>
              <a:rPr lang="en-US" sz="2800" b="1" dirty="0" smtClean="0"/>
              <a:t>XVII</a:t>
            </a:r>
            <a:r>
              <a:rPr lang="ru-RU" sz="2800" b="1" dirty="0" smtClean="0"/>
              <a:t> в)</a:t>
            </a:r>
            <a:endParaRPr lang="ru-RU" sz="2800" dirty="0" smtClean="0"/>
          </a:p>
          <a:p>
            <a:pPr>
              <a:defRPr/>
            </a:pPr>
            <a:r>
              <a:rPr lang="ru-RU" sz="2800" dirty="0" smtClean="0"/>
              <a:t>Политический деятель, Историк</a:t>
            </a:r>
            <a:r>
              <a:rPr lang="ru-RU" sz="2800" dirty="0" smtClean="0">
                <a:sym typeface="Wingdings" pitchFamily="2" charset="2"/>
              </a:rPr>
              <a:t>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ru-RU" sz="2800" dirty="0" smtClean="0">
                <a:sym typeface="Wingdings" pitchFamily="2" charset="2"/>
              </a:rPr>
              <a:t>Тауэр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ru-RU" sz="2800" dirty="0" smtClean="0">
                <a:sym typeface="Wingdings" pitchFamily="2" charset="2"/>
              </a:rPr>
              <a:t>Планы: В тюрьме сотворить трактат об исторических событиях, в которых он сам принимал деятельное  участие.</a:t>
            </a:r>
          </a:p>
          <a:p>
            <a:pPr>
              <a:defRPr/>
            </a:pPr>
            <a:r>
              <a:rPr lang="ru-RU" sz="2800" dirty="0" smtClean="0">
                <a:sym typeface="Wingdings" pitchFamily="2" charset="2"/>
              </a:rPr>
              <a:t>Из окна камеры – свидетель драки/спора</a:t>
            </a:r>
          </a:p>
          <a:p>
            <a:pPr>
              <a:defRPr/>
            </a:pPr>
            <a:r>
              <a:rPr lang="ru-RU" sz="2800" dirty="0" smtClean="0">
                <a:sym typeface="Wingdings" pitchFamily="2" charset="2"/>
              </a:rPr>
              <a:t>Еще два </a:t>
            </a:r>
            <a:r>
              <a:rPr lang="ru-RU" sz="2800" dirty="0" err="1" smtClean="0">
                <a:sym typeface="Wingdings" pitchFamily="2" charset="2"/>
              </a:rPr>
              <a:t>очевидцаДва</a:t>
            </a:r>
            <a:r>
              <a:rPr lang="ru-RU" sz="2800" dirty="0" smtClean="0">
                <a:sym typeface="Wingdings" pitchFamily="2" charset="2"/>
              </a:rPr>
              <a:t> </a:t>
            </a:r>
            <a:r>
              <a:rPr lang="ru-RU" sz="2800" dirty="0" err="1" smtClean="0">
                <a:sym typeface="Wingdings" pitchFamily="2" charset="2"/>
              </a:rPr>
              <a:t>рассказа=</a:t>
            </a:r>
            <a:r>
              <a:rPr lang="ru-RU" sz="2800" dirty="0" smtClean="0">
                <a:sym typeface="Wingdings" pitchFamily="2" charset="2"/>
              </a:rPr>
              <a:t>/ тому, что видел </a:t>
            </a:r>
            <a:r>
              <a:rPr lang="ru-RU" sz="2800" dirty="0" err="1" smtClean="0">
                <a:sym typeface="Wingdings" pitchFamily="2" charset="2"/>
              </a:rPr>
              <a:t>Ралей</a:t>
            </a:r>
            <a:r>
              <a:rPr lang="ru-RU" sz="2800" dirty="0" smtClean="0">
                <a:sym typeface="Wingdings" pitchFamily="2" charset="2"/>
              </a:rPr>
              <a:t> Бросил в печь свой манускрипт.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D02D944-C10C-4F0A-A015-51A0855197DA}" type="datetime1">
              <a:rPr lang="ru-RU" smtClean="0">
                <a:solidFill>
                  <a:srgbClr val="FFFFFF"/>
                </a:solidFill>
              </a:rPr>
              <a:pPr>
                <a:defRPr/>
              </a:pPr>
              <a:t>29.06.2017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70F83-0272-408C-B76A-523C6C4F9D0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3">
      <a:dk1>
        <a:srgbClr val="204F88"/>
      </a:dk1>
      <a:lt1>
        <a:srgbClr val="FFFFFF"/>
      </a:lt1>
      <a:dk2>
        <a:srgbClr val="204F88"/>
      </a:dk2>
      <a:lt2>
        <a:srgbClr val="B2B2B2"/>
      </a:lt2>
      <a:accent1>
        <a:srgbClr val="000000"/>
      </a:accent1>
      <a:accent2>
        <a:srgbClr val="FF9933"/>
      </a:accent2>
      <a:accent3>
        <a:srgbClr val="FFFFFF"/>
      </a:accent3>
      <a:accent4>
        <a:srgbClr val="1A4273"/>
      </a:accent4>
      <a:accent5>
        <a:srgbClr val="AAAAAA"/>
      </a:accent5>
      <a:accent6>
        <a:srgbClr val="E78A2D"/>
      </a:accent6>
      <a:hlink>
        <a:srgbClr val="FF9933"/>
      </a:hlink>
      <a:folHlink>
        <a:srgbClr val="FF9933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204F88"/>
        </a:dk1>
        <a:lt1>
          <a:srgbClr val="FFFFFF"/>
        </a:lt1>
        <a:dk2>
          <a:srgbClr val="204F88"/>
        </a:dk2>
        <a:lt2>
          <a:srgbClr val="B2B2B2"/>
        </a:lt2>
        <a:accent1>
          <a:srgbClr val="000000"/>
        </a:accent1>
        <a:accent2>
          <a:srgbClr val="FF9933"/>
        </a:accent2>
        <a:accent3>
          <a:srgbClr val="FFFFFF"/>
        </a:accent3>
        <a:accent4>
          <a:srgbClr val="1A4273"/>
        </a:accent4>
        <a:accent5>
          <a:srgbClr val="AAAAAA"/>
        </a:accent5>
        <a:accent6>
          <a:srgbClr val="E78A2D"/>
        </a:accent6>
        <a:hlink>
          <a:srgbClr val="FF9933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2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9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6635</TotalTime>
  <Words>3368</Words>
  <Application>Microsoft Office PowerPoint</Application>
  <PresentationFormat>Экран (4:3)</PresentationFormat>
  <Paragraphs>453</Paragraphs>
  <Slides>49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49</vt:i4>
      </vt:variant>
    </vt:vector>
  </HeadingPairs>
  <TitlesOfParts>
    <vt:vector size="64" baseType="lpstr">
      <vt:lpstr>Arial</vt:lpstr>
      <vt:lpstr>Calibri</vt:lpstr>
      <vt:lpstr>Tahoma</vt:lpstr>
      <vt:lpstr>Times New Roman</vt:lpstr>
      <vt:lpstr>Verdana</vt:lpstr>
      <vt:lpstr>Wingdings</vt:lpstr>
      <vt:lpstr>Глобус</vt:lpstr>
      <vt:lpstr>1_Оформление по умолчанию</vt:lpstr>
      <vt:lpstr>4_Глобус</vt:lpstr>
      <vt:lpstr>1_Глобус</vt:lpstr>
      <vt:lpstr>12_Глобус</vt:lpstr>
      <vt:lpstr>9_Глобус</vt:lpstr>
      <vt:lpstr>6_Глобус</vt:lpstr>
      <vt:lpstr>7_Глобус</vt:lpstr>
      <vt:lpstr>29_Глобус</vt:lpstr>
      <vt:lpstr>       XVIII КОНФЕРЕНЦИЯ по ИУМиБ Москва-МГУ Экономический факультет        </vt:lpstr>
      <vt:lpstr>План</vt:lpstr>
      <vt:lpstr>История-1</vt:lpstr>
      <vt:lpstr>История-2</vt:lpstr>
      <vt:lpstr>Истоки</vt:lpstr>
      <vt:lpstr>Аристотель</vt:lpstr>
      <vt:lpstr>Два взгляда на «прошлое» </vt:lpstr>
      <vt:lpstr>Социальная память = Источник ИУМ</vt:lpstr>
      <vt:lpstr>«Несостыковки» элементов социальной памяти</vt:lpstr>
      <vt:lpstr>Проблемы  социальной памяти - 1</vt:lpstr>
      <vt:lpstr>Проблемы  социальной памяти - 2</vt:lpstr>
      <vt:lpstr>Проблемы  социальной памяти - 3</vt:lpstr>
      <vt:lpstr>В.УЭВЕЛЛ:</vt:lpstr>
      <vt:lpstr>О гносеологии ИУМ и предикатах - 1</vt:lpstr>
      <vt:lpstr>О гносеологии ИУМ и предикатах - 2</vt:lpstr>
      <vt:lpstr>О гносеологии ИУМ и предикатах - 3</vt:lpstr>
      <vt:lpstr>О гносеологии ИУМ и предикатах - 4</vt:lpstr>
      <vt:lpstr>О гносеологии ИУМ и предикатах - 5</vt:lpstr>
      <vt:lpstr>Задача исследователей по ИУМ</vt:lpstr>
      <vt:lpstr>Определение ИУ</vt:lpstr>
      <vt:lpstr>Определение ИУМ</vt:lpstr>
      <vt:lpstr>Три предметных уровня в ИУМ</vt:lpstr>
      <vt:lpstr>Кл. Факторы «открытий» в ИУМ</vt:lpstr>
      <vt:lpstr>О Жизни/Смерти Менеджмента-1</vt:lpstr>
      <vt:lpstr>О Жизни/Смерти Менеджмента-2</vt:lpstr>
      <vt:lpstr>«Аудитория» историков наук-1</vt:lpstr>
      <vt:lpstr>«Аудитория» историков наук-2</vt:lpstr>
      <vt:lpstr> «Институты» ИУМ</vt:lpstr>
      <vt:lpstr>Презентация PowerPoint</vt:lpstr>
      <vt:lpstr>МОДЕЛИ УПРАВЛЕНИЯ или ПАРАДИГМЫ ИУМ - 1</vt:lpstr>
      <vt:lpstr> МОДЕЛИ УПРАВЛЕНИЯ  или ПАРАДИГМЫ ИУМ - 2</vt:lpstr>
      <vt:lpstr>Презентация PowerPoint</vt:lpstr>
      <vt:lpstr>Эволюция взглядов на СцМенеджмент</vt:lpstr>
      <vt:lpstr>Уже в который раз:</vt:lpstr>
      <vt:lpstr>Презентация PowerPoint</vt:lpstr>
      <vt:lpstr>Презентация PowerPoint</vt:lpstr>
      <vt:lpstr>Сценарии</vt:lpstr>
      <vt:lpstr> Внутренняя среда организации </vt:lpstr>
      <vt:lpstr>Технологии СцМ (анализ+синтез)</vt:lpstr>
      <vt:lpstr>  Методы Сц.Анализа+Синтеза   </vt:lpstr>
      <vt:lpstr>OODA – Петля Джона Бойда (МО и ВВС США) </vt:lpstr>
      <vt:lpstr>Логическое обоснование OODA</vt:lpstr>
      <vt:lpstr>Циклы OODA</vt:lpstr>
      <vt:lpstr>Orientation-1</vt:lpstr>
      <vt:lpstr>Orientation-2</vt:lpstr>
      <vt:lpstr> TAIDA в сценарном планировании  </vt:lpstr>
      <vt:lpstr>СцМ+ Лидерство или The two ‘brain-halves’ of the organization</vt:lpstr>
      <vt:lpstr>Презентация PowerPoint</vt:lpstr>
      <vt:lpstr> Три основы СцМенеджмента СцМ</vt:lpstr>
    </vt:vector>
  </TitlesOfParts>
  <Company>InterUn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УНИВЕРСИТЕТ  (С.-Петербург)  Программа  «Мастер Делового Администрирования»  СТРАТЕГИЧЕСКОЕ  УПРАВЛЕНИЕ</dc:title>
  <dc:creator>Vladimir M</dc:creator>
  <cp:lastModifiedBy>user</cp:lastModifiedBy>
  <cp:revision>480</cp:revision>
  <dcterms:created xsi:type="dcterms:W3CDTF">2005-11-16T16:06:02Z</dcterms:created>
  <dcterms:modified xsi:type="dcterms:W3CDTF">2017-06-29T15:54:36Z</dcterms:modified>
</cp:coreProperties>
</file>