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09"/>
  </p:normalViewPr>
  <p:slideViewPr>
    <p:cSldViewPr snapToGrid="0">
      <p:cViewPr varScale="1">
        <p:scale>
          <a:sx n="110" d="100"/>
          <a:sy n="110" d="100"/>
        </p:scale>
        <p:origin x="5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F4066A5B-2EB8-554B-8673-42BFCCB170EB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072ACBE-1F3F-844A-8358-02E505502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269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66A5B-2EB8-554B-8673-42BFCCB170EB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ACBE-1F3F-844A-8358-02E505502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167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4066A5B-2EB8-554B-8673-42BFCCB170EB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072ACBE-1F3F-844A-8358-02E505502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818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66A5B-2EB8-554B-8673-42BFCCB170EB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ACBE-1F3F-844A-8358-02E505502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885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4066A5B-2EB8-554B-8673-42BFCCB170EB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072ACBE-1F3F-844A-8358-02E505502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719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4066A5B-2EB8-554B-8673-42BFCCB170EB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072ACBE-1F3F-844A-8358-02E505502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818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4066A5B-2EB8-554B-8673-42BFCCB170EB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072ACBE-1F3F-844A-8358-02E505502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60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66A5B-2EB8-554B-8673-42BFCCB170EB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ACBE-1F3F-844A-8358-02E505502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846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4066A5B-2EB8-554B-8673-42BFCCB170EB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072ACBE-1F3F-844A-8358-02E505502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427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66A5B-2EB8-554B-8673-42BFCCB170EB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ACBE-1F3F-844A-8358-02E505502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758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4066A5B-2EB8-554B-8673-42BFCCB170EB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3072ACBE-1F3F-844A-8358-02E505502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01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66A5B-2EB8-554B-8673-42BFCCB170EB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2ACBE-1F3F-844A-8358-02E505502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792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4DD805B-2A7B-4ADA-9C4D-E0C9F192D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64A566-6D08-4E84-9708-4916A2001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871B622B-6E58-4933-88EC-99F28705F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EE9A4681-AC1B-4ABC-9A1C-C7E7F08A0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F1EEAF4B-DA1A-4CC9-9CE4-587A9E2E1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4591EF24-12A6-499B-8074-7E3DFBE6E3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66866784-2E4F-4C28-BE67-875B71B7C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752279D8-59CC-4821-B591-79994164F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FB4FBA9C-1D3E-4B35-8A79-25478153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9428A193-740A-43D2-B875-80CB90AD9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92B2EFF8-5790-427A-ABED-1680FD133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782C5932-1596-43AA-BD7E-0F94FB8A96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EFC81310-1590-4DBE-BF0B-DADBCF9F88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968BA84E-DD0E-4FCD-8EDA-76DF8E09F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1D3D7541-A0D9-4993-B691-D2D5B8B3EF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9FB31D01-8168-4494-8C2F-727E555AA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8C455EEB-FD40-414D-A542-FB35DEB73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F08F1FC1-956F-4494-BAFD-D504E9307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BEEDE1AA-8DCD-43D3-BC15-574840314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E36CDA69-ED79-4DCF-9761-0B6134FA6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5F812C02-CFCB-47F4-B493-7753519FCA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3678BA-0A50-4D51-9E9E-08BB66F83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7084" y="1186483"/>
            <a:ext cx="3822597" cy="4477933"/>
            <a:chOff x="807084" y="1186483"/>
            <a:chExt cx="3822597" cy="447793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A8F65D-5E8F-4CA5-9240-1357120F9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531" y="1186483"/>
              <a:ext cx="3821702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9">
              <a:extLst>
                <a:ext uri="{FF2B5EF4-FFF2-40B4-BE49-F238E27FC236}">
                  <a16:creationId xmlns:a16="http://schemas.microsoft.com/office/drawing/2014/main" id="{2A4731E5-DE5F-4215-9525-99426B3909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514766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478866D-C5E9-4968-BEF7-B1F030808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382259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75FF5B-A1D3-0282-DFF6-315D9BCEB1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5415" y="2075504"/>
            <a:ext cx="3654569" cy="2042725"/>
          </a:xfrm>
        </p:spPr>
        <p:txBody>
          <a:bodyPr>
            <a:normAutofit/>
          </a:bodyPr>
          <a:lstStyle/>
          <a:p>
            <a:r>
              <a:rPr lang="ru-R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ФАКУЛЬТАТИВ</a:t>
            </a: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«УПРАВЛЕНИЕ РАЗВИТИЕМ БИЗНЕСА В СФЕРЕ УСЛУГ»</a:t>
            </a:r>
            <a:b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3679164-E66C-16C2-92AF-EEB7FB6BE1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5417" y="3819646"/>
            <a:ext cx="3654568" cy="1409207"/>
          </a:xfrm>
        </p:spPr>
        <p:txBody>
          <a:bodyPr>
            <a:normAutofit fontScale="92500"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Цель изучения- овладеть навыками стратегического анализа, разработки и осуществления стратегии бизнеса, направленной на обеспечение его конкурентоспособности</a:t>
            </a:r>
            <a:r>
              <a:rPr lang="ru-RU" dirty="0">
                <a:effectLst/>
              </a:rPr>
              <a:t> </a:t>
            </a:r>
            <a:endParaRPr lang="ru-RU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BF6EDB4-B4ED-4900-9E38-A7AE0EEEE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0150" y="-6706"/>
            <a:ext cx="6751849" cy="6871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E343B516-7745-7D15-2219-FE583BBF3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7262" y="1983999"/>
            <a:ext cx="6120318" cy="4727945"/>
          </a:xfrm>
          <a:prstGeom prst="rect">
            <a:avLst/>
          </a:prstGeom>
          <a:ln w="9525">
            <a:noFill/>
          </a:ln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CDD587FB-CC9E-73AE-60F3-4CAD5F11E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836" y="96569"/>
            <a:ext cx="2467890" cy="18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172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8DD8E1A-9945-4DBA-BC40-7A028BF32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FE1C52F1-9DDF-4839-9B8F-25F7F8D42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DB25E450-AEBE-4B5B-9CD7-7DDA5128D0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D57AF4B2-B19E-4839-9D9C-06AD5370C3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949CEBF-F4A7-44B2-8A3B-22558718F7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28EAA589-93ED-485D-96BB-B9B21EC96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4BB4F238-A1F2-45F6-9074-18C4A9F921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1C658EE5-B46E-48ED-822D-1C3F08ECA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82AA74BE-73A4-4ADC-B86C-833704C0C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2018BD4B-A593-4075-9FDB-4739C6D53D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0D16E44B-CE60-491F-B907-D02B0B1EE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2DFA7256-7E90-44B6-8E90-2111C1A1F6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CE31CD09-2348-4B3A-9C97-CEECA4ABC0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4E5422EF-93F2-41A9-B30F-9EFE9241DE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7920E29F-BB48-485F-95FF-5C372339C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ACFDB0E0-ECEB-4EEB-925D-4BE22979C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30CE2542-FFC2-4E6A-9F84-265FE415D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2864C497-B900-4D3E-895C-A2A823A3C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26441ED2-272A-4395-9966-F5B1C8D3F5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701CA35D-3DE0-4BE9-96A9-31A6F24DB8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C9367E8C-A75F-4D57-8B79-1B3EEDFD8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0846F98D-8409-4D6C-B830-625CC19EBC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35369DB-627C-41BD-9041-6426E8BF6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BA15987-DDC0-4CAB-AF5B-7D11E25D20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Isosceles Triangle 22">
              <a:extLst>
                <a:ext uri="{FF2B5EF4-FFF2-40B4-BE49-F238E27FC236}">
                  <a16:creationId xmlns:a16="http://schemas.microsoft.com/office/drawing/2014/main" id="{9B6DF8F2-BD4C-48F5-8CDC-95B311500F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E989FB2-D6DE-43D1-84D5-1C80F9901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398E8958-A0BD-4366-8F61-3A496C51C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445862C-E73D-4EFB-9DD5-8A5E3473E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D2676ED1-2492-46B6-88D6-C9ED257B7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6">
              <a:extLst>
                <a:ext uri="{FF2B5EF4-FFF2-40B4-BE49-F238E27FC236}">
                  <a16:creationId xmlns:a16="http://schemas.microsoft.com/office/drawing/2014/main" id="{58A42DCC-C6BA-4B68-9FC4-FEE653997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F81ED05C-778D-41F3-9C0E-6DE1D668A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EE063861-F6FC-4CC1-A77E-5993E5E252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9">
              <a:extLst>
                <a:ext uri="{FF2B5EF4-FFF2-40B4-BE49-F238E27FC236}">
                  <a16:creationId xmlns:a16="http://schemas.microsoft.com/office/drawing/2014/main" id="{7E1DA2FC-6137-4EC4-B9F4-72264C39D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0">
              <a:extLst>
                <a:ext uri="{FF2B5EF4-FFF2-40B4-BE49-F238E27FC236}">
                  <a16:creationId xmlns:a16="http://schemas.microsoft.com/office/drawing/2014/main" id="{BFE9E3A7-993F-401D-8B16-53BFC6FA2F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1">
              <a:extLst>
                <a:ext uri="{FF2B5EF4-FFF2-40B4-BE49-F238E27FC236}">
                  <a16:creationId xmlns:a16="http://schemas.microsoft.com/office/drawing/2014/main" id="{23757125-5D70-4D7A-B223-2FFC51F5B3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2">
              <a:extLst>
                <a:ext uri="{FF2B5EF4-FFF2-40B4-BE49-F238E27FC236}">
                  <a16:creationId xmlns:a16="http://schemas.microsoft.com/office/drawing/2014/main" id="{03C4207E-9457-436F-B9A0-C3CAEBF81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3">
              <a:extLst>
                <a:ext uri="{FF2B5EF4-FFF2-40B4-BE49-F238E27FC236}">
                  <a16:creationId xmlns:a16="http://schemas.microsoft.com/office/drawing/2014/main" id="{64EE9697-E49F-4E62-8318-9E2DBC6E7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4">
              <a:extLst>
                <a:ext uri="{FF2B5EF4-FFF2-40B4-BE49-F238E27FC236}">
                  <a16:creationId xmlns:a16="http://schemas.microsoft.com/office/drawing/2014/main" id="{0800120F-70F4-4696-BAFB-BBC0BC576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5">
              <a:extLst>
                <a:ext uri="{FF2B5EF4-FFF2-40B4-BE49-F238E27FC236}">
                  <a16:creationId xmlns:a16="http://schemas.microsoft.com/office/drawing/2014/main" id="{8D1E1ADB-5BAA-49F4-BE24-044E94104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6">
              <a:extLst>
                <a:ext uri="{FF2B5EF4-FFF2-40B4-BE49-F238E27FC236}">
                  <a16:creationId xmlns:a16="http://schemas.microsoft.com/office/drawing/2014/main" id="{9D410413-BDE6-4A4E-930A-0ACBBF8CD2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7">
              <a:extLst>
                <a:ext uri="{FF2B5EF4-FFF2-40B4-BE49-F238E27FC236}">
                  <a16:creationId xmlns:a16="http://schemas.microsoft.com/office/drawing/2014/main" id="{0EBF657D-5B37-4F84-8833-C569EAB904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8">
              <a:extLst>
                <a:ext uri="{FF2B5EF4-FFF2-40B4-BE49-F238E27FC236}">
                  <a16:creationId xmlns:a16="http://schemas.microsoft.com/office/drawing/2014/main" id="{A2DBF00E-BE35-44EC-A95B-8B2EE9233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9">
              <a:extLst>
                <a:ext uri="{FF2B5EF4-FFF2-40B4-BE49-F238E27FC236}">
                  <a16:creationId xmlns:a16="http://schemas.microsoft.com/office/drawing/2014/main" id="{BA2C8141-5135-467E-B940-D3836B16E9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0">
              <a:extLst>
                <a:ext uri="{FF2B5EF4-FFF2-40B4-BE49-F238E27FC236}">
                  <a16:creationId xmlns:a16="http://schemas.microsoft.com/office/drawing/2014/main" id="{44991C1A-45E7-45C6-8816-BFEDFFCCB7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1">
              <a:extLst>
                <a:ext uri="{FF2B5EF4-FFF2-40B4-BE49-F238E27FC236}">
                  <a16:creationId xmlns:a16="http://schemas.microsoft.com/office/drawing/2014/main" id="{B88BEC13-903F-4318-B5AB-DC23ED2ED5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2">
              <a:extLst>
                <a:ext uri="{FF2B5EF4-FFF2-40B4-BE49-F238E27FC236}">
                  <a16:creationId xmlns:a16="http://schemas.microsoft.com/office/drawing/2014/main" id="{41E259CE-D2C5-4FBC-9FAE-5AB0BBD0E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3">
              <a:extLst>
                <a:ext uri="{FF2B5EF4-FFF2-40B4-BE49-F238E27FC236}">
                  <a16:creationId xmlns:a16="http://schemas.microsoft.com/office/drawing/2014/main" id="{495CB679-05D8-44D1-8218-C52552952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4">
              <a:extLst>
                <a:ext uri="{FF2B5EF4-FFF2-40B4-BE49-F238E27FC236}">
                  <a16:creationId xmlns:a16="http://schemas.microsoft.com/office/drawing/2014/main" id="{DFCC6878-2DB4-4497-B668-E75220A20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5">
              <a:extLst>
                <a:ext uri="{FF2B5EF4-FFF2-40B4-BE49-F238E27FC236}">
                  <a16:creationId xmlns:a16="http://schemas.microsoft.com/office/drawing/2014/main" id="{36254A6B-DCFA-42AD-906C-C43E2CAE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1429180E-866D-447C-A170-484000E48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682" y="1047102"/>
            <a:ext cx="5936885" cy="502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Isosceles Triangle 22">
            <a:extLst>
              <a:ext uri="{FF2B5EF4-FFF2-40B4-BE49-F238E27FC236}">
                <a16:creationId xmlns:a16="http://schemas.microsoft.com/office/drawing/2014/main" id="{FEE51AA4-287D-4CB8-8CD4-D6986106F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602131" y="5546507"/>
            <a:ext cx="315988" cy="2724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177ACA7-E71A-4888-9EBD-074801D88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682" y="1634393"/>
            <a:ext cx="5935796" cy="39173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C9B1EF35-E9D9-CD9D-B3C9-065122CDE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978" y="896933"/>
            <a:ext cx="5767566" cy="10723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228600" tIns="228600" rIns="228600" bIns="228600" rtlCol="0" anchor="ctr">
            <a:norm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ru-RU" sz="3600" spc="-150" dirty="0">
                <a:solidFill>
                  <a:srgbClr val="FFFEFF"/>
                </a:solidFill>
                <a:latin typeface="+mj-lt"/>
                <a:ea typeface="+mj-ea"/>
                <a:cs typeface="+mj-cs"/>
              </a:rPr>
              <a:t>БЛОК</a:t>
            </a:r>
            <a:r>
              <a:rPr lang="ru-RU" altLang="ru-RU" sz="3600" spc="-150" dirty="0">
                <a:solidFill>
                  <a:srgbClr val="FFFEFF"/>
                </a:solidFill>
                <a:latin typeface="+mj-lt"/>
                <a:ea typeface="+mj-ea"/>
                <a:cs typeface="+mj-cs"/>
              </a:rPr>
              <a:t>  </a:t>
            </a:r>
            <a:r>
              <a:rPr lang="en-US" altLang="ru-RU" sz="3600" spc="-150" dirty="0">
                <a:solidFill>
                  <a:srgbClr val="FFFEFF"/>
                </a:solidFill>
                <a:latin typeface="+mj-lt"/>
                <a:ea typeface="+mj-ea"/>
                <a:cs typeface="+mj-cs"/>
              </a:rPr>
              <a:t> ИЗУЧАЕМЫХ </a:t>
            </a:r>
            <a:r>
              <a:rPr lang="ru-RU" altLang="ru-RU" sz="3600" spc="-150" dirty="0">
                <a:solidFill>
                  <a:srgbClr val="FFFEFF"/>
                </a:solidFill>
                <a:latin typeface="+mj-lt"/>
                <a:ea typeface="+mj-ea"/>
                <a:cs typeface="+mj-cs"/>
              </a:rPr>
              <a:t>  </a:t>
            </a:r>
            <a:r>
              <a:rPr lang="en-US" altLang="ru-RU" sz="3600" spc="-150" dirty="0">
                <a:solidFill>
                  <a:srgbClr val="FFFEFF"/>
                </a:solidFill>
                <a:latin typeface="+mj-lt"/>
                <a:ea typeface="+mj-ea"/>
                <a:cs typeface="+mj-cs"/>
              </a:rPr>
              <a:t>ТЕМ:</a:t>
            </a:r>
          </a:p>
        </p:txBody>
      </p:sp>
      <p:sp>
        <p:nvSpPr>
          <p:cNvPr id="3" name="Rectangle 47">
            <a:extLst>
              <a:ext uri="{FF2B5EF4-FFF2-40B4-BE49-F238E27FC236}">
                <a16:creationId xmlns:a16="http://schemas.microsoft.com/office/drawing/2014/main" id="{7063C4E9-CA43-53EA-9D9C-63E95393C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102" y="1840375"/>
            <a:ext cx="5768442" cy="36324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-228600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altLang="ru-RU" sz="23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Новые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тренды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и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подходы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в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управлении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развитием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бизнеса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в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сфере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услуг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в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цифровой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экономике</a:t>
            </a:r>
            <a:r>
              <a:rPr lang="ru-RU" altLang="ru-RU" sz="2900" dirty="0">
                <a:solidFill>
                  <a:srgbClr val="FFFFFE"/>
                </a:solidFill>
                <a:latin typeface="+mn-lt"/>
                <a:cs typeface="+mn-cs"/>
              </a:rPr>
              <a:t>:</a:t>
            </a:r>
            <a:endParaRPr lang="en-US" altLang="ru-RU" sz="2900" dirty="0">
              <a:solidFill>
                <a:srgbClr val="FFFFFE"/>
              </a:solidFill>
              <a:latin typeface="+mn-lt"/>
              <a:cs typeface="+mn-cs"/>
            </a:endParaRPr>
          </a:p>
          <a:p>
            <a:pPr indent="-228600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Здравоохранение</a:t>
            </a:r>
            <a:endParaRPr lang="en-US" altLang="ru-RU" sz="2900" dirty="0">
              <a:solidFill>
                <a:srgbClr val="FFFFFE"/>
              </a:solidFill>
              <a:latin typeface="+mn-lt"/>
              <a:cs typeface="+mn-cs"/>
            </a:endParaRPr>
          </a:p>
          <a:p>
            <a:pPr indent="-228600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Образование</a:t>
            </a:r>
            <a:endParaRPr lang="en-US" altLang="ru-RU" sz="2900" dirty="0">
              <a:solidFill>
                <a:srgbClr val="FFFFFE"/>
              </a:solidFill>
              <a:latin typeface="+mn-lt"/>
              <a:cs typeface="+mn-cs"/>
            </a:endParaRPr>
          </a:p>
          <a:p>
            <a:pPr indent="-228600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Культура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и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</a:p>
          <a:p>
            <a:pPr indent="-228600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искусство</a:t>
            </a:r>
            <a:endParaRPr lang="en-US" altLang="ru-RU" sz="2900" dirty="0">
              <a:solidFill>
                <a:srgbClr val="FFFFFE"/>
              </a:solidFill>
              <a:latin typeface="+mn-lt"/>
              <a:cs typeface="+mn-cs"/>
            </a:endParaRPr>
          </a:p>
          <a:p>
            <a:pPr indent="-228600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Туризм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и</a:t>
            </a: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</a:p>
          <a:p>
            <a:pPr indent="-228600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гостеприимство</a:t>
            </a:r>
            <a:endParaRPr lang="en-US" altLang="ru-RU" sz="2900" dirty="0">
              <a:solidFill>
                <a:srgbClr val="FFFFFE"/>
              </a:solidFill>
              <a:latin typeface="+mn-lt"/>
              <a:cs typeface="+mn-cs"/>
            </a:endParaRPr>
          </a:p>
          <a:p>
            <a:pPr indent="-228600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Спорт</a:t>
            </a:r>
            <a:endParaRPr lang="en-US" altLang="ru-RU" sz="2900" dirty="0">
              <a:solidFill>
                <a:srgbClr val="FFFFFE"/>
              </a:solidFill>
              <a:latin typeface="+mn-lt"/>
              <a:cs typeface="+mn-cs"/>
            </a:endParaRPr>
          </a:p>
          <a:p>
            <a:pPr indent="-228600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altLang="ru-RU" sz="2900" dirty="0">
                <a:solidFill>
                  <a:srgbClr val="FFFFFE"/>
                </a:solidFill>
                <a:latin typeface="+mn-lt"/>
                <a:cs typeface="+mn-cs"/>
              </a:rPr>
              <a:t> </a:t>
            </a:r>
            <a:r>
              <a:rPr lang="en-US" altLang="ru-RU" sz="2900" dirty="0" err="1">
                <a:solidFill>
                  <a:srgbClr val="FFFFFE"/>
                </a:solidFill>
                <a:latin typeface="+mn-lt"/>
                <a:cs typeface="+mn-cs"/>
              </a:rPr>
              <a:t>Торговля</a:t>
            </a:r>
            <a:endParaRPr lang="en-US" altLang="ru-RU" sz="2900" dirty="0">
              <a:solidFill>
                <a:srgbClr val="FFFFFE"/>
              </a:solidFill>
              <a:latin typeface="+mn-lt"/>
              <a:cs typeface="+mn-cs"/>
            </a:endParaRPr>
          </a:p>
          <a:p>
            <a:pPr indent="-228600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endParaRPr lang="en-US" altLang="ru-RU" sz="1100" dirty="0">
              <a:solidFill>
                <a:srgbClr val="FFFFFE"/>
              </a:solidFill>
              <a:latin typeface="+mn-lt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B2DF6337-9683-4A06-B3D5-CB22C7F4F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9862" y="-6706"/>
            <a:ext cx="4642138" cy="6871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5C85B9-AABE-AFCD-3926-B7096455D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6652" y="1448275"/>
            <a:ext cx="3990545" cy="397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771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8">
            <a:extLst>
              <a:ext uri="{FF2B5EF4-FFF2-40B4-BE49-F238E27FC236}">
                <a16:creationId xmlns:a16="http://schemas.microsoft.com/office/drawing/2014/main" id="{17C4610E-9C18-467B-BF10-BE6A974CC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96DF307-344E-4E9B-A7AA-8139E450D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263CC2D-ACFB-4EB3-ADF9-CD82BC842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C5366E2F-9BA0-485A-B1CA-A5E6E2E37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1803051E-7C26-4F53-8293-B4EAED421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D10888CD-E496-4116-9C45-CF4F17ADE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0A42DA8F-DA3D-43E9-A184-E0F6C133A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473EAD31-7AA3-49B7-ADD6-C13FF0F14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2BBB7CDF-BA2E-451F-9201-CF2B6FEAE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84809EF2-CD0D-4BC3-ABC7-E7E312A1D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11D2D6C5-637B-4AFE-97F4-D4E48A613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F841B2C5-57F5-4FE6-B4D4-EBB3F3088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B4822A39-2A52-4B2C-9319-BEFC526DB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4E469692-E783-4950-8DEC-3A1FD3978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012909CD-3254-41E5-B8BB-0F2D7CE0D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93E7648E-861E-4503-AEDC-56C4EC507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F9C72257-EBD0-4D1C-A32C-D84644687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87BB2CBB-9C22-4E28-AB86-DC92AEE2D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F85B3053-8D9F-410A-80C2-7960DDEA6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E8FF5DA7-6E72-41F1-A54C-EAF440A27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5" name="Group 29">
            <a:extLst>
              <a:ext uri="{FF2B5EF4-FFF2-40B4-BE49-F238E27FC236}">
                <a16:creationId xmlns:a16="http://schemas.microsoft.com/office/drawing/2014/main" id="{A899734C-500F-4274-9854-8BFA14A1D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F07BF51-2934-47AD-A415-7400882F1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DD6E3DF0-EDC0-458B-9C5B-911814F0A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D0824B1-47C9-4504-99FB-CB150519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66" name="Rectangle 34">
            <a:extLst>
              <a:ext uri="{FF2B5EF4-FFF2-40B4-BE49-F238E27FC236}">
                <a16:creationId xmlns:a16="http://schemas.microsoft.com/office/drawing/2014/main" id="{34DD805B-2A7B-4ADA-9C4D-E0C9F192D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" name="Group 36">
            <a:extLst>
              <a:ext uri="{FF2B5EF4-FFF2-40B4-BE49-F238E27FC236}">
                <a16:creationId xmlns:a16="http://schemas.microsoft.com/office/drawing/2014/main" id="{C664A566-6D08-4E84-9708-4916A2001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871B622B-6E58-4933-88EC-99F28705F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">
              <a:extLst>
                <a:ext uri="{FF2B5EF4-FFF2-40B4-BE49-F238E27FC236}">
                  <a16:creationId xmlns:a16="http://schemas.microsoft.com/office/drawing/2014/main" id="{EE9A4681-AC1B-4ABC-9A1C-C7E7F08A0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">
              <a:extLst>
                <a:ext uri="{FF2B5EF4-FFF2-40B4-BE49-F238E27FC236}">
                  <a16:creationId xmlns:a16="http://schemas.microsoft.com/office/drawing/2014/main" id="{F1EEAF4B-DA1A-4CC9-9CE4-587A9E2E1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8">
              <a:extLst>
                <a:ext uri="{FF2B5EF4-FFF2-40B4-BE49-F238E27FC236}">
                  <a16:creationId xmlns:a16="http://schemas.microsoft.com/office/drawing/2014/main" id="{4591EF24-12A6-499B-8074-7E3DFBE6E3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66866784-2E4F-4C28-BE67-875B71B7C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752279D8-59CC-4821-B591-79994164F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1">
              <a:extLst>
                <a:ext uri="{FF2B5EF4-FFF2-40B4-BE49-F238E27FC236}">
                  <a16:creationId xmlns:a16="http://schemas.microsoft.com/office/drawing/2014/main" id="{FB4FBA9C-1D3E-4B35-8A79-25478153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9428A193-740A-43D2-B875-80CB90AD9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92B2EFF8-5790-427A-ABED-1680FD133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782C5932-1596-43AA-BD7E-0F94FB8A96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5">
              <a:extLst>
                <a:ext uri="{FF2B5EF4-FFF2-40B4-BE49-F238E27FC236}">
                  <a16:creationId xmlns:a16="http://schemas.microsoft.com/office/drawing/2014/main" id="{EFC81310-1590-4DBE-BF0B-DADBCF9F88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968BA84E-DD0E-4FCD-8EDA-76DF8E09F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7">
              <a:extLst>
                <a:ext uri="{FF2B5EF4-FFF2-40B4-BE49-F238E27FC236}">
                  <a16:creationId xmlns:a16="http://schemas.microsoft.com/office/drawing/2014/main" id="{1D3D7541-A0D9-4993-B691-D2D5B8B3EF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9FB31D01-8168-4494-8C2F-727E555AA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8C455EEB-FD40-414D-A542-FB35DEB73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20">
              <a:extLst>
                <a:ext uri="{FF2B5EF4-FFF2-40B4-BE49-F238E27FC236}">
                  <a16:creationId xmlns:a16="http://schemas.microsoft.com/office/drawing/2014/main" id="{F08F1FC1-956F-4494-BAFD-D504E9307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21">
              <a:extLst>
                <a:ext uri="{FF2B5EF4-FFF2-40B4-BE49-F238E27FC236}">
                  <a16:creationId xmlns:a16="http://schemas.microsoft.com/office/drawing/2014/main" id="{BEEDE1AA-8DCD-43D3-BC15-574840314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22">
              <a:extLst>
                <a:ext uri="{FF2B5EF4-FFF2-40B4-BE49-F238E27FC236}">
                  <a16:creationId xmlns:a16="http://schemas.microsoft.com/office/drawing/2014/main" id="{E36CDA69-ED79-4DCF-9761-0B6134FA6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23">
              <a:extLst>
                <a:ext uri="{FF2B5EF4-FFF2-40B4-BE49-F238E27FC236}">
                  <a16:creationId xmlns:a16="http://schemas.microsoft.com/office/drawing/2014/main" id="{5F812C02-CFCB-47F4-B493-7753519FCA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7" name="Group 57">
            <a:extLst>
              <a:ext uri="{FF2B5EF4-FFF2-40B4-BE49-F238E27FC236}">
                <a16:creationId xmlns:a16="http://schemas.microsoft.com/office/drawing/2014/main" id="{B83678BA-0A50-4D51-9E9E-08BB66F83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7084" y="1186483"/>
            <a:ext cx="3822597" cy="4477933"/>
            <a:chOff x="807084" y="1186483"/>
            <a:chExt cx="3822597" cy="4477933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1A8F65D-5E8F-4CA5-9240-1357120F9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531" y="1186483"/>
              <a:ext cx="3821702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Isosceles Triangle 39">
              <a:extLst>
                <a:ext uri="{FF2B5EF4-FFF2-40B4-BE49-F238E27FC236}">
                  <a16:creationId xmlns:a16="http://schemas.microsoft.com/office/drawing/2014/main" id="{2A4731E5-DE5F-4215-9525-99426B3909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514766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60">
              <a:extLst>
                <a:ext uri="{FF2B5EF4-FFF2-40B4-BE49-F238E27FC236}">
                  <a16:creationId xmlns:a16="http://schemas.microsoft.com/office/drawing/2014/main" id="{3478866D-C5E9-4968-BEF7-B1F030808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382259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0C56190-2D7B-2076-967D-1B99C8CD7978}"/>
              </a:ext>
            </a:extLst>
          </p:cNvPr>
          <p:cNvSpPr txBox="1"/>
          <p:nvPr/>
        </p:nvSpPr>
        <p:spPr>
          <a:xfrm>
            <a:off x="895415" y="2075504"/>
            <a:ext cx="3654569" cy="2042725"/>
          </a:xfrm>
          <a:prstGeom prst="rect">
            <a:avLst/>
          </a:prstGeom>
        </p:spPr>
        <p:txBody>
          <a:bodyPr vert="horz" lIns="228600" tIns="228600" rIns="228600" bIns="0" rtlCol="0" anchor="b">
            <a:normAutofit/>
          </a:bodyPr>
          <a:lstStyle/>
          <a:p>
            <a:pPr lvl="0" algn="ctr"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spc="-150">
                <a:solidFill>
                  <a:srgbClr val="FFFEFF"/>
                </a:solidFill>
                <a:latin typeface="+mj-lt"/>
                <a:ea typeface="+mj-ea"/>
                <a:cs typeface="+mj-cs"/>
              </a:rPr>
              <a:t>Порядок формирования оценок по дисциплине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BF6EDB4-B4ED-4900-9E38-A7AE0EEEE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0150" y="-6706"/>
            <a:ext cx="6751849" cy="6871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4B9F9F0-0BB7-E3BB-FBDB-579CB31B82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986129"/>
              </p:ext>
            </p:extLst>
          </p:nvPr>
        </p:nvGraphicFramePr>
        <p:xfrm>
          <a:off x="5757262" y="1416339"/>
          <a:ext cx="6120319" cy="4034468"/>
        </p:xfrm>
        <a:graphic>
          <a:graphicData uri="http://schemas.openxmlformats.org/drawingml/2006/table">
            <a:tbl>
              <a:tblPr firstRow="1" firstCol="1" bandRow="1"/>
              <a:tblGrid>
                <a:gridCol w="4414553">
                  <a:extLst>
                    <a:ext uri="{9D8B030D-6E8A-4147-A177-3AD203B41FA5}">
                      <a16:colId xmlns:a16="http://schemas.microsoft.com/office/drawing/2014/main" val="1512130122"/>
                    </a:ext>
                  </a:extLst>
                </a:gridCol>
                <a:gridCol w="1705766">
                  <a:extLst>
                    <a:ext uri="{9D8B030D-6E8A-4147-A177-3AD203B41FA5}">
                      <a16:colId xmlns:a16="http://schemas.microsoft.com/office/drawing/2014/main" val="3509876200"/>
                    </a:ext>
                  </a:extLst>
                </a:gridCol>
              </a:tblGrid>
              <a:tr h="411713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b="1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Тип контроля</a:t>
                      </a:r>
                      <a:endParaRPr lang="ru-RU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3308" marR="123308" marT="17126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b="1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Баллы</a:t>
                      </a:r>
                      <a:endParaRPr lang="ru-RU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3308" marR="123308" marT="17126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7691063"/>
                  </a:ext>
                </a:extLst>
              </a:tr>
              <a:tr h="724551">
                <a:tc>
                  <a:txBody>
                    <a:bodyPr/>
                    <a:lstStyle/>
                    <a:p>
                      <a:pPr marL="347472" indent="-347472" algn="just" fontAlgn="t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200"/>
                        <a:buFont typeface="+mj-lt"/>
                        <a:buAutoNum type="arabicPeriod"/>
                      </a:pPr>
                      <a:r>
                        <a:rPr lang="ru-RU" sz="2200" b="1" i="0" u="none" strike="noStrike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Выступления на семинарах</a:t>
                      </a:r>
                      <a:endParaRPr lang="ru-RU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3308" marR="123308" marT="17126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b="0" i="0" u="none" strike="noStrike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      20</a:t>
                      </a:r>
                      <a:endParaRPr lang="ru-RU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3308" marR="123308" marT="17126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340796"/>
                  </a:ext>
                </a:extLst>
              </a:tr>
              <a:tr h="724551">
                <a:tc>
                  <a:txBody>
                    <a:bodyPr/>
                    <a:lstStyle/>
                    <a:p>
                      <a:pPr marL="347472" indent="-347472" algn="just" fontAlgn="t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200"/>
                        <a:buFont typeface="+mj-lt"/>
                        <a:buAutoNum type="arabicPeriod"/>
                      </a:pPr>
                      <a:r>
                        <a:rPr lang="ru-RU" sz="2200" b="1" i="0" u="none" strike="noStrike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Участие в разборе тестов, кейсов, деловых игр</a:t>
                      </a:r>
                      <a:endParaRPr lang="ru-RU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3308" marR="123308" marT="17126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b="0" i="0" u="none" strike="noStrike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      30</a:t>
                      </a:r>
                      <a:endParaRPr lang="ru-RU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3308" marR="123308" marT="17126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221702"/>
                  </a:ext>
                </a:extLst>
              </a:tr>
              <a:tr h="724551">
                <a:tc>
                  <a:txBody>
                    <a:bodyPr/>
                    <a:lstStyle/>
                    <a:p>
                      <a:pPr marL="347472" indent="-347472" algn="just" fontAlgn="t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200"/>
                        <a:buFont typeface="+mj-lt"/>
                        <a:buAutoNum type="arabicPeriod"/>
                      </a:pPr>
                      <a:r>
                        <a:rPr lang="ru-RU" sz="2200" b="1" i="0" u="none" strike="noStrike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Подготовка и защита группового проекта</a:t>
                      </a:r>
                      <a:endParaRPr lang="ru-RU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3308" marR="123308" marT="17126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b="0" i="0" u="none" strike="noStrike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      25</a:t>
                      </a:r>
                      <a:endParaRPr lang="ru-RU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3308" marR="123308" marT="17126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725406"/>
                  </a:ext>
                </a:extLst>
              </a:tr>
              <a:tr h="724551">
                <a:tc>
                  <a:txBody>
                    <a:bodyPr/>
                    <a:lstStyle/>
                    <a:p>
                      <a:pPr marL="347472" indent="-347472" algn="just" fontAlgn="t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200"/>
                        <a:buFont typeface="+mj-lt"/>
                        <a:buAutoNum type="arabicPeriod"/>
                      </a:pPr>
                      <a:r>
                        <a:rPr lang="ru-RU" sz="2200" b="1" i="0" u="none" strike="noStrike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Письменная тестовая контрольная работа</a:t>
                      </a:r>
                      <a:endParaRPr lang="ru-RU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3308" marR="123308" marT="17126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b="0" i="0" u="none" strike="noStrike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      25</a:t>
                      </a:r>
                      <a:endParaRPr lang="ru-RU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3308" marR="123308" marT="17126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0116039"/>
                  </a:ext>
                </a:extLst>
              </a:tr>
              <a:tr h="724551">
                <a:tc>
                  <a:txBody>
                    <a:bodyPr/>
                    <a:lstStyle/>
                    <a:p>
                      <a:pPr algn="just" fontAlgn="t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b="1" i="0" u="none" strike="noStrike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Итого:</a:t>
                      </a:r>
                      <a:endParaRPr lang="ru-RU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3308" marR="123308" marT="17126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ts val="13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200" b="0" i="0" u="none" strike="noStrike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    100</a:t>
                      </a:r>
                      <a:endParaRPr lang="ru-RU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3308" marR="123308" marT="17126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429153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9C4495F-EA58-26E2-04DF-F49874A0DDC9}"/>
              </a:ext>
            </a:extLst>
          </p:cNvPr>
          <p:cNvSpPr txBox="1"/>
          <p:nvPr/>
        </p:nvSpPr>
        <p:spPr>
          <a:xfrm>
            <a:off x="6315689" y="5526381"/>
            <a:ext cx="6103256" cy="873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баллов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≥ 40% -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Зачет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баллов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≤ 39% -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зачет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626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8DD8E1A-9945-4DBA-BC40-7A028BF32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FE1C52F1-9DDF-4839-9B8F-25F7F8D42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B25E450-AEBE-4B5B-9CD7-7DDA5128D0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D57AF4B2-B19E-4839-9D9C-06AD5370C3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2949CEBF-F4A7-44B2-8A3B-22558718F7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28EAA589-93ED-485D-96BB-B9B21EC96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4BB4F238-A1F2-45F6-9074-18C4A9F921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1C658EE5-B46E-48ED-822D-1C3F08ECA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82AA74BE-73A4-4ADC-B86C-833704C0C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2018BD4B-A593-4075-9FDB-4739C6D53D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0D16E44B-CE60-491F-B907-D02B0B1EE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2DFA7256-7E90-44B6-8E90-2111C1A1F6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E31CD09-2348-4B3A-9C97-CEECA4ABC0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4E5422EF-93F2-41A9-B30F-9EFE9241DE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7920E29F-BB48-485F-95FF-5C372339C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ACFDB0E0-ECEB-4EEB-925D-4BE22979C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30CE2542-FFC2-4E6A-9F84-265FE415D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2864C497-B900-4D3E-895C-A2A823A3C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26441ED2-272A-4395-9966-F5B1C8D3F5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701CA35D-3DE0-4BE9-96A9-31A6F24DB8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C9367E8C-A75F-4D57-8B79-1B3EEDFD8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0846F98D-8409-4D6C-B830-625CC19EBC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35369DB-627C-41BD-9041-6426E8BF6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BA15987-DDC0-4CAB-AF5B-7D11E25D20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Isosceles Triangle 22">
              <a:extLst>
                <a:ext uri="{FF2B5EF4-FFF2-40B4-BE49-F238E27FC236}">
                  <a16:creationId xmlns:a16="http://schemas.microsoft.com/office/drawing/2014/main" id="{9B6DF8F2-BD4C-48F5-8CDC-95B311500F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E989FB2-D6DE-43D1-84D5-1C80F9901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828D1E49-2A21-4A83-A0E0-FB1597B4B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88B852E-5494-418B-A833-75CF016A9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DF31E3C1-1A46-4329-9F80-B576692FE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294B4592-99CA-47B1-816F-CE2D44F65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BF690E4C-72F8-4AC5-AF99-562763CC67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F834CDD4-CAB8-4ACC-9AAC-5399C743D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1AEB045A-6821-475B-A28E-047437ABEF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D9B790C0-3D34-4626-BAFB-6EB473F40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1">
              <a:extLst>
                <a:ext uri="{FF2B5EF4-FFF2-40B4-BE49-F238E27FC236}">
                  <a16:creationId xmlns:a16="http://schemas.microsoft.com/office/drawing/2014/main" id="{EDA4D87F-91A4-4628-9A6E-F01820A7E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2">
              <a:extLst>
                <a:ext uri="{FF2B5EF4-FFF2-40B4-BE49-F238E27FC236}">
                  <a16:creationId xmlns:a16="http://schemas.microsoft.com/office/drawing/2014/main" id="{045DAB88-124C-459C-A889-DAE9C9BE2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85D44010-1DAA-4CAC-B83F-7E3E8C455D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id="{E8C01D66-5C93-4A2E-AA74-DE97574EA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E2E1A6E1-6C4A-47D3-81E2-9F8624F1BB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3E849CB5-4526-49DC-B77B-A20FDB7FF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7">
              <a:extLst>
                <a:ext uri="{FF2B5EF4-FFF2-40B4-BE49-F238E27FC236}">
                  <a16:creationId xmlns:a16="http://schemas.microsoft.com/office/drawing/2014/main" id="{5A18C8A4-FB2A-44C1-93D3-26C6DDFE0C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8">
              <a:extLst>
                <a:ext uri="{FF2B5EF4-FFF2-40B4-BE49-F238E27FC236}">
                  <a16:creationId xmlns:a16="http://schemas.microsoft.com/office/drawing/2014/main" id="{85D014FD-8C5A-4071-B19E-4910AAB618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9">
              <a:extLst>
                <a:ext uri="{FF2B5EF4-FFF2-40B4-BE49-F238E27FC236}">
                  <a16:creationId xmlns:a16="http://schemas.microsoft.com/office/drawing/2014/main" id="{A37D7262-3596-4026-9AD4-E94332E52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0">
              <a:extLst>
                <a:ext uri="{FF2B5EF4-FFF2-40B4-BE49-F238E27FC236}">
                  <a16:creationId xmlns:a16="http://schemas.microsoft.com/office/drawing/2014/main" id="{187E37E0-AAC3-4B33-AF36-334ACCBD33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1">
              <a:extLst>
                <a:ext uri="{FF2B5EF4-FFF2-40B4-BE49-F238E27FC236}">
                  <a16:creationId xmlns:a16="http://schemas.microsoft.com/office/drawing/2014/main" id="{409758BB-8A0E-4BEB-BC0C-F410AD98C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2">
              <a:extLst>
                <a:ext uri="{FF2B5EF4-FFF2-40B4-BE49-F238E27FC236}">
                  <a16:creationId xmlns:a16="http://schemas.microsoft.com/office/drawing/2014/main" id="{97C4EFE2-9D25-4978-BD9A-873B492702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3">
              <a:extLst>
                <a:ext uri="{FF2B5EF4-FFF2-40B4-BE49-F238E27FC236}">
                  <a16:creationId xmlns:a16="http://schemas.microsoft.com/office/drawing/2014/main" id="{9CCAF82A-A0E0-4B55-A97B-EFFAE79AF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4">
              <a:extLst>
                <a:ext uri="{FF2B5EF4-FFF2-40B4-BE49-F238E27FC236}">
                  <a16:creationId xmlns:a16="http://schemas.microsoft.com/office/drawing/2014/main" id="{4F800DD8-3954-4F73-8807-16F1CFAC1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25">
              <a:extLst>
                <a:ext uri="{FF2B5EF4-FFF2-40B4-BE49-F238E27FC236}">
                  <a16:creationId xmlns:a16="http://schemas.microsoft.com/office/drawing/2014/main" id="{84E1C91A-4B06-4852-918C-6380FA98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7" name="Rectangle 66">
            <a:extLst>
              <a:ext uri="{FF2B5EF4-FFF2-40B4-BE49-F238E27FC236}">
                <a16:creationId xmlns:a16="http://schemas.microsoft.com/office/drawing/2014/main" id="{E972DE0D-2E53-4159-ABD3-C60152426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030" y="2250281"/>
            <a:ext cx="4959318" cy="3678237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 descr="Книги">
            <a:extLst>
              <a:ext uri="{FF2B5EF4-FFF2-40B4-BE49-F238E27FC236}">
                <a16:creationId xmlns:a16="http://schemas.microsoft.com/office/drawing/2014/main" id="{27F69AC3-6477-104C-EF5C-F1CB9F572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43337" y="2416047"/>
            <a:ext cx="3346704" cy="3346704"/>
          </a:xfrm>
          <a:prstGeom prst="rect">
            <a:avLst/>
          </a:prstGeom>
          <a:ln w="12700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E90F53-792D-2298-BDE7-C005B7B8CF7F}"/>
              </a:ext>
            </a:extLst>
          </p:cNvPr>
          <p:cNvSpPr txBox="1"/>
          <p:nvPr/>
        </p:nvSpPr>
        <p:spPr>
          <a:xfrm>
            <a:off x="6380703" y="2228850"/>
            <a:ext cx="5028928" cy="3699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altLang="ru-RU" b="1"/>
              <a:t>Тематика дисциплины </a:t>
            </a:r>
            <a:r>
              <a:rPr lang="en-US" altLang="ru-RU"/>
              <a:t>– основа для подготовки и выпускных работ</a:t>
            </a:r>
            <a:br>
              <a:rPr lang="en-US" altLang="ru-RU"/>
            </a:br>
            <a:r>
              <a:rPr lang="en-US" altLang="ru-RU" b="1"/>
              <a:t>Учебники </a:t>
            </a:r>
            <a:r>
              <a:rPr lang="en-US" altLang="ru-RU"/>
              <a:t>– электронные и печатные</a:t>
            </a:r>
            <a:br>
              <a:rPr lang="en-US" altLang="ru-RU"/>
            </a:br>
            <a:r>
              <a:rPr lang="en-US" altLang="ru-RU" b="1"/>
              <a:t>На семинарах </a:t>
            </a:r>
            <a:r>
              <a:rPr lang="en-US" altLang="ru-RU"/>
              <a:t>– ситуационные задачи, тренинги, деловые игры, тесты</a:t>
            </a:r>
            <a:br>
              <a:rPr lang="en-US" altLang="ru-RU"/>
            </a:br>
            <a:r>
              <a:rPr lang="en-US" altLang="ru-RU" b="1"/>
              <a:t>Контрольная работа и зачет</a:t>
            </a:r>
            <a:r>
              <a:rPr lang="en-US" altLang="ru-RU"/>
              <a:t> – тестовые</a:t>
            </a:r>
            <a:endParaRPr lang="en-US" altLang="ru-RU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857A6D-9B6F-7687-C1E5-0672616709E0}"/>
              </a:ext>
            </a:extLst>
          </p:cNvPr>
          <p:cNvSpPr txBox="1"/>
          <p:nvPr/>
        </p:nvSpPr>
        <p:spPr>
          <a:xfrm>
            <a:off x="400291" y="845294"/>
            <a:ext cx="58785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n-US" sz="2000" dirty="0" err="1">
                <a:solidFill>
                  <a:srgbClr val="0070C0"/>
                </a:solidFill>
              </a:rPr>
              <a:t>При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подсчете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итоговых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баллов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en-US" sz="2000" dirty="0" err="1">
                <a:solidFill>
                  <a:srgbClr val="0070C0"/>
                </a:solidFill>
              </a:rPr>
              <a:t>даются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b="1" dirty="0">
                <a:solidFill>
                  <a:srgbClr val="0070C0"/>
                </a:solidFill>
              </a:rPr>
              <a:t>БОНУСЫ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endParaRPr lang="en-US" sz="200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4EE49D-E614-060B-AC0B-02413FF276AC}"/>
              </a:ext>
            </a:extLst>
          </p:cNvPr>
          <p:cNvSpPr txBox="1"/>
          <p:nvPr/>
        </p:nvSpPr>
        <p:spPr>
          <a:xfrm>
            <a:off x="5697638" y="876005"/>
            <a:ext cx="609407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2000" dirty="0">
                <a:solidFill>
                  <a:srgbClr val="0070C0"/>
                </a:solidFill>
              </a:rPr>
              <a:t>З</a:t>
            </a:r>
            <a:r>
              <a:rPr lang="en-US" sz="2000" dirty="0" err="1">
                <a:solidFill>
                  <a:srgbClr val="0070C0"/>
                </a:solidFill>
              </a:rPr>
              <a:t>а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посещение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лекций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и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семинаров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br>
              <a:rPr lang="en-US" dirty="0">
                <a:solidFill>
                  <a:srgbClr val="0070C0"/>
                </a:solidFill>
              </a:rPr>
            </a:br>
            <a:br>
              <a:rPr lang="en-US" dirty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</a:rPr>
              <a:t>ЗА АКТИВНОЕ УЧАСТИЕ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в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аудиторной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работе</a:t>
            </a:r>
            <a:r>
              <a:rPr lang="en-US" dirty="0">
                <a:solidFill>
                  <a:srgbClr val="0070C0"/>
                </a:solidFill>
              </a:rPr>
              <a:t> –</a:t>
            </a:r>
            <a:r>
              <a:rPr lang="en-US" b="1" dirty="0">
                <a:solidFill>
                  <a:srgbClr val="0070C0"/>
                </a:solidFill>
              </a:rPr>
              <a:t> ДОПОЛНИТЕЛЬНЫЕ БАЛЛЫ!</a:t>
            </a:r>
            <a:br>
              <a:rPr lang="en-US" b="1" dirty="0">
                <a:solidFill>
                  <a:srgbClr val="0070C0"/>
                </a:solidFill>
              </a:rPr>
            </a:b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9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4DB7353-7D7A-431B-A5B6-A3845E6F2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7" name="Freeform 5">
              <a:extLst>
                <a:ext uri="{FF2B5EF4-FFF2-40B4-BE49-F238E27FC236}">
                  <a16:creationId xmlns:a16="http://schemas.microsoft.com/office/drawing/2014/main" id="{9E8D15D6-6183-4BE1-A315-C7EC9C1A5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8" name="Freeform 6">
              <a:extLst>
                <a:ext uri="{FF2B5EF4-FFF2-40B4-BE49-F238E27FC236}">
                  <a16:creationId xmlns:a16="http://schemas.microsoft.com/office/drawing/2014/main" id="{82A253FA-4E60-4B4D-94B0-93ECFCF30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9" name="Freeform 7">
              <a:extLst>
                <a:ext uri="{FF2B5EF4-FFF2-40B4-BE49-F238E27FC236}">
                  <a16:creationId xmlns:a16="http://schemas.microsoft.com/office/drawing/2014/main" id="{E1B39AD1-11BD-457B-822C-A873607F4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0" name="Freeform 8">
              <a:extLst>
                <a:ext uri="{FF2B5EF4-FFF2-40B4-BE49-F238E27FC236}">
                  <a16:creationId xmlns:a16="http://schemas.microsoft.com/office/drawing/2014/main" id="{CC286005-78D5-4BE4-AA8B-75CDC07E7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1" name="Freeform 9">
              <a:extLst>
                <a:ext uri="{FF2B5EF4-FFF2-40B4-BE49-F238E27FC236}">
                  <a16:creationId xmlns:a16="http://schemas.microsoft.com/office/drawing/2014/main" id="{09E4A22D-7E83-4F24-97FE-931A93CAC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2" name="Freeform 10">
              <a:extLst>
                <a:ext uri="{FF2B5EF4-FFF2-40B4-BE49-F238E27FC236}">
                  <a16:creationId xmlns:a16="http://schemas.microsoft.com/office/drawing/2014/main" id="{4351E96B-8DD4-4D5E-A9F0-C47F5F337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3" name="Freeform 11">
              <a:extLst>
                <a:ext uri="{FF2B5EF4-FFF2-40B4-BE49-F238E27FC236}">
                  <a16:creationId xmlns:a16="http://schemas.microsoft.com/office/drawing/2014/main" id="{BFF78610-2475-4756-9EC8-5DA7D8902D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4" name="Freeform 12">
              <a:extLst>
                <a:ext uri="{FF2B5EF4-FFF2-40B4-BE49-F238E27FC236}">
                  <a16:creationId xmlns:a16="http://schemas.microsoft.com/office/drawing/2014/main" id="{C7ACAE44-681D-4CBC-B2AB-E5131DF5A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5" name="Freeform 13">
              <a:extLst>
                <a:ext uri="{FF2B5EF4-FFF2-40B4-BE49-F238E27FC236}">
                  <a16:creationId xmlns:a16="http://schemas.microsoft.com/office/drawing/2014/main" id="{CA22E4A0-73AA-4722-9C16-F3AF9A33E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6" name="Freeform 14">
              <a:extLst>
                <a:ext uri="{FF2B5EF4-FFF2-40B4-BE49-F238E27FC236}">
                  <a16:creationId xmlns:a16="http://schemas.microsoft.com/office/drawing/2014/main" id="{BB36E626-EBEB-41C0-B224-8DB049DB4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7" name="Freeform 15">
              <a:extLst>
                <a:ext uri="{FF2B5EF4-FFF2-40B4-BE49-F238E27FC236}">
                  <a16:creationId xmlns:a16="http://schemas.microsoft.com/office/drawing/2014/main" id="{D603DEC5-BED4-4DB6-A253-F61CC3674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8" name="Freeform 16">
              <a:extLst>
                <a:ext uri="{FF2B5EF4-FFF2-40B4-BE49-F238E27FC236}">
                  <a16:creationId xmlns:a16="http://schemas.microsoft.com/office/drawing/2014/main" id="{86AE9DE6-CA9A-479B-A0FB-0E1BAC7A6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9" name="Freeform 17">
              <a:extLst>
                <a:ext uri="{FF2B5EF4-FFF2-40B4-BE49-F238E27FC236}">
                  <a16:creationId xmlns:a16="http://schemas.microsoft.com/office/drawing/2014/main" id="{16CB8DC8-E75F-4574-A290-AAB7031BE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0" name="Freeform 18">
              <a:extLst>
                <a:ext uri="{FF2B5EF4-FFF2-40B4-BE49-F238E27FC236}">
                  <a16:creationId xmlns:a16="http://schemas.microsoft.com/office/drawing/2014/main" id="{1CA657E1-3A52-4C23-AA47-EBB2D5C41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1" name="Freeform 19">
              <a:extLst>
                <a:ext uri="{FF2B5EF4-FFF2-40B4-BE49-F238E27FC236}">
                  <a16:creationId xmlns:a16="http://schemas.microsoft.com/office/drawing/2014/main" id="{ED4F701B-2A93-464F-A673-54EED5C4C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2" name="Freeform 20">
              <a:extLst>
                <a:ext uri="{FF2B5EF4-FFF2-40B4-BE49-F238E27FC236}">
                  <a16:creationId xmlns:a16="http://schemas.microsoft.com/office/drawing/2014/main" id="{9977C34F-F6C9-4749-B201-7B928802D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3" name="Freeform 21">
              <a:extLst>
                <a:ext uri="{FF2B5EF4-FFF2-40B4-BE49-F238E27FC236}">
                  <a16:creationId xmlns:a16="http://schemas.microsoft.com/office/drawing/2014/main" id="{3A913E6B-DBE9-4291-A34C-36069ECB8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4" name="Freeform 22">
              <a:extLst>
                <a:ext uri="{FF2B5EF4-FFF2-40B4-BE49-F238E27FC236}">
                  <a16:creationId xmlns:a16="http://schemas.microsoft.com/office/drawing/2014/main" id="{7D415C04-AB5C-4B76-9E49-EEBAEE64D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5" name="Freeform 23">
              <a:extLst>
                <a:ext uri="{FF2B5EF4-FFF2-40B4-BE49-F238E27FC236}">
                  <a16:creationId xmlns:a16="http://schemas.microsoft.com/office/drawing/2014/main" id="{151FDC11-E872-4EAE-A597-822F9FE17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B24766B-81CA-44C7-BF11-77A12BA4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1A2F9962-DEB8-461C-8B4C-C0ED0D8A7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9" name="Isosceles Triangle 138">
              <a:extLst>
                <a:ext uri="{FF2B5EF4-FFF2-40B4-BE49-F238E27FC236}">
                  <a16:creationId xmlns:a16="http://schemas.microsoft.com/office/drawing/2014/main" id="{C0672E08-EB09-4B8E-8522-24BBC2CFF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3447AB64-F3EC-4A1F-BFD4-F0F9DB3DAD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42" name="Rectangle 141">
            <a:extLst>
              <a:ext uri="{FF2B5EF4-FFF2-40B4-BE49-F238E27FC236}">
                <a16:creationId xmlns:a16="http://schemas.microsoft.com/office/drawing/2014/main" id="{6BDBA639-2A71-4A60-A71A-FF1836F54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5E208A8B-5EBD-4532-BE72-26414FA7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45" name="Freeform 5">
              <a:extLst>
                <a:ext uri="{FF2B5EF4-FFF2-40B4-BE49-F238E27FC236}">
                  <a16:creationId xmlns:a16="http://schemas.microsoft.com/office/drawing/2014/main" id="{15D09196-B338-4AB5-A71B-CFD5FFCA6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6" name="Freeform 6">
              <a:extLst>
                <a:ext uri="{FF2B5EF4-FFF2-40B4-BE49-F238E27FC236}">
                  <a16:creationId xmlns:a16="http://schemas.microsoft.com/office/drawing/2014/main" id="{F50B4463-128A-4677-A285-C017E6C54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7" name="Freeform 7">
              <a:extLst>
                <a:ext uri="{FF2B5EF4-FFF2-40B4-BE49-F238E27FC236}">
                  <a16:creationId xmlns:a16="http://schemas.microsoft.com/office/drawing/2014/main" id="{1D9B95CD-F023-4DFA-9678-1E02713F7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8" name="Freeform 8">
              <a:extLst>
                <a:ext uri="{FF2B5EF4-FFF2-40B4-BE49-F238E27FC236}">
                  <a16:creationId xmlns:a16="http://schemas.microsoft.com/office/drawing/2014/main" id="{1DDF47A8-BE7B-43F3-A500-F5A4656D83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9" name="Freeform 9">
              <a:extLst>
                <a:ext uri="{FF2B5EF4-FFF2-40B4-BE49-F238E27FC236}">
                  <a16:creationId xmlns:a16="http://schemas.microsoft.com/office/drawing/2014/main" id="{2DD394DE-76FB-42F8-85F2-FD436F423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0" name="Freeform 10">
              <a:extLst>
                <a:ext uri="{FF2B5EF4-FFF2-40B4-BE49-F238E27FC236}">
                  <a16:creationId xmlns:a16="http://schemas.microsoft.com/office/drawing/2014/main" id="{B95F2EFB-87E6-4400-AAF3-7EB8B4F156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1" name="Freeform 11">
              <a:extLst>
                <a:ext uri="{FF2B5EF4-FFF2-40B4-BE49-F238E27FC236}">
                  <a16:creationId xmlns:a16="http://schemas.microsoft.com/office/drawing/2014/main" id="{1D463476-2BC7-418C-9D6F-51444B11A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2" name="Freeform 12">
              <a:extLst>
                <a:ext uri="{FF2B5EF4-FFF2-40B4-BE49-F238E27FC236}">
                  <a16:creationId xmlns:a16="http://schemas.microsoft.com/office/drawing/2014/main" id="{24011122-2495-478A-81BF-ABBDEA1DA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3" name="Freeform 13">
              <a:extLst>
                <a:ext uri="{FF2B5EF4-FFF2-40B4-BE49-F238E27FC236}">
                  <a16:creationId xmlns:a16="http://schemas.microsoft.com/office/drawing/2014/main" id="{C79E87C5-E5B3-476B-B539-FC9CF4A33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4" name="Freeform 14">
              <a:extLst>
                <a:ext uri="{FF2B5EF4-FFF2-40B4-BE49-F238E27FC236}">
                  <a16:creationId xmlns:a16="http://schemas.microsoft.com/office/drawing/2014/main" id="{956029CA-2B38-434D-9044-5FF3A1ECD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5" name="Freeform 15">
              <a:extLst>
                <a:ext uri="{FF2B5EF4-FFF2-40B4-BE49-F238E27FC236}">
                  <a16:creationId xmlns:a16="http://schemas.microsoft.com/office/drawing/2014/main" id="{9514CFB6-E8DB-43DC-B1CD-9CC2D4B27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6" name="Freeform 16">
              <a:extLst>
                <a:ext uri="{FF2B5EF4-FFF2-40B4-BE49-F238E27FC236}">
                  <a16:creationId xmlns:a16="http://schemas.microsoft.com/office/drawing/2014/main" id="{BD8C1FC8-E550-45BE-9F30-822BAB378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7" name="Freeform 17">
              <a:extLst>
                <a:ext uri="{FF2B5EF4-FFF2-40B4-BE49-F238E27FC236}">
                  <a16:creationId xmlns:a16="http://schemas.microsoft.com/office/drawing/2014/main" id="{D1646B5D-A7B7-41EC-9591-0E0C0F4F9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8" name="Freeform 18">
              <a:extLst>
                <a:ext uri="{FF2B5EF4-FFF2-40B4-BE49-F238E27FC236}">
                  <a16:creationId xmlns:a16="http://schemas.microsoft.com/office/drawing/2014/main" id="{E2118E93-481E-4843-987E-378187AA3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9" name="Freeform 19">
              <a:extLst>
                <a:ext uri="{FF2B5EF4-FFF2-40B4-BE49-F238E27FC236}">
                  <a16:creationId xmlns:a16="http://schemas.microsoft.com/office/drawing/2014/main" id="{77038464-F4E2-47EC-A87F-18469191E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0" name="Freeform 20">
              <a:extLst>
                <a:ext uri="{FF2B5EF4-FFF2-40B4-BE49-F238E27FC236}">
                  <a16:creationId xmlns:a16="http://schemas.microsoft.com/office/drawing/2014/main" id="{FB3BBEB1-E146-408F-95B7-EE2F269DE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1" name="Freeform 21">
              <a:extLst>
                <a:ext uri="{FF2B5EF4-FFF2-40B4-BE49-F238E27FC236}">
                  <a16:creationId xmlns:a16="http://schemas.microsoft.com/office/drawing/2014/main" id="{C765B285-56EC-47FC-B116-274EBBD61A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2" name="Freeform 22">
              <a:extLst>
                <a:ext uri="{FF2B5EF4-FFF2-40B4-BE49-F238E27FC236}">
                  <a16:creationId xmlns:a16="http://schemas.microsoft.com/office/drawing/2014/main" id="{CB4A6191-6913-42EA-905E-8A174AE2C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3" name="Freeform 23">
              <a:extLst>
                <a:ext uri="{FF2B5EF4-FFF2-40B4-BE49-F238E27FC236}">
                  <a16:creationId xmlns:a16="http://schemas.microsoft.com/office/drawing/2014/main" id="{8ADEEF92-F481-475A-845C-5E940F0D5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165" name="Freeform: Shape 164">
            <a:extLst>
              <a:ext uri="{FF2B5EF4-FFF2-40B4-BE49-F238E27FC236}">
                <a16:creationId xmlns:a16="http://schemas.microsoft.com/office/drawing/2014/main" id="{D9C506D7-84CB-4057-A44A-465313E78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2173916" y="2448612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7" name="Oval 32">
            <a:extLst>
              <a:ext uri="{FF2B5EF4-FFF2-40B4-BE49-F238E27FC236}">
                <a16:creationId xmlns:a16="http://schemas.microsoft.com/office/drawing/2014/main" id="{7842FC68-61FD-4700-8A22-BB8B07188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54579" y="691977"/>
            <a:ext cx="7761923" cy="5343064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83BF77-A969-4387-903A-ACD7A260D683}"/>
              </a:ext>
            </a:extLst>
          </p:cNvPr>
          <p:cNvSpPr txBox="1"/>
          <p:nvPr/>
        </p:nvSpPr>
        <p:spPr>
          <a:xfrm>
            <a:off x="2616277" y="2061838"/>
            <a:ext cx="6959446" cy="1662475"/>
          </a:xfrm>
          <a:prstGeom prst="rect">
            <a:avLst/>
          </a:prstGeom>
        </p:spPr>
        <p:txBody>
          <a:bodyPr vert="horz" lIns="228600" tIns="228600" rIns="228600" bIns="0" rtlCol="0" anchor="b">
            <a:noAutofit/>
          </a:bodyPr>
          <a:lstStyle/>
          <a:p>
            <a:pPr algn="ctr"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ru-RU" sz="2800" spc="-150" dirty="0" err="1">
                <a:solidFill>
                  <a:srgbClr val="FFFEFF"/>
                </a:solidFill>
                <a:latin typeface="+mj-lt"/>
                <a:ea typeface="+mj-ea"/>
                <a:cs typeface="+mj-cs"/>
              </a:rPr>
              <a:t>Преподаватели</a:t>
            </a:r>
            <a:r>
              <a:rPr lang="en-US" altLang="ru-RU" sz="2800" spc="-150" dirty="0">
                <a:solidFill>
                  <a:srgbClr val="FFFEFF"/>
                </a:solidFill>
                <a:latin typeface="+mj-lt"/>
                <a:ea typeface="+mj-ea"/>
                <a:cs typeface="+mj-cs"/>
              </a:rPr>
              <a:t>: </a:t>
            </a:r>
            <a:br>
              <a:rPr lang="en-US" altLang="ru-RU" sz="2800" spc="-150" dirty="0">
                <a:solidFill>
                  <a:srgbClr val="FFFEFF"/>
                </a:solidFill>
                <a:latin typeface="+mj-lt"/>
                <a:ea typeface="+mj-ea"/>
                <a:cs typeface="+mj-cs"/>
              </a:rPr>
            </a:br>
            <a:r>
              <a:rPr lang="en-US" altLang="ru-RU" sz="2800" spc="-150" dirty="0" err="1">
                <a:solidFill>
                  <a:srgbClr val="FFFEFF"/>
                </a:solidFill>
                <a:latin typeface="+mj-lt"/>
                <a:ea typeface="+mj-ea"/>
                <a:cs typeface="+mj-cs"/>
              </a:rPr>
              <a:t>Проф</a:t>
            </a:r>
            <a:r>
              <a:rPr lang="en-US" altLang="ru-RU" sz="2800" spc="-150" dirty="0">
                <a:solidFill>
                  <a:srgbClr val="FFFEFF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altLang="ru-RU" sz="2800" spc="-150" dirty="0" err="1">
                <a:solidFill>
                  <a:srgbClr val="FFFEFF"/>
                </a:solidFill>
                <a:latin typeface="+mj-lt"/>
                <a:ea typeface="+mj-ea"/>
                <a:cs typeface="+mj-cs"/>
              </a:rPr>
              <a:t>Восколович</a:t>
            </a:r>
            <a:r>
              <a:rPr lang="en-US" altLang="ru-RU" sz="2800" spc="-150" dirty="0">
                <a:solidFill>
                  <a:srgbClr val="FFFE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ru-RU" sz="2800" spc="-150" dirty="0" err="1">
                <a:solidFill>
                  <a:srgbClr val="FFFEFF"/>
                </a:solidFill>
                <a:latin typeface="+mj-lt"/>
                <a:ea typeface="+mj-ea"/>
                <a:cs typeface="+mj-cs"/>
              </a:rPr>
              <a:t>Нина</a:t>
            </a:r>
            <a:r>
              <a:rPr lang="en-US" altLang="ru-RU" sz="2800" spc="-150" dirty="0">
                <a:solidFill>
                  <a:srgbClr val="FFFE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ru-RU" sz="2800" spc="-150" dirty="0" err="1">
                <a:solidFill>
                  <a:srgbClr val="FFFEFF"/>
                </a:solidFill>
                <a:latin typeface="+mj-lt"/>
                <a:ea typeface="+mj-ea"/>
                <a:cs typeface="+mj-cs"/>
              </a:rPr>
              <a:t>Алексендровна</a:t>
            </a:r>
            <a:r>
              <a:rPr lang="en-US" altLang="ru-RU" sz="2800" spc="-150" dirty="0">
                <a:solidFill>
                  <a:srgbClr val="FFFEFF"/>
                </a:solidFill>
                <a:latin typeface="+mj-lt"/>
                <a:ea typeface="+mj-ea"/>
                <a:cs typeface="+mj-cs"/>
              </a:rPr>
              <a:t>, ninaaleks2020@list.ru </a:t>
            </a:r>
            <a:br>
              <a:rPr lang="en-US" altLang="ru-RU" sz="2800" spc="-150" dirty="0">
                <a:solidFill>
                  <a:srgbClr val="FFFEFF"/>
                </a:solidFill>
                <a:latin typeface="+mj-lt"/>
                <a:ea typeface="+mj-ea"/>
                <a:cs typeface="+mj-cs"/>
              </a:rPr>
            </a:br>
            <a:r>
              <a:rPr lang="en-US" altLang="ru-RU" sz="2800" spc="-150" dirty="0" err="1">
                <a:solidFill>
                  <a:srgbClr val="FFFEFF"/>
                </a:solidFill>
                <a:latin typeface="+mj-lt"/>
                <a:ea typeface="+mj-ea"/>
                <a:cs typeface="+mj-cs"/>
              </a:rPr>
              <a:t>Доц</a:t>
            </a:r>
            <a:r>
              <a:rPr lang="en-US" altLang="ru-RU" sz="2800" spc="-150" dirty="0">
                <a:solidFill>
                  <a:srgbClr val="FFFEFF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altLang="ru-RU" sz="2800" spc="-150" dirty="0" err="1">
                <a:solidFill>
                  <a:srgbClr val="FFFEFF"/>
                </a:solidFill>
                <a:latin typeface="+mj-lt"/>
                <a:ea typeface="+mj-ea"/>
                <a:cs typeface="+mj-cs"/>
              </a:rPr>
              <a:t>Еникеева</a:t>
            </a:r>
            <a:r>
              <a:rPr lang="en-US" altLang="ru-RU" sz="2800" spc="-150" dirty="0">
                <a:solidFill>
                  <a:srgbClr val="FFFE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ru-RU" sz="2800" spc="-150" dirty="0" err="1">
                <a:solidFill>
                  <a:srgbClr val="FFFEFF"/>
                </a:solidFill>
                <a:latin typeface="+mj-lt"/>
                <a:ea typeface="+mj-ea"/>
                <a:cs typeface="+mj-cs"/>
              </a:rPr>
              <a:t>Светлана</a:t>
            </a:r>
            <a:r>
              <a:rPr lang="en-US" altLang="ru-RU" sz="2800" spc="-150" dirty="0">
                <a:solidFill>
                  <a:srgbClr val="FFFE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ru-RU" sz="2800" spc="-150" dirty="0" err="1">
                <a:solidFill>
                  <a:srgbClr val="FFFEFF"/>
                </a:solidFill>
                <a:latin typeface="+mj-lt"/>
                <a:ea typeface="+mj-ea"/>
                <a:cs typeface="+mj-cs"/>
              </a:rPr>
              <a:t>Дмитриевна</a:t>
            </a:r>
            <a:r>
              <a:rPr lang="en-US" altLang="ru-RU" sz="2800" spc="-150" dirty="0">
                <a:solidFill>
                  <a:srgbClr val="FFFE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ru-RU" sz="2800" spc="-150" dirty="0" err="1">
                <a:solidFill>
                  <a:srgbClr val="FFFEFF"/>
                </a:solidFill>
                <a:latin typeface="+mj-lt"/>
                <a:ea typeface="+mj-ea"/>
                <a:cs typeface="+mj-cs"/>
              </a:rPr>
              <a:t>eikeevas@mail.ru</a:t>
            </a:r>
            <a:endParaRPr lang="en-US" altLang="ru-RU" sz="2800" spc="-150" dirty="0">
              <a:solidFill>
                <a:srgbClr val="FFFE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15523749"/>
      </p:ext>
    </p:extLst>
  </p:cSld>
  <p:clrMapOvr>
    <a:masterClrMapping/>
  </p:clrMapOvr>
</p:sld>
</file>

<file path=ppt/theme/theme1.xml><?xml version="1.0" encoding="utf-8"?>
<a:theme xmlns:a="http://schemas.openxmlformats.org/drawingml/2006/main" name="Атлас">
  <a:themeElements>
    <a:clrScheme name="Атлас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Атлас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тлас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{FEE5F720-E22F-BF4D-9E72-86A30BFD5F1A}tf16401369</Template>
  <TotalTime>102</TotalTime>
  <Words>207</Words>
  <Application>Microsoft Macintosh PowerPoint</Application>
  <PresentationFormat>Широкоэкранный</PresentationFormat>
  <Paragraphs>31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Rockwell</vt:lpstr>
      <vt:lpstr>Times New Roman</vt:lpstr>
      <vt:lpstr>Wingdings</vt:lpstr>
      <vt:lpstr>Атлас</vt:lpstr>
      <vt:lpstr>ФАКУЛЬТАТИВ «УПРАВЛЕНИЕ РАЗВИТИЕМ БИЗНЕСА В СФЕРЕ УСЛУГ»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ФАКУЛЬТАТИВ «УПРАВЛЕНИЕ РАЗВИТИЕМ БИЗНЕСА В СФЕРЕ УСЛУГ» </dc:title>
  <dc:creator>Voskolovitch Nina Aleksandrovna</dc:creator>
  <cp:lastModifiedBy>Voskolovitch Nina Aleksandrovna</cp:lastModifiedBy>
  <cp:revision>7</cp:revision>
  <dcterms:created xsi:type="dcterms:W3CDTF">2022-11-13T08:26:46Z</dcterms:created>
  <dcterms:modified xsi:type="dcterms:W3CDTF">2022-11-13T10:09:36Z</dcterms:modified>
</cp:coreProperties>
</file>