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9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09"/>
  </p:normalViewPr>
  <p:slideViewPr>
    <p:cSldViewPr snapToGrid="0">
      <p:cViewPr varScale="1">
        <p:scale>
          <a:sx n="110" d="100"/>
          <a:sy n="110" d="100"/>
        </p:scale>
        <p:origin x="5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269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9167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81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88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719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81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560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846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427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75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01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66A5B-2EB8-554B-8673-42BFCCB170EB}" type="datetimeFigureOut">
              <a:rPr lang="ru-RU" smtClean="0"/>
              <a:t>13.11.2022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2ACBE-1F3F-844A-8358-02E5055028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79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75FF5B-A1D3-0282-DFF6-315D9BCEB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5415" y="2075504"/>
            <a:ext cx="3654569" cy="2042725"/>
          </a:xfrm>
        </p:spPr>
        <p:txBody>
          <a:bodyPr>
            <a:normAutofit/>
          </a:bodyPr>
          <a:lstStyle/>
          <a:p>
            <a: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ФАКУЛЬТАТИВ</a:t>
            </a:r>
            <a:r>
              <a:rPr lang="ru-RU" sz="2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«УПРАВЛЕНИЕ РАЗВИТИЕМ БИЗНЕСА В СФЕРЕ УСЛУГ»</a:t>
            </a:r>
            <a:br>
              <a:rPr lang="ru-RU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3679164-E66C-16C2-92AF-EEB7FB6BE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5417" y="3819646"/>
            <a:ext cx="3654568" cy="1409207"/>
          </a:xfrm>
        </p:spPr>
        <p:txBody>
          <a:bodyPr>
            <a:normAutofit fontScale="92500"/>
          </a:bodyPr>
          <a:lstStyle/>
          <a:p>
            <a:r>
              <a:rPr lang="ru-RU" sz="1800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Цель изучения- овладеть навыками стратегического анализа, разработки и осуществления стратегии бизнеса, направленной на обеспечение его конкурентоспособности</a:t>
            </a:r>
            <a:r>
              <a:rPr lang="ru-RU" dirty="0">
                <a:effectLst/>
              </a:rPr>
              <a:t> </a:t>
            </a:r>
            <a:endParaRPr lang="ru-RU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Рисунок 4" descr="Изображение выглядит как текст&#10;&#10;Автоматически созданное описание">
            <a:extLst>
              <a:ext uri="{FF2B5EF4-FFF2-40B4-BE49-F238E27FC236}">
                <a16:creationId xmlns:a16="http://schemas.microsoft.com/office/drawing/2014/main" id="{E343B516-7745-7D15-2219-FE583BBF39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7262" y="1983999"/>
            <a:ext cx="6120318" cy="4727945"/>
          </a:xfrm>
          <a:prstGeom prst="rect">
            <a:avLst/>
          </a:prstGeom>
          <a:ln w="9525">
            <a:noFill/>
          </a:ln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CDD587FB-CC9E-73AE-60F3-4CAD5F11E9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3836" y="96569"/>
            <a:ext cx="2467890" cy="1857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8172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E8DD8E1A-9945-4DBA-BC40-7A028BF32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id="{FE1C52F1-9DDF-4839-9B8F-25F7F8D421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DB25E450-AEBE-4B5B-9CD7-7DDA5128D0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D57AF4B2-B19E-4839-9D9C-06AD5370C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8">
              <a:extLst>
                <a:ext uri="{FF2B5EF4-FFF2-40B4-BE49-F238E27FC236}">
                  <a16:creationId xmlns:a16="http://schemas.microsoft.com/office/drawing/2014/main" id="{2949CEBF-F4A7-44B2-8A3B-22558718F7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9">
              <a:extLst>
                <a:ext uri="{FF2B5EF4-FFF2-40B4-BE49-F238E27FC236}">
                  <a16:creationId xmlns:a16="http://schemas.microsoft.com/office/drawing/2014/main" id="{28EAA589-93ED-485D-96BB-B9B21EC96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0">
              <a:extLst>
                <a:ext uri="{FF2B5EF4-FFF2-40B4-BE49-F238E27FC236}">
                  <a16:creationId xmlns:a16="http://schemas.microsoft.com/office/drawing/2014/main" id="{4BB4F238-A1F2-45F6-9074-18C4A9F921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1">
              <a:extLst>
                <a:ext uri="{FF2B5EF4-FFF2-40B4-BE49-F238E27FC236}">
                  <a16:creationId xmlns:a16="http://schemas.microsoft.com/office/drawing/2014/main" id="{1C658EE5-B46E-48ED-822D-1C3F08ECA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2">
              <a:extLst>
                <a:ext uri="{FF2B5EF4-FFF2-40B4-BE49-F238E27FC236}">
                  <a16:creationId xmlns:a16="http://schemas.microsoft.com/office/drawing/2014/main" id="{82AA74BE-73A4-4ADC-B86C-833704C0C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2018BD4B-A593-4075-9FDB-4739C6D53D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4">
              <a:extLst>
                <a:ext uri="{FF2B5EF4-FFF2-40B4-BE49-F238E27FC236}">
                  <a16:creationId xmlns:a16="http://schemas.microsoft.com/office/drawing/2014/main" id="{0D16E44B-CE60-491F-B907-D02B0B1EE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5">
              <a:extLst>
                <a:ext uri="{FF2B5EF4-FFF2-40B4-BE49-F238E27FC236}">
                  <a16:creationId xmlns:a16="http://schemas.microsoft.com/office/drawing/2014/main" id="{2DFA7256-7E90-44B6-8E90-2111C1A1F6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6">
              <a:extLst>
                <a:ext uri="{FF2B5EF4-FFF2-40B4-BE49-F238E27FC236}">
                  <a16:creationId xmlns:a16="http://schemas.microsoft.com/office/drawing/2014/main" id="{CE31CD09-2348-4B3A-9C97-CEECA4ABC0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7">
              <a:extLst>
                <a:ext uri="{FF2B5EF4-FFF2-40B4-BE49-F238E27FC236}">
                  <a16:creationId xmlns:a16="http://schemas.microsoft.com/office/drawing/2014/main" id="{4E5422EF-93F2-41A9-B30F-9EFE9241D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8">
              <a:extLst>
                <a:ext uri="{FF2B5EF4-FFF2-40B4-BE49-F238E27FC236}">
                  <a16:creationId xmlns:a16="http://schemas.microsoft.com/office/drawing/2014/main" id="{7920E29F-BB48-485F-95FF-5C372339C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9">
              <a:extLst>
                <a:ext uri="{FF2B5EF4-FFF2-40B4-BE49-F238E27FC236}">
                  <a16:creationId xmlns:a16="http://schemas.microsoft.com/office/drawing/2014/main" id="{ACFDB0E0-ECEB-4EEB-925D-4BE22979C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0">
              <a:extLst>
                <a:ext uri="{FF2B5EF4-FFF2-40B4-BE49-F238E27FC236}">
                  <a16:creationId xmlns:a16="http://schemas.microsoft.com/office/drawing/2014/main" id="{30CE2542-FFC2-4E6A-9F84-265FE415D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1">
              <a:extLst>
                <a:ext uri="{FF2B5EF4-FFF2-40B4-BE49-F238E27FC236}">
                  <a16:creationId xmlns:a16="http://schemas.microsoft.com/office/drawing/2014/main" id="{2864C497-B900-4D3E-895C-A2A823A3C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2">
              <a:extLst>
                <a:ext uri="{FF2B5EF4-FFF2-40B4-BE49-F238E27FC236}">
                  <a16:creationId xmlns:a16="http://schemas.microsoft.com/office/drawing/2014/main" id="{26441ED2-272A-4395-9966-F5B1C8D3F5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701CA35D-3DE0-4BE9-96A9-31A6F24DB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4">
              <a:extLst>
                <a:ext uri="{FF2B5EF4-FFF2-40B4-BE49-F238E27FC236}">
                  <a16:creationId xmlns:a16="http://schemas.microsoft.com/office/drawing/2014/main" id="{C9367E8C-A75F-4D57-8B79-1B3EEDFD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5">
              <a:extLst>
                <a:ext uri="{FF2B5EF4-FFF2-40B4-BE49-F238E27FC236}">
                  <a16:creationId xmlns:a16="http://schemas.microsoft.com/office/drawing/2014/main" id="{0846F98D-8409-4D6C-B830-625CC19EBC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35369DB-627C-41BD-9041-6426E8BF6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9BA15987-DDC0-4CAB-AF5B-7D11E25D20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Isosceles Triangle 22">
              <a:extLst>
                <a:ext uri="{FF2B5EF4-FFF2-40B4-BE49-F238E27FC236}">
                  <a16:creationId xmlns:a16="http://schemas.microsoft.com/office/drawing/2014/main" id="{9B6DF8F2-BD4C-48F5-8CDC-95B311500F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E989FB2-D6DE-43D1-84D5-1C80F9901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398E8958-A0BD-4366-8F61-3A496C51C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445862C-E73D-4EFB-9DD5-8A5E3473E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D2676ED1-2492-46B6-88D6-C9ED257B75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6">
              <a:extLst>
                <a:ext uri="{FF2B5EF4-FFF2-40B4-BE49-F238E27FC236}">
                  <a16:creationId xmlns:a16="http://schemas.microsoft.com/office/drawing/2014/main" id="{58A42DCC-C6BA-4B68-9FC4-FEE653997B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7">
              <a:extLst>
                <a:ext uri="{FF2B5EF4-FFF2-40B4-BE49-F238E27FC236}">
                  <a16:creationId xmlns:a16="http://schemas.microsoft.com/office/drawing/2014/main" id="{F81ED05C-778D-41F3-9C0E-6DE1D668A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8">
              <a:extLst>
                <a:ext uri="{FF2B5EF4-FFF2-40B4-BE49-F238E27FC236}">
                  <a16:creationId xmlns:a16="http://schemas.microsoft.com/office/drawing/2014/main" id="{EE063861-F6FC-4CC1-A77E-5993E5E252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9">
              <a:extLst>
                <a:ext uri="{FF2B5EF4-FFF2-40B4-BE49-F238E27FC236}">
                  <a16:creationId xmlns:a16="http://schemas.microsoft.com/office/drawing/2014/main" id="{7E1DA2FC-6137-4EC4-B9F4-72264C39D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10">
              <a:extLst>
                <a:ext uri="{FF2B5EF4-FFF2-40B4-BE49-F238E27FC236}">
                  <a16:creationId xmlns:a16="http://schemas.microsoft.com/office/drawing/2014/main" id="{BFE9E3A7-993F-401D-8B16-53BFC6FA2F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11">
              <a:extLst>
                <a:ext uri="{FF2B5EF4-FFF2-40B4-BE49-F238E27FC236}">
                  <a16:creationId xmlns:a16="http://schemas.microsoft.com/office/drawing/2014/main" id="{23757125-5D70-4D7A-B223-2FFC51F5B3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12">
              <a:extLst>
                <a:ext uri="{FF2B5EF4-FFF2-40B4-BE49-F238E27FC236}">
                  <a16:creationId xmlns:a16="http://schemas.microsoft.com/office/drawing/2014/main" id="{03C4207E-9457-436F-B9A0-C3CAEBF81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3">
              <a:extLst>
                <a:ext uri="{FF2B5EF4-FFF2-40B4-BE49-F238E27FC236}">
                  <a16:creationId xmlns:a16="http://schemas.microsoft.com/office/drawing/2014/main" id="{64EE9697-E49F-4E62-8318-9E2DBC6E7C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4">
              <a:extLst>
                <a:ext uri="{FF2B5EF4-FFF2-40B4-BE49-F238E27FC236}">
                  <a16:creationId xmlns:a16="http://schemas.microsoft.com/office/drawing/2014/main" id="{0800120F-70F4-4696-BAFB-BBC0BC5764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5">
              <a:extLst>
                <a:ext uri="{FF2B5EF4-FFF2-40B4-BE49-F238E27FC236}">
                  <a16:creationId xmlns:a16="http://schemas.microsoft.com/office/drawing/2014/main" id="{8D1E1ADB-5BAA-49F4-BE24-044E941043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6">
              <a:extLst>
                <a:ext uri="{FF2B5EF4-FFF2-40B4-BE49-F238E27FC236}">
                  <a16:creationId xmlns:a16="http://schemas.microsoft.com/office/drawing/2014/main" id="{9D410413-BDE6-4A4E-930A-0ACBBF8CD2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0EBF657D-5B37-4F84-8833-C569EAB904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8">
              <a:extLst>
                <a:ext uri="{FF2B5EF4-FFF2-40B4-BE49-F238E27FC236}">
                  <a16:creationId xmlns:a16="http://schemas.microsoft.com/office/drawing/2014/main" id="{A2DBF00E-BE35-44EC-A95B-8B2EE92335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9">
              <a:extLst>
                <a:ext uri="{FF2B5EF4-FFF2-40B4-BE49-F238E27FC236}">
                  <a16:creationId xmlns:a16="http://schemas.microsoft.com/office/drawing/2014/main" id="{BA2C8141-5135-467E-B940-D3836B16E9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0">
              <a:extLst>
                <a:ext uri="{FF2B5EF4-FFF2-40B4-BE49-F238E27FC236}">
                  <a16:creationId xmlns:a16="http://schemas.microsoft.com/office/drawing/2014/main" id="{44991C1A-45E7-45C6-8816-BFEDFFCCB7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1">
              <a:extLst>
                <a:ext uri="{FF2B5EF4-FFF2-40B4-BE49-F238E27FC236}">
                  <a16:creationId xmlns:a16="http://schemas.microsoft.com/office/drawing/2014/main" id="{B88BEC13-903F-4318-B5AB-DC23ED2ED5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22">
              <a:extLst>
                <a:ext uri="{FF2B5EF4-FFF2-40B4-BE49-F238E27FC236}">
                  <a16:creationId xmlns:a16="http://schemas.microsoft.com/office/drawing/2014/main" id="{41E259CE-D2C5-4FBC-9FAE-5AB0BBD0E4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3">
              <a:extLst>
                <a:ext uri="{FF2B5EF4-FFF2-40B4-BE49-F238E27FC236}">
                  <a16:creationId xmlns:a16="http://schemas.microsoft.com/office/drawing/2014/main" id="{495CB679-05D8-44D1-8218-C52552952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4">
              <a:extLst>
                <a:ext uri="{FF2B5EF4-FFF2-40B4-BE49-F238E27FC236}">
                  <a16:creationId xmlns:a16="http://schemas.microsoft.com/office/drawing/2014/main" id="{DFCC6878-2DB4-4497-B668-E75220A20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5">
              <a:extLst>
                <a:ext uri="{FF2B5EF4-FFF2-40B4-BE49-F238E27FC236}">
                  <a16:creationId xmlns:a16="http://schemas.microsoft.com/office/drawing/2014/main" id="{36254A6B-DCFA-42AD-906C-C43E2CAEA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1429180E-866D-447C-A170-484000E48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682" y="1047102"/>
            <a:ext cx="5936885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Isosceles Triangle 22">
            <a:extLst>
              <a:ext uri="{FF2B5EF4-FFF2-40B4-BE49-F238E27FC236}">
                <a16:creationId xmlns:a16="http://schemas.microsoft.com/office/drawing/2014/main" id="{FEE51AA4-287D-4CB8-8CD4-D6986106F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602131" y="5546507"/>
            <a:ext cx="315988" cy="27240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177ACA7-E71A-4888-9EBD-074801D88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1682" y="1634393"/>
            <a:ext cx="5935796" cy="391730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C9B1EF35-E9D9-CD9D-B3C9-065122CDE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978" y="896933"/>
            <a:ext cx="5767566" cy="107237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228600" tIns="228600" rIns="228600" bIns="228600" rtlCol="0" anchor="ctr">
            <a:norm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defTabSz="914400">
              <a:lnSpc>
                <a:spcPct val="85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ru-RU" sz="36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БЛОК</a:t>
            </a:r>
            <a:r>
              <a:rPr lang="ru-RU" altLang="ru-RU" sz="36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altLang="ru-RU" sz="36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 ИЗУЧАЕМЫХ </a:t>
            </a:r>
            <a:r>
              <a:rPr lang="ru-RU" altLang="ru-RU" sz="36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altLang="ru-RU" sz="36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ТЕМ:</a:t>
            </a:r>
          </a:p>
        </p:txBody>
      </p:sp>
      <p:sp>
        <p:nvSpPr>
          <p:cNvPr id="3" name="Rectangle 47">
            <a:extLst>
              <a:ext uri="{FF2B5EF4-FFF2-40B4-BE49-F238E27FC236}">
                <a16:creationId xmlns:a16="http://schemas.microsoft.com/office/drawing/2014/main" id="{7063C4E9-CA43-53EA-9D9C-63E95393C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02" y="1840375"/>
            <a:ext cx="5768442" cy="363247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sz="23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Новые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тренды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и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подходы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в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управлении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развитием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бизнеса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в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сфере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услуг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в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цифровой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экономике</a:t>
            </a:r>
            <a:r>
              <a:rPr lang="ru-RU" altLang="ru-RU" sz="2900" dirty="0">
                <a:solidFill>
                  <a:srgbClr val="FFFFFE"/>
                </a:solidFill>
                <a:latin typeface="+mn-lt"/>
                <a:cs typeface="+mn-cs"/>
              </a:rPr>
              <a:t>:</a:t>
            </a:r>
            <a:endParaRPr lang="en-US" altLang="ru-RU" sz="2900" dirty="0">
              <a:solidFill>
                <a:srgbClr val="FFFFFE"/>
              </a:solidFill>
              <a:latin typeface="+mn-lt"/>
              <a:cs typeface="+mn-cs"/>
            </a:endParaRPr>
          </a:p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Здравоохранение</a:t>
            </a:r>
            <a:endParaRPr lang="en-US" altLang="ru-RU" sz="2900" dirty="0">
              <a:solidFill>
                <a:srgbClr val="FFFFFE"/>
              </a:solidFill>
              <a:latin typeface="+mn-lt"/>
              <a:cs typeface="+mn-cs"/>
            </a:endParaRPr>
          </a:p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Образование</a:t>
            </a:r>
            <a:endParaRPr lang="en-US" altLang="ru-RU" sz="2900" dirty="0">
              <a:solidFill>
                <a:srgbClr val="FFFFFE"/>
              </a:solidFill>
              <a:latin typeface="+mn-lt"/>
              <a:cs typeface="+mn-cs"/>
            </a:endParaRPr>
          </a:p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Культура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и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</a:p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искусство</a:t>
            </a:r>
            <a:endParaRPr lang="en-US" altLang="ru-RU" sz="2900" dirty="0">
              <a:solidFill>
                <a:srgbClr val="FFFFFE"/>
              </a:solidFill>
              <a:latin typeface="+mn-lt"/>
              <a:cs typeface="+mn-cs"/>
            </a:endParaRPr>
          </a:p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Туризм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и</a:t>
            </a: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</a:p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гостеприимство</a:t>
            </a:r>
            <a:endParaRPr lang="en-US" altLang="ru-RU" sz="2900" dirty="0">
              <a:solidFill>
                <a:srgbClr val="FFFFFE"/>
              </a:solidFill>
              <a:latin typeface="+mn-lt"/>
              <a:cs typeface="+mn-cs"/>
            </a:endParaRPr>
          </a:p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Спорт</a:t>
            </a:r>
            <a:endParaRPr lang="en-US" altLang="ru-RU" sz="2900" dirty="0">
              <a:solidFill>
                <a:srgbClr val="FFFFFE"/>
              </a:solidFill>
              <a:latin typeface="+mn-lt"/>
              <a:cs typeface="+mn-cs"/>
            </a:endParaRPr>
          </a:p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sz="2900" dirty="0">
                <a:solidFill>
                  <a:srgbClr val="FFFFFE"/>
                </a:solidFill>
                <a:latin typeface="+mn-lt"/>
                <a:cs typeface="+mn-cs"/>
              </a:rPr>
              <a:t> </a:t>
            </a:r>
            <a:r>
              <a:rPr lang="en-US" altLang="ru-RU" sz="2900" dirty="0" err="1">
                <a:solidFill>
                  <a:srgbClr val="FFFFFE"/>
                </a:solidFill>
                <a:latin typeface="+mn-lt"/>
                <a:cs typeface="+mn-cs"/>
              </a:rPr>
              <a:t>Торговля</a:t>
            </a:r>
            <a:endParaRPr lang="en-US" altLang="ru-RU" sz="2900" dirty="0">
              <a:solidFill>
                <a:srgbClr val="FFFFFE"/>
              </a:solidFill>
              <a:latin typeface="+mn-lt"/>
              <a:cs typeface="+mn-cs"/>
            </a:endParaRPr>
          </a:p>
          <a:p>
            <a:pPr indent="-228600" defTabSz="91440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endParaRPr lang="en-US" altLang="ru-RU" sz="1100" dirty="0">
              <a:solidFill>
                <a:srgbClr val="FFFFFE"/>
              </a:solidFill>
              <a:latin typeface="+mn-lt"/>
              <a:cs typeface="+mn-cs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2DF6337-9683-4A06-B3D5-CB22C7F4F2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9862" y="-6706"/>
            <a:ext cx="4642138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B5C85B9-AABE-AFCD-3926-B7096455DF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6652" y="1448275"/>
            <a:ext cx="3990545" cy="3970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77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8">
            <a:extLst>
              <a:ext uri="{FF2B5EF4-FFF2-40B4-BE49-F238E27FC236}">
                <a16:creationId xmlns:a16="http://schemas.microsoft.com/office/drawing/2014/main" id="{17C4610E-9C18-467B-BF10-BE6A974CC3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296DF307-344E-4E9B-A7AA-8139E450D1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E263CC2D-ACFB-4EB3-ADF9-CD82BC8422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C5366E2F-9BA0-485A-B1CA-A5E6E2E379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1803051E-7C26-4F53-8293-B4EAED4212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D10888CD-E496-4116-9C45-CF4F17ADE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0A42DA8F-DA3D-43E9-A184-E0F6C133A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473EAD31-7AA3-49B7-ADD6-C13FF0F14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BBB7CDF-BA2E-451F-9201-CF2B6FEAE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84809EF2-CD0D-4BC3-ABC7-E7E312A1D7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4">
              <a:extLst>
                <a:ext uri="{FF2B5EF4-FFF2-40B4-BE49-F238E27FC236}">
                  <a16:creationId xmlns:a16="http://schemas.microsoft.com/office/drawing/2014/main" id="{11D2D6C5-637B-4AFE-97F4-D4E48A613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F841B2C5-57F5-4FE6-B4D4-EBB3F30881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6">
              <a:extLst>
                <a:ext uri="{FF2B5EF4-FFF2-40B4-BE49-F238E27FC236}">
                  <a16:creationId xmlns:a16="http://schemas.microsoft.com/office/drawing/2014/main" id="{B4822A39-2A52-4B2C-9319-BEFC526DB0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7">
              <a:extLst>
                <a:ext uri="{FF2B5EF4-FFF2-40B4-BE49-F238E27FC236}">
                  <a16:creationId xmlns:a16="http://schemas.microsoft.com/office/drawing/2014/main" id="{4E469692-E783-4950-8DEC-3A1FD3978B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012909CD-3254-41E5-B8BB-0F2D7CE0D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9">
              <a:extLst>
                <a:ext uri="{FF2B5EF4-FFF2-40B4-BE49-F238E27FC236}">
                  <a16:creationId xmlns:a16="http://schemas.microsoft.com/office/drawing/2014/main" id="{93E7648E-861E-4503-AEDC-56C4EC5072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0">
              <a:extLst>
                <a:ext uri="{FF2B5EF4-FFF2-40B4-BE49-F238E27FC236}">
                  <a16:creationId xmlns:a16="http://schemas.microsoft.com/office/drawing/2014/main" id="{F9C72257-EBD0-4D1C-A32C-D846446872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1">
              <a:extLst>
                <a:ext uri="{FF2B5EF4-FFF2-40B4-BE49-F238E27FC236}">
                  <a16:creationId xmlns:a16="http://schemas.microsoft.com/office/drawing/2014/main" id="{87BB2CBB-9C22-4E28-AB86-DC92AEE2D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2">
              <a:extLst>
                <a:ext uri="{FF2B5EF4-FFF2-40B4-BE49-F238E27FC236}">
                  <a16:creationId xmlns:a16="http://schemas.microsoft.com/office/drawing/2014/main" id="{F85B3053-8D9F-410A-80C2-7960DDEA6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3">
              <a:extLst>
                <a:ext uri="{FF2B5EF4-FFF2-40B4-BE49-F238E27FC236}">
                  <a16:creationId xmlns:a16="http://schemas.microsoft.com/office/drawing/2014/main" id="{E8FF5DA7-6E72-41F1-A54C-EAF440A274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5" name="Group 29">
            <a:extLst>
              <a:ext uri="{FF2B5EF4-FFF2-40B4-BE49-F238E27FC236}">
                <a16:creationId xmlns:a16="http://schemas.microsoft.com/office/drawing/2014/main" id="{A899734C-500F-4274-9854-8BFA14A1D7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F07BF51-2934-47AD-A415-7400882F14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DD6E3DF0-EDC0-458B-9C5B-911814F0A6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5D0824B1-47C9-4504-99FB-CB1505197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66" name="Rectangle 34">
            <a:extLst>
              <a:ext uri="{FF2B5EF4-FFF2-40B4-BE49-F238E27FC236}">
                <a16:creationId xmlns:a16="http://schemas.microsoft.com/office/drawing/2014/main" id="{34DD805B-2A7B-4ADA-9C4D-E0C9F192DB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7" name="Group 36">
            <a:extLst>
              <a:ext uri="{FF2B5EF4-FFF2-40B4-BE49-F238E27FC236}">
                <a16:creationId xmlns:a16="http://schemas.microsoft.com/office/drawing/2014/main" id="{C664A566-6D08-4E84-9708-4916A20016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68" name="Freeform 5">
              <a:extLst>
                <a:ext uri="{FF2B5EF4-FFF2-40B4-BE49-F238E27FC236}">
                  <a16:creationId xmlns:a16="http://schemas.microsoft.com/office/drawing/2014/main" id="{871B622B-6E58-4933-88EC-99F28705F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>
                <a:gd name="T0" fmla="*/ 1752 w 2038"/>
                <a:gd name="T1" fmla="*/ 1169 h 1169"/>
                <a:gd name="T2" fmla="*/ 1487 w 2038"/>
                <a:gd name="T3" fmla="*/ 334 h 1169"/>
                <a:gd name="T4" fmla="*/ 860 w 2038"/>
                <a:gd name="T5" fmla="*/ 22 h 1169"/>
                <a:gd name="T6" fmla="*/ 199 w 2038"/>
                <a:gd name="T7" fmla="*/ 318 h 1169"/>
                <a:gd name="T8" fmla="*/ 399 w 2038"/>
                <a:gd name="T9" fmla="*/ 1165 h 1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">
              <a:extLst>
                <a:ext uri="{FF2B5EF4-FFF2-40B4-BE49-F238E27FC236}">
                  <a16:creationId xmlns:a16="http://schemas.microsoft.com/office/drawing/2014/main" id="{EE9A4681-AC1B-4ABC-9A1C-C7E7F08A00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>
                <a:gd name="T0" fmla="*/ 1025 w 1549"/>
                <a:gd name="T1" fmla="*/ 1016 h 1017"/>
                <a:gd name="T2" fmla="*/ 1443 w 1549"/>
                <a:gd name="T3" fmla="*/ 592 h 1017"/>
                <a:gd name="T4" fmla="*/ 782 w 1549"/>
                <a:gd name="T5" fmla="*/ 53 h 1017"/>
                <a:gd name="T6" fmla="*/ 150 w 1549"/>
                <a:gd name="T7" fmla="*/ 329 h 1017"/>
                <a:gd name="T8" fmla="*/ 477 w 1549"/>
                <a:gd name="T9" fmla="*/ 1017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7">
              <a:extLst>
                <a:ext uri="{FF2B5EF4-FFF2-40B4-BE49-F238E27FC236}">
                  <a16:creationId xmlns:a16="http://schemas.microsoft.com/office/drawing/2014/main" id="{F1EEAF4B-DA1A-4CC9-9CE4-587A9E2E17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>
                <a:gd name="T0" fmla="*/ 1302 w 1688"/>
                <a:gd name="T1" fmla="*/ 1066 h 1066"/>
                <a:gd name="T2" fmla="*/ 1613 w 1688"/>
                <a:gd name="T3" fmla="*/ 850 h 1066"/>
                <a:gd name="T4" fmla="*/ 1517 w 1688"/>
                <a:gd name="T5" fmla="*/ 471 h 1066"/>
                <a:gd name="T6" fmla="*/ 798 w 1688"/>
                <a:gd name="T7" fmla="*/ 28 h 1066"/>
                <a:gd name="T8" fmla="*/ 181 w 1688"/>
                <a:gd name="T9" fmla="*/ 333 h 1066"/>
                <a:gd name="T10" fmla="*/ 420 w 1688"/>
                <a:gd name="T11" fmla="*/ 1066 h 10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8">
              <a:extLst>
                <a:ext uri="{FF2B5EF4-FFF2-40B4-BE49-F238E27FC236}">
                  <a16:creationId xmlns:a16="http://schemas.microsoft.com/office/drawing/2014/main" id="{4591EF24-12A6-499B-8074-7E3DFBE6E3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>
                <a:gd name="T0" fmla="*/ 1873 w 2171"/>
                <a:gd name="T1" fmla="*/ 1326 h 1326"/>
                <a:gd name="T2" fmla="*/ 1609 w 2171"/>
                <a:gd name="T3" fmla="*/ 473 h 1326"/>
                <a:gd name="T4" fmla="*/ 880 w 2171"/>
                <a:gd name="T5" fmla="*/ 63 h 1326"/>
                <a:gd name="T6" fmla="*/ 0 w 2171"/>
                <a:gd name="T7" fmla="*/ 423 h 1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9">
              <a:extLst>
                <a:ext uri="{FF2B5EF4-FFF2-40B4-BE49-F238E27FC236}">
                  <a16:creationId xmlns:a16="http://schemas.microsoft.com/office/drawing/2014/main" id="{66866784-2E4F-4C28-BE67-875B71B7C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>
                <a:gd name="T0" fmla="*/ 0 w 106"/>
                <a:gd name="T1" fmla="*/ 0 h 143"/>
                <a:gd name="T2" fmla="*/ 106 w 106"/>
                <a:gd name="T3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10">
              <a:extLst>
                <a:ext uri="{FF2B5EF4-FFF2-40B4-BE49-F238E27FC236}">
                  <a16:creationId xmlns:a16="http://schemas.microsoft.com/office/drawing/2014/main" id="{752279D8-59CC-4821-B591-79994164FF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>
                <a:gd name="T0" fmla="*/ 2046 w 2330"/>
                <a:gd name="T1" fmla="*/ 1452 h 1452"/>
                <a:gd name="T2" fmla="*/ 1813 w 2330"/>
                <a:gd name="T3" fmla="*/ 601 h 1452"/>
                <a:gd name="T4" fmla="*/ 956 w 2330"/>
                <a:gd name="T5" fmla="*/ 97 h 1452"/>
                <a:gd name="T6" fmla="*/ 0 w 2330"/>
                <a:gd name="T7" fmla="*/ 366 h 1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11">
              <a:extLst>
                <a:ext uri="{FF2B5EF4-FFF2-40B4-BE49-F238E27FC236}">
                  <a16:creationId xmlns:a16="http://schemas.microsoft.com/office/drawing/2014/main" id="{FB4FBA9C-1D3E-4B35-8A79-25478153F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>
                <a:gd name="T0" fmla="*/ 1094 w 1216"/>
                <a:gd name="T1" fmla="*/ 1436 h 1436"/>
                <a:gd name="T2" fmla="*/ 709 w 1216"/>
                <a:gd name="T3" fmla="*/ 551 h 1436"/>
                <a:gd name="T4" fmla="*/ 0 w 1216"/>
                <a:gd name="T5" fmla="*/ 0 h 1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12">
              <a:extLst>
                <a:ext uri="{FF2B5EF4-FFF2-40B4-BE49-F238E27FC236}">
                  <a16:creationId xmlns:a16="http://schemas.microsoft.com/office/drawing/2014/main" id="{9428A193-740A-43D2-B875-80CB90AD91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>
                <a:gd name="T0" fmla="*/ 222 w 222"/>
                <a:gd name="T1" fmla="*/ 0 h 129"/>
                <a:gd name="T2" fmla="*/ 0 w 222"/>
                <a:gd name="T3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13">
              <a:extLst>
                <a:ext uri="{FF2B5EF4-FFF2-40B4-BE49-F238E27FC236}">
                  <a16:creationId xmlns:a16="http://schemas.microsoft.com/office/drawing/2014/main" id="{92B2EFF8-5790-427A-ABED-1680FD133D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>
                <a:gd name="T0" fmla="*/ 1067 w 1174"/>
                <a:gd name="T1" fmla="*/ 1440 h 1440"/>
                <a:gd name="T2" fmla="*/ 698 w 1174"/>
                <a:gd name="T3" fmla="*/ 577 h 1440"/>
                <a:gd name="T4" fmla="*/ 0 w 1174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14">
              <a:extLst>
                <a:ext uri="{FF2B5EF4-FFF2-40B4-BE49-F238E27FC236}">
                  <a16:creationId xmlns:a16="http://schemas.microsoft.com/office/drawing/2014/main" id="{782C5932-1596-43AA-BD7E-0F94FB8A96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>
                <a:gd name="T0" fmla="*/ 125 w 125"/>
                <a:gd name="T1" fmla="*/ 0 h 74"/>
                <a:gd name="T2" fmla="*/ 0 w 125"/>
                <a:gd name="T3" fmla="*/ 74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15">
              <a:extLst>
                <a:ext uri="{FF2B5EF4-FFF2-40B4-BE49-F238E27FC236}">
                  <a16:creationId xmlns:a16="http://schemas.microsoft.com/office/drawing/2014/main" id="{EFC81310-1590-4DBE-BF0B-DADBCF9F88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>
                <a:gd name="T0" fmla="*/ 1056 w 1155"/>
                <a:gd name="T1" fmla="*/ 1440 h 1440"/>
                <a:gd name="T2" fmla="*/ 686 w 1155"/>
                <a:gd name="T3" fmla="*/ 580 h 1440"/>
                <a:gd name="T4" fmla="*/ 0 w 1155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16">
              <a:extLst>
                <a:ext uri="{FF2B5EF4-FFF2-40B4-BE49-F238E27FC236}">
                  <a16:creationId xmlns:a16="http://schemas.microsoft.com/office/drawing/2014/main" id="{968BA84E-DD0E-4FCD-8EDA-76DF8E09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>
                <a:gd name="T0" fmla="*/ 75 w 75"/>
                <a:gd name="T1" fmla="*/ 0 h 45"/>
                <a:gd name="T2" fmla="*/ 0 w 75"/>
                <a:gd name="T3" fmla="*/ 45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17">
              <a:extLst>
                <a:ext uri="{FF2B5EF4-FFF2-40B4-BE49-F238E27FC236}">
                  <a16:creationId xmlns:a16="http://schemas.microsoft.com/office/drawing/2014/main" id="{1D3D7541-A0D9-4993-B691-D2D5B8B3EF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>
                <a:gd name="T0" fmla="*/ 1053 w 1160"/>
                <a:gd name="T1" fmla="*/ 1441 h 1441"/>
                <a:gd name="T2" fmla="*/ 705 w 1160"/>
                <a:gd name="T3" fmla="*/ 599 h 1441"/>
                <a:gd name="T4" fmla="*/ 0 w 1160"/>
                <a:gd name="T5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18">
              <a:extLst>
                <a:ext uri="{FF2B5EF4-FFF2-40B4-BE49-F238E27FC236}">
                  <a16:creationId xmlns:a16="http://schemas.microsoft.com/office/drawing/2014/main" id="{9FB31D01-8168-4494-8C2F-727E555AAF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>
                <a:gd name="T0" fmla="*/ 1040 w 1137"/>
                <a:gd name="T1" fmla="*/ 1440 h 1440"/>
                <a:gd name="T2" fmla="*/ 698 w 1137"/>
                <a:gd name="T3" fmla="*/ 611 h 1440"/>
                <a:gd name="T4" fmla="*/ 0 w 1137"/>
                <a:gd name="T5" fmla="*/ 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19">
              <a:extLst>
                <a:ext uri="{FF2B5EF4-FFF2-40B4-BE49-F238E27FC236}">
                  <a16:creationId xmlns:a16="http://schemas.microsoft.com/office/drawing/2014/main" id="{8C455EEB-FD40-414D-A542-FB35DEB73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>
                <a:gd name="T0" fmla="*/ 1011 w 1058"/>
                <a:gd name="T1" fmla="*/ 1439 h 1439"/>
                <a:gd name="T2" fmla="*/ 648 w 1058"/>
                <a:gd name="T3" fmla="*/ 617 h 1439"/>
                <a:gd name="T4" fmla="*/ 0 w 1058"/>
                <a:gd name="T5" fmla="*/ 0 h 1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20">
              <a:extLst>
                <a:ext uri="{FF2B5EF4-FFF2-40B4-BE49-F238E27FC236}">
                  <a16:creationId xmlns:a16="http://schemas.microsoft.com/office/drawing/2014/main" id="{F08F1FC1-956F-4494-BAFD-D504E93070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>
                <a:gd name="T0" fmla="*/ 718 w 718"/>
                <a:gd name="T1" fmla="*/ 575 h 575"/>
                <a:gd name="T2" fmla="*/ 0 w 718"/>
                <a:gd name="T3" fmla="*/ 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21">
              <a:extLst>
                <a:ext uri="{FF2B5EF4-FFF2-40B4-BE49-F238E27FC236}">
                  <a16:creationId xmlns:a16="http://schemas.microsoft.com/office/drawing/2014/main" id="{BEEDE1AA-8DCD-43D3-BC15-574840314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>
                <a:gd name="T0" fmla="*/ 620 w 620"/>
                <a:gd name="T1" fmla="*/ 536 h 536"/>
                <a:gd name="T2" fmla="*/ 0 w 620"/>
                <a:gd name="T3" fmla="*/ 0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22">
              <a:extLst>
                <a:ext uri="{FF2B5EF4-FFF2-40B4-BE49-F238E27FC236}">
                  <a16:creationId xmlns:a16="http://schemas.microsoft.com/office/drawing/2014/main" id="{E36CDA69-ED79-4DCF-9761-0B6134FA63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>
                <a:gd name="T0" fmla="*/ 0 w 455"/>
                <a:gd name="T1" fmla="*/ 0 h 285"/>
                <a:gd name="T2" fmla="*/ 455 w 455"/>
                <a:gd name="T3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23">
              <a:extLst>
                <a:ext uri="{FF2B5EF4-FFF2-40B4-BE49-F238E27FC236}">
                  <a16:creationId xmlns:a16="http://schemas.microsoft.com/office/drawing/2014/main" id="{5F812C02-CFCB-47F4-B493-7753519FCA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>
                <a:gd name="T0" fmla="*/ 0 w 188"/>
                <a:gd name="T1" fmla="*/ 0 h 112"/>
                <a:gd name="T2" fmla="*/ 188 w 188"/>
                <a:gd name="T3" fmla="*/ 112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87" name="Group 57">
            <a:extLst>
              <a:ext uri="{FF2B5EF4-FFF2-40B4-BE49-F238E27FC236}">
                <a16:creationId xmlns:a16="http://schemas.microsoft.com/office/drawing/2014/main" id="{B83678BA-0A50-4D51-9E9E-08BB66F83C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7084" y="1186483"/>
            <a:ext cx="3822597" cy="4477933"/>
            <a:chOff x="807084" y="1186483"/>
            <a:chExt cx="3822597" cy="4477933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F1A8F65D-5E8F-4CA5-9240-1357120F93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531" y="1186483"/>
              <a:ext cx="3821702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Isosceles Triangle 39">
              <a:extLst>
                <a:ext uri="{FF2B5EF4-FFF2-40B4-BE49-F238E27FC236}">
                  <a16:creationId xmlns:a16="http://schemas.microsoft.com/office/drawing/2014/main" id="{2A4731E5-DE5F-4215-9525-99426B3909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514766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Rectangle 60">
              <a:extLst>
                <a:ext uri="{FF2B5EF4-FFF2-40B4-BE49-F238E27FC236}">
                  <a16:creationId xmlns:a16="http://schemas.microsoft.com/office/drawing/2014/main" id="{3478866D-C5E9-4968-BEF7-B1F0308089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07084" y="1991156"/>
              <a:ext cx="382259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60C56190-2D7B-2076-967D-1B99C8CD7978}"/>
              </a:ext>
            </a:extLst>
          </p:cNvPr>
          <p:cNvSpPr txBox="1"/>
          <p:nvPr/>
        </p:nvSpPr>
        <p:spPr>
          <a:xfrm>
            <a:off x="895415" y="2075504"/>
            <a:ext cx="3654569" cy="2042725"/>
          </a:xfrm>
          <a:prstGeom prst="rect">
            <a:avLst/>
          </a:prstGeom>
        </p:spPr>
        <p:txBody>
          <a:bodyPr vert="horz" lIns="228600" tIns="228600" rIns="228600" bIns="0" rtlCol="0" anchor="b">
            <a:normAutofit/>
          </a:bodyPr>
          <a:lstStyle/>
          <a:p>
            <a:pPr lvl="0" algn="ct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400" spc="-15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Порядок формирования оценок по дисциплине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9BF6EDB4-B4ED-4900-9E38-A7AE0EEEE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0150" y="-6706"/>
            <a:ext cx="6751849" cy="68711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>
                <a:alpha val="2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74B9F9F0-0BB7-E3BB-FBDB-579CB31B8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986129"/>
              </p:ext>
            </p:extLst>
          </p:nvPr>
        </p:nvGraphicFramePr>
        <p:xfrm>
          <a:off x="5757262" y="1416339"/>
          <a:ext cx="6120319" cy="4034468"/>
        </p:xfrm>
        <a:graphic>
          <a:graphicData uri="http://schemas.openxmlformats.org/drawingml/2006/table">
            <a:tbl>
              <a:tblPr firstRow="1" firstCol="1" bandRow="1"/>
              <a:tblGrid>
                <a:gridCol w="4414553">
                  <a:extLst>
                    <a:ext uri="{9D8B030D-6E8A-4147-A177-3AD203B41FA5}">
                      <a16:colId xmlns:a16="http://schemas.microsoft.com/office/drawing/2014/main" val="1512130122"/>
                    </a:ext>
                  </a:extLst>
                </a:gridCol>
                <a:gridCol w="1705766">
                  <a:extLst>
                    <a:ext uri="{9D8B030D-6E8A-4147-A177-3AD203B41FA5}">
                      <a16:colId xmlns:a16="http://schemas.microsoft.com/office/drawing/2014/main" val="3509876200"/>
                    </a:ext>
                  </a:extLst>
                </a:gridCol>
              </a:tblGrid>
              <a:tr h="411713"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b="1" i="0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Тип контроля</a:t>
                      </a:r>
                      <a:endParaRPr lang="ru-RU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b="1" i="0" u="none" strike="noStrike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Баллы</a:t>
                      </a:r>
                      <a:endParaRPr lang="ru-RU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7691063"/>
                  </a:ext>
                </a:extLst>
              </a:tr>
              <a:tr h="724551">
                <a:tc>
                  <a:txBody>
                    <a:bodyPr/>
                    <a:lstStyle/>
                    <a:p>
                      <a:pPr marL="347472" indent="-347472"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+mj-lt"/>
                        <a:buAutoNum type="arabicPeriod"/>
                      </a:pPr>
                      <a:r>
                        <a:rPr lang="ru-RU" sz="2200" b="1" i="0" u="none" strike="noStrike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Выступления на семинарах</a:t>
                      </a:r>
                      <a:endParaRPr lang="ru-RU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b="0" i="0" u="none" strike="noStrike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20</a:t>
                      </a:r>
                      <a:endParaRPr lang="ru-RU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40796"/>
                  </a:ext>
                </a:extLst>
              </a:tr>
              <a:tr h="724551">
                <a:tc>
                  <a:txBody>
                    <a:bodyPr/>
                    <a:lstStyle/>
                    <a:p>
                      <a:pPr marL="347472" indent="-347472"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+mj-lt"/>
                        <a:buAutoNum type="arabicPeriod"/>
                      </a:pPr>
                      <a:r>
                        <a:rPr lang="ru-RU" sz="2200" b="1" i="0" u="none" strike="noStrike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Участие в разборе тестов, кейсов, деловых игр</a:t>
                      </a:r>
                      <a:endParaRPr lang="ru-RU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b="0" i="0" u="none" strike="noStrike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30</a:t>
                      </a:r>
                      <a:endParaRPr lang="ru-RU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5221702"/>
                  </a:ext>
                </a:extLst>
              </a:tr>
              <a:tr h="724551">
                <a:tc>
                  <a:txBody>
                    <a:bodyPr/>
                    <a:lstStyle/>
                    <a:p>
                      <a:pPr marL="347472" indent="-347472"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+mj-lt"/>
                        <a:buAutoNum type="arabicPeriod"/>
                      </a:pPr>
                      <a:r>
                        <a:rPr lang="ru-RU" sz="2200" b="1" i="0" u="none" strike="noStrike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Подготовка и защита группового проекта</a:t>
                      </a:r>
                      <a:endParaRPr lang="ru-RU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b="0" i="0" u="none" strike="noStrike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25</a:t>
                      </a:r>
                      <a:endParaRPr lang="ru-RU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725406"/>
                  </a:ext>
                </a:extLst>
              </a:tr>
              <a:tr h="724551">
                <a:tc>
                  <a:txBody>
                    <a:bodyPr/>
                    <a:lstStyle/>
                    <a:p>
                      <a:pPr marL="347472" indent="-347472"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+mj-lt"/>
                        <a:buAutoNum type="arabicPeriod"/>
                      </a:pPr>
                      <a:r>
                        <a:rPr lang="ru-RU" sz="2200" b="1" i="0" u="none" strike="noStrike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Письменная тестовая контрольная работа</a:t>
                      </a:r>
                      <a:endParaRPr lang="ru-RU" sz="2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b="0" i="0" u="none" strike="noStrike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25</a:t>
                      </a:r>
                      <a:endParaRPr lang="ru-RU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0116039"/>
                  </a:ext>
                </a:extLst>
              </a:tr>
              <a:tr h="724551">
                <a:tc>
                  <a:txBody>
                    <a:bodyPr/>
                    <a:lstStyle/>
                    <a:p>
                      <a:pPr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b="1" i="0" u="none" strike="noStrike" spc="25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Итого:</a:t>
                      </a:r>
                      <a:endParaRPr lang="ru-RU" sz="3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t">
                        <a:lnSpc>
                          <a:spcPts val="13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200" b="0" i="0" u="none" strike="noStrike" spc="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100</a:t>
                      </a:r>
                      <a:endParaRPr lang="ru-RU" sz="3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3308" marR="123308" marT="17126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29153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9C4495F-EA58-26E2-04DF-F49874A0DDC9}"/>
              </a:ext>
            </a:extLst>
          </p:cNvPr>
          <p:cNvSpPr txBox="1"/>
          <p:nvPr/>
        </p:nvSpPr>
        <p:spPr>
          <a:xfrm>
            <a:off x="6315689" y="5526381"/>
            <a:ext cx="6103256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баллов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≥ 40% -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Зачет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Σ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баллов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≤ 39% -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зачет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62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8DD8E1A-9945-4DBA-BC40-7A028BF32D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FE1C52F1-9DDF-4839-9B8F-25F7F8D421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DB25E450-AEBE-4B5B-9CD7-7DDA5128D0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D57AF4B2-B19E-4839-9D9C-06AD5370C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2949CEBF-F4A7-44B2-8A3B-22558718F7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28EAA589-93ED-485D-96BB-B9B21EC96B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4BB4F238-A1F2-45F6-9074-18C4A9F921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1C658EE5-B46E-48ED-822D-1C3F08ECAD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2">
              <a:extLst>
                <a:ext uri="{FF2B5EF4-FFF2-40B4-BE49-F238E27FC236}">
                  <a16:creationId xmlns:a16="http://schemas.microsoft.com/office/drawing/2014/main" id="{82AA74BE-73A4-4ADC-B86C-833704C0C0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3">
              <a:extLst>
                <a:ext uri="{FF2B5EF4-FFF2-40B4-BE49-F238E27FC236}">
                  <a16:creationId xmlns:a16="http://schemas.microsoft.com/office/drawing/2014/main" id="{2018BD4B-A593-4075-9FDB-4739C6D53D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4">
              <a:extLst>
                <a:ext uri="{FF2B5EF4-FFF2-40B4-BE49-F238E27FC236}">
                  <a16:creationId xmlns:a16="http://schemas.microsoft.com/office/drawing/2014/main" id="{0D16E44B-CE60-491F-B907-D02B0B1EE0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5">
              <a:extLst>
                <a:ext uri="{FF2B5EF4-FFF2-40B4-BE49-F238E27FC236}">
                  <a16:creationId xmlns:a16="http://schemas.microsoft.com/office/drawing/2014/main" id="{2DFA7256-7E90-44B6-8E90-2111C1A1F6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6">
              <a:extLst>
                <a:ext uri="{FF2B5EF4-FFF2-40B4-BE49-F238E27FC236}">
                  <a16:creationId xmlns:a16="http://schemas.microsoft.com/office/drawing/2014/main" id="{CE31CD09-2348-4B3A-9C97-CEECA4ABC0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7">
              <a:extLst>
                <a:ext uri="{FF2B5EF4-FFF2-40B4-BE49-F238E27FC236}">
                  <a16:creationId xmlns:a16="http://schemas.microsoft.com/office/drawing/2014/main" id="{4E5422EF-93F2-41A9-B30F-9EFE9241DE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18">
              <a:extLst>
                <a:ext uri="{FF2B5EF4-FFF2-40B4-BE49-F238E27FC236}">
                  <a16:creationId xmlns:a16="http://schemas.microsoft.com/office/drawing/2014/main" id="{7920E29F-BB48-485F-95FF-5C372339C4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19">
              <a:extLst>
                <a:ext uri="{FF2B5EF4-FFF2-40B4-BE49-F238E27FC236}">
                  <a16:creationId xmlns:a16="http://schemas.microsoft.com/office/drawing/2014/main" id="{ACFDB0E0-ECEB-4EEB-925D-4BE22979C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0">
              <a:extLst>
                <a:ext uri="{FF2B5EF4-FFF2-40B4-BE49-F238E27FC236}">
                  <a16:creationId xmlns:a16="http://schemas.microsoft.com/office/drawing/2014/main" id="{30CE2542-FFC2-4E6A-9F84-265FE415D9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1">
              <a:extLst>
                <a:ext uri="{FF2B5EF4-FFF2-40B4-BE49-F238E27FC236}">
                  <a16:creationId xmlns:a16="http://schemas.microsoft.com/office/drawing/2014/main" id="{2864C497-B900-4D3E-895C-A2A823A3C4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26441ED2-272A-4395-9966-F5B1C8D3F5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23">
              <a:extLst>
                <a:ext uri="{FF2B5EF4-FFF2-40B4-BE49-F238E27FC236}">
                  <a16:creationId xmlns:a16="http://schemas.microsoft.com/office/drawing/2014/main" id="{701CA35D-3DE0-4BE9-96A9-31A6F24DB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24">
              <a:extLst>
                <a:ext uri="{FF2B5EF4-FFF2-40B4-BE49-F238E27FC236}">
                  <a16:creationId xmlns:a16="http://schemas.microsoft.com/office/drawing/2014/main" id="{C9367E8C-A75F-4D57-8B79-1B3EEDFD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25">
              <a:extLst>
                <a:ext uri="{FF2B5EF4-FFF2-40B4-BE49-F238E27FC236}">
                  <a16:creationId xmlns:a16="http://schemas.microsoft.com/office/drawing/2014/main" id="{0846F98D-8409-4D6C-B830-625CC19EBC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35369DB-627C-41BD-9041-6426E8BF6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9BA15987-DDC0-4CAB-AF5B-7D11E25D20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Isosceles Triangle 22">
              <a:extLst>
                <a:ext uri="{FF2B5EF4-FFF2-40B4-BE49-F238E27FC236}">
                  <a16:creationId xmlns:a16="http://schemas.microsoft.com/office/drawing/2014/main" id="{9B6DF8F2-BD4C-48F5-8CDC-95B311500F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8E989FB2-D6DE-43D1-84D5-1C80F99012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828D1E49-2A21-4A83-A0E0-FB1597B4B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88B852E-5494-418B-A833-75CF016A9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5" name="Freeform 5">
              <a:extLst>
                <a:ext uri="{FF2B5EF4-FFF2-40B4-BE49-F238E27FC236}">
                  <a16:creationId xmlns:a16="http://schemas.microsoft.com/office/drawing/2014/main" id="{DF31E3C1-1A46-4329-9F80-B576692FEE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6">
              <a:extLst>
                <a:ext uri="{FF2B5EF4-FFF2-40B4-BE49-F238E27FC236}">
                  <a16:creationId xmlns:a16="http://schemas.microsoft.com/office/drawing/2014/main" id="{294B4592-99CA-47B1-816F-CE2D44F65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7">
              <a:extLst>
                <a:ext uri="{FF2B5EF4-FFF2-40B4-BE49-F238E27FC236}">
                  <a16:creationId xmlns:a16="http://schemas.microsoft.com/office/drawing/2014/main" id="{BF690E4C-72F8-4AC5-AF99-562763CC67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8">
              <a:extLst>
                <a:ext uri="{FF2B5EF4-FFF2-40B4-BE49-F238E27FC236}">
                  <a16:creationId xmlns:a16="http://schemas.microsoft.com/office/drawing/2014/main" id="{F834CDD4-CAB8-4ACC-9AAC-5399C743DE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9">
              <a:extLst>
                <a:ext uri="{FF2B5EF4-FFF2-40B4-BE49-F238E27FC236}">
                  <a16:creationId xmlns:a16="http://schemas.microsoft.com/office/drawing/2014/main" id="{1AEB045A-6821-475B-A28E-047437ABEF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0">
              <a:extLst>
                <a:ext uri="{FF2B5EF4-FFF2-40B4-BE49-F238E27FC236}">
                  <a16:creationId xmlns:a16="http://schemas.microsoft.com/office/drawing/2014/main" id="{D9B790C0-3D34-4626-BAFB-6EB473F40C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11">
              <a:extLst>
                <a:ext uri="{FF2B5EF4-FFF2-40B4-BE49-F238E27FC236}">
                  <a16:creationId xmlns:a16="http://schemas.microsoft.com/office/drawing/2014/main" id="{EDA4D87F-91A4-4628-9A6E-F01820A7EE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2">
              <a:extLst>
                <a:ext uri="{FF2B5EF4-FFF2-40B4-BE49-F238E27FC236}">
                  <a16:creationId xmlns:a16="http://schemas.microsoft.com/office/drawing/2014/main" id="{045DAB88-124C-459C-A889-DAE9C9BE2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3">
              <a:extLst>
                <a:ext uri="{FF2B5EF4-FFF2-40B4-BE49-F238E27FC236}">
                  <a16:creationId xmlns:a16="http://schemas.microsoft.com/office/drawing/2014/main" id="{85D44010-1DAA-4CAC-B83F-7E3E8C455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4">
              <a:extLst>
                <a:ext uri="{FF2B5EF4-FFF2-40B4-BE49-F238E27FC236}">
                  <a16:creationId xmlns:a16="http://schemas.microsoft.com/office/drawing/2014/main" id="{E8C01D66-5C93-4A2E-AA74-DE97574EA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15">
              <a:extLst>
                <a:ext uri="{FF2B5EF4-FFF2-40B4-BE49-F238E27FC236}">
                  <a16:creationId xmlns:a16="http://schemas.microsoft.com/office/drawing/2014/main" id="{E2E1A6E1-6C4A-47D3-81E2-9F8624F1BB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16">
              <a:extLst>
                <a:ext uri="{FF2B5EF4-FFF2-40B4-BE49-F238E27FC236}">
                  <a16:creationId xmlns:a16="http://schemas.microsoft.com/office/drawing/2014/main" id="{3E849CB5-4526-49DC-B77B-A20FDB7FF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17">
              <a:extLst>
                <a:ext uri="{FF2B5EF4-FFF2-40B4-BE49-F238E27FC236}">
                  <a16:creationId xmlns:a16="http://schemas.microsoft.com/office/drawing/2014/main" id="{5A18C8A4-FB2A-44C1-93D3-26C6DDFE0C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18">
              <a:extLst>
                <a:ext uri="{FF2B5EF4-FFF2-40B4-BE49-F238E27FC236}">
                  <a16:creationId xmlns:a16="http://schemas.microsoft.com/office/drawing/2014/main" id="{85D014FD-8C5A-4071-B19E-4910AAB618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19">
              <a:extLst>
                <a:ext uri="{FF2B5EF4-FFF2-40B4-BE49-F238E27FC236}">
                  <a16:creationId xmlns:a16="http://schemas.microsoft.com/office/drawing/2014/main" id="{A37D7262-3596-4026-9AD4-E94332E526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0">
              <a:extLst>
                <a:ext uri="{FF2B5EF4-FFF2-40B4-BE49-F238E27FC236}">
                  <a16:creationId xmlns:a16="http://schemas.microsoft.com/office/drawing/2014/main" id="{187E37E0-AAC3-4B33-AF36-334ACCBD33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21">
              <a:extLst>
                <a:ext uri="{FF2B5EF4-FFF2-40B4-BE49-F238E27FC236}">
                  <a16:creationId xmlns:a16="http://schemas.microsoft.com/office/drawing/2014/main" id="{409758BB-8A0E-4BEB-BC0C-F410AD98CD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22">
              <a:extLst>
                <a:ext uri="{FF2B5EF4-FFF2-40B4-BE49-F238E27FC236}">
                  <a16:creationId xmlns:a16="http://schemas.microsoft.com/office/drawing/2014/main" id="{97C4EFE2-9D25-4978-BD9A-873B492702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23">
              <a:extLst>
                <a:ext uri="{FF2B5EF4-FFF2-40B4-BE49-F238E27FC236}">
                  <a16:creationId xmlns:a16="http://schemas.microsoft.com/office/drawing/2014/main" id="{9CCAF82A-A0E0-4B55-A97B-EFFAE79AF7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24">
              <a:extLst>
                <a:ext uri="{FF2B5EF4-FFF2-40B4-BE49-F238E27FC236}">
                  <a16:creationId xmlns:a16="http://schemas.microsoft.com/office/drawing/2014/main" id="{4F800DD8-3954-4F73-8807-16F1CFAC1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25">
              <a:extLst>
                <a:ext uri="{FF2B5EF4-FFF2-40B4-BE49-F238E27FC236}">
                  <a16:creationId xmlns:a16="http://schemas.microsoft.com/office/drawing/2014/main" id="{84E1C91A-4B06-4852-918C-6380FA986B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7" name="Rectangle 66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030" y="2250281"/>
            <a:ext cx="4959318" cy="367823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 descr="Книги">
            <a:extLst>
              <a:ext uri="{FF2B5EF4-FFF2-40B4-BE49-F238E27FC236}">
                <a16:creationId xmlns:a16="http://schemas.microsoft.com/office/drawing/2014/main" id="{27F69AC3-6477-104C-EF5C-F1CB9F572B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43337" y="2416047"/>
            <a:ext cx="3346704" cy="3346704"/>
          </a:xfrm>
          <a:prstGeom prst="rect">
            <a:avLst/>
          </a:prstGeom>
          <a:ln w="12700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4E90F53-792D-2298-BDE7-C005B7B8CF7F}"/>
              </a:ext>
            </a:extLst>
          </p:cNvPr>
          <p:cNvSpPr txBox="1"/>
          <p:nvPr/>
        </p:nvSpPr>
        <p:spPr>
          <a:xfrm>
            <a:off x="6380703" y="2228850"/>
            <a:ext cx="5028928" cy="369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</a:pPr>
            <a:r>
              <a:rPr lang="en-US" altLang="ru-RU" b="1"/>
              <a:t>Тематика дисциплины </a:t>
            </a:r>
            <a:r>
              <a:rPr lang="en-US" altLang="ru-RU"/>
              <a:t>– основа для подготовки и выпускных работ</a:t>
            </a:r>
            <a:br>
              <a:rPr lang="en-US" altLang="ru-RU"/>
            </a:br>
            <a:r>
              <a:rPr lang="en-US" altLang="ru-RU" b="1"/>
              <a:t>Учебники </a:t>
            </a:r>
            <a:r>
              <a:rPr lang="en-US" altLang="ru-RU"/>
              <a:t>– электронные и печатные</a:t>
            </a:r>
            <a:br>
              <a:rPr lang="en-US" altLang="ru-RU"/>
            </a:br>
            <a:r>
              <a:rPr lang="en-US" altLang="ru-RU" b="1"/>
              <a:t>На семинарах </a:t>
            </a:r>
            <a:r>
              <a:rPr lang="en-US" altLang="ru-RU"/>
              <a:t>– ситуационные задачи, тренинги, деловые игры, тесты</a:t>
            </a:r>
            <a:br>
              <a:rPr lang="en-US" altLang="ru-RU"/>
            </a:br>
            <a:r>
              <a:rPr lang="en-US" altLang="ru-RU" b="1"/>
              <a:t>Контрольная работа и зачет</a:t>
            </a:r>
            <a:r>
              <a:rPr lang="en-US" altLang="ru-RU"/>
              <a:t> – тестовые</a:t>
            </a:r>
            <a:endParaRPr lang="en-US" altLang="ru-RU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857A6D-9B6F-7687-C1E5-0672616709E0}"/>
              </a:ext>
            </a:extLst>
          </p:cNvPr>
          <p:cNvSpPr txBox="1"/>
          <p:nvPr/>
        </p:nvSpPr>
        <p:spPr>
          <a:xfrm>
            <a:off x="400291" y="845294"/>
            <a:ext cx="587856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sz="2000" dirty="0" err="1">
                <a:solidFill>
                  <a:srgbClr val="0070C0"/>
                </a:solidFill>
              </a:rPr>
              <a:t>При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подсчете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итоговых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баллов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br>
              <a:rPr lang="ru-RU" sz="2000" dirty="0">
                <a:solidFill>
                  <a:srgbClr val="0070C0"/>
                </a:solidFill>
              </a:rPr>
            </a:br>
            <a:r>
              <a:rPr lang="en-US" sz="2000" dirty="0" err="1">
                <a:solidFill>
                  <a:srgbClr val="0070C0"/>
                </a:solidFill>
              </a:rPr>
              <a:t>даются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b="1" dirty="0">
                <a:solidFill>
                  <a:srgbClr val="0070C0"/>
                </a:solidFill>
              </a:rPr>
              <a:t>БОНУСЫ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endParaRPr lang="en-US" sz="2000">
              <a:solidFill>
                <a:srgbClr val="0070C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4EE49D-E614-060B-AC0B-02413FF276AC}"/>
              </a:ext>
            </a:extLst>
          </p:cNvPr>
          <p:cNvSpPr txBox="1"/>
          <p:nvPr/>
        </p:nvSpPr>
        <p:spPr>
          <a:xfrm>
            <a:off x="5697638" y="876005"/>
            <a:ext cx="609407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ru-RU" sz="2000" dirty="0">
                <a:solidFill>
                  <a:srgbClr val="0070C0"/>
                </a:solidFill>
              </a:rPr>
              <a:t>З</a:t>
            </a:r>
            <a:r>
              <a:rPr lang="en-US" sz="2000" dirty="0" err="1">
                <a:solidFill>
                  <a:srgbClr val="0070C0"/>
                </a:solidFill>
              </a:rPr>
              <a:t>а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посещение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лекций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и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r>
              <a:rPr lang="en-US" sz="2000" dirty="0" err="1">
                <a:solidFill>
                  <a:srgbClr val="0070C0"/>
                </a:solidFill>
              </a:rPr>
              <a:t>семинаров</a:t>
            </a:r>
            <a:r>
              <a:rPr lang="en-US" sz="2000" dirty="0">
                <a:solidFill>
                  <a:srgbClr val="0070C0"/>
                </a:solidFill>
              </a:rPr>
              <a:t> </a:t>
            </a:r>
            <a:br>
              <a:rPr lang="en-US" dirty="0">
                <a:solidFill>
                  <a:srgbClr val="0070C0"/>
                </a:solidFill>
              </a:rPr>
            </a:br>
            <a:br>
              <a:rPr lang="en-US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ЗА АКТИВНОЕ УЧАСТИЕ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в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аудиторной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работе</a:t>
            </a:r>
            <a:r>
              <a:rPr lang="en-US" dirty="0">
                <a:solidFill>
                  <a:srgbClr val="0070C0"/>
                </a:solidFill>
              </a:rPr>
              <a:t> –</a:t>
            </a:r>
            <a:r>
              <a:rPr lang="en-US" b="1" dirty="0">
                <a:solidFill>
                  <a:srgbClr val="0070C0"/>
                </a:solidFill>
              </a:rPr>
              <a:t> ДОПОЛНИТЕЛЬНЫЕ БАЛЛЫ!</a:t>
            </a:r>
            <a:br>
              <a:rPr lang="en-US" b="1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09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Group 115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7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8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9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0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1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2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3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4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5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6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7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8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9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0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1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2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3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4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5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138" name="Rectangle 137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9" name="Isosceles Triangle 138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0" name="Rectangle 139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142" name="Rectangle 141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45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6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7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8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9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0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1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2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3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4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5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6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7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8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9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0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1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2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3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65" name="Freeform: Shape 164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7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483BF77-A969-4387-903A-ACD7A260D683}"/>
              </a:ext>
            </a:extLst>
          </p:cNvPr>
          <p:cNvSpPr txBox="1"/>
          <p:nvPr/>
        </p:nvSpPr>
        <p:spPr>
          <a:xfrm>
            <a:off x="2616277" y="2061838"/>
            <a:ext cx="6959446" cy="1662475"/>
          </a:xfrm>
          <a:prstGeom prst="rect">
            <a:avLst/>
          </a:prstGeom>
        </p:spPr>
        <p:txBody>
          <a:bodyPr vert="horz" lIns="228600" tIns="228600" rIns="228600" bIns="0" rtlCol="0" anchor="b">
            <a:noAutofit/>
          </a:bodyPr>
          <a:lstStyle/>
          <a:p>
            <a:pPr algn="ct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Преподаватели</a:t>
            </a:r>
            <a: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: </a:t>
            </a:r>
            <a:b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</a:b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Проф</a:t>
            </a:r>
            <a: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Восколович</a:t>
            </a:r>
            <a: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Нина</a:t>
            </a:r>
            <a: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Алексендровна</a:t>
            </a:r>
            <a: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, ninaaleks2020@list.ru </a:t>
            </a:r>
            <a:b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</a:b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Доц</a:t>
            </a:r>
            <a: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. </a:t>
            </a: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Еникеева</a:t>
            </a:r>
            <a: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Светлана</a:t>
            </a:r>
            <a: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Дмитриевна</a:t>
            </a:r>
            <a:r>
              <a:rPr lang="en-US" altLang="ru-RU" sz="2800" spc="-150" dirty="0">
                <a:solidFill>
                  <a:srgbClr val="FFFE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altLang="ru-RU" sz="2800" spc="-150" dirty="0" err="1">
                <a:solidFill>
                  <a:srgbClr val="FFFEFF"/>
                </a:solidFill>
                <a:latin typeface="+mj-lt"/>
                <a:ea typeface="+mj-ea"/>
                <a:cs typeface="+mj-cs"/>
              </a:rPr>
              <a:t>eikeevas@mail.ru</a:t>
            </a:r>
            <a:endParaRPr lang="en-US" altLang="ru-RU" sz="2800" spc="-150" dirty="0">
              <a:solidFill>
                <a:srgbClr val="FFFE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15523749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{FEE5F720-E22F-BF4D-9E72-86A30BFD5F1A}tf16401369</Template>
  <TotalTime>102</TotalTime>
  <Words>207</Words>
  <Application>Microsoft Macintosh PowerPoint</Application>
  <PresentationFormat>Широкоэкранный</PresentationFormat>
  <Paragraphs>31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Rockwell</vt:lpstr>
      <vt:lpstr>Times New Roman</vt:lpstr>
      <vt:lpstr>Wingdings</vt:lpstr>
      <vt:lpstr>Атлас</vt:lpstr>
      <vt:lpstr>ФАКУЛЬТАТИВ «УПРАВЛЕНИЕ РАЗВИТИЕМ БИЗНЕСА В СФЕРЕ УСЛУГ»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ФАКУЛЬТАТИВ «УПРАВЛЕНИЕ РАЗВИТИЕМ БИЗНЕСА В СФЕРЕ УСЛУГ» </dc:title>
  <dc:creator>Voskolovitch Nina Aleksandrovna</dc:creator>
  <cp:lastModifiedBy>Voskolovitch Nina Aleksandrovna</cp:lastModifiedBy>
  <cp:revision>7</cp:revision>
  <dcterms:created xsi:type="dcterms:W3CDTF">2022-11-13T08:26:46Z</dcterms:created>
  <dcterms:modified xsi:type="dcterms:W3CDTF">2022-11-13T10:09:36Z</dcterms:modified>
</cp:coreProperties>
</file>