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62" r:id="rId13"/>
    <p:sldId id="263" r:id="rId14"/>
    <p:sldId id="264" r:id="rId15"/>
    <p:sldId id="265" r:id="rId16"/>
    <p:sldId id="266" r:id="rId17"/>
    <p:sldId id="267" r:id="rId18"/>
    <p:sldId id="274" r:id="rId19"/>
  </p:sldIdLst>
  <p:sldSz cx="12192000" cy="6858000"/>
  <p:notesSz cx="12192000" cy="68580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000000"/>
          </p15:clr>
        </p15:guide>
        <p15:guide id="2" orient="horz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9a/kRstfMWbE+uf1iYE1As4a2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13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.msu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.econ.msu@gmail.com" TargetMode="External"/><Relationship Id="rId2" Type="http://schemas.openxmlformats.org/officeDocument/2006/relationships/hyperlink" Target="mailto:practice.econ@org.msu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24800" y="6207067"/>
            <a:ext cx="12241600" cy="698400"/>
          </a:xfrm>
          <a:prstGeom prst="rect">
            <a:avLst/>
          </a:prstGeom>
          <a:gradFill>
            <a:gsLst>
              <a:gs pos="0">
                <a:srgbClr val="7417C4"/>
              </a:gs>
              <a:gs pos="100000">
                <a:srgbClr val="1F7BEA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65833" y="6264267"/>
            <a:ext cx="11360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2"/>
              <a:buNone/>
            </a:pPr>
            <a:r>
              <a:rPr lang="ru-RU" sz="1150" b="1">
                <a:solidFill>
                  <a:schemeClr val="lt1"/>
                </a:solidFill>
              </a:rPr>
              <a:t>ЭКОНОМИЧЕСКИЙ ФАКУЛЬТЕТ</a:t>
            </a:r>
            <a:endParaRPr sz="115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2"/>
              <a:buNone/>
            </a:pPr>
            <a:r>
              <a:rPr lang="ru-RU" sz="1150">
                <a:solidFill>
                  <a:schemeClr val="lt1"/>
                </a:solidFill>
              </a:rPr>
              <a:t>МГУ им. Ломоносова</a:t>
            </a:r>
            <a:endParaRPr sz="1150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59733" y="1179200"/>
            <a:ext cx="7888800" cy="1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pen Sans"/>
              <a:buNone/>
            </a:pPr>
            <a:r>
              <a:rPr lang="ru-RU" sz="2800" b="1">
                <a:latin typeface="Open Sans"/>
                <a:ea typeface="Open Sans"/>
                <a:cs typeface="Open Sans"/>
                <a:sym typeface="Open Sans"/>
              </a:rPr>
              <a:t>Учебная и производственная практика</a:t>
            </a:r>
            <a:endParaRPr sz="28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933" y="6300433"/>
            <a:ext cx="550800" cy="42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133" y="3651338"/>
            <a:ext cx="38100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85">
            <a:extLst>
              <a:ext uri="{FF2B5EF4-FFF2-40B4-BE49-F238E27FC236}">
                <a16:creationId xmlns:a16="http://schemas.microsoft.com/office/drawing/2014/main" id="{C11A6608-9618-3FF2-5B37-64C2AF2FB2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35" y="2193484"/>
            <a:ext cx="2927368" cy="13158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9"/>
          <p:cNvSpPr txBox="1"/>
          <p:nvPr/>
        </p:nvSpPr>
        <p:spPr bwMode="auto">
          <a:xfrm>
            <a:off x="335359" y="542559"/>
            <a:ext cx="10871080" cy="110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67732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0" u="none" strike="noStrike" cap="none">
                <a:solidFill>
                  <a:schemeClr val="dk1"/>
                </a:solidFill>
                <a:latin typeface="Open Sans"/>
                <a:ea typeface="Calibri"/>
                <a:cs typeface="Calibri"/>
              </a:rPr>
              <a:t>Согласование места практики </a:t>
            </a:r>
          </a:p>
          <a:p>
            <a:pPr marL="67732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0" u="none" strike="noStrike" cap="none">
                <a:solidFill>
                  <a:schemeClr val="dk1"/>
                </a:solidFill>
                <a:latin typeface="Open Sans"/>
                <a:ea typeface="Calibri"/>
                <a:cs typeface="Calibri"/>
              </a:rPr>
              <a:t>(ТОЛЬКО ДЛЯ ВНЕШНИХ ОРГАНИЗАЦИЙ)</a:t>
            </a:r>
            <a:endParaRPr sz="3200" b="1" i="0" u="none" strike="noStrike" cap="none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163" name="Google Shape;163;p9"/>
          <p:cNvSpPr/>
          <p:nvPr/>
        </p:nvSpPr>
        <p:spPr bwMode="auto">
          <a:xfrm>
            <a:off x="335359" y="2404320"/>
            <a:ext cx="3553872" cy="1312800"/>
          </a:xfrm>
          <a:prstGeom prst="rect">
            <a:avLst/>
          </a:prstGeom>
          <a:noFill/>
          <a:ln w="1905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Open Sans"/>
              </a:rPr>
              <a:t>Согласовываете прохождение практики в организации по </a:t>
            </a:r>
            <a:r>
              <a:rPr lang="ru-RU" sz="1600" b="1" i="0" u="none" strike="noStrike" cap="none">
                <a:solidFill>
                  <a:schemeClr val="dk1"/>
                </a:solidFill>
                <a:latin typeface="Open Sans"/>
              </a:rPr>
              <a:t>тематике </a:t>
            </a:r>
            <a:r>
              <a:rPr lang="ru-RU" sz="1600" b="1">
                <a:solidFill>
                  <a:schemeClr val="dk1"/>
                </a:solidFill>
                <a:latin typeface="Open Sans"/>
              </a:rPr>
              <a:t>НИР</a:t>
            </a:r>
            <a:r>
              <a:rPr lang="ru-RU" sz="1600" b="1" i="0" u="none" strike="noStrike" cap="none">
                <a:solidFill>
                  <a:schemeClr val="dk1"/>
                </a:solidFill>
                <a:latin typeface="Open Sans"/>
              </a:rPr>
              <a:t>/профилю программы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Calibri"/>
              <a:cs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Open Sans"/>
              </a:rPr>
              <a:t>(самостоятельно или через ССТ)</a:t>
            </a:r>
            <a:endParaRPr sz="1600" b="0" i="0" u="none" strike="noStrike" cap="none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164" name="Google Shape;164;p9"/>
          <p:cNvSpPr/>
          <p:nvPr/>
        </p:nvSpPr>
        <p:spPr bwMode="auto">
          <a:xfrm>
            <a:off x="8637871" y="1616191"/>
            <a:ext cx="3261217" cy="2452537"/>
          </a:xfrm>
          <a:prstGeom prst="roundRect">
            <a:avLst>
              <a:gd name="adj" fmla="val 10179"/>
            </a:avLst>
          </a:prstGeom>
          <a:solidFill>
            <a:srgbClr val="C5D8F1"/>
          </a:solidFill>
          <a:ln w="190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800" b="0" i="0" u="none" strike="noStrike" cap="none">
                <a:solidFill>
                  <a:srgbClr val="C00000"/>
                </a:solidFill>
                <a:latin typeface="Open Sans"/>
              </a:rPr>
              <a:t>Практику можно проходить только в г. Москве и ближайшей МО </a:t>
            </a:r>
          </a:p>
          <a:p>
            <a:pPr lvl="0" algn="ctr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1800" b="0" i="0" u="none" strike="noStrike" cap="none">
                <a:solidFill>
                  <a:srgbClr val="C00000"/>
                </a:solidFill>
                <a:latin typeface="Open Sans"/>
              </a:rPr>
              <a:t>(в других регионах и странах - </a:t>
            </a:r>
            <a:r>
              <a:rPr lang="ru-RU" sz="1800" b="0" i="0" u="sng" strike="noStrike" cap="none">
                <a:solidFill>
                  <a:srgbClr val="C00000"/>
                </a:solidFill>
                <a:latin typeface="Open Sans"/>
              </a:rPr>
              <a:t>дистанционно</a:t>
            </a:r>
            <a:r>
              <a:rPr lang="ru-RU" sz="1800" b="0" i="0" u="none" strike="noStrike" cap="none">
                <a:solidFill>
                  <a:srgbClr val="C00000"/>
                </a:solidFill>
                <a:latin typeface="Open Sans"/>
              </a:rPr>
              <a:t>)</a:t>
            </a:r>
            <a:endParaRPr sz="2600" b="0" i="0" u="none" strike="noStrike" cap="none">
              <a:solidFill>
                <a:schemeClr val="dk1"/>
              </a:solidFill>
              <a:latin typeface="Open Sans"/>
              <a:ea typeface="Calibri"/>
              <a:cs typeface="Calibri"/>
            </a:endParaRPr>
          </a:p>
        </p:txBody>
      </p:sp>
      <p:sp>
        <p:nvSpPr>
          <p:cNvPr id="165" name="Google Shape;165;p9"/>
          <p:cNvSpPr/>
          <p:nvPr/>
        </p:nvSpPr>
        <p:spPr bwMode="auto">
          <a:xfrm>
            <a:off x="4281085" y="2388415"/>
            <a:ext cx="3264400" cy="1300800"/>
          </a:xfrm>
          <a:prstGeom prst="rect">
            <a:avLst/>
          </a:prstGeom>
          <a:noFill/>
          <a:ln w="1905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Open Sans"/>
              </a:rPr>
              <a:t>Проверяете, имеет ли ваша организация договор с ЭФ </a:t>
            </a:r>
            <a:r>
              <a:rPr lang="ru-RU" sz="1600" b="0" i="1" u="none" strike="noStrike" cap="none">
                <a:solidFill>
                  <a:schemeClr val="dk1"/>
                </a:solidFill>
                <a:latin typeface="Open Sans"/>
              </a:rPr>
              <a:t>(список в разделе Практика на my.econ)</a:t>
            </a:r>
            <a:endParaRPr sz="1600" b="0" i="0" u="none" strike="noStrike" cap="none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166" name="Google Shape;166;p9"/>
          <p:cNvSpPr/>
          <p:nvPr/>
        </p:nvSpPr>
        <p:spPr bwMode="auto">
          <a:xfrm>
            <a:off x="1334586" y="4293694"/>
            <a:ext cx="3168400" cy="2026400"/>
          </a:xfrm>
          <a:prstGeom prst="ellipse">
            <a:avLst/>
          </a:prstGeom>
          <a:noFill/>
          <a:ln w="1905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i="0" u="none" strike="noStrike" cap="none">
                <a:solidFill>
                  <a:schemeClr val="dk2"/>
                </a:solidFill>
                <a:latin typeface="Open Sans"/>
              </a:rPr>
              <a:t>Да, имеет договор </a:t>
            </a:r>
            <a:r>
              <a:rPr lang="ru-RU" sz="1600" b="0" i="0" u="none" strike="noStrike" cap="none">
                <a:solidFill>
                  <a:schemeClr val="dk1"/>
                </a:solidFill>
                <a:latin typeface="Open Sans"/>
              </a:rPr>
              <a:t>– никаких документов не нужно </a:t>
            </a:r>
            <a:endParaRPr sz="1600" b="0" i="0" u="none" strike="noStrike" cap="none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167" name="Google Shape;167;p9"/>
          <p:cNvSpPr/>
          <p:nvPr/>
        </p:nvSpPr>
        <p:spPr bwMode="auto">
          <a:xfrm>
            <a:off x="4502986" y="4160278"/>
            <a:ext cx="6468081" cy="2606172"/>
          </a:xfrm>
          <a:prstGeom prst="ellipse">
            <a:avLst/>
          </a:prstGeom>
          <a:noFill/>
          <a:ln w="1905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50" b="1" i="0" u="none" strike="noStrike" cap="none" dirty="0">
                <a:solidFill>
                  <a:schemeClr val="dk2"/>
                </a:solidFill>
                <a:latin typeface="Open Sans"/>
              </a:rPr>
              <a:t>Нет, не имеет договора -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потребуется:</a:t>
            </a:r>
          </a:p>
          <a:p>
            <a:pPr lvl="0" algn="ctr">
              <a:defRPr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 1)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Open Sans"/>
              </a:rPr>
              <a:t>индивидуальный договор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Open Sans"/>
              </a:rPr>
              <a:t>(ДО практики) </a:t>
            </a:r>
            <a:endParaRPr lang="ru-RU" sz="1600" b="0" i="0" u="none" strike="noStrike" cap="none" dirty="0">
              <a:solidFill>
                <a:schemeClr val="dk1"/>
              </a:solidFill>
              <a:latin typeface="Open Sans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ИЛИ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2)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Open Sans"/>
              </a:rPr>
              <a:t>гарантийное письмо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Open Sans"/>
              </a:rPr>
              <a:t>(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ДО практики)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ИЛИ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3)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Open Sans"/>
              </a:rPr>
              <a:t>справка с места работы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</a:rPr>
              <a:t> (если Вы в ней работаете) – ПОСЛЕ практики</a:t>
            </a:r>
            <a:endParaRPr sz="1600" b="0" i="0" u="none" strike="noStrike" cap="none" dirty="0">
              <a:solidFill>
                <a:schemeClr val="dk1"/>
              </a:solidFill>
              <a:latin typeface="Open Sans"/>
            </a:endParaRPr>
          </a:p>
        </p:txBody>
      </p:sp>
      <p:cxnSp>
        <p:nvCxnSpPr>
          <p:cNvPr id="168" name="Google Shape;168;p9"/>
          <p:cNvCxnSpPr>
            <a:cxnSpLocks/>
          </p:cNvCxnSpPr>
          <p:nvPr/>
        </p:nvCxnSpPr>
        <p:spPr bwMode="auto">
          <a:xfrm>
            <a:off x="3889233" y="3056720"/>
            <a:ext cx="377600" cy="40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" name="Google Shape;169;p9"/>
          <p:cNvCxnSpPr>
            <a:cxnSpLocks/>
          </p:cNvCxnSpPr>
          <p:nvPr/>
        </p:nvCxnSpPr>
        <p:spPr bwMode="auto">
          <a:xfrm flipH="1">
            <a:off x="3287012" y="3717119"/>
            <a:ext cx="982115" cy="58452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9"/>
          <p:cNvCxnSpPr>
            <a:cxnSpLocks/>
          </p:cNvCxnSpPr>
          <p:nvPr/>
        </p:nvCxnSpPr>
        <p:spPr bwMode="auto">
          <a:xfrm>
            <a:off x="5587672" y="3717119"/>
            <a:ext cx="751582" cy="49635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9"/>
          <p:cNvSpPr txBox="1">
            <a:spLocks noGrp="1"/>
          </p:cNvSpPr>
          <p:nvPr>
            <p:ph type="sldNum" idx="12"/>
          </p:nvPr>
        </p:nvSpPr>
        <p:spPr bwMode="auto">
          <a:xfrm>
            <a:off x="11084044" y="61882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>
                <a:latin typeface="Open Sans"/>
                <a:ea typeface="Open Sans"/>
                <a:cs typeface="Open Sans"/>
              </a:rPr>
              <a:t>10</a:t>
            </a:fld>
            <a:endParaRPr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6162674" y="1619184"/>
            <a:ext cx="5856163" cy="466731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49967" y="1619184"/>
            <a:ext cx="5794851" cy="47530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 bwMode="auto">
          <a:xfrm>
            <a:off x="603750" y="124116"/>
            <a:ext cx="1098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Внешние организации</a:t>
            </a:r>
            <a:r>
              <a:rPr lang="ru-RU" sz="2800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 для прохождения </a:t>
            </a:r>
            <a:br>
              <a:rPr lang="ru-RU" sz="2800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</a:br>
            <a:r>
              <a:rPr lang="ru-RU" sz="2800" b="1" u="sng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учебной</a:t>
            </a:r>
            <a:r>
              <a:rPr lang="ru-RU" sz="2800" b="1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 практики </a:t>
            </a:r>
            <a:br>
              <a:rPr lang="ru-RU" sz="2800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</a:br>
            <a:r>
              <a:rPr lang="ru-RU" sz="2800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и производственной практики </a:t>
            </a:r>
            <a:r>
              <a:rPr lang="ru-RU" sz="2800" b="1" u="sng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по профилю НИР</a:t>
            </a:r>
            <a:endParaRPr sz="400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 bwMode="auto">
          <a:xfrm>
            <a:off x="285884" y="1844246"/>
            <a:ext cx="5356211" cy="4527979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3" tIns="45699" rIns="91423" bIns="45699" numCol="1" spcCol="0" rtlCol="0" fromWordArt="0" anchor="t" anchorCtr="0" forceAA="0" compatLnSpc="0">
            <a:normAutofit lnSpcReduction="10000"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Министерства экономического развития РФ/ МО</a:t>
            </a:r>
            <a:endParaRPr sz="2200">
              <a:latin typeface="Open Sans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Министерство финансов РФ</a:t>
            </a:r>
            <a:endParaRPr sz="2200">
              <a:latin typeface="Open Sans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Федеральная служба государственной статистики (Росстат и Мосстат)</a:t>
            </a:r>
            <a:endParaRPr sz="220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Центральный Банк РФ</a:t>
            </a:r>
            <a:endParaRPr sz="2200">
              <a:latin typeface="Open Sans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Росимущество </a:t>
            </a:r>
            <a:endParaRPr sz="2200">
              <a:latin typeface="Open Sans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Департаменты Правительства РФ</a:t>
            </a:r>
            <a:endParaRPr sz="220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Аналитический центр при Правительстве РФ</a:t>
            </a:r>
            <a:endParaRPr sz="2200">
              <a:latin typeface="Open Sans"/>
            </a:endParaRPr>
          </a:p>
        </p:txBody>
      </p:sp>
      <p:sp>
        <p:nvSpPr>
          <p:cNvPr id="374819521" name="TextBox 374819520"/>
          <p:cNvSpPr txBox="1"/>
          <p:nvPr/>
        </p:nvSpPr>
        <p:spPr bwMode="auto">
          <a:xfrm>
            <a:off x="6467475" y="1844245"/>
            <a:ext cx="5340593" cy="57894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Аналитический центр при Правительстве Москвы</a:t>
            </a:r>
            <a:endParaRPr sz="2200" dirty="0">
              <a:latin typeface="Open Sans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ВНИИ Труда Министерства труда РФ</a:t>
            </a:r>
            <a:endParaRPr sz="2200" dirty="0">
              <a:latin typeface="Open Sans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Центр налоговой политики</a:t>
            </a:r>
            <a:endParaRPr sz="2200" dirty="0">
              <a:latin typeface="Open Sans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ФБК</a:t>
            </a:r>
            <a:endParaRPr sz="2200" dirty="0">
              <a:latin typeface="Open Sans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НРА (Национальное рейтинговое агентство)</a:t>
            </a:r>
            <a:endParaRPr sz="2200" dirty="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7902"/>
              <a:buFont typeface="Arial"/>
              <a:buChar char="•"/>
              <a:defRPr/>
            </a:pPr>
            <a:r>
              <a:rPr lang="ru-RU" sz="2200" dirty="0">
                <a:latin typeface="Open Sans"/>
                <a:ea typeface="Times New Roman"/>
                <a:cs typeface="Times New Roman"/>
              </a:rPr>
              <a:t>Институт экономической политики имени Е.Т. Гайдара</a:t>
            </a:r>
            <a:endParaRPr sz="2200" dirty="0">
              <a:latin typeface="Open Sans"/>
              <a:ea typeface="Times New Roman"/>
              <a:cs typeface="Times New Roman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dirty="0">
                <a:latin typeface="Open Sans"/>
                <a:ea typeface="Times New Roman"/>
                <a:cs typeface="Times New Roman"/>
              </a:rPr>
              <a:t>ФАУ «РОСДОРНИИ»</a:t>
            </a: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r>
              <a:rPr lang="ru-RU" sz="2200" b="0" i="0" u="none" strike="noStrike" cap="none" spc="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Ректорат МГУ</a:t>
            </a:r>
            <a:endParaRPr sz="2200" dirty="0">
              <a:latin typeface="Open Sans"/>
            </a:endParaRPr>
          </a:p>
          <a:p>
            <a:pPr marL="360978" lvl="0" indent="-360978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  <a:defRPr/>
            </a:pPr>
            <a:endParaRPr sz="8800" dirty="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 bwMode="auto">
          <a:xfrm>
            <a:off x="177649" y="1742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Calibri"/>
              <a:buNone/>
              <a:defRPr/>
            </a:pPr>
            <a:r>
              <a:rPr lang="ru-RU"/>
              <a:t>Где найти актуальные предложения по практике:</a:t>
            </a:r>
            <a:endParaRPr/>
          </a:p>
        </p:txBody>
      </p:sp>
      <p:sp>
        <p:nvSpPr>
          <p:cNvPr id="189" name="Google Shape;189;p11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190" name="Google Shape;190;p11"/>
          <p:cNvPicPr/>
          <p:nvPr/>
        </p:nvPicPr>
        <p:blipFill>
          <a:blip r:embed="rId2">
            <a:alphaModFix/>
          </a:blip>
          <a:srcRect l="2651" t="4300" r="3084" b="4873"/>
          <a:stretch/>
        </p:blipFill>
        <p:spPr bwMode="auto">
          <a:xfrm>
            <a:off x="1248750" y="1909417"/>
            <a:ext cx="8724899" cy="43082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11"/>
          <p:cNvSpPr/>
          <p:nvPr/>
        </p:nvSpPr>
        <p:spPr bwMode="auto">
          <a:xfrm>
            <a:off x="998415" y="1752599"/>
            <a:ext cx="1838325" cy="55244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20948249" name="TextBox 620948248"/>
          <p:cNvSpPr txBox="1"/>
          <p:nvPr/>
        </p:nvSpPr>
        <p:spPr bwMode="auto">
          <a:xfrm>
            <a:off x="465573" y="1249318"/>
            <a:ext cx="2594954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000" b="1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://www.econ.msu.ru"/>
              </a:rPr>
              <a:t>www.econ.msu.ru</a:t>
            </a:r>
            <a:r>
              <a:rPr lang="en-US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</p:txBody>
      </p:sp>
      <p:sp>
        <p:nvSpPr>
          <p:cNvPr id="655815107" name="TextBox 655815106"/>
          <p:cNvSpPr txBox="1"/>
          <p:nvPr/>
        </p:nvSpPr>
        <p:spPr bwMode="auto">
          <a:xfrm>
            <a:off x="3572848" y="1279275"/>
            <a:ext cx="1544850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Образование</a:t>
            </a:r>
            <a:endParaRPr b="1"/>
          </a:p>
        </p:txBody>
      </p:sp>
      <p:sp>
        <p:nvSpPr>
          <p:cNvPr id="200824103" name="TextBox 200824102"/>
          <p:cNvSpPr txBox="1"/>
          <p:nvPr/>
        </p:nvSpPr>
        <p:spPr bwMode="auto">
          <a:xfrm>
            <a:off x="5858049" y="1203599"/>
            <a:ext cx="2474564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Служба содействия трудоустройству</a:t>
            </a:r>
            <a:endParaRPr b="1"/>
          </a:p>
        </p:txBody>
      </p:sp>
      <p:sp>
        <p:nvSpPr>
          <p:cNvPr id="1401332912" name="TextBox 1401332911"/>
          <p:cNvSpPr txBox="1"/>
          <p:nvPr/>
        </p:nvSpPr>
        <p:spPr bwMode="auto">
          <a:xfrm>
            <a:off x="8714054" y="1218067"/>
            <a:ext cx="2806200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Актуальные предложения / Практики</a:t>
            </a:r>
            <a:endParaRPr b="1"/>
          </a:p>
        </p:txBody>
      </p:sp>
      <p:sp>
        <p:nvSpPr>
          <p:cNvPr id="360083685" name="Стрелка вправо 360083684"/>
          <p:cNvSpPr/>
          <p:nvPr/>
        </p:nvSpPr>
        <p:spPr bwMode="auto">
          <a:xfrm>
            <a:off x="2955752" y="1308210"/>
            <a:ext cx="409574" cy="276224"/>
          </a:xfrm>
          <a:prstGeom prst="rightArrow">
            <a:avLst>
              <a:gd name="adj1" fmla="val 50000"/>
              <a:gd name="adj2" fmla="val 50000"/>
            </a:avLst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40590223" name="Стрелка вправо 2040590222"/>
          <p:cNvSpPr/>
          <p:nvPr/>
        </p:nvSpPr>
        <p:spPr bwMode="auto">
          <a:xfrm>
            <a:off x="5227404" y="1340759"/>
            <a:ext cx="409573" cy="276223"/>
          </a:xfrm>
          <a:prstGeom prst="rightArrow">
            <a:avLst>
              <a:gd name="adj1" fmla="val 50000"/>
              <a:gd name="adj2" fmla="val 50000"/>
            </a:avLst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85209927" name="Стрелка вправо 1585209926"/>
          <p:cNvSpPr/>
          <p:nvPr/>
        </p:nvSpPr>
        <p:spPr bwMode="auto">
          <a:xfrm>
            <a:off x="8127827" y="1369695"/>
            <a:ext cx="409573" cy="276223"/>
          </a:xfrm>
          <a:prstGeom prst="rightArrow">
            <a:avLst>
              <a:gd name="adj1" fmla="val 50000"/>
              <a:gd name="adj2" fmla="val 50000"/>
            </a:avLst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806039" name="Блок-схема: альтернативный процесс 1270806038"/>
          <p:cNvSpPr/>
          <p:nvPr/>
        </p:nvSpPr>
        <p:spPr bwMode="auto">
          <a:xfrm>
            <a:off x="5475759" y="4257174"/>
            <a:ext cx="3342636" cy="206742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9150670" name="Блок-схема: альтернативный процесс 979150669"/>
          <p:cNvSpPr/>
          <p:nvPr/>
        </p:nvSpPr>
        <p:spPr bwMode="auto">
          <a:xfrm>
            <a:off x="5475759" y="2142912"/>
            <a:ext cx="6352550" cy="198377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37306062" name="Блок-схема: альтернативный процесс 2137306061"/>
          <p:cNvSpPr/>
          <p:nvPr/>
        </p:nvSpPr>
        <p:spPr bwMode="auto">
          <a:xfrm>
            <a:off x="8942472" y="4284577"/>
            <a:ext cx="3099677" cy="204002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591011" name="Скругленный прямоугольник 60591010"/>
          <p:cNvSpPr/>
          <p:nvPr/>
        </p:nvSpPr>
        <p:spPr bwMode="auto">
          <a:xfrm>
            <a:off x="157541" y="1985760"/>
            <a:ext cx="5011398" cy="433883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73392893" name="TextBox 120"/>
          <p:cNvSpPr txBox="1"/>
          <p:nvPr/>
        </p:nvSpPr>
        <p:spPr bwMode="auto">
          <a:xfrm>
            <a:off x="1478256" y="3943629"/>
            <a:ext cx="4913473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/>
          </a:p>
        </p:txBody>
      </p:sp>
      <p:sp>
        <p:nvSpPr>
          <p:cNvPr id="190862732" name="TextBox 122"/>
          <p:cNvSpPr txBox="1"/>
          <p:nvPr/>
        </p:nvSpPr>
        <p:spPr bwMode="auto">
          <a:xfrm>
            <a:off x="593599" y="3838853"/>
            <a:ext cx="4600299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56085383" name="TextBox 128"/>
          <p:cNvSpPr txBox="1"/>
          <p:nvPr/>
        </p:nvSpPr>
        <p:spPr bwMode="auto">
          <a:xfrm>
            <a:off x="1533771" y="4819017"/>
            <a:ext cx="4332892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38709747" name="TextBox 231"/>
          <p:cNvSpPr txBox="1"/>
          <p:nvPr/>
        </p:nvSpPr>
        <p:spPr bwMode="auto">
          <a:xfrm>
            <a:off x="5603385" y="4312560"/>
            <a:ext cx="3087383" cy="201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Консалтинг/аудит: </a:t>
            </a:r>
            <a:endParaRPr sz="1800" b="1">
              <a:solidFill>
                <a:srgbClr val="002060"/>
              </a:solidFill>
              <a:latin typeface="Open Sans"/>
              <a:cs typeface="Open Sans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ФБК, </a:t>
            </a: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ПАКК</a:t>
            </a:r>
            <a:r>
              <a:rPr lang="ru-RU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Русаудит, </a:t>
            </a:r>
            <a:endParaRPr lang="en-US" sz="1800" b="0" i="0" u="none" strike="noStrike" cap="none" spc="0">
              <a:ln>
                <a:noFill/>
              </a:ln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Oks Labs</a:t>
            </a:r>
            <a:r>
              <a:rPr lang="en-US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, </a:t>
            </a:r>
            <a:endParaRPr lang="en-US" sz="1800" b="0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O2Consulting,</a:t>
            </a:r>
            <a:endParaRPr lang="en-US" sz="1800" b="0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МНК Консалтинг, </a:t>
            </a:r>
            <a:r>
              <a:rPr lang="en-US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Интерэкспертиза и др.</a:t>
            </a:r>
            <a:endParaRPr>
              <a:latin typeface="Open Sans"/>
              <a:cs typeface="Open Sans"/>
            </a:endParaRPr>
          </a:p>
        </p:txBody>
      </p:sp>
      <p:sp>
        <p:nvSpPr>
          <p:cNvPr id="1738855983" name="TextBox 237"/>
          <p:cNvSpPr txBox="1"/>
          <p:nvPr/>
        </p:nvSpPr>
        <p:spPr bwMode="auto">
          <a:xfrm>
            <a:off x="232692" y="2084527"/>
            <a:ext cx="4867935" cy="445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Госсектор:</a:t>
            </a:r>
            <a:r>
              <a:rPr lang="ru-RU" sz="20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endParaRPr sz="20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Минэкономразвития</a:t>
            </a:r>
            <a:endParaRPr/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Министерство финансов</a:t>
            </a:r>
            <a:endParaRPr/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Минпромторг</a:t>
            </a:r>
            <a:endParaRPr lang="ru-RU" sz="18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ФАС</a:t>
            </a: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Росфинмониторинг</a:t>
            </a:r>
            <a:endParaRPr sz="1800">
              <a:solidFill>
                <a:srgbClr val="002060"/>
              </a:solidFill>
              <a:latin typeface="Open Sans"/>
              <a:cs typeface="Open Sans"/>
            </a:endParaRPr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Центральный Банк России</a:t>
            </a:r>
            <a:endParaRPr/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Департаменты </a:t>
            </a: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Правительства Москвы</a:t>
            </a:r>
            <a:endParaRPr/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Московский инновационный кластер</a:t>
            </a:r>
            <a:endParaRPr sz="18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05908" indent="-305908"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Федеральная служба государственной статистики (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Росстат</a:t>
            </a: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и 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Мосстат</a:t>
            </a: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)</a:t>
            </a:r>
            <a:endParaRPr lang="ru-RU" sz="1800" b="0" i="0" u="none" strike="noStrike" cap="none" spc="0">
              <a:ln>
                <a:noFill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05908" indent="-305908"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Аналитические центры при Правительствах РФ/ Москвы </a:t>
            </a:r>
            <a:endParaRPr sz="1800" b="0" i="0" u="none" strike="noStrike" cap="none" spc="0">
              <a:ln>
                <a:noFill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05908" marR="0" lvl="0" indent="-30590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Агентство стратегического развития Москвы (Мосстратегия)</a:t>
            </a:r>
            <a:endParaRPr sz="1800">
              <a:solidFill>
                <a:srgbClr val="002060"/>
              </a:solidFill>
              <a:latin typeface="Open Sans"/>
              <a:cs typeface="Open Sans"/>
            </a:endParaRPr>
          </a:p>
          <a:p>
            <a:pPr>
              <a:defRPr/>
            </a:pPr>
            <a:endParaRPr/>
          </a:p>
        </p:txBody>
      </p:sp>
      <p:sp>
        <p:nvSpPr>
          <p:cNvPr id="967526638" name="TextBox 238"/>
          <p:cNvSpPr txBox="1"/>
          <p:nvPr/>
        </p:nvSpPr>
        <p:spPr bwMode="auto">
          <a:xfrm>
            <a:off x="5731474" y="2142912"/>
            <a:ext cx="6097915" cy="1737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Банки/финансы: </a:t>
            </a:r>
            <a:endParaRPr sz="18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Сбер, Россельхозбанк, Газпромбанк, </a:t>
            </a: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Альфа-банк</a:t>
            </a:r>
            <a:endParaRPr/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МКБ, ОТП банк</a:t>
            </a:r>
            <a:endParaRPr/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ВТБ, ВЭБ.РФ</a:t>
            </a:r>
            <a:endParaRPr sz="1800">
              <a:solidFill>
                <a:srgbClr val="002060"/>
              </a:solidFill>
              <a:latin typeface="Open Sans"/>
              <a:cs typeface="Open Sans"/>
            </a:endParaRPr>
          </a:p>
          <a:p>
            <a:pPr algn="ctr"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Страхование: </a:t>
            </a:r>
            <a:endParaRPr sz="18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Ингосстрах, Сбербанк страхование жизни </a:t>
            </a:r>
            <a:endParaRPr sz="180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1382749975" name="TextBox 240"/>
          <p:cNvSpPr txBox="1"/>
          <p:nvPr/>
        </p:nvSpPr>
        <p:spPr bwMode="auto">
          <a:xfrm>
            <a:off x="8942472" y="4312560"/>
            <a:ext cx="3512008" cy="201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Маркетинг, ритейл:</a:t>
            </a:r>
            <a:endParaRPr sz="1800" b="1" i="0" u="none" strike="noStrike" cap="none" spc="0">
              <a:ln>
                <a:noFill/>
              </a:ln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X5, </a:t>
            </a: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Health&amp;Nutrition</a:t>
            </a: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М.Видео</a:t>
            </a: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Нильсен, ORO</a:t>
            </a: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Сейлз-хаус ЭВЕРЕСТ</a:t>
            </a:r>
            <a:endParaRPr/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Роскачество</a:t>
            </a:r>
          </a:p>
          <a:p>
            <a:pPr marL="283879" indent="-283879">
              <a:buClrTx/>
              <a:buSzTx/>
              <a:buFont typeface="Arial"/>
              <a:buChar char="•"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и многие другие!</a:t>
            </a:r>
            <a:endParaRPr b="1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3647" y="1105620"/>
            <a:ext cx="11648501" cy="76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4000"/>
              <a:defRPr/>
            </a:pPr>
            <a:r>
              <a:rPr lang="ru-RU" sz="2200">
                <a:solidFill>
                  <a:schemeClr val="tx1"/>
                </a:solidFill>
                <a:latin typeface="Open Sans"/>
                <a:ea typeface="Times New Roman"/>
                <a:cs typeface="Times New Roman"/>
              </a:rPr>
              <a:t>Все внешние организации из перечня для прохождения учебной практики + </a:t>
            </a:r>
            <a:r>
              <a:rPr lang="ru-RU" sz="2200" b="1">
                <a:solidFill>
                  <a:schemeClr val="tx1"/>
                </a:solidFill>
                <a:latin typeface="Open Sans"/>
                <a:ea typeface="Times New Roman"/>
                <a:cs typeface="Times New Roman"/>
              </a:rPr>
              <a:t>ведомственные организации и коммерческие компании</a:t>
            </a:r>
            <a:r>
              <a:rPr lang="ru-RU" sz="2200">
                <a:solidFill>
                  <a:schemeClr val="tx1"/>
                </a:solidFill>
                <a:latin typeface="Open Sans"/>
                <a:ea typeface="Times New Roman"/>
                <a:cs typeface="Times New Roman"/>
              </a:rPr>
              <a:t>:</a:t>
            </a:r>
            <a:endParaRPr lang="ru-RU" sz="1800">
              <a:solidFill>
                <a:schemeClr val="accent2"/>
              </a:solidFill>
              <a:latin typeface="Open Sans"/>
              <a:ea typeface="Times New Roman"/>
              <a:cs typeface="Times New Roman"/>
            </a:endParaRPr>
          </a:p>
        </p:txBody>
      </p:sp>
      <p:sp>
        <p:nvSpPr>
          <p:cNvPr id="33" name="Google Shape;176;p10"/>
          <p:cNvSpPr txBox="1">
            <a:spLocks noGrp="1"/>
          </p:cNvSpPr>
          <p:nvPr>
            <p:ph type="title"/>
          </p:nvPr>
        </p:nvSpPr>
        <p:spPr bwMode="auto">
          <a:xfrm>
            <a:off x="526998" y="181104"/>
            <a:ext cx="10984500" cy="866643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5" tIns="45700" rIns="91425" bIns="45700" numCol="1" spcCol="0" rtlCol="0" fromWordArt="0" anchor="ctr" anchorCtr="0" forceAA="0" compatLnSpc="0">
            <a:normAutofit fontScale="900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Внешние организации </a:t>
            </a:r>
            <a:r>
              <a:rPr lang="ru-RU" sz="2800" b="0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для прохождения </a:t>
            </a:r>
            <a:br>
              <a:rPr lang="ru-RU" sz="2800" b="1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</a:br>
            <a:r>
              <a:rPr lang="ru-RU" sz="2800" b="1" u="sng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производственной</a:t>
            </a:r>
            <a:r>
              <a:rPr lang="ru-RU" sz="2800" b="1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 практики:</a:t>
            </a:r>
            <a:r>
              <a:rPr lang="ru-RU" sz="2800" b="0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 некоторые актуальные места </a:t>
            </a:r>
            <a:endParaRPr sz="3200">
              <a:solidFill>
                <a:srgbClr val="00206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352593" name="Надпись 2"/>
          <p:cNvSpPr txBox="1"/>
          <p:nvPr/>
        </p:nvSpPr>
        <p:spPr bwMode="auto">
          <a:xfrm>
            <a:off x="1613887" y="209138"/>
            <a:ext cx="9343887" cy="608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3999"/>
              </a:lnSpc>
              <a:defRPr sz="3600" b="1">
                <a:solidFill>
                  <a:srgbClr val="002060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ru-RU" sz="3200">
                <a:latin typeface="Open Sans"/>
                <a:ea typeface="Open Sans"/>
                <a:cs typeface="Open Sans"/>
              </a:rPr>
              <a:t>Еще больше актуальных предложений: </a:t>
            </a:r>
            <a:endParaRPr/>
          </a:p>
        </p:txBody>
      </p:sp>
      <p:sp>
        <p:nvSpPr>
          <p:cNvPr id="281777429" name="TextBox 120"/>
          <p:cNvSpPr txBox="1"/>
          <p:nvPr/>
        </p:nvSpPr>
        <p:spPr bwMode="auto">
          <a:xfrm>
            <a:off x="756852" y="2450586"/>
            <a:ext cx="10932737" cy="393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Еще доступны направления:</a:t>
            </a:r>
            <a:endParaRPr lang="ru-RU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Segoe UI"/>
              <a:cs typeface="Segoe UI"/>
            </a:endParaRPr>
          </a:p>
          <a:p>
            <a:pPr algn="just"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Segoe UI"/>
              <a:ea typeface="Segoe UI"/>
              <a:cs typeface="Segoe UI"/>
            </a:endParaRPr>
          </a:p>
          <a:p>
            <a:pPr algn="just"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Бизнес. Партнерство. Развитие.</a:t>
            </a:r>
            <a:r>
              <a:rPr lang="ru-RU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 (инвестирование средств в национальную экономику посредством реализации проектов в Российской Федерации и за рубежом в целях содействия в обеспечении долгосрочного  социально-экономического развития Российской Федерации); </a:t>
            </a:r>
          </a:p>
          <a:p>
            <a:pPr algn="just"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Финансовый бизнес </a:t>
            </a:r>
            <a:r>
              <a:rPr lang="ru-RU" sz="1800" b="1" i="0" u="none" strike="noStrike" cap="none" spc="0" dirty="0" err="1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ВЭБа</a:t>
            </a:r>
            <a:r>
              <a:rPr lang="ru-RU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 (организация систем финансового планирования и контроля, управленческого учета и отчетности ВЭБ.РФ.); </a:t>
            </a:r>
            <a:endParaRPr lang="ru-RU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Segoe UI"/>
              <a:cs typeface="Segoe UI"/>
            </a:endParaRPr>
          </a:p>
          <a:p>
            <a:pPr algn="just"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Активы </a:t>
            </a:r>
            <a:r>
              <a:rPr lang="ru-RU" sz="1800" b="1" i="0" u="none" strike="noStrike" cap="none" spc="0" dirty="0" err="1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ВЭБа</a:t>
            </a:r>
            <a:r>
              <a:rPr lang="ru-RU" sz="18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: </a:t>
            </a:r>
            <a:r>
              <a:rPr lang="ru-RU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новые решения(работа с проектами и активами в сфере недвижимости в соответствии с внутренними нормативными документами ВЭБ.РФ.</a:t>
            </a:r>
          </a:p>
          <a:p>
            <a:pPr algn="just">
              <a:defRPr/>
            </a:pPr>
            <a:endParaRPr lang="ru-RU"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Segoe UI"/>
              <a:cs typeface="Segoe UI"/>
            </a:endParaRPr>
          </a:p>
          <a:p>
            <a:pPr algn="just"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IT и </a:t>
            </a:r>
            <a:r>
              <a:rPr lang="ru-RU" sz="1800" b="1" i="0" u="none" strike="noStrike" cap="none" spc="0" dirty="0" err="1">
                <a:ln>
                  <a:noFill/>
                </a:ln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кибербезопасность</a:t>
            </a:r>
            <a:r>
              <a:rPr lang="ru-RU"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  </a:t>
            </a:r>
          </a:p>
        </p:txBody>
      </p:sp>
      <p:sp>
        <p:nvSpPr>
          <p:cNvPr id="842258539" name="TextBox 122"/>
          <p:cNvSpPr txBox="1"/>
          <p:nvPr/>
        </p:nvSpPr>
        <p:spPr bwMode="auto">
          <a:xfrm>
            <a:off x="2318737" y="1133471"/>
            <a:ext cx="9551107" cy="8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sz="2600" b="0" i="0" u="none">
                <a:solidFill>
                  <a:srgbClr val="222222"/>
                </a:solidFill>
                <a:latin typeface="Liberation Sans"/>
                <a:ea typeface="Liberation Sans"/>
                <a:cs typeface="Liberation Sans"/>
              </a:rPr>
              <a:t>Государственная корпорация развития ВЭБ.РФ ведет набор практикантов на период </a:t>
            </a:r>
            <a:r>
              <a:rPr sz="2600" b="1" i="0" u="none">
                <a:solidFill>
                  <a:srgbClr val="222222"/>
                </a:solidFill>
                <a:latin typeface="Liberation Sans"/>
                <a:ea typeface="Liberation Sans"/>
                <a:cs typeface="Liberation Sans"/>
              </a:rPr>
              <a:t>12 января - 30 июня 2026 года</a:t>
            </a:r>
            <a:r>
              <a:rPr sz="2600" b="0" i="0" u="none">
                <a:solidFill>
                  <a:srgbClr val="222222"/>
                </a:solidFill>
                <a:latin typeface="Liberation Sans"/>
                <a:ea typeface="Liberation Sans"/>
                <a:cs typeface="Liberation Sans"/>
              </a:rPr>
              <a:t>.</a:t>
            </a:r>
            <a:endParaRPr/>
          </a:p>
        </p:txBody>
      </p:sp>
      <p:pic>
        <p:nvPicPr>
          <p:cNvPr id="1362523441" name="Google Shape;71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31634" y="194904"/>
            <a:ext cx="850437" cy="81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781463" name="Рисунок 194478146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8326" y="1009646"/>
            <a:ext cx="1587487" cy="1236243"/>
          </a:xfrm>
          <a:prstGeom prst="rect">
            <a:avLst/>
          </a:prstGeom>
        </p:spPr>
      </p:pic>
      <p:sp>
        <p:nvSpPr>
          <p:cNvPr id="1420038402" name="Овал 24" descr="Это изображение содержит значок с тремя людьми и шаром."/>
          <p:cNvSpPr>
            <a:spLocks noChangeArrowheads="1"/>
          </p:cNvSpPr>
          <p:nvPr/>
        </p:nvSpPr>
        <p:spPr bwMode="auto">
          <a:xfrm>
            <a:off x="331634" y="3094459"/>
            <a:ext cx="425218" cy="419100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415638315" name="Овал 24" descr="Это изображение содержит значок с тремя людьми и шаром."/>
          <p:cNvSpPr>
            <a:spLocks noChangeArrowheads="1"/>
          </p:cNvSpPr>
          <p:nvPr/>
        </p:nvSpPr>
        <p:spPr bwMode="auto">
          <a:xfrm>
            <a:off x="331634" y="4152579"/>
            <a:ext cx="425218" cy="419100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70360860" name="Овал 24" descr="Это изображение содержит значок с тремя людьми и шаром."/>
          <p:cNvSpPr>
            <a:spLocks noChangeArrowheads="1"/>
          </p:cNvSpPr>
          <p:nvPr/>
        </p:nvSpPr>
        <p:spPr bwMode="auto">
          <a:xfrm>
            <a:off x="331634" y="4949918"/>
            <a:ext cx="425218" cy="419100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18694751" name="Овал 24" descr="Это изображение содержит значок с тремя людьми и шаром."/>
          <p:cNvSpPr>
            <a:spLocks noChangeArrowheads="1"/>
          </p:cNvSpPr>
          <p:nvPr/>
        </p:nvSpPr>
        <p:spPr bwMode="auto">
          <a:xfrm>
            <a:off x="331634" y="5681769"/>
            <a:ext cx="425218" cy="419100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" name="Google Shape;363;g2b7b89e5e93_0_446"/>
          <p:cNvSpPr/>
          <p:nvPr/>
        </p:nvSpPr>
        <p:spPr bwMode="auto">
          <a:xfrm>
            <a:off x="877524" y="2774677"/>
            <a:ext cx="10702312" cy="377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8" tIns="60932" rIns="121898" bIns="60932" anchor="ctr" anchorCtr="0">
            <a:noAutofit/>
          </a:bodyPr>
          <a:lstStyle/>
          <a:p>
            <a:pPr>
              <a:defRPr/>
            </a:pP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Ищут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внимательного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ответственного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и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мотивированного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студента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который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хотел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бы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получить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практический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опыт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в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области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ESG-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аналитики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работы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с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данными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и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подготовки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корпоративной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отчетности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  <a:p>
            <a:pPr>
              <a:defRPr/>
            </a:pPr>
            <a:endParaRPr sz="1800" dirty="0">
              <a:latin typeface="Segoe UI"/>
              <a:cs typeface="Segoe UI"/>
            </a:endParaRPr>
          </a:p>
          <a:p>
            <a:pPr>
              <a:defRPr/>
            </a:pP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Формат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и 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условия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практики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:</a:t>
            </a:r>
            <a:endParaRPr sz="1800" b="1" dirty="0">
              <a:latin typeface="Segoe UI"/>
              <a:cs typeface="Segoe UI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академическая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практика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неоплачиваемая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;</a:t>
            </a:r>
            <a:endParaRPr sz="1800" dirty="0">
              <a:latin typeface="Segoe UI"/>
              <a:cs typeface="Segoe UI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период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: 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декабрь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– 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март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/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апрель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(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возможны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варианты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январь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– 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март</a:t>
            </a:r>
            <a:r>
              <a:rPr sz="18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/</a:t>
            </a:r>
            <a:r>
              <a:rPr sz="18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апрель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);</a:t>
            </a:r>
            <a:endParaRPr sz="1800" dirty="0">
              <a:latin typeface="Segoe UI"/>
              <a:cs typeface="Segoe UI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загрузка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: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неполный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рабочий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день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возможна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плавающая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нагрузка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обсуждаемо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;</a:t>
            </a:r>
            <a:endParaRPr sz="1800" dirty="0">
              <a:latin typeface="Segoe UI"/>
              <a:cs typeface="Segoe UI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работа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предполагает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участие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в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сборе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и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структурировании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данных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,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аналитике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и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подготовке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разделов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корпоративного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отчета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об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устойчивом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развитии</a:t>
            </a:r>
            <a:r>
              <a:rPr sz="18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.</a:t>
            </a:r>
            <a:r>
              <a:rPr lang="ru" sz="1800" b="1" dirty="0">
                <a:solidFill>
                  <a:schemeClr val="dk1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" sz="2000" b="1" dirty="0">
                <a:solidFill>
                  <a:schemeClr val="dk1"/>
                </a:solidFill>
                <a:latin typeface="Segoe UI"/>
                <a:ea typeface="Segoe UI"/>
                <a:cs typeface="Segoe UI"/>
              </a:rPr>
              <a:t>   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657336184" name="Google Shape;71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31635" y="194905"/>
            <a:ext cx="850437" cy="81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5124050" name="Надпись 2"/>
          <p:cNvSpPr txBox="1"/>
          <p:nvPr/>
        </p:nvSpPr>
        <p:spPr bwMode="auto">
          <a:xfrm>
            <a:off x="1916717" y="401516"/>
            <a:ext cx="9343887" cy="608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3999"/>
              </a:lnSpc>
              <a:defRPr sz="3600" b="1">
                <a:solidFill>
                  <a:srgbClr val="002060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ru-RU" sz="3200" dirty="0">
                <a:latin typeface="Open Sans"/>
                <a:ea typeface="Open Sans"/>
                <a:cs typeface="Open Sans"/>
              </a:rPr>
              <a:t>Еще больше актуальных предложений: </a:t>
            </a:r>
            <a:endParaRPr dirty="0"/>
          </a:p>
        </p:txBody>
      </p:sp>
      <p:sp>
        <p:nvSpPr>
          <p:cNvPr id="1320856796" name="TextBox 1320856795"/>
          <p:cNvSpPr txBox="1"/>
          <p:nvPr/>
        </p:nvSpPr>
        <p:spPr bwMode="auto">
          <a:xfrm>
            <a:off x="3823303" y="1218840"/>
            <a:ext cx="7437301" cy="1676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Крупная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промышленная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компания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федерального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уровня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ищет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практиканта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для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0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участия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в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проекте</a:t>
            </a:r>
            <a:r>
              <a:rPr sz="26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по</a:t>
            </a:r>
            <a:r>
              <a:rPr sz="26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подготовке</a:t>
            </a:r>
            <a:r>
              <a:rPr sz="26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отчета</a:t>
            </a:r>
            <a:r>
              <a:rPr sz="26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об</a:t>
            </a:r>
            <a:r>
              <a:rPr sz="26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устойчивом</a:t>
            </a:r>
            <a:r>
              <a:rPr sz="2600" b="1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2600" b="1" i="0" u="none" dirty="0" err="1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развитии</a:t>
            </a:r>
            <a:r>
              <a:rPr sz="2600" b="0" i="0" u="none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. </a:t>
            </a:r>
            <a:endParaRPr sz="1800" dirty="0">
              <a:latin typeface="Segoe UI"/>
              <a:ea typeface="Segoe UI"/>
              <a:cs typeface="Segoe UI"/>
            </a:endParaRPr>
          </a:p>
        </p:txBody>
      </p:sp>
      <p:sp>
        <p:nvSpPr>
          <p:cNvPr id="1338873850" name="Овал 24" descr="Это изображение содержит значок с тремя людьми и шаром."/>
          <p:cNvSpPr>
            <a:spLocks noChangeArrowheads="1"/>
          </p:cNvSpPr>
          <p:nvPr/>
        </p:nvSpPr>
        <p:spPr bwMode="auto">
          <a:xfrm>
            <a:off x="413115" y="3362324"/>
            <a:ext cx="425218" cy="419100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480014989" name="Овал 24" descr="Это изображение содержит значок с тремя людьми и шаром."/>
          <p:cNvSpPr>
            <a:spLocks noChangeArrowheads="1"/>
          </p:cNvSpPr>
          <p:nvPr/>
        </p:nvSpPr>
        <p:spPr bwMode="auto">
          <a:xfrm>
            <a:off x="413115" y="4362448"/>
            <a:ext cx="425218" cy="419100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318837521" name="Рисунок 13188375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0949" y="1062486"/>
            <a:ext cx="3001349" cy="19894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7513487" name="Надпись 2"/>
          <p:cNvSpPr txBox="1"/>
          <p:nvPr/>
        </p:nvSpPr>
        <p:spPr bwMode="auto">
          <a:xfrm>
            <a:off x="2163288" y="209138"/>
            <a:ext cx="8110764" cy="608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3999"/>
              </a:lnSpc>
              <a:defRPr sz="3600" b="1">
                <a:solidFill>
                  <a:srgbClr val="002060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r>
              <a:rPr lang="ru-RU" sz="3200">
                <a:latin typeface="Open Sans"/>
                <a:ea typeface="Open Sans"/>
                <a:cs typeface="Open Sans"/>
              </a:rPr>
              <a:t>Практика на ЭФ (по 2-3 человека)</a:t>
            </a:r>
            <a:endParaRPr/>
          </a:p>
        </p:txBody>
      </p:sp>
      <p:grpSp>
        <p:nvGrpSpPr>
          <p:cNvPr id="1404025053" name="Группа 94"/>
          <p:cNvGrpSpPr/>
          <p:nvPr/>
        </p:nvGrpSpPr>
        <p:grpSpPr bwMode="auto">
          <a:xfrm>
            <a:off x="760049" y="1240938"/>
            <a:ext cx="4817675" cy="2416470"/>
            <a:chOff x="726780" y="3291988"/>
            <a:chExt cx="4817675" cy="2416470"/>
          </a:xfrm>
        </p:grpSpPr>
        <p:grpSp>
          <p:nvGrpSpPr>
            <p:cNvPr id="1529833466" name="Группа 5"/>
            <p:cNvGrpSpPr/>
            <p:nvPr/>
          </p:nvGrpSpPr>
          <p:grpSpPr bwMode="auto">
            <a:xfrm>
              <a:off x="755663" y="3291988"/>
              <a:ext cx="593944" cy="593204"/>
              <a:chOff x="5459411" y="1395412"/>
              <a:chExt cx="1273174" cy="1271586"/>
            </a:xfrm>
          </p:grpSpPr>
          <p:sp>
            <p:nvSpPr>
              <p:cNvPr id="1021843779" name="Овал 26" descr="Это изображение содержит значок с одним человеком, который взаимодействует с тремя людьми."/>
              <p:cNvSpPr>
                <a:spLocks noChangeArrowheads="1"/>
              </p:cNvSpPr>
              <p:nvPr/>
            </p:nvSpPr>
            <p:spPr bwMode="auto">
              <a:xfrm>
                <a:off x="5459411" y="1395412"/>
                <a:ext cx="1273174" cy="1271586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65061913" name="Группа 7"/>
              <p:cNvGrpSpPr/>
              <p:nvPr/>
            </p:nvGrpSpPr>
            <p:grpSpPr bwMode="auto">
              <a:xfrm>
                <a:off x="5781290" y="1569641"/>
                <a:ext cx="584969" cy="674402"/>
                <a:chOff x="2686050" y="2895600"/>
                <a:chExt cx="330199" cy="346074"/>
              </a:xfrm>
            </p:grpSpPr>
            <p:sp>
              <p:nvSpPr>
                <p:cNvPr id="974686835" name="Овал 309"/>
                <p:cNvSpPr>
                  <a:spLocks noChangeArrowheads="1"/>
                </p:cNvSpPr>
                <p:nvPr/>
              </p:nvSpPr>
              <p:spPr bwMode="auto">
                <a:xfrm>
                  <a:off x="2809874" y="2895600"/>
                  <a:ext cx="82549" cy="8254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96829434" name="Полилиния 310"/>
                <p:cNvSpPr/>
                <p:nvPr/>
              </p:nvSpPr>
              <p:spPr bwMode="auto">
                <a:xfrm>
                  <a:off x="2782887" y="2978150"/>
                  <a:ext cx="134937" cy="66674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 extrusionOk="0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555666" name="Овал 311"/>
                <p:cNvSpPr>
                  <a:spLocks noChangeArrowheads="1"/>
                </p:cNvSpPr>
                <p:nvPr/>
              </p:nvSpPr>
              <p:spPr bwMode="auto">
                <a:xfrm>
                  <a:off x="2708274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959448" name="Полилиния 312"/>
                <p:cNvSpPr/>
                <p:nvPr/>
              </p:nvSpPr>
              <p:spPr bwMode="auto">
                <a:xfrm>
                  <a:off x="2686050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4266026" name="Овал 313"/>
                <p:cNvSpPr>
                  <a:spLocks noChangeArrowheads="1"/>
                </p:cNvSpPr>
                <p:nvPr/>
              </p:nvSpPr>
              <p:spPr bwMode="auto">
                <a:xfrm>
                  <a:off x="2933699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25174" name="Полилиния 314"/>
                <p:cNvSpPr/>
                <p:nvPr/>
              </p:nvSpPr>
              <p:spPr bwMode="auto">
                <a:xfrm>
                  <a:off x="2911474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9358509" name="Овал 315"/>
                <p:cNvSpPr>
                  <a:spLocks noChangeArrowheads="1"/>
                </p:cNvSpPr>
                <p:nvPr/>
              </p:nvSpPr>
              <p:spPr bwMode="auto">
                <a:xfrm>
                  <a:off x="2933699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0546672" name="Полилиния 316"/>
                <p:cNvSpPr/>
                <p:nvPr/>
              </p:nvSpPr>
              <p:spPr bwMode="auto">
                <a:xfrm>
                  <a:off x="2911474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0345372" name="Овал 317"/>
                <p:cNvSpPr>
                  <a:spLocks noChangeArrowheads="1"/>
                </p:cNvSpPr>
                <p:nvPr/>
              </p:nvSpPr>
              <p:spPr bwMode="auto">
                <a:xfrm>
                  <a:off x="2820987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6531173" name="Полилиния 318"/>
                <p:cNvSpPr/>
                <p:nvPr/>
              </p:nvSpPr>
              <p:spPr bwMode="auto">
                <a:xfrm>
                  <a:off x="2798762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84882486" name="Полилиния 319"/>
                <p:cNvSpPr/>
                <p:nvPr/>
              </p:nvSpPr>
              <p:spPr bwMode="auto">
                <a:xfrm>
                  <a:off x="2738436" y="3074987"/>
                  <a:ext cx="225424" cy="15874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 extrusionOk="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20602707" name="Линия 320"/>
                <p:cNvSpPr>
                  <a:spLocks noChangeShapeType="1"/>
                </p:cNvSpPr>
                <p:nvPr/>
              </p:nvSpPr>
              <p:spPr bwMode="auto">
                <a:xfrm>
                  <a:off x="2851149" y="3044826"/>
                  <a:ext cx="0" cy="46037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653536812" name="Группа 20"/>
            <p:cNvGrpSpPr/>
            <p:nvPr/>
          </p:nvGrpSpPr>
          <p:grpSpPr bwMode="auto">
            <a:xfrm>
              <a:off x="726780" y="4173999"/>
              <a:ext cx="651709" cy="651709"/>
              <a:chOff x="3438524" y="2143125"/>
              <a:chExt cx="1396999" cy="1396999"/>
            </a:xfrm>
          </p:grpSpPr>
          <p:sp>
            <p:nvSpPr>
              <p:cNvPr id="1966717257" name="Полилиния 25" descr="Это изображение содержит значок с тремя взаимодействующими с друг другом людьми. "/>
              <p:cNvSpPr/>
              <p:nvPr/>
            </p:nvSpPr>
            <p:spPr bwMode="auto">
              <a:xfrm>
                <a:off x="3438524" y="2143125"/>
                <a:ext cx="1396999" cy="1396999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 extrusionOk="0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0291946" name="Группа 22"/>
              <p:cNvGrpSpPr/>
              <p:nvPr/>
            </p:nvGrpSpPr>
            <p:grpSpPr bwMode="auto">
              <a:xfrm>
                <a:off x="3810315" y="2465098"/>
                <a:ext cx="613093" cy="674402"/>
                <a:chOff x="3398837" y="2895600"/>
                <a:chExt cx="346074" cy="346074"/>
              </a:xfrm>
            </p:grpSpPr>
            <p:sp>
              <p:nvSpPr>
                <p:cNvPr id="1604875584" name="Полилиния 49"/>
                <p:cNvSpPr/>
                <p:nvPr/>
              </p:nvSpPr>
              <p:spPr bwMode="auto">
                <a:xfrm>
                  <a:off x="3398837" y="2986088"/>
                  <a:ext cx="82549" cy="58737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031881" name="Полилиния 50"/>
                <p:cNvSpPr/>
                <p:nvPr/>
              </p:nvSpPr>
              <p:spPr bwMode="auto">
                <a:xfrm>
                  <a:off x="3467100" y="2986088"/>
                  <a:ext cx="82549" cy="58737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78665330" name="Овал 51"/>
                <p:cNvSpPr>
                  <a:spLocks noChangeArrowheads="1"/>
                </p:cNvSpPr>
                <p:nvPr/>
              </p:nvSpPr>
              <p:spPr bwMode="auto">
                <a:xfrm>
                  <a:off x="3429000" y="2895600"/>
                  <a:ext cx="90487" cy="96837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6282206" name="Полилиния 52"/>
                <p:cNvSpPr/>
                <p:nvPr/>
              </p:nvSpPr>
              <p:spPr bwMode="auto">
                <a:xfrm>
                  <a:off x="3429000" y="2928938"/>
                  <a:ext cx="90487" cy="14287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 extrusionOk="0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925490" name="Полилиния 53"/>
                <p:cNvSpPr/>
                <p:nvPr/>
              </p:nvSpPr>
              <p:spPr bwMode="auto">
                <a:xfrm>
                  <a:off x="3594101" y="2986088"/>
                  <a:ext cx="82549" cy="58737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6762495" name="Полилиния 54"/>
                <p:cNvSpPr/>
                <p:nvPr/>
              </p:nvSpPr>
              <p:spPr bwMode="auto">
                <a:xfrm>
                  <a:off x="3662362" y="2986088"/>
                  <a:ext cx="82549" cy="58737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22113913" name="Овал 55"/>
                <p:cNvSpPr>
                  <a:spLocks noChangeArrowheads="1"/>
                </p:cNvSpPr>
                <p:nvPr/>
              </p:nvSpPr>
              <p:spPr bwMode="auto">
                <a:xfrm>
                  <a:off x="3624262" y="2895600"/>
                  <a:ext cx="90487" cy="96837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617846" name="Полилиния 56"/>
                <p:cNvSpPr/>
                <p:nvPr/>
              </p:nvSpPr>
              <p:spPr bwMode="auto">
                <a:xfrm>
                  <a:off x="3624262" y="2928938"/>
                  <a:ext cx="90487" cy="14287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 extrusionOk="0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7279397" name="Полилиния 57"/>
                <p:cNvSpPr/>
                <p:nvPr/>
              </p:nvSpPr>
              <p:spPr bwMode="auto">
                <a:xfrm>
                  <a:off x="3497262" y="3181350"/>
                  <a:ext cx="82549" cy="60324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5333404" name="Полилиния 58"/>
                <p:cNvSpPr/>
                <p:nvPr/>
              </p:nvSpPr>
              <p:spPr bwMode="auto">
                <a:xfrm>
                  <a:off x="3563937" y="3181350"/>
                  <a:ext cx="82549" cy="60324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6813570" name="Овал 59"/>
                <p:cNvSpPr>
                  <a:spLocks noChangeArrowheads="1"/>
                </p:cNvSpPr>
                <p:nvPr/>
              </p:nvSpPr>
              <p:spPr bwMode="auto">
                <a:xfrm>
                  <a:off x="3527425" y="3090863"/>
                  <a:ext cx="88899" cy="96837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95216293" name="Полилиния 60"/>
                <p:cNvSpPr/>
                <p:nvPr/>
              </p:nvSpPr>
              <p:spPr bwMode="auto">
                <a:xfrm>
                  <a:off x="3527425" y="3124200"/>
                  <a:ext cx="88899" cy="15874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 extrusionOk="0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8546862" name="Линия 61"/>
                <p:cNvSpPr>
                  <a:spLocks noChangeShapeType="1"/>
                </p:cNvSpPr>
                <p:nvPr/>
              </p:nvSpPr>
              <p:spPr bwMode="auto">
                <a:xfrm>
                  <a:off x="3451226" y="3074988"/>
                  <a:ext cx="38099" cy="38099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3331026" name="Линия 62"/>
                <p:cNvSpPr>
                  <a:spLocks noChangeShapeType="1"/>
                </p:cNvSpPr>
                <p:nvPr/>
              </p:nvSpPr>
              <p:spPr bwMode="auto">
                <a:xfrm flipH="1">
                  <a:off x="3654425" y="3074988"/>
                  <a:ext cx="38099" cy="38099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980943867" name="Группа 37"/>
            <p:cNvGrpSpPr/>
            <p:nvPr/>
          </p:nvGrpSpPr>
          <p:grpSpPr bwMode="auto">
            <a:xfrm>
              <a:off x="756033" y="5114514"/>
              <a:ext cx="593204" cy="593944"/>
              <a:chOff x="2690811" y="4162424"/>
              <a:chExt cx="1271586" cy="1273174"/>
            </a:xfrm>
          </p:grpSpPr>
          <p:sp>
            <p:nvSpPr>
              <p:cNvPr id="815343812" name="Овал 24" descr="Это изображение содержит значок с тремя людьми и шаром."/>
              <p:cNvSpPr>
                <a:spLocks noChangeArrowheads="1"/>
              </p:cNvSpPr>
              <p:nvPr/>
            </p:nvSpPr>
            <p:spPr bwMode="auto">
              <a:xfrm>
                <a:off x="2690811" y="4162424"/>
                <a:ext cx="1271586" cy="1273174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582352756" name="Группа 39"/>
              <p:cNvGrpSpPr/>
              <p:nvPr/>
            </p:nvGrpSpPr>
            <p:grpSpPr bwMode="auto">
              <a:xfrm>
                <a:off x="3011358" y="4426328"/>
                <a:ext cx="610281" cy="674402"/>
                <a:chOff x="4841875" y="2895600"/>
                <a:chExt cx="344487" cy="346074"/>
              </a:xfrm>
            </p:grpSpPr>
            <p:sp>
              <p:nvSpPr>
                <p:cNvPr id="1745528793" name="Полилиния 258"/>
                <p:cNvSpPr/>
                <p:nvPr/>
              </p:nvSpPr>
              <p:spPr bwMode="auto">
                <a:xfrm>
                  <a:off x="4916487" y="2895600"/>
                  <a:ext cx="195262" cy="195262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 extrusionOk="0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20054665" name="Полилиния 259"/>
                <p:cNvSpPr/>
                <p:nvPr/>
              </p:nvSpPr>
              <p:spPr bwMode="auto">
                <a:xfrm>
                  <a:off x="4957763" y="2895600"/>
                  <a:ext cx="52387" cy="195262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 extrusionOk="0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3164765" name="Полилиния 260"/>
                <p:cNvSpPr/>
                <p:nvPr/>
              </p:nvSpPr>
              <p:spPr bwMode="auto">
                <a:xfrm>
                  <a:off x="5018087" y="2895600"/>
                  <a:ext cx="52387" cy="195262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 extrusionOk="0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2954492" name="Линия 261"/>
                <p:cNvSpPr>
                  <a:spLocks noChangeShapeType="1"/>
                </p:cNvSpPr>
                <p:nvPr/>
              </p:nvSpPr>
              <p:spPr bwMode="auto">
                <a:xfrm>
                  <a:off x="4932362" y="3044826"/>
                  <a:ext cx="165099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75181949" name="Линия 262"/>
                <p:cNvSpPr>
                  <a:spLocks noChangeShapeType="1"/>
                </p:cNvSpPr>
                <p:nvPr/>
              </p:nvSpPr>
              <p:spPr bwMode="auto">
                <a:xfrm>
                  <a:off x="4932362" y="2940050"/>
                  <a:ext cx="165099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3402606" name="Линия 263"/>
                <p:cNvSpPr>
                  <a:spLocks noChangeShapeType="1"/>
                </p:cNvSpPr>
                <p:nvPr/>
              </p:nvSpPr>
              <p:spPr bwMode="auto">
                <a:xfrm>
                  <a:off x="4916487" y="2992437"/>
                  <a:ext cx="195262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08218169" name="Овал 264"/>
                <p:cNvSpPr>
                  <a:spLocks noChangeArrowheads="1"/>
                </p:cNvSpPr>
                <p:nvPr/>
              </p:nvSpPr>
              <p:spPr bwMode="auto">
                <a:xfrm>
                  <a:off x="4864100" y="3105150"/>
                  <a:ext cx="74612" cy="7619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80486022" name="Овал 265"/>
                <p:cNvSpPr>
                  <a:spLocks noChangeArrowheads="1"/>
                </p:cNvSpPr>
                <p:nvPr/>
              </p:nvSpPr>
              <p:spPr bwMode="auto">
                <a:xfrm>
                  <a:off x="4976812" y="3105150"/>
                  <a:ext cx="74612" cy="7619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1423098" name="Овал 266"/>
                <p:cNvSpPr>
                  <a:spLocks noChangeArrowheads="1"/>
                </p:cNvSpPr>
                <p:nvPr/>
              </p:nvSpPr>
              <p:spPr bwMode="auto">
                <a:xfrm>
                  <a:off x="5089524" y="3105150"/>
                  <a:ext cx="74612" cy="7619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07327612" name="Полилиния 267"/>
                <p:cNvSpPr/>
                <p:nvPr/>
              </p:nvSpPr>
              <p:spPr bwMode="auto">
                <a:xfrm>
                  <a:off x="4841875" y="3181350"/>
                  <a:ext cx="344487" cy="60324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 extrusionOk="0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30728062" name="Группа 84"/>
            <p:cNvGrpSpPr/>
            <p:nvPr/>
          </p:nvGrpSpPr>
          <p:grpSpPr bwMode="auto">
            <a:xfrm>
              <a:off x="1636213" y="3489300"/>
              <a:ext cx="3908242" cy="198580"/>
              <a:chOff x="1636213" y="3195949"/>
              <a:chExt cx="2421164" cy="88595"/>
            </a:xfrm>
          </p:grpSpPr>
          <p:sp>
            <p:nvSpPr>
              <p:cNvPr id="905526352" name="Прямоугольник: Скругленные углы 81"/>
              <p:cNvSpPr/>
              <p:nvPr/>
            </p:nvSpPr>
            <p:spPr bwMode="auto">
              <a:xfrm>
                <a:off x="1636213" y="3195963"/>
                <a:ext cx="2421164" cy="8858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14882696" name="Прямоугольник: Скругленные углы 82"/>
              <p:cNvSpPr/>
              <p:nvPr/>
            </p:nvSpPr>
            <p:spPr bwMode="auto">
              <a:xfrm>
                <a:off x="1636214" y="3195949"/>
                <a:ext cx="1458428" cy="885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9354313" name="Группа 85"/>
            <p:cNvGrpSpPr/>
            <p:nvPr/>
          </p:nvGrpSpPr>
          <p:grpSpPr bwMode="auto">
            <a:xfrm>
              <a:off x="1636213" y="4422277"/>
              <a:ext cx="3908242" cy="198580"/>
              <a:chOff x="1636213" y="3195949"/>
              <a:chExt cx="2421164" cy="88595"/>
            </a:xfrm>
          </p:grpSpPr>
          <p:sp>
            <p:nvSpPr>
              <p:cNvPr id="690568890" name="Прямоугольник: Скругленные углы 86"/>
              <p:cNvSpPr/>
              <p:nvPr/>
            </p:nvSpPr>
            <p:spPr bwMode="auto">
              <a:xfrm>
                <a:off x="1636213" y="3195963"/>
                <a:ext cx="2421164" cy="8858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6683018" name="Прямоугольник: Скругленные углы 87"/>
              <p:cNvSpPr/>
              <p:nvPr/>
            </p:nvSpPr>
            <p:spPr bwMode="auto">
              <a:xfrm>
                <a:off x="1636214" y="3195949"/>
                <a:ext cx="1458428" cy="885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94985566" name="Группа 88"/>
            <p:cNvGrpSpPr/>
            <p:nvPr/>
          </p:nvGrpSpPr>
          <p:grpSpPr bwMode="auto">
            <a:xfrm>
              <a:off x="1636213" y="5306794"/>
              <a:ext cx="3908242" cy="198580"/>
              <a:chOff x="1636213" y="3195949"/>
              <a:chExt cx="2421164" cy="88595"/>
            </a:xfrm>
          </p:grpSpPr>
          <p:sp>
            <p:nvSpPr>
              <p:cNvPr id="557385511" name="Прямоугольник: Скругленные углы 89"/>
              <p:cNvSpPr/>
              <p:nvPr/>
            </p:nvSpPr>
            <p:spPr bwMode="auto">
              <a:xfrm>
                <a:off x="1636213" y="3195963"/>
                <a:ext cx="2421164" cy="8858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26686667" name="Прямоугольник: Скругленные углы 90"/>
              <p:cNvSpPr/>
              <p:nvPr/>
            </p:nvSpPr>
            <p:spPr bwMode="auto">
              <a:xfrm>
                <a:off x="1636214" y="3195949"/>
                <a:ext cx="1458428" cy="885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51020046" name="Группа 51"/>
          <p:cNvGrpSpPr/>
          <p:nvPr/>
        </p:nvGrpSpPr>
        <p:grpSpPr bwMode="auto">
          <a:xfrm>
            <a:off x="756852" y="3916727"/>
            <a:ext cx="4817675" cy="2416470"/>
            <a:chOff x="726780" y="3291988"/>
            <a:chExt cx="4817675" cy="2416470"/>
          </a:xfrm>
        </p:grpSpPr>
        <p:grpSp>
          <p:nvGrpSpPr>
            <p:cNvPr id="2040508446" name="Группа 53"/>
            <p:cNvGrpSpPr/>
            <p:nvPr/>
          </p:nvGrpSpPr>
          <p:grpSpPr bwMode="auto">
            <a:xfrm>
              <a:off x="755663" y="3291988"/>
              <a:ext cx="593944" cy="593204"/>
              <a:chOff x="5459411" y="1395412"/>
              <a:chExt cx="1273174" cy="1271586"/>
            </a:xfrm>
          </p:grpSpPr>
          <p:sp>
            <p:nvSpPr>
              <p:cNvPr id="704434893" name="Овал 26" descr="Это изображение содержит значок с одним человеком, который взаимодействует с тремя людьми."/>
              <p:cNvSpPr>
                <a:spLocks noChangeArrowheads="1"/>
              </p:cNvSpPr>
              <p:nvPr/>
            </p:nvSpPr>
            <p:spPr bwMode="auto">
              <a:xfrm>
                <a:off x="5459411" y="1395412"/>
                <a:ext cx="1273174" cy="1271586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5752304" name="Группа 104"/>
              <p:cNvGrpSpPr/>
              <p:nvPr/>
            </p:nvGrpSpPr>
            <p:grpSpPr bwMode="auto">
              <a:xfrm>
                <a:off x="5781290" y="1569641"/>
                <a:ext cx="584969" cy="674402"/>
                <a:chOff x="2686050" y="2895600"/>
                <a:chExt cx="330199" cy="346074"/>
              </a:xfrm>
            </p:grpSpPr>
            <p:sp>
              <p:nvSpPr>
                <p:cNvPr id="28028419" name="Овал 309"/>
                <p:cNvSpPr>
                  <a:spLocks noChangeArrowheads="1"/>
                </p:cNvSpPr>
                <p:nvPr/>
              </p:nvSpPr>
              <p:spPr bwMode="auto">
                <a:xfrm>
                  <a:off x="2809874" y="2895600"/>
                  <a:ext cx="82549" cy="8254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4364460" name="Полилиния 310"/>
                <p:cNvSpPr/>
                <p:nvPr/>
              </p:nvSpPr>
              <p:spPr bwMode="auto">
                <a:xfrm>
                  <a:off x="2782887" y="2978150"/>
                  <a:ext cx="134937" cy="66674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 extrusionOk="0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61582335" name="Овал 311"/>
                <p:cNvSpPr>
                  <a:spLocks noChangeArrowheads="1"/>
                </p:cNvSpPr>
                <p:nvPr/>
              </p:nvSpPr>
              <p:spPr bwMode="auto">
                <a:xfrm>
                  <a:off x="2708274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7225875" name="Полилиния 312"/>
                <p:cNvSpPr/>
                <p:nvPr/>
              </p:nvSpPr>
              <p:spPr bwMode="auto">
                <a:xfrm>
                  <a:off x="2686050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731166" name="Овал 313"/>
                <p:cNvSpPr>
                  <a:spLocks noChangeArrowheads="1"/>
                </p:cNvSpPr>
                <p:nvPr/>
              </p:nvSpPr>
              <p:spPr bwMode="auto">
                <a:xfrm>
                  <a:off x="2933699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397817" name="Полилиния 314"/>
                <p:cNvSpPr/>
                <p:nvPr/>
              </p:nvSpPr>
              <p:spPr bwMode="auto">
                <a:xfrm>
                  <a:off x="2911474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0013810" name="Овал 315"/>
                <p:cNvSpPr>
                  <a:spLocks noChangeArrowheads="1"/>
                </p:cNvSpPr>
                <p:nvPr/>
              </p:nvSpPr>
              <p:spPr bwMode="auto">
                <a:xfrm>
                  <a:off x="2933699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5581660" name="Полилиния 316"/>
                <p:cNvSpPr/>
                <p:nvPr/>
              </p:nvSpPr>
              <p:spPr bwMode="auto">
                <a:xfrm>
                  <a:off x="2911474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75654353" name="Овал 317"/>
                <p:cNvSpPr>
                  <a:spLocks noChangeArrowheads="1"/>
                </p:cNvSpPr>
                <p:nvPr/>
              </p:nvSpPr>
              <p:spPr bwMode="auto">
                <a:xfrm>
                  <a:off x="2820987" y="3128961"/>
                  <a:ext cx="60324" cy="58737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95391927" name="Полилиния 318"/>
                <p:cNvSpPr/>
                <p:nvPr/>
              </p:nvSpPr>
              <p:spPr bwMode="auto">
                <a:xfrm>
                  <a:off x="2798762" y="3187701"/>
                  <a:ext cx="104774" cy="53973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 extrusionOk="0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1302071" name="Полилиния 319"/>
                <p:cNvSpPr/>
                <p:nvPr/>
              </p:nvSpPr>
              <p:spPr bwMode="auto">
                <a:xfrm>
                  <a:off x="2738436" y="3074987"/>
                  <a:ext cx="225424" cy="15874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 extrusionOk="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680906" name="Линия 320"/>
                <p:cNvSpPr>
                  <a:spLocks noChangeShapeType="1"/>
                </p:cNvSpPr>
                <p:nvPr/>
              </p:nvSpPr>
              <p:spPr bwMode="auto">
                <a:xfrm>
                  <a:off x="2851149" y="3044826"/>
                  <a:ext cx="0" cy="46037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50736612" name="Группа 54"/>
            <p:cNvGrpSpPr/>
            <p:nvPr/>
          </p:nvGrpSpPr>
          <p:grpSpPr bwMode="auto">
            <a:xfrm>
              <a:off x="726780" y="4173999"/>
              <a:ext cx="651709" cy="651709"/>
              <a:chOff x="3438524" y="2143125"/>
              <a:chExt cx="1396999" cy="1396999"/>
            </a:xfrm>
          </p:grpSpPr>
          <p:sp>
            <p:nvSpPr>
              <p:cNvPr id="428003842" name="Полилиния 25" descr="Это изображение содержит значок с тремя взаимодействующими с друг другом людьми. "/>
              <p:cNvSpPr/>
              <p:nvPr/>
            </p:nvSpPr>
            <p:spPr bwMode="auto">
              <a:xfrm>
                <a:off x="3438524" y="2143125"/>
                <a:ext cx="1396999" cy="1396999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 extrusionOk="0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45200997" name="Группа 78"/>
              <p:cNvGrpSpPr/>
              <p:nvPr/>
            </p:nvGrpSpPr>
            <p:grpSpPr bwMode="auto">
              <a:xfrm>
                <a:off x="3810315" y="2465098"/>
                <a:ext cx="613093" cy="674402"/>
                <a:chOff x="3398837" y="2895600"/>
                <a:chExt cx="346074" cy="346074"/>
              </a:xfrm>
            </p:grpSpPr>
            <p:sp>
              <p:nvSpPr>
                <p:cNvPr id="983075517" name="Полилиния 49"/>
                <p:cNvSpPr/>
                <p:nvPr/>
              </p:nvSpPr>
              <p:spPr bwMode="auto">
                <a:xfrm>
                  <a:off x="3398837" y="2986088"/>
                  <a:ext cx="82549" cy="58737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1968702" name="Полилиния 50"/>
                <p:cNvSpPr/>
                <p:nvPr/>
              </p:nvSpPr>
              <p:spPr bwMode="auto">
                <a:xfrm>
                  <a:off x="3467100" y="2986088"/>
                  <a:ext cx="82549" cy="58737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5686075" name="Овал 51"/>
                <p:cNvSpPr>
                  <a:spLocks noChangeArrowheads="1"/>
                </p:cNvSpPr>
                <p:nvPr/>
              </p:nvSpPr>
              <p:spPr bwMode="auto">
                <a:xfrm>
                  <a:off x="3429000" y="2895600"/>
                  <a:ext cx="90487" cy="96837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944993" name="Полилиния 52"/>
                <p:cNvSpPr/>
                <p:nvPr/>
              </p:nvSpPr>
              <p:spPr bwMode="auto">
                <a:xfrm>
                  <a:off x="3429000" y="2928938"/>
                  <a:ext cx="90487" cy="14287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 extrusionOk="0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70464271" name="Полилиния 53"/>
                <p:cNvSpPr/>
                <p:nvPr/>
              </p:nvSpPr>
              <p:spPr bwMode="auto">
                <a:xfrm>
                  <a:off x="3594101" y="2986088"/>
                  <a:ext cx="82549" cy="58737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7597685" name="Полилиния 54"/>
                <p:cNvSpPr/>
                <p:nvPr/>
              </p:nvSpPr>
              <p:spPr bwMode="auto">
                <a:xfrm>
                  <a:off x="3662362" y="2986088"/>
                  <a:ext cx="82549" cy="58737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3283316" name="Овал 55"/>
                <p:cNvSpPr>
                  <a:spLocks noChangeArrowheads="1"/>
                </p:cNvSpPr>
                <p:nvPr/>
              </p:nvSpPr>
              <p:spPr bwMode="auto">
                <a:xfrm>
                  <a:off x="3624262" y="2895600"/>
                  <a:ext cx="90487" cy="96837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0844804" name="Полилиния 56"/>
                <p:cNvSpPr/>
                <p:nvPr/>
              </p:nvSpPr>
              <p:spPr bwMode="auto">
                <a:xfrm>
                  <a:off x="3624262" y="2928938"/>
                  <a:ext cx="90487" cy="14287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 extrusionOk="0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5409541" name="Полилиния 57"/>
                <p:cNvSpPr/>
                <p:nvPr/>
              </p:nvSpPr>
              <p:spPr bwMode="auto">
                <a:xfrm>
                  <a:off x="3497262" y="3181350"/>
                  <a:ext cx="82549" cy="60324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5301948" name="Полилиния 58"/>
                <p:cNvSpPr/>
                <p:nvPr/>
              </p:nvSpPr>
              <p:spPr bwMode="auto">
                <a:xfrm>
                  <a:off x="3563937" y="3181350"/>
                  <a:ext cx="82549" cy="60324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 extrusionOk="0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1239569" name="Овал 59"/>
                <p:cNvSpPr>
                  <a:spLocks noChangeArrowheads="1"/>
                </p:cNvSpPr>
                <p:nvPr/>
              </p:nvSpPr>
              <p:spPr bwMode="auto">
                <a:xfrm>
                  <a:off x="3527425" y="3090863"/>
                  <a:ext cx="88899" cy="96837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6236571" name="Полилиния 60"/>
                <p:cNvSpPr/>
                <p:nvPr/>
              </p:nvSpPr>
              <p:spPr bwMode="auto">
                <a:xfrm>
                  <a:off x="3527425" y="3124200"/>
                  <a:ext cx="88899" cy="15874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 extrusionOk="0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5476562" name="Линия 61"/>
                <p:cNvSpPr>
                  <a:spLocks noChangeShapeType="1"/>
                </p:cNvSpPr>
                <p:nvPr/>
              </p:nvSpPr>
              <p:spPr bwMode="auto">
                <a:xfrm>
                  <a:off x="3451226" y="3074988"/>
                  <a:ext cx="38099" cy="38099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10704" name="Линия 62"/>
                <p:cNvSpPr>
                  <a:spLocks noChangeShapeType="1"/>
                </p:cNvSpPr>
                <p:nvPr/>
              </p:nvSpPr>
              <p:spPr bwMode="auto">
                <a:xfrm flipH="1">
                  <a:off x="3654425" y="3074988"/>
                  <a:ext cx="38099" cy="38099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61226465" name="Группа 55"/>
            <p:cNvGrpSpPr/>
            <p:nvPr/>
          </p:nvGrpSpPr>
          <p:grpSpPr bwMode="auto">
            <a:xfrm>
              <a:off x="756033" y="5114514"/>
              <a:ext cx="593204" cy="593944"/>
              <a:chOff x="2690811" y="4162424"/>
              <a:chExt cx="1271586" cy="1273174"/>
            </a:xfrm>
          </p:grpSpPr>
          <p:sp>
            <p:nvSpPr>
              <p:cNvPr id="1160328316" name="Овал 24" descr="Это изображение содержит значок с тремя людьми и шаром."/>
              <p:cNvSpPr>
                <a:spLocks noChangeArrowheads="1"/>
              </p:cNvSpPr>
              <p:nvPr/>
            </p:nvSpPr>
            <p:spPr bwMode="auto">
              <a:xfrm>
                <a:off x="2690811" y="4162424"/>
                <a:ext cx="1271586" cy="1273174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957853040" name="Группа 66"/>
              <p:cNvGrpSpPr/>
              <p:nvPr/>
            </p:nvGrpSpPr>
            <p:grpSpPr bwMode="auto">
              <a:xfrm>
                <a:off x="3011358" y="4426328"/>
                <a:ext cx="610281" cy="674402"/>
                <a:chOff x="4841875" y="2895600"/>
                <a:chExt cx="344487" cy="346074"/>
              </a:xfrm>
            </p:grpSpPr>
            <p:sp>
              <p:nvSpPr>
                <p:cNvPr id="1206015476" name="Полилиния 258"/>
                <p:cNvSpPr/>
                <p:nvPr/>
              </p:nvSpPr>
              <p:spPr bwMode="auto">
                <a:xfrm>
                  <a:off x="4916487" y="2895600"/>
                  <a:ext cx="195262" cy="195262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 extrusionOk="0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13305725" name="Полилиния 259"/>
                <p:cNvSpPr/>
                <p:nvPr/>
              </p:nvSpPr>
              <p:spPr bwMode="auto">
                <a:xfrm>
                  <a:off x="4957763" y="2895600"/>
                  <a:ext cx="52387" cy="195262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 extrusionOk="0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9391755" name="Полилиния 260"/>
                <p:cNvSpPr/>
                <p:nvPr/>
              </p:nvSpPr>
              <p:spPr bwMode="auto">
                <a:xfrm>
                  <a:off x="5018087" y="2895600"/>
                  <a:ext cx="52387" cy="195262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 extrusionOk="0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730209" name="Линия 261"/>
                <p:cNvSpPr>
                  <a:spLocks noChangeShapeType="1"/>
                </p:cNvSpPr>
                <p:nvPr/>
              </p:nvSpPr>
              <p:spPr bwMode="auto">
                <a:xfrm>
                  <a:off x="4932362" y="3044826"/>
                  <a:ext cx="165099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9422991" name="Линия 262"/>
                <p:cNvSpPr>
                  <a:spLocks noChangeShapeType="1"/>
                </p:cNvSpPr>
                <p:nvPr/>
              </p:nvSpPr>
              <p:spPr bwMode="auto">
                <a:xfrm>
                  <a:off x="4932362" y="2940050"/>
                  <a:ext cx="165099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6284585" name="Линия 263"/>
                <p:cNvSpPr>
                  <a:spLocks noChangeShapeType="1"/>
                </p:cNvSpPr>
                <p:nvPr/>
              </p:nvSpPr>
              <p:spPr bwMode="auto">
                <a:xfrm>
                  <a:off x="4916487" y="2992437"/>
                  <a:ext cx="195262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86971994" name="Овал 264"/>
                <p:cNvSpPr>
                  <a:spLocks noChangeArrowheads="1"/>
                </p:cNvSpPr>
                <p:nvPr/>
              </p:nvSpPr>
              <p:spPr bwMode="auto">
                <a:xfrm>
                  <a:off x="4864100" y="3105150"/>
                  <a:ext cx="74612" cy="7619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5917106" name="Овал 265"/>
                <p:cNvSpPr>
                  <a:spLocks noChangeArrowheads="1"/>
                </p:cNvSpPr>
                <p:nvPr/>
              </p:nvSpPr>
              <p:spPr bwMode="auto">
                <a:xfrm>
                  <a:off x="4976812" y="3105150"/>
                  <a:ext cx="74612" cy="7619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5087807" name="Овал 266"/>
                <p:cNvSpPr>
                  <a:spLocks noChangeArrowheads="1"/>
                </p:cNvSpPr>
                <p:nvPr/>
              </p:nvSpPr>
              <p:spPr bwMode="auto">
                <a:xfrm>
                  <a:off x="5089524" y="3105150"/>
                  <a:ext cx="74612" cy="76199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17643092" name="Полилиния 267"/>
                <p:cNvSpPr/>
                <p:nvPr/>
              </p:nvSpPr>
              <p:spPr bwMode="auto">
                <a:xfrm>
                  <a:off x="4841875" y="3181350"/>
                  <a:ext cx="344487" cy="60324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 extrusionOk="0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15819432" name="Группа 56"/>
            <p:cNvGrpSpPr/>
            <p:nvPr/>
          </p:nvGrpSpPr>
          <p:grpSpPr bwMode="auto">
            <a:xfrm>
              <a:off x="1636213" y="3489300"/>
              <a:ext cx="3908242" cy="198580"/>
              <a:chOff x="1636213" y="3195949"/>
              <a:chExt cx="2421164" cy="88595"/>
            </a:xfrm>
          </p:grpSpPr>
          <p:sp>
            <p:nvSpPr>
              <p:cNvPr id="455932886" name="Прямоугольник: Скругленные углы 81"/>
              <p:cNvSpPr/>
              <p:nvPr/>
            </p:nvSpPr>
            <p:spPr bwMode="auto">
              <a:xfrm>
                <a:off x="1636213" y="3195963"/>
                <a:ext cx="2421164" cy="8858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63089498" name="Прямоугольник: Скругленные углы 82"/>
              <p:cNvSpPr/>
              <p:nvPr/>
            </p:nvSpPr>
            <p:spPr bwMode="auto">
              <a:xfrm>
                <a:off x="1636214" y="3195949"/>
                <a:ext cx="1458428" cy="885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4997798" name="Группа 57"/>
            <p:cNvGrpSpPr/>
            <p:nvPr/>
          </p:nvGrpSpPr>
          <p:grpSpPr bwMode="auto">
            <a:xfrm>
              <a:off x="1636213" y="4422277"/>
              <a:ext cx="3908242" cy="198580"/>
              <a:chOff x="1636213" y="3195949"/>
              <a:chExt cx="2421164" cy="88595"/>
            </a:xfrm>
          </p:grpSpPr>
          <p:sp>
            <p:nvSpPr>
              <p:cNvPr id="589968656" name="Прямоугольник: Скругленные углы 86"/>
              <p:cNvSpPr/>
              <p:nvPr/>
            </p:nvSpPr>
            <p:spPr bwMode="auto">
              <a:xfrm>
                <a:off x="1636213" y="3195963"/>
                <a:ext cx="2421164" cy="8858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56318764" name="Прямоугольник: Скругленные углы 87"/>
              <p:cNvSpPr/>
              <p:nvPr/>
            </p:nvSpPr>
            <p:spPr bwMode="auto">
              <a:xfrm>
                <a:off x="1636214" y="3195949"/>
                <a:ext cx="1458428" cy="885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9743468" name="Группа 58"/>
            <p:cNvGrpSpPr/>
            <p:nvPr/>
          </p:nvGrpSpPr>
          <p:grpSpPr bwMode="auto">
            <a:xfrm>
              <a:off x="1636213" y="5306794"/>
              <a:ext cx="3908242" cy="198580"/>
              <a:chOff x="1636213" y="3195949"/>
              <a:chExt cx="2421164" cy="88595"/>
            </a:xfrm>
          </p:grpSpPr>
          <p:sp>
            <p:nvSpPr>
              <p:cNvPr id="691293909" name="Прямоугольник: Скругленные углы 89"/>
              <p:cNvSpPr/>
              <p:nvPr/>
            </p:nvSpPr>
            <p:spPr bwMode="auto">
              <a:xfrm>
                <a:off x="1636213" y="3195963"/>
                <a:ext cx="2421164" cy="8858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51452229" name="Прямоугольник: Скругленные углы 90"/>
              <p:cNvSpPr/>
              <p:nvPr/>
            </p:nvSpPr>
            <p:spPr bwMode="auto">
              <a:xfrm>
                <a:off x="1636214" y="3195949"/>
                <a:ext cx="1458428" cy="885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84310232" name="TextBox 120"/>
          <p:cNvSpPr txBox="1"/>
          <p:nvPr/>
        </p:nvSpPr>
        <p:spPr bwMode="auto">
          <a:xfrm>
            <a:off x="1645486" y="3641297"/>
            <a:ext cx="5459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cs typeface="Segoe UI"/>
              </a:rPr>
              <a:t>Аналитический консалтинговый центр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cs typeface="Segoe UI"/>
              </a:rPr>
              <a:t> </a:t>
            </a:r>
            <a:endParaRPr/>
          </a:p>
        </p:txBody>
      </p:sp>
      <p:sp>
        <p:nvSpPr>
          <p:cNvPr id="1084489273" name="TextBox 122"/>
          <p:cNvSpPr txBox="1"/>
          <p:nvPr/>
        </p:nvSpPr>
        <p:spPr bwMode="auto">
          <a:xfrm>
            <a:off x="1613887" y="2843665"/>
            <a:ext cx="8060923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Segoe UI"/>
                <a:cs typeface="Segoe UI"/>
              </a:rPr>
              <a:t>Центр биоэкономики и эко-инноваций</a:t>
            </a:r>
            <a:endParaRPr/>
          </a:p>
        </p:txBody>
      </p:sp>
      <p:sp>
        <p:nvSpPr>
          <p:cNvPr id="1113297997" name="TextBox 124"/>
          <p:cNvSpPr txBox="1"/>
          <p:nvPr/>
        </p:nvSpPr>
        <p:spPr bwMode="auto">
          <a:xfrm>
            <a:off x="1666285" y="1769918"/>
            <a:ext cx="5889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cs typeface="Segoe UI"/>
              </a:rPr>
              <a:t>Центр исследования сетевой экономики/ Лаборатория институционального анализа</a:t>
            </a:r>
            <a:endParaRPr sz="1800"/>
          </a:p>
        </p:txBody>
      </p:sp>
      <p:sp>
        <p:nvSpPr>
          <p:cNvPr id="141421566" name="TextBox 126"/>
          <p:cNvSpPr txBox="1"/>
          <p:nvPr/>
        </p:nvSpPr>
        <p:spPr bwMode="auto">
          <a:xfrm>
            <a:off x="1635369" y="1009647"/>
            <a:ext cx="5852346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Segoe UI"/>
                <a:cs typeface="Segoe UI"/>
              </a:rPr>
              <a:t>Центр развития потребительского рынка</a:t>
            </a:r>
            <a:endParaRPr/>
          </a:p>
        </p:txBody>
      </p:sp>
      <p:sp>
        <p:nvSpPr>
          <p:cNvPr id="1551628907" name="TextBox 128"/>
          <p:cNvSpPr txBox="1"/>
          <p:nvPr/>
        </p:nvSpPr>
        <p:spPr bwMode="auto">
          <a:xfrm>
            <a:off x="1618909" y="4597394"/>
            <a:ext cx="6137824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Segoe UI"/>
                <a:cs typeface="Segoe UI"/>
              </a:rPr>
              <a:t>Лаборатория изучения экономик стран БРИКС</a:t>
            </a:r>
            <a:endParaRPr sz="1800"/>
          </a:p>
        </p:txBody>
      </p:sp>
      <p:sp>
        <p:nvSpPr>
          <p:cNvPr id="1972472435" name="TextBox 130"/>
          <p:cNvSpPr txBox="1"/>
          <p:nvPr/>
        </p:nvSpPr>
        <p:spPr bwMode="auto">
          <a:xfrm>
            <a:off x="1691472" y="6315319"/>
            <a:ext cx="5217644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cs typeface="Segoe UI"/>
              </a:rPr>
              <a:t>Отдел международных проектов ЭФ МГУ</a:t>
            </a:r>
            <a:endParaRPr/>
          </a:p>
        </p:txBody>
      </p:sp>
      <p:sp>
        <p:nvSpPr>
          <p:cNvPr id="1649924416" name="TextBox 130"/>
          <p:cNvSpPr txBox="1"/>
          <p:nvPr/>
        </p:nvSpPr>
        <p:spPr bwMode="auto">
          <a:xfrm>
            <a:off x="1666285" y="5479781"/>
            <a:ext cx="9898759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cs typeface="Segoe UI"/>
              </a:rPr>
              <a:t>Проект «Знакомьтесь, Дело», Учебно-научная лаборатория «Проект МАХ»</a:t>
            </a:r>
            <a:endParaRPr/>
          </a:p>
        </p:txBody>
      </p:sp>
      <p:pic>
        <p:nvPicPr>
          <p:cNvPr id="1230990966" name="Google Shape;71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31634" y="194904"/>
            <a:ext cx="850437" cy="81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69310024" name="Рисунок 14693100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09709" y="184148"/>
            <a:ext cx="2551723" cy="4736902"/>
          </a:xfrm>
          <a:prstGeom prst="rect">
            <a:avLst/>
          </a:prstGeom>
        </p:spPr>
      </p:pic>
      <p:sp>
        <p:nvSpPr>
          <p:cNvPr id="332122251" name="Заголовок 1"/>
          <p:cNvSpPr>
            <a:spLocks noGrp="1"/>
          </p:cNvSpPr>
          <p:nvPr/>
        </p:nvSpPr>
        <p:spPr bwMode="auto">
          <a:xfrm>
            <a:off x="1049987" y="316524"/>
            <a:ext cx="8707732" cy="539748"/>
          </a:xfrm>
        </p:spPr>
        <p:txBody>
          <a:bodyPr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Практика в торговых представительствах РФ</a:t>
            </a:r>
            <a:endParaRPr sz="2800">
              <a:latin typeface="Open Sans"/>
              <a:cs typeface="Open Sans"/>
            </a:endParaRPr>
          </a:p>
        </p:txBody>
      </p:sp>
      <p:pic>
        <p:nvPicPr>
          <p:cNvPr id="838414006" name="Рисунок 83841400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44368" y="3020287"/>
            <a:ext cx="3014560" cy="2266948"/>
          </a:xfrm>
          <a:prstGeom prst="rect">
            <a:avLst/>
          </a:prstGeom>
        </p:spPr>
      </p:pic>
      <p:pic>
        <p:nvPicPr>
          <p:cNvPr id="341076245" name="Рисунок 3410762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25849" y="4759125"/>
            <a:ext cx="2962275" cy="1855421"/>
          </a:xfrm>
          <a:prstGeom prst="rect">
            <a:avLst/>
          </a:prstGeom>
        </p:spPr>
      </p:pic>
      <p:pic>
        <p:nvPicPr>
          <p:cNvPr id="375912851" name="Рисунок 37591285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33590" y="891208"/>
            <a:ext cx="3826567" cy="2009875"/>
          </a:xfrm>
          <a:prstGeom prst="rect">
            <a:avLst/>
          </a:prstGeom>
        </p:spPr>
      </p:pic>
      <p:sp>
        <p:nvSpPr>
          <p:cNvPr id="709152502" name="Блок-схема: альтернативный процесс 709152501"/>
          <p:cNvSpPr/>
          <p:nvPr/>
        </p:nvSpPr>
        <p:spPr bwMode="auto">
          <a:xfrm>
            <a:off x="140906" y="4742727"/>
            <a:ext cx="7711971" cy="1888215"/>
          </a:xfrm>
          <a:prstGeom prst="flowChartAlternateProcess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21890386" name="TextBox 1721890385"/>
          <p:cNvSpPr txBox="1"/>
          <p:nvPr/>
        </p:nvSpPr>
        <p:spPr bwMode="auto">
          <a:xfrm>
            <a:off x="140906" y="4802735"/>
            <a:ext cx="7538658" cy="1768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600" b="1" i="0" u="none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Торговое представительство</a:t>
            </a:r>
            <a:r>
              <a:rPr sz="1600" b="0" i="0" u="none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– государственный орган в составе российской дипломатической миссии, обеспечивающий содействие развитию двустороннего торгово-экономического, инвестиционного и межрегионального сотрудничества.</a:t>
            </a:r>
            <a:endParaRPr sz="1400">
              <a:solidFill>
                <a:srgbClr val="002060"/>
              </a:solidFill>
              <a:latin typeface="Open Sans"/>
              <a:cs typeface="Open Sans"/>
            </a:endParaRPr>
          </a:p>
          <a:p>
            <a:pPr algn="just">
              <a:defRPr/>
            </a:pPr>
            <a:endParaRPr sz="1400">
              <a:solidFill>
                <a:srgbClr val="002060"/>
              </a:solidFill>
              <a:latin typeface="Open Sans"/>
              <a:cs typeface="Open Sans"/>
            </a:endParaRPr>
          </a:p>
          <a:p>
            <a:pPr algn="just">
              <a:defRPr/>
            </a:pPr>
            <a:r>
              <a:rPr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Система торгпредств: </a:t>
            </a:r>
            <a:r>
              <a:rPr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охват свыше 65 государств</a:t>
            </a:r>
            <a:r>
              <a:rPr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en-US" sz="16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Общее руководство  осуществляет Министерство промышленности и торговли РФ.</a:t>
            </a:r>
            <a:endParaRPr sz="18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284643876" name="Google Shape;62;p13"/>
          <p:cNvSpPr txBox="1"/>
          <p:nvPr/>
        </p:nvSpPr>
        <p:spPr bwMode="auto">
          <a:xfrm>
            <a:off x="313050" y="1581147"/>
            <a:ext cx="5090802" cy="26398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6277" tIns="146277" rIns="146277" bIns="146277" anchor="t" anchorCtr="0"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 2025 года: содействие студентам в прохождении стажировок в </a:t>
            </a:r>
            <a:r>
              <a:rPr lang="ru-RU" sz="18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торговых представительствах РФ в иностранных государствах</a:t>
            </a:r>
            <a:r>
              <a:rPr lang="ru-RU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ru-RU" sz="1800" u="sng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 каникулярный период</a:t>
            </a:r>
            <a:r>
              <a:rPr lang="ru-RU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).</a:t>
            </a:r>
            <a:endParaRPr sz="1800">
              <a:solidFill>
                <a:schemeClr val="tx1"/>
              </a:solidFill>
              <a:latin typeface="Open Sans"/>
              <a:cs typeface="Open Sans"/>
            </a:endParaRPr>
          </a:p>
          <a:p>
            <a:pPr algn="just">
              <a:defRPr/>
            </a:pPr>
            <a:endParaRPr sz="1800">
              <a:solidFill>
                <a:schemeClr val="tx1"/>
              </a:solidFill>
              <a:latin typeface="Open Sans"/>
              <a:cs typeface="Open Sans"/>
            </a:endParaRPr>
          </a:p>
          <a:p>
            <a:pPr algn="just">
              <a:defRPr/>
            </a:pPr>
            <a:r>
              <a:rPr lang="ru-RU" sz="1600" i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Летом 2025 года прошли стажировки 7 студентов 3 курса бакалавриата «Менеджмент»: </a:t>
            </a:r>
            <a:endParaRPr sz="1600" b="1" i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algn="just">
              <a:defRPr/>
            </a:pPr>
            <a:r>
              <a:rPr lang="ru-RU" sz="1600" b="1" i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Малайзия, ОАЭ, Пакистан, Казахстан,  Беларусь. </a:t>
            </a:r>
            <a:endParaRPr sz="1800" b="1" i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376342434" name="Google Shape;71;p1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40906" y="316525"/>
            <a:ext cx="850437" cy="81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867746" name="Рисунок 60286774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250" y="184148"/>
            <a:ext cx="954377" cy="9543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082655" name="Google Shape;363;g2b7b89e5e93_0_446"/>
          <p:cNvSpPr/>
          <p:nvPr/>
        </p:nvSpPr>
        <p:spPr bwMode="auto">
          <a:xfrm>
            <a:off x="838333" y="3415467"/>
            <a:ext cx="10277474" cy="309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8" tIns="60932" rIns="121898" bIns="60932" anchor="ctr" anchorCtr="0">
            <a:noAutofit/>
          </a:bodyPr>
          <a:lstStyle/>
          <a:p>
            <a:pPr>
              <a:buClr>
                <a:schemeClr val="dk1"/>
              </a:buClr>
              <a:buSzPts val="1500"/>
              <a:defRPr/>
            </a:pPr>
            <a:endParaRPr sz="2000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" sz="20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По любым вопросам по практике обращайтесь: </a:t>
            </a:r>
            <a:br>
              <a:rPr lang="ru" sz="20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</a:br>
            <a:endParaRPr sz="20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" sz="20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Долгова Ольга Валерьевна, специалист по практике, каб. 452, +7-985-977-93-77, </a:t>
            </a:r>
            <a:r>
              <a:rPr lang="ru" sz="2200" b="1" u="sng">
                <a:solidFill>
                  <a:srgbClr val="4887E8"/>
                </a:solidFill>
                <a:latin typeface="Open Sans"/>
                <a:ea typeface="Open Sans"/>
                <a:cs typeface="Open Sans"/>
                <a:hlinkClick r:id="rId2" tooltip="mailto:practice.econ@org.msu.ru"/>
              </a:rPr>
              <a:t>practice.econ@org.msu.ru</a:t>
            </a:r>
            <a:endParaRPr sz="2000" b="1">
              <a:solidFill>
                <a:srgbClr val="4887E8"/>
              </a:solidFill>
              <a:latin typeface="Open Sans"/>
              <a:ea typeface="Open Sans"/>
              <a:cs typeface="Open Sans"/>
            </a:endParaRPr>
          </a:p>
          <a:p>
            <a:pPr>
              <a:spcBef>
                <a:spcPts val="1600"/>
              </a:spcBef>
              <a:defRPr/>
            </a:pPr>
            <a:r>
              <a:rPr lang="ru" sz="20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Золотина Ольга Александровна, начальник ССТ, каб. 452, </a:t>
            </a:r>
            <a:r>
              <a:rPr lang="ru" sz="2150" b="1" u="sng">
                <a:solidFill>
                  <a:srgbClr val="4887E8"/>
                </a:solidFill>
                <a:latin typeface="Open Sans"/>
                <a:ea typeface="Open Sans"/>
                <a:cs typeface="Open Sans"/>
                <a:hlinkClick r:id="rId3" tooltip="mailto:career.econ.msu@gmail.com"/>
              </a:rPr>
              <a:t>career.econ.msu@gmail.com</a:t>
            </a:r>
            <a:r>
              <a:rPr lang="ru" sz="2150" b="1">
                <a:solidFill>
                  <a:srgbClr val="4887E8"/>
                </a:solidFill>
                <a:latin typeface="Open Sans"/>
                <a:ea typeface="Open Sans"/>
                <a:cs typeface="Open Sans"/>
              </a:rPr>
              <a:t> </a:t>
            </a:r>
            <a:endParaRPr sz="2150" b="1">
              <a:solidFill>
                <a:srgbClr val="4887E8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" sz="2000" b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   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99080284" name="Google Shape;71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331635" y="194905"/>
            <a:ext cx="850437" cy="81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8041695" name="Надпись 2"/>
          <p:cNvSpPr txBox="1"/>
          <p:nvPr/>
        </p:nvSpPr>
        <p:spPr bwMode="auto">
          <a:xfrm>
            <a:off x="1182073" y="1346060"/>
            <a:ext cx="10433692" cy="2012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002060"/>
                </a:solidFill>
                <a:latin typeface="Segoe UI"/>
                <a:cs typeface="Segoe UI"/>
              </a:rPr>
              <a:t>Спасибо за внимание!</a:t>
            </a:r>
            <a:endParaRPr/>
          </a:p>
          <a:p>
            <a:pPr algn="ctr">
              <a:defRPr/>
            </a:pPr>
            <a:endParaRPr lang="ru-RU" sz="2400" b="1">
              <a:solidFill>
                <a:srgbClr val="002060"/>
              </a:solidFill>
              <a:latin typeface="Segoe UI"/>
              <a:cs typeface="Segoe UI"/>
            </a:endParaRPr>
          </a:p>
          <a:p>
            <a:pPr algn="ctr">
              <a:defRPr/>
            </a:pPr>
            <a:r>
              <a:rPr lang="ru-RU" sz="5400" b="1">
                <a:solidFill>
                  <a:srgbClr val="002060"/>
                </a:solidFill>
                <a:latin typeface="Segoe UI"/>
                <a:cs typeface="Segoe UI"/>
              </a:rPr>
              <a:t>Вопросы?</a:t>
            </a:r>
            <a:endParaRPr/>
          </a:p>
        </p:txBody>
      </p:sp>
      <p:pic>
        <p:nvPicPr>
          <p:cNvPr id="608374298" name="Рисунок 48140923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10816" y="2352079"/>
            <a:ext cx="1504948" cy="1441741"/>
          </a:xfrm>
          <a:prstGeom prst="rect">
            <a:avLst/>
          </a:prstGeom>
        </p:spPr>
      </p:pic>
      <p:pic>
        <p:nvPicPr>
          <p:cNvPr id="1705076853" name="Google Shape;201;p12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96686" y="111800"/>
            <a:ext cx="1970771" cy="710703"/>
          </a:xfrm>
          <a:prstGeom prst="rect">
            <a:avLst/>
          </a:prstGeom>
          <a:noFill/>
          <a:ln>
            <a:noFill/>
          </a:ln>
        </p:spPr>
      </p:pic>
      <p:sp>
        <p:nvSpPr>
          <p:cNvPr id="54453832" name="Google Shape;88;p1"/>
          <p:cNvSpPr/>
          <p:nvPr/>
        </p:nvSpPr>
        <p:spPr bwMode="auto">
          <a:xfrm>
            <a:off x="-24800" y="6207067"/>
            <a:ext cx="12241600" cy="698400"/>
          </a:xfrm>
          <a:prstGeom prst="rect">
            <a:avLst/>
          </a:prstGeom>
          <a:gradFill>
            <a:gsLst>
              <a:gs pos="0">
                <a:srgbClr val="7417C4"/>
              </a:gs>
              <a:gs pos="100000">
                <a:srgbClr val="1F7BEA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63395143" name="Google Shape;92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62933" y="6300433"/>
            <a:ext cx="550800" cy="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353112414" name="Google Shape;89;p1"/>
          <p:cNvSpPr txBox="1"/>
          <p:nvPr/>
        </p:nvSpPr>
        <p:spPr bwMode="auto">
          <a:xfrm>
            <a:off x="1310093" y="6323158"/>
            <a:ext cx="11360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852"/>
              <a:buFont typeface="Arial"/>
              <a:buNone/>
              <a:defRPr/>
            </a:pPr>
            <a:r>
              <a:rPr lang="ru-RU" sz="1150" b="1">
                <a:solidFill>
                  <a:schemeClr val="lt1"/>
                </a:solidFill>
              </a:rPr>
              <a:t>ЭКОНОМИЧЕСКИЙ ФАКУЛЬТЕТ</a:t>
            </a:r>
            <a:endParaRPr/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852"/>
              <a:buFont typeface="Arial"/>
              <a:buNone/>
              <a:defRPr/>
            </a:pPr>
            <a:r>
              <a:rPr lang="ru-RU" sz="1150">
                <a:solidFill>
                  <a:schemeClr val="lt1"/>
                </a:solidFill>
              </a:rPr>
              <a:t>МГУ им. Ломоносова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>
            <a:spLocks noGrp="1"/>
          </p:cNvSpPr>
          <p:nvPr>
            <p:ph type="body" idx="1"/>
          </p:nvPr>
        </p:nvSpPr>
        <p:spPr>
          <a:xfrm>
            <a:off x="504928" y="272143"/>
            <a:ext cx="11307843" cy="12083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Учебная практика 2 триместр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Национальные модели устойчивого развития  - 3 недели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400" dirty="0"/>
              <a:t>Международный бизнес менеджмент – 3 недели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/>
          </a:p>
        </p:txBody>
      </p:sp>
      <p:sp>
        <p:nvSpPr>
          <p:cNvPr id="99" name="Google Shape;99;p2"/>
          <p:cNvSpPr/>
          <p:nvPr/>
        </p:nvSpPr>
        <p:spPr>
          <a:xfrm>
            <a:off x="504929" y="1676400"/>
            <a:ext cx="11307842" cy="518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Производственная практика 5 триместр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данных – 5 недель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Экономическая политика – 6 недель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Национальные модели устойчивого развития – 8 недель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Мировая экономика – 8 недель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Маркетинг – 7 недель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Инновационный менеджмент – 8 недель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развитием бизнеса – 5 недели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бизнес менеджмент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4 недели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корпоративная отчетность и аудит – 8 недель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Финансовая аналитика – 9 недель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Финансовые рынки и институт – 6 недель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>
            <a:spLocks noGrp="1"/>
          </p:cNvSpPr>
          <p:nvPr>
            <p:ph type="body" idx="1"/>
          </p:nvPr>
        </p:nvSpPr>
        <p:spPr>
          <a:xfrm>
            <a:off x="87086" y="76201"/>
            <a:ext cx="12006943" cy="66967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Порядок подачи заявления на практику</a:t>
            </a:r>
            <a:endParaRPr sz="4800" dirty="0"/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Предварительно обсудить с научным руководителем место прохождения практики и план работ на практике. В подборе места прохождения практики может помочь Отдел содействия трудоустройству</a:t>
            </a:r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4800" dirty="0"/>
              <a:t>Если практика во внешней организации – сначала также договориться с организацией</a:t>
            </a:r>
            <a:endParaRPr sz="4800" dirty="0"/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Зайти в личный кабинет и выбрать руководителя практики (научного руководителя), место прохождения практики (подразделение МГУ из выпадающего списка, внешнюю организацию из списка или вписать)</a:t>
            </a:r>
            <a:endParaRPr sz="4800" dirty="0"/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Написать план работы на практике (осознанно!!!)</a:t>
            </a:r>
            <a:endParaRPr sz="4800" dirty="0"/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прохождении практики в подразделении МГУ дождаться согласования технического специалиста, руководителя практики, директора магистратуры</a:t>
            </a:r>
            <a:endParaRPr sz="4800" dirty="0"/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прохождении во внешней организации дождаться согласования специалиста ОСТ, руководителя практики, директора магистратуры</a:t>
            </a:r>
            <a:endParaRPr sz="4800" dirty="0"/>
          </a:p>
          <a:p>
            <a:pPr marL="685800" lvl="0" indent="-6858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каждом этапе заявление может быть возвращено для доработки!</a:t>
            </a:r>
            <a:endParaRPr sz="4800" dirty="0"/>
          </a:p>
          <a:p>
            <a:pPr marL="685800" lvl="0" indent="-6858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Заявление считается поданным после всех согласований (и это ответственность студента)!</a:t>
            </a:r>
          </a:p>
          <a:p>
            <a:pPr marL="685800" lvl="0" indent="-6858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ru-RU" sz="4800" b="1" dirty="0"/>
              <a:t>Внимательно читайте рассылку!</a:t>
            </a:r>
            <a:endParaRPr sz="4800" b="1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3492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>
            <a:spLocks noGrp="1"/>
          </p:cNvSpPr>
          <p:nvPr>
            <p:ph type="body" idx="1"/>
          </p:nvPr>
        </p:nvSpPr>
        <p:spPr>
          <a:xfrm>
            <a:off x="504928" y="272142"/>
            <a:ext cx="11350373" cy="12115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ru-RU" sz="27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Учебная практика </a:t>
            </a:r>
            <a:r>
              <a:rPr lang="ru-RU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 форме научно-исследовательской работы (НИР) – это получение первичных навыков научно-исследовательской работы.</a:t>
            </a:r>
            <a:endParaRPr sz="2380"/>
          </a:p>
        </p:txBody>
      </p:sp>
      <p:sp>
        <p:nvSpPr>
          <p:cNvPr id="110" name="Google Shape;110;p4"/>
          <p:cNvSpPr/>
          <p:nvPr/>
        </p:nvSpPr>
        <p:spPr>
          <a:xfrm>
            <a:off x="420814" y="1576910"/>
            <a:ext cx="11350372" cy="5117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заявлении на учебную практику можно указать следующие виды работ (список не исчерпывающий)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Сделать аналитический обзор литературы и/или данных (логично по теме ВКР - указать, сколько статей будет прочитано и описано в отчете)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Подготовить тезисы доклада на конференцию (указать тему, краткое содержание, на какой конференции будет представлен доклад)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Написать драфт статьи (кратко описать содержание)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Получать первичный навыки в НИР подразделения МГУ или внешней организации (указать тему, работы, которые выполняются студентом в НИР)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Редко целесообразно проходить во внешней организации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>
            <a:spLocks noGrp="1"/>
          </p:cNvSpPr>
          <p:nvPr>
            <p:ph type="body" idx="1"/>
          </p:nvPr>
        </p:nvSpPr>
        <p:spPr>
          <a:xfrm>
            <a:off x="504929" y="149460"/>
            <a:ext cx="11350373" cy="17119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Производственная практика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Научно-исследовательская работа (НИР)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Практика по профилю профессиональной деятельности</a:t>
            </a:r>
            <a:endParaRPr sz="2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Педагогическая практика</a:t>
            </a:r>
            <a:endParaRPr sz="2400" dirty="0"/>
          </a:p>
        </p:txBody>
      </p:sp>
      <p:sp>
        <p:nvSpPr>
          <p:cNvPr id="116" name="Google Shape;116;p5"/>
          <p:cNvSpPr/>
          <p:nvPr/>
        </p:nvSpPr>
        <p:spPr>
          <a:xfrm>
            <a:off x="504929" y="2068286"/>
            <a:ext cx="11350372" cy="45175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НИР – более сложные и самостоятельные виды работ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Практика по профилю профдеятельности (как правило во внешней организации) – работа, на которой можно собрать материалы для анализа в ВКР и/или апробировать гипотезы ВКР и/или работа по профилю магистерской программы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Педагогическая практика – подготовка методических материалов, ведение семинарских занятий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личном кабинете ограничения на доступные в этом триместре виды практик для каждой магистерской программы (зависит от выбора в прошлом триместре и от ПК программы)</a:t>
            </a:r>
          </a:p>
          <a:p>
            <a:pPr marL="228600" marR="0" lvl="0" indent="-2286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НИР – обязательный вид производственной практики (можно выбрать 2 недели или все недели практики).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/>
          <p:nvPr/>
        </p:nvSpPr>
        <p:spPr>
          <a:xfrm>
            <a:off x="98807" y="0"/>
            <a:ext cx="11604300" cy="685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Еще несколько важных замечаний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формировании плана работ на практике надо учитывать количество недель и объем работ, который можно в эти сроки выполнить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должен быть составлен таким образом, чтобы по нему в конце практики мог быть подготовлен отчет и руководитель практики мог оценить объем и качество выполнения запланированных работ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 загружается в личный кабинет </a:t>
            </a:r>
          </a:p>
          <a:p>
            <a:pPr marL="228600" marR="0" lvl="0" indent="-2159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прохождении практики во внешней организации руководитель практики может поставить оценку на основании отзыва о практике из организации (на бланке или с печатью организации) – скан необходимо загрузить в личный кабинет, оригинал принести в учебную часть (вместе со справкой с работы или гарантийным письмом или индивидуальным договором)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Сроки подачи заявлений и сдачи отчетов  - в индивидуальной рассылке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Нарушившие сроки становятся задолженниками!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Где можно проходить </a:t>
            </a:r>
            <a:br>
              <a:rPr lang="ru-RU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</a:br>
            <a:r>
              <a:rPr lang="ru-RU">
                <a:solidFill>
                  <a:srgbClr val="002060"/>
                </a:solidFill>
                <a:latin typeface="Open Sans"/>
                <a:ea typeface="Times New Roman"/>
                <a:cs typeface="Times New Roman"/>
              </a:rPr>
              <a:t>учебную и производственную практику?</a:t>
            </a:r>
            <a:endParaRPr>
              <a:solidFill>
                <a:srgbClr val="002060"/>
              </a:solidFill>
              <a:latin typeface="Open Sans"/>
              <a:ea typeface="Times New Roman"/>
              <a:cs typeface="Times New Roman"/>
            </a:endParaRPr>
          </a:p>
        </p:txBody>
      </p:sp>
      <p:sp>
        <p:nvSpPr>
          <p:cNvPr id="127" name="Google Shape;127;p7"/>
          <p:cNvSpPr>
            <a:spLocks noGrp="1"/>
          </p:cNvSpPr>
          <p:nvPr>
            <p:ph type="body" idx="1"/>
          </p:nvPr>
        </p:nvSpPr>
        <p:spPr bwMode="auto">
          <a:xfrm>
            <a:off x="533399" y="1845261"/>
            <a:ext cx="4668225" cy="448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Overflow="overflow" horzOverflow="overflow" vert="horz" wrap="square" lIns="91425" tIns="45700" rIns="91425" bIns="45700" numCol="1" spcCol="0" rtlCol="0" fromWordArt="0" anchor="t" anchorCtr="0" forceAA="0" compatLnSpc="0">
            <a:normAutofit/>
          </a:bodyPr>
          <a:lstStyle/>
          <a:p>
            <a:pPr marL="0" lvl="0" indent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r>
              <a:rPr lang="ru-RU" sz="2400" u="sng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1 вариант:</a:t>
            </a: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  <a:p>
            <a:pPr marL="0" lvl="0" indent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endParaRPr lang="ru-RU" sz="1600" b="1" dirty="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  <a:p>
            <a:pPr marL="0" lvl="0" indent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кафедры, лаборатории </a:t>
            </a:r>
            <a:endParaRPr sz="2400" b="1" dirty="0">
              <a:solidFill>
                <a:schemeClr val="accent2"/>
              </a:solidFill>
              <a:latin typeface="Open Sans"/>
              <a:ea typeface="Times New Roman"/>
              <a:cs typeface="Times New Roman"/>
            </a:endParaRPr>
          </a:p>
          <a:p>
            <a:pPr marL="0" lvl="0" indent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и исследовательские центры ЭФ МГУ</a:t>
            </a: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 </a:t>
            </a:r>
          </a:p>
          <a:p>
            <a:pPr marL="0" lvl="0" indent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и других факультетов МГУ</a:t>
            </a:r>
            <a:endParaRPr sz="2400" dirty="0">
              <a:latin typeface="Open Sans"/>
              <a:ea typeface="Times New Roman"/>
              <a:cs typeface="Times New Roman"/>
            </a:endParaRPr>
          </a:p>
        </p:txBody>
      </p:sp>
      <p:sp>
        <p:nvSpPr>
          <p:cNvPr id="469088517" name="Google Shape;127;p7"/>
          <p:cNvSpPr>
            <a:spLocks noGrp="1"/>
          </p:cNvSpPr>
          <p:nvPr/>
        </p:nvSpPr>
        <p:spPr bwMode="auto">
          <a:xfrm>
            <a:off x="5591173" y="1845262"/>
            <a:ext cx="6306526" cy="448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Overflow="overflow" horzOverflow="overflow" vert="horz" wrap="square" lIns="91425" tIns="45700" rIns="91425" bIns="45700" numCol="1" spcCol="0" rtlCol="0" fromWordArt="0" anchor="t" anchorCtr="0" forceAA="0" compatLnSpc="0"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lnSpc>
                <a:spcPct val="9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r>
              <a:rPr lang="ru-RU" sz="2800" u="sng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2 вариант:</a:t>
            </a:r>
            <a:r>
              <a:rPr lang="ru-RU" sz="28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chemeClr val="dk1"/>
              </a:solidFill>
              <a:latin typeface="Open Sans"/>
              <a:ea typeface="Times New Roman"/>
              <a:cs typeface="Times New Roman"/>
            </a:endParaRPr>
          </a:p>
          <a:p>
            <a:pPr marL="0" lvl="0" indent="0" algn="l">
              <a:lnSpc>
                <a:spcPct val="9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внешние организации</a:t>
            </a: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 (можно обратиться за подбором места в Службу содействия трудоустройству (ССТ)  – </a:t>
            </a:r>
            <a:r>
              <a:rPr lang="ru-RU" sz="2400" b="1" dirty="0" err="1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каб</a:t>
            </a:r>
            <a:r>
              <a:rPr lang="ru-RU" sz="2400" b="1" dirty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. 452</a:t>
            </a: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)</a:t>
            </a:r>
            <a:endParaRPr sz="2400" dirty="0">
              <a:latin typeface="Open Sans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/>
            </a:pPr>
            <a:r>
              <a:rPr lang="ru-RU" sz="2400" b="1" i="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академические и ведомственные научно-исследовательские организации</a:t>
            </a:r>
            <a:r>
              <a:rPr lang="ru-RU" sz="2400" i="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,</a:t>
            </a: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 связанные с решением экономических и управленческих проблем;</a:t>
            </a:r>
            <a:endParaRPr sz="2400" dirty="0">
              <a:latin typeface="Open Sans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/>
            </a:pPr>
            <a:r>
              <a:rPr lang="ru-RU" sz="2400" b="1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независимые аналитические центры</a:t>
            </a:r>
            <a:r>
              <a:rPr lang="ru-RU" sz="2400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;</a:t>
            </a:r>
            <a:endParaRPr sz="2400" dirty="0">
              <a:latin typeface="Open Sans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/>
            </a:pPr>
            <a:r>
              <a:rPr lang="ru-RU" sz="2400" b="1" dirty="0">
                <a:solidFill>
                  <a:schemeClr val="dk1"/>
                </a:solidFill>
                <a:latin typeface="Open Sans"/>
                <a:ea typeface="Times New Roman"/>
                <a:cs typeface="Times New Roman"/>
              </a:rPr>
              <a:t>коммерческие компании</a:t>
            </a:r>
            <a:r>
              <a:rPr sz="2400" dirty="0">
                <a:latin typeface="Open Sans"/>
              </a:rPr>
              <a:t> и </a:t>
            </a:r>
            <a:r>
              <a:rPr sz="2400" dirty="0" err="1">
                <a:latin typeface="Open Sans"/>
              </a:rPr>
              <a:t>др</a:t>
            </a:r>
            <a:r>
              <a:rPr sz="2400" dirty="0"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919689" name="Google Shape;91;p1"/>
          <p:cNvSpPr txBox="1">
            <a:spLocks noGrp="1"/>
          </p:cNvSpPr>
          <p:nvPr>
            <p:ph type="ctrTitle"/>
          </p:nvPr>
        </p:nvSpPr>
        <p:spPr bwMode="auto">
          <a:xfrm>
            <a:off x="712157" y="74299"/>
            <a:ext cx="10674613" cy="1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pen Sans"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В чем роль специалиста по практике </a:t>
            </a:r>
            <a:br>
              <a:rPr lang="ru-RU" sz="2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</a:br>
            <a:r>
              <a:rPr lang="ru-RU" sz="28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в организации практики в магистратуре?</a:t>
            </a:r>
            <a:endParaRPr sz="28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122411054" name="Google Shape;92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62933" y="6300433"/>
            <a:ext cx="550800" cy="42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4656153" name="Выноска со стрелкой вниз 1984656152"/>
          <p:cNvSpPr/>
          <p:nvPr/>
        </p:nvSpPr>
        <p:spPr bwMode="auto">
          <a:xfrm>
            <a:off x="838333" y="1559325"/>
            <a:ext cx="4619625" cy="125054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800" b="1"/>
              <a:t>Помогает распределиться на практику во внешние организации</a:t>
            </a:r>
          </a:p>
        </p:txBody>
      </p:sp>
      <p:sp>
        <p:nvSpPr>
          <p:cNvPr id="1425445037" name="Выноска со стрелкой вниз 1425445036"/>
          <p:cNvSpPr/>
          <p:nvPr/>
        </p:nvSpPr>
        <p:spPr bwMode="auto">
          <a:xfrm>
            <a:off x="838333" y="2867024"/>
            <a:ext cx="4619625" cy="178117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800" b="1"/>
              <a:t>Помогает заключить </a:t>
            </a:r>
            <a:r>
              <a:rPr lang="en-US" sz="1800" b="1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общий/индивидуальный </a:t>
            </a:r>
            <a:r>
              <a:rPr sz="1800" b="1"/>
              <a:t>договор на практику между ЭФ и организацией – </a:t>
            </a:r>
            <a:r>
              <a:rPr sz="1800" b="1" i="1"/>
              <a:t>в случае запроса от организации</a:t>
            </a:r>
          </a:p>
        </p:txBody>
      </p:sp>
      <p:sp>
        <p:nvSpPr>
          <p:cNvPr id="2044348514" name="Выноска со стрелкой вниз 2044348513"/>
          <p:cNvSpPr/>
          <p:nvPr/>
        </p:nvSpPr>
        <p:spPr bwMode="auto">
          <a:xfrm>
            <a:off x="885957" y="4698475"/>
            <a:ext cx="4619625" cy="202882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800" b="1"/>
              <a:t>Проверяет наличие документов о приеме на практику в выбранную вами организацию:</a:t>
            </a:r>
          </a:p>
          <a:p>
            <a:pPr algn="ctr">
              <a:defRPr/>
            </a:pPr>
            <a:r>
              <a:rPr sz="1800" b="1" i="1"/>
              <a:t>скан гарантийного письма/договор</a:t>
            </a:r>
          </a:p>
        </p:txBody>
      </p:sp>
      <p:sp>
        <p:nvSpPr>
          <p:cNvPr id="681773970" name="Выноска со стрелкой вправо 681773969"/>
          <p:cNvSpPr/>
          <p:nvPr/>
        </p:nvSpPr>
        <p:spPr bwMode="auto">
          <a:xfrm>
            <a:off x="5658825" y="1757362"/>
            <a:ext cx="3486149" cy="36099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rPr sz="2000" b="1">
                <a:solidFill>
                  <a:schemeClr val="accent2"/>
                </a:solidFill>
              </a:rPr>
              <a:t>Подтверждает ваше заявление на практику во внешней организации на my.econ </a:t>
            </a:r>
          </a:p>
          <a:p>
            <a:pPr algn="ctr">
              <a:defRPr/>
            </a:pPr>
            <a:endParaRPr sz="2000" b="1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sz="1600" b="1">
                <a:solidFill>
                  <a:schemeClr val="accent2"/>
                </a:solidFill>
              </a:rPr>
              <a:t>(в части сверки с подтвержающими  документами)</a:t>
            </a:r>
            <a:endParaRPr sz="2000" b="1"/>
          </a:p>
        </p:txBody>
      </p:sp>
      <p:sp>
        <p:nvSpPr>
          <p:cNvPr id="397243277" name="Прямоугольник 397243276"/>
          <p:cNvSpPr/>
          <p:nvPr/>
        </p:nvSpPr>
        <p:spPr bwMode="auto">
          <a:xfrm>
            <a:off x="9192599" y="1757362"/>
            <a:ext cx="2714625" cy="3662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800" b="1">
                <a:solidFill>
                  <a:srgbClr val="FF0000"/>
                </a:solidFill>
              </a:rPr>
              <a:t>Не участвует в  приеме отчетных документов на этапе оценивания!</a:t>
            </a:r>
            <a:endParaRPr sz="1600">
              <a:solidFill>
                <a:srgbClr val="FF0000"/>
              </a:solidFill>
            </a:endParaRPr>
          </a:p>
          <a:p>
            <a:pPr>
              <a:defRPr/>
            </a:pPr>
            <a:endParaRPr sz="1600"/>
          </a:p>
          <a:p>
            <a:pPr>
              <a:defRPr/>
            </a:pPr>
            <a:r>
              <a:rPr sz="1600" b="1">
                <a:solidFill>
                  <a:srgbClr val="002060"/>
                </a:solidFill>
              </a:rPr>
              <a:t>Оценивает: научный руководитель</a:t>
            </a:r>
            <a:r>
              <a:rPr sz="1600">
                <a:solidFill>
                  <a:srgbClr val="002060"/>
                </a:solidFill>
              </a:rPr>
              <a:t> через my.econ</a:t>
            </a:r>
          </a:p>
          <a:p>
            <a:pPr>
              <a:defRPr/>
            </a:pPr>
            <a:endParaRPr sz="1600">
              <a:solidFill>
                <a:srgbClr val="002060"/>
              </a:solidFill>
            </a:endParaRPr>
          </a:p>
          <a:p>
            <a:pPr>
              <a:defRPr/>
            </a:pPr>
            <a:r>
              <a:rPr sz="1600" b="1">
                <a:solidFill>
                  <a:srgbClr val="002060"/>
                </a:solidFill>
              </a:rPr>
              <a:t>Принимает отчетность</a:t>
            </a:r>
            <a:r>
              <a:rPr sz="1600">
                <a:solidFill>
                  <a:srgbClr val="002060"/>
                </a:solidFill>
              </a:rPr>
              <a:t> и оригиналы справок/гарантийных писем: </a:t>
            </a:r>
            <a:r>
              <a:rPr sz="1600" b="1">
                <a:solidFill>
                  <a:srgbClr val="002060"/>
                </a:solidFill>
              </a:rPr>
              <a:t>инспектор учебной части </a:t>
            </a:r>
            <a:endParaRPr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2" name="Google Shape;132;g2fdb12052a2_0_0"/>
          <p:cNvGrpSpPr/>
          <p:nvPr/>
        </p:nvGrpSpPr>
        <p:grpSpPr bwMode="auto">
          <a:xfrm>
            <a:off x="7262261" y="5618873"/>
            <a:ext cx="4787838" cy="1189874"/>
            <a:chOff x="0" y="0"/>
            <a:chExt cx="4787838" cy="1189874"/>
          </a:xfrm>
        </p:grpSpPr>
        <p:sp>
          <p:nvSpPr>
            <p:cNvPr id="134" name="Google Shape;134;g2fdb12052a2_0_0"/>
            <p:cNvSpPr txBox="1"/>
            <p:nvPr/>
          </p:nvSpPr>
          <p:spPr bwMode="auto">
            <a:xfrm>
              <a:off x="0" y="13504"/>
              <a:ext cx="1549808" cy="117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</a:rPr>
                <a:t>5</a:t>
              </a:r>
              <a:endParaRPr sz="3200" b="1"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5" name="Google Shape;135;g2fdb12052a2_0_0"/>
            <p:cNvSpPr/>
            <p:nvPr/>
          </p:nvSpPr>
          <p:spPr bwMode="auto">
            <a:xfrm>
              <a:off x="409557" y="0"/>
              <a:ext cx="4378280" cy="117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Предоставить отчетные документы </a:t>
              </a: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в </a:t>
              </a:r>
              <a:r>
                <a:rPr lang="ru-RU" sz="1450" b="1">
                  <a:solidFill>
                    <a:schemeClr val="accent2"/>
                  </a:solidFill>
                  <a:latin typeface="Open Sans"/>
                  <a:ea typeface="Open Sans"/>
                  <a:cs typeface="Open Sans"/>
                </a:rPr>
                <a:t>my.econ</a:t>
              </a: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 и </a:t>
              </a:r>
              <a:r>
                <a:rPr lang="ru-RU" sz="1450" b="1">
                  <a:solidFill>
                    <a:schemeClr val="accent2"/>
                  </a:solidFill>
                  <a:latin typeface="Open Sans"/>
                  <a:ea typeface="Open Sans"/>
                  <a:cs typeface="Open Sans"/>
                </a:rPr>
                <a:t>в учебную часть инспектору </a:t>
              </a:r>
              <a:endParaRPr sz="1450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137" name="Google Shape;137;g2fdb12052a2_0_0"/>
          <p:cNvGrpSpPr/>
          <p:nvPr/>
        </p:nvGrpSpPr>
        <p:grpSpPr bwMode="auto">
          <a:xfrm>
            <a:off x="5121639" y="3250541"/>
            <a:ext cx="6599450" cy="1249841"/>
            <a:chOff x="0" y="0"/>
            <a:chExt cx="6599450" cy="1249841"/>
          </a:xfrm>
        </p:grpSpPr>
        <p:sp>
          <p:nvSpPr>
            <p:cNvPr id="139" name="Google Shape;139;g2fdb12052a2_0_0"/>
            <p:cNvSpPr txBox="1"/>
            <p:nvPr/>
          </p:nvSpPr>
          <p:spPr bwMode="auto">
            <a:xfrm>
              <a:off x="0" y="0"/>
              <a:ext cx="754118" cy="117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</a:rPr>
                <a:t>3</a:t>
              </a:r>
              <a:endParaRPr sz="3200" b="1"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0" name="Google Shape;140;g2fdb12052a2_0_0"/>
            <p:cNvSpPr/>
            <p:nvPr/>
          </p:nvSpPr>
          <p:spPr bwMode="auto">
            <a:xfrm>
              <a:off x="974360" y="73470"/>
              <a:ext cx="5625090" cy="117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Получить подтверждение заявления</a:t>
              </a: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 </a:t>
              </a:r>
              <a:r>
                <a:rPr lang="ru-RU" sz="1450" b="1" i="0" u="none" strike="noStrike" cap="none" spc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в my.econ</a:t>
              </a: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 от:</a:t>
              </a:r>
            </a:p>
            <a:p>
              <a:pPr marL="245329" marR="0" lvl="0" indent="-245329" algn="l">
                <a:spcBef>
                  <a:spcPts val="0"/>
                </a:spcBef>
                <a:spcAft>
                  <a:spcPts val="0"/>
                </a:spcAft>
                <a:buFont typeface="Wingdings"/>
                <a:buChar char="w"/>
                <a:defRPr/>
              </a:pP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специалиста по практике, </a:t>
              </a:r>
            </a:p>
            <a:p>
              <a:pPr marL="245329" marR="0" lvl="0" indent="-245329" algn="l">
                <a:spcBef>
                  <a:spcPts val="0"/>
                </a:spcBef>
                <a:spcAft>
                  <a:spcPts val="0"/>
                </a:spcAft>
                <a:buFont typeface="Wingdings"/>
                <a:buChar char="w"/>
                <a:defRPr/>
              </a:pP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научного руководителя, </a:t>
              </a:r>
            </a:p>
            <a:p>
              <a:pPr marL="245329" marR="0" lvl="0" indent="-245329" algn="l">
                <a:spcBef>
                  <a:spcPts val="0"/>
                </a:spcBef>
                <a:spcAft>
                  <a:spcPts val="0"/>
                </a:spcAft>
                <a:buFont typeface="Wingdings"/>
                <a:buChar char="w"/>
                <a:defRPr/>
              </a:pP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директора магистратуры </a:t>
              </a:r>
              <a:endParaRPr sz="1450" b="1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142" name="Google Shape;142;g2fdb12052a2_0_0"/>
          <p:cNvGrpSpPr/>
          <p:nvPr/>
        </p:nvGrpSpPr>
        <p:grpSpPr bwMode="auto">
          <a:xfrm>
            <a:off x="3790214" y="2119192"/>
            <a:ext cx="7450260" cy="1043900"/>
            <a:chOff x="0" y="0"/>
            <a:chExt cx="7450260" cy="1043900"/>
          </a:xfrm>
        </p:grpSpPr>
        <p:sp>
          <p:nvSpPr>
            <p:cNvPr id="144" name="Google Shape;144;g2fdb12052a2_0_0"/>
            <p:cNvSpPr txBox="1"/>
            <p:nvPr/>
          </p:nvSpPr>
          <p:spPr bwMode="auto">
            <a:xfrm>
              <a:off x="0" y="85371"/>
              <a:ext cx="555053" cy="95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</a:rPr>
                <a:t>2</a:t>
              </a:r>
              <a:endParaRPr sz="3200" b="1"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5" name="Google Shape;145;g2fdb12052a2_0_0"/>
            <p:cNvSpPr/>
            <p:nvPr/>
          </p:nvSpPr>
          <p:spPr bwMode="auto">
            <a:xfrm>
              <a:off x="767896" y="0"/>
              <a:ext cx="6682364" cy="95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Подать заявление на практику </a:t>
              </a: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на my.econ и </a:t>
              </a:r>
              <a:r>
                <a:rPr lang="ru-RU" sz="14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предоставить специалисту по практике скан гарантийного письма</a:t>
              </a:r>
              <a:r>
                <a:rPr lang="ru-RU" sz="145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 о приеме на практику (если нет договора с ЭФ и вы там не работаете)</a:t>
              </a:r>
              <a:endParaRPr sz="1450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sp>
        <p:nvSpPr>
          <p:cNvPr id="147" name="Google Shape;147;g2fdb12052a2_0_0"/>
          <p:cNvSpPr txBox="1">
            <a:spLocks noGrp="1"/>
          </p:cNvSpPr>
          <p:nvPr>
            <p:ph type="title"/>
          </p:nvPr>
        </p:nvSpPr>
        <p:spPr bwMode="auto">
          <a:xfrm>
            <a:off x="1330966" y="89265"/>
            <a:ext cx="9641060" cy="91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21900" rIns="121900" bIns="1219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/>
            </a:pPr>
            <a:r>
              <a:rPr lang="ru-RU" sz="2650" b="1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Общий алгоритм прохождения практики </a:t>
            </a:r>
            <a:br>
              <a:rPr lang="ru-RU" sz="2650" b="1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</a:br>
            <a:r>
              <a:rPr lang="ru-RU" sz="2650" b="1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во внешней организации</a:t>
            </a:r>
            <a:endParaRPr sz="2650" b="1">
              <a:solidFill>
                <a:schemeClr val="accent2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152" name="Google Shape;152;g2fdb12052a2_0_0"/>
          <p:cNvGrpSpPr/>
          <p:nvPr/>
        </p:nvGrpSpPr>
        <p:grpSpPr bwMode="auto">
          <a:xfrm>
            <a:off x="2470721" y="852765"/>
            <a:ext cx="5483628" cy="1010062"/>
            <a:chOff x="0" y="0"/>
            <a:chExt cx="5483628" cy="1010062"/>
          </a:xfrm>
        </p:grpSpPr>
        <p:sp>
          <p:nvSpPr>
            <p:cNvPr id="154" name="Google Shape;154;g2fdb12052a2_0_0"/>
            <p:cNvSpPr txBox="1"/>
            <p:nvPr/>
          </p:nvSpPr>
          <p:spPr bwMode="auto">
            <a:xfrm>
              <a:off x="0" y="0"/>
              <a:ext cx="459617" cy="966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</a:rPr>
                <a:t>1</a:t>
              </a:r>
              <a:endParaRPr sz="3200" b="1">
                <a:solidFill>
                  <a:schemeClr val="accen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5" name="Google Shape;155;g2fdb12052a2_0_0"/>
            <p:cNvSpPr/>
            <p:nvPr/>
          </p:nvSpPr>
          <p:spPr bwMode="auto">
            <a:xfrm>
              <a:off x="572327" y="43379"/>
              <a:ext cx="4911301" cy="966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Подобрать и </a:t>
              </a:r>
              <a:r>
                <a:rPr lang="ru-RU" sz="1500" b="1" u="sng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согласовать</a:t>
              </a:r>
              <a:r>
                <a:rPr lang="ru-RU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 место практики</a:t>
              </a:r>
              <a:endParaRPr sz="1500">
                <a:solidFill>
                  <a:schemeClr val="dk1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sp>
        <p:nvSpPr>
          <p:cNvPr id="141998103" name="Прямоугольник 141998102"/>
          <p:cNvSpPr/>
          <p:nvPr/>
        </p:nvSpPr>
        <p:spPr bwMode="auto">
          <a:xfrm>
            <a:off x="-10310" y="770001"/>
            <a:ext cx="2304025" cy="121897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66302725" name="Прямоугольник 1866302724"/>
          <p:cNvSpPr/>
          <p:nvPr/>
        </p:nvSpPr>
        <p:spPr bwMode="auto">
          <a:xfrm>
            <a:off x="-10310" y="1988971"/>
            <a:ext cx="3678410" cy="121897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7091006" name="Прямоугольник 437091005"/>
          <p:cNvSpPr/>
          <p:nvPr/>
        </p:nvSpPr>
        <p:spPr bwMode="auto">
          <a:xfrm>
            <a:off x="-10310" y="3207941"/>
            <a:ext cx="4764260" cy="121897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3520848" name="Прямоугольник 733520847"/>
          <p:cNvSpPr/>
          <p:nvPr/>
        </p:nvSpPr>
        <p:spPr bwMode="auto">
          <a:xfrm>
            <a:off x="-10310" y="4426911"/>
            <a:ext cx="5831876" cy="121897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1" name="Google Shape;151;g2fdb12052a2_0_0"/>
          <p:cNvSpPr/>
          <p:nvPr/>
        </p:nvSpPr>
        <p:spPr bwMode="auto">
          <a:xfrm>
            <a:off x="6649424" y="4773079"/>
            <a:ext cx="3676650" cy="63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50" b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Пройти практику</a:t>
            </a:r>
            <a:r>
              <a:rPr lang="ru-RU" sz="145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в указанный срок</a:t>
            </a:r>
            <a:endParaRPr sz="145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56265117" name="TextBox 1556265116"/>
          <p:cNvSpPr txBox="1"/>
          <p:nvPr/>
        </p:nvSpPr>
        <p:spPr bwMode="auto">
          <a:xfrm>
            <a:off x="6014279" y="4824384"/>
            <a:ext cx="274434" cy="5794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4</a:t>
            </a:r>
            <a:endParaRPr sz="32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20677558" name="Прямоугольник 1920677557"/>
          <p:cNvSpPr/>
          <p:nvPr/>
        </p:nvSpPr>
        <p:spPr bwMode="auto">
          <a:xfrm>
            <a:off x="-10310" y="5645881"/>
            <a:ext cx="7155035" cy="121897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1610</Words>
  <Application>Microsoft Office PowerPoint</Application>
  <PresentationFormat>Widescreen</PresentationFormat>
  <Paragraphs>205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Times New Roman</vt:lpstr>
      <vt:lpstr>Arial</vt:lpstr>
      <vt:lpstr>Noto Sans Symbols</vt:lpstr>
      <vt:lpstr>Segoe UI</vt:lpstr>
      <vt:lpstr>Open Sans</vt:lpstr>
      <vt:lpstr>Liberation Sans</vt:lpstr>
      <vt:lpstr>Wingdings</vt:lpstr>
      <vt:lpstr>Тема Office</vt:lpstr>
      <vt:lpstr>Учебная и производственная практика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Где можно проходить  учебную и производственную практику?</vt:lpstr>
      <vt:lpstr>В чем роль специалиста по практике  в организации практики в магистратуре?</vt:lpstr>
      <vt:lpstr>Общий алгоритм прохождения практики  во внешней организации</vt:lpstr>
      <vt:lpstr>PowerPoint Presentation</vt:lpstr>
      <vt:lpstr>Внешние организации для прохождения  учебной практики  и производственной практики по профилю НИР</vt:lpstr>
      <vt:lpstr>Где найти актуальные предложения по практике:</vt:lpstr>
      <vt:lpstr>Внешние организации для прохождения  производственной практики: некоторые актуальные места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Лозина Ольга Игоревна</dc:creator>
  <cp:lastModifiedBy>Kudryashova Elena Nikolaevna</cp:lastModifiedBy>
  <cp:revision>3</cp:revision>
  <dcterms:created xsi:type="dcterms:W3CDTF">2024-04-15T14:00:29Z</dcterms:created>
  <dcterms:modified xsi:type="dcterms:W3CDTF">2025-12-15T14:14:03Z</dcterms:modified>
</cp:coreProperties>
</file>