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86" r:id="rId3"/>
    <p:sldId id="295" r:id="rId4"/>
    <p:sldId id="291" r:id="rId5"/>
    <p:sldId id="292" r:id="rId6"/>
    <p:sldId id="259" r:id="rId7"/>
    <p:sldId id="288" r:id="rId8"/>
    <p:sldId id="289" r:id="rId9"/>
    <p:sldId id="271" r:id="rId10"/>
    <p:sldId id="294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588F5-CBA9-476E-9C7E-EB74D1E541A7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112A4D-30A3-4847-B3EA-78233B8167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451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22275" y="1241425"/>
            <a:ext cx="5953125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998773-825A-42F0-95D0-A7A957E8413C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79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2512-E99D-4CC1-B55E-A697340414CD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3272B-8908-45E3-993F-C84960A80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760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2512-E99D-4CC1-B55E-A697340414CD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3272B-8908-45E3-993F-C84960A80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38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2512-E99D-4CC1-B55E-A697340414CD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3272B-8908-45E3-993F-C84960A80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149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2512-E99D-4CC1-B55E-A697340414CD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3272B-8908-45E3-993F-C84960A80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508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2512-E99D-4CC1-B55E-A697340414CD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3272B-8908-45E3-993F-C84960A80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5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2512-E99D-4CC1-B55E-A697340414CD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3272B-8908-45E3-993F-C84960A80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096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2512-E99D-4CC1-B55E-A697340414CD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3272B-8908-45E3-993F-C84960A80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6804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2512-E99D-4CC1-B55E-A697340414CD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3272B-8908-45E3-993F-C84960A80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7065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2512-E99D-4CC1-B55E-A697340414CD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3272B-8908-45E3-993F-C84960A80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6872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2512-E99D-4CC1-B55E-A697340414CD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3272B-8908-45E3-993F-C84960A80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490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72512-E99D-4CC1-B55E-A697340414CD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F3272B-8908-45E3-993F-C84960A80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5757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72512-E99D-4CC1-B55E-A697340414CD}" type="datetimeFigureOut">
              <a:rPr lang="ru-RU" smtClean="0"/>
              <a:t>20.06.2021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F3272B-8908-45E3-993F-C84960A801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207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683404"/>
            <a:ext cx="9144000" cy="2387600"/>
          </a:xfrm>
        </p:spPr>
        <p:txBody>
          <a:bodyPr>
            <a:normAutofit/>
          </a:bodyPr>
          <a:lstStyle/>
          <a:p>
            <a:r>
              <a:rPr lang="ru-RU" sz="3600" kern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Применение коммуникационной стратегии продвижения здорового питания в индустрии гостеприимства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43496" y="4538803"/>
            <a:ext cx="4648504" cy="1315837"/>
          </a:xfrm>
        </p:spPr>
        <p:txBody>
          <a:bodyPr>
            <a:normAutofit fontScale="92500" lnSpcReduction="10000"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Алиева Вероника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Самедовна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магистратуры Северо-Кавказского федерального университета</a:t>
            </a:r>
          </a:p>
        </p:txBody>
      </p:sp>
      <p:pic>
        <p:nvPicPr>
          <p:cNvPr id="5122" name="Picture 2" descr="Что такое коммуникационная стратегия">
            <a:extLst>
              <a:ext uri="{FF2B5EF4-FFF2-40B4-BE49-F238E27FC236}">
                <a16:creationId xmlns:a16="http://schemas.microsoft.com/office/drawing/2014/main" id="{935CBB1B-10C5-4156-9548-2854A469C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435" y="3786996"/>
            <a:ext cx="4431361" cy="2819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4059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87C97-BF4A-4000-9933-7BBDC4E5C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3879" y="1162843"/>
            <a:ext cx="5013385" cy="1325563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Сильные стороны проекта/встраиваемость проекта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FA222E7-5018-48FB-9D8B-90B467CE3F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309" y="222378"/>
            <a:ext cx="5351884" cy="6635622"/>
          </a:xfrm>
          <a:prstGeom prst="rect">
            <a:avLst/>
          </a:prstGeom>
        </p:spPr>
      </p:pic>
      <p:pic>
        <p:nvPicPr>
          <p:cNvPr id="9" name="Объект 7">
            <a:extLst>
              <a:ext uri="{FF2B5EF4-FFF2-40B4-BE49-F238E27FC236}">
                <a16:creationId xmlns:a16="http://schemas.microsoft.com/office/drawing/2014/main" id="{BB8FDF43-3CC9-4E60-9CAB-69B26BF45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3879" y="2700784"/>
            <a:ext cx="4710023" cy="3704159"/>
          </a:xfrm>
        </p:spPr>
      </p:pic>
    </p:spTree>
    <p:extLst>
      <p:ext uri="{BB962C8B-B14F-4D97-AF65-F5344CB8AC3E}">
        <p14:creationId xmlns:p14="http://schemas.microsoft.com/office/powerpoint/2010/main" val="2996349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887627" y="5601995"/>
            <a:ext cx="542925" cy="273844"/>
          </a:xfrm>
        </p:spPr>
        <p:txBody>
          <a:bodyPr/>
          <a:lstStyle/>
          <a:p>
            <a:pPr algn="ctr"/>
            <a:fld id="{6B5FAC45-7C4C-4906-A11B-1849F6BD093F}" type="slidenum">
              <a:rPr lang="ru-RU">
                <a:solidFill>
                  <a:prstClr val="black">
                    <a:lumMod val="65000"/>
                    <a:lumOff val="35000"/>
                  </a:prstClr>
                </a:solidFill>
                <a:latin typeface="Arial" panose="020B0604020202020204" pitchFamily="34" charset="0"/>
                <a:ea typeface="Arial Unicode MS" panose="020B0604020202020204"/>
                <a:cs typeface="Arial" panose="020B0604020202020204" pitchFamily="34" charset="0"/>
              </a:rPr>
              <a:pPr algn="ctr"/>
              <a:t>2</a:t>
            </a:fld>
            <a:endParaRPr lang="ru-RU" dirty="0">
              <a:solidFill>
                <a:prstClr val="black">
                  <a:lumMod val="65000"/>
                  <a:lumOff val="35000"/>
                </a:prstClr>
              </a:solidFill>
              <a:latin typeface="Arial" panose="020B0604020202020204" pitchFamily="34" charset="0"/>
              <a:ea typeface="Arial Unicode MS" panose="020B0604020202020204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88122" y="1949001"/>
            <a:ext cx="1357457" cy="669414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defTabSz="685682"/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ru-RU" sz="900" b="1" dirty="0">
                <a:solidFill>
                  <a:srgbClr val="2F589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программы</a:t>
            </a:r>
          </a:p>
          <a:p>
            <a:pPr defTabSz="685682"/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900" b="1" dirty="0">
                <a:solidFill>
                  <a:srgbClr val="2F589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новый закон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479718" y="1966503"/>
            <a:ext cx="1221062" cy="607859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defTabSz="685682">
              <a:lnSpc>
                <a:spcPts val="1350"/>
              </a:lnSpc>
            </a:pPr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&lt;14% </a:t>
            </a:r>
            <a:r>
              <a:rPr lang="ru-RU" sz="900" b="1" dirty="0">
                <a:solidFill>
                  <a:srgbClr val="2F589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старшеклассников  в РФ здоровы </a:t>
            </a:r>
          </a:p>
        </p:txBody>
      </p:sp>
      <p:pic>
        <p:nvPicPr>
          <p:cNvPr id="15" name="Рисунок 14" descr="Земной шар: Африка и Европа">
            <a:extLst>
              <a:ext uri="{FF2B5EF4-FFF2-40B4-BE49-F238E27FC236}">
                <a16:creationId xmlns:a16="http://schemas.microsoft.com/office/drawing/2014/main" id="{20CEE56E-6166-4BCA-A3DA-C6EE39F033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143513" y="1215161"/>
            <a:ext cx="675000" cy="675000"/>
          </a:xfrm>
          <a:prstGeom prst="rect">
            <a:avLst/>
          </a:prstGeom>
        </p:spPr>
      </p:pic>
      <p:pic>
        <p:nvPicPr>
          <p:cNvPr id="16" name="Рисунок 15" descr="Дети">
            <a:extLst>
              <a:ext uri="{FF2B5EF4-FFF2-40B4-BE49-F238E27FC236}">
                <a16:creationId xmlns:a16="http://schemas.microsoft.com/office/drawing/2014/main" id="{A3E8C935-91CF-4010-BBF0-357765ED8F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526944" y="1156300"/>
            <a:ext cx="675000" cy="675000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B26AA97F-9FE0-49C4-9788-8D6185E9CB1B}"/>
              </a:ext>
            </a:extLst>
          </p:cNvPr>
          <p:cNvSpPr txBox="1"/>
          <p:nvPr/>
        </p:nvSpPr>
        <p:spPr>
          <a:xfrm>
            <a:off x="6080999" y="1955087"/>
            <a:ext cx="1213399" cy="854080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defTabSz="685682"/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340 млн</a:t>
            </a:r>
            <a:r>
              <a:rPr lang="ru-RU" sz="9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900" b="1" dirty="0">
                <a:solidFill>
                  <a:srgbClr val="2F589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детей и подростков по данным ВОЗ – избыточный вес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5D1CD97-613B-4E48-A000-B7F239A01208}"/>
              </a:ext>
            </a:extLst>
          </p:cNvPr>
          <p:cNvSpPr txBox="1"/>
          <p:nvPr/>
        </p:nvSpPr>
        <p:spPr>
          <a:xfrm>
            <a:off x="7474187" y="2041335"/>
            <a:ext cx="1066156" cy="577081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defTabSz="685682"/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&lt;40% </a:t>
            </a:r>
            <a:r>
              <a:rPr lang="ru-RU" sz="900" b="1" dirty="0">
                <a:solidFill>
                  <a:srgbClr val="2F589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призывников годны к службе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E62D9D6E-46DE-4ECB-A1D4-9CB4EFC7E758}"/>
              </a:ext>
            </a:extLst>
          </p:cNvPr>
          <p:cNvSpPr txBox="1"/>
          <p:nvPr/>
        </p:nvSpPr>
        <p:spPr>
          <a:xfrm>
            <a:off x="6204773" y="4247782"/>
            <a:ext cx="1577537" cy="715581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defTabSz="685682"/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80 600 </a:t>
            </a:r>
          </a:p>
          <a:p>
            <a:pPr defTabSz="685682"/>
            <a:r>
              <a:rPr lang="ru-RU" sz="900" b="1" dirty="0">
                <a:solidFill>
                  <a:srgbClr val="2F589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ресторанов в РФ по данным </a:t>
            </a:r>
          </a:p>
          <a:p>
            <a:pPr defTabSz="685682"/>
            <a:r>
              <a:rPr lang="ru-RU" sz="900" b="1" dirty="0">
                <a:solidFill>
                  <a:srgbClr val="2F589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Ростуризма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8946000-3FEA-45D6-871E-5ABB6422FCB1}"/>
              </a:ext>
            </a:extLst>
          </p:cNvPr>
          <p:cNvSpPr txBox="1"/>
          <p:nvPr/>
        </p:nvSpPr>
        <p:spPr>
          <a:xfrm>
            <a:off x="2485235" y="4288002"/>
            <a:ext cx="1574173" cy="715581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defTabSz="685682"/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&gt;15 000 </a:t>
            </a:r>
            <a:endParaRPr lang="en-US" sz="15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685682"/>
            <a:r>
              <a:rPr lang="ru-RU" sz="900" b="1" dirty="0">
                <a:solidFill>
                  <a:srgbClr val="2F589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отелей </a:t>
            </a:r>
          </a:p>
          <a:p>
            <a:pPr defTabSz="685682"/>
            <a:r>
              <a:rPr lang="ru-RU" sz="900" b="1" dirty="0">
                <a:solidFill>
                  <a:srgbClr val="2F589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РФ по данным Ростуризма</a:t>
            </a:r>
          </a:p>
        </p:txBody>
      </p: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121FE137-D0B8-47CF-B10D-A9FFA9B4A4E7}"/>
              </a:ext>
            </a:extLst>
          </p:cNvPr>
          <p:cNvCxnSpPr>
            <a:cxnSpLocks/>
          </p:cNvCxnSpPr>
          <p:nvPr/>
        </p:nvCxnSpPr>
        <p:spPr>
          <a:xfrm>
            <a:off x="2560507" y="3212392"/>
            <a:ext cx="6718839" cy="0"/>
          </a:xfrm>
          <a:prstGeom prst="straightConnector1">
            <a:avLst/>
          </a:prstGeom>
          <a:ln w="19050" cmpd="dbl">
            <a:solidFill>
              <a:schemeClr val="tx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43">
            <a:extLst>
              <a:ext uri="{FF2B5EF4-FFF2-40B4-BE49-F238E27FC236}">
                <a16:creationId xmlns:a16="http://schemas.microsoft.com/office/drawing/2014/main" id="{4BC1A7A6-88F1-469D-9761-D0788E8334E7}"/>
              </a:ext>
            </a:extLst>
          </p:cNvPr>
          <p:cNvCxnSpPr>
            <a:cxnSpLocks/>
          </p:cNvCxnSpPr>
          <p:nvPr/>
        </p:nvCxnSpPr>
        <p:spPr>
          <a:xfrm>
            <a:off x="2560506" y="2900150"/>
            <a:ext cx="0" cy="312242"/>
          </a:xfrm>
          <a:prstGeom prst="straightConnector1">
            <a:avLst/>
          </a:prstGeom>
          <a:ln w="19050" cmpd="dbl">
            <a:solidFill>
              <a:schemeClr val="tx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43">
            <a:extLst>
              <a:ext uri="{FF2B5EF4-FFF2-40B4-BE49-F238E27FC236}">
                <a16:creationId xmlns:a16="http://schemas.microsoft.com/office/drawing/2014/main" id="{29A0F040-6B01-4D0D-8B2C-E65FB25B1C62}"/>
              </a:ext>
            </a:extLst>
          </p:cNvPr>
          <p:cNvCxnSpPr>
            <a:cxnSpLocks/>
          </p:cNvCxnSpPr>
          <p:nvPr/>
        </p:nvCxnSpPr>
        <p:spPr>
          <a:xfrm>
            <a:off x="3864444" y="2673426"/>
            <a:ext cx="0" cy="513012"/>
          </a:xfrm>
          <a:prstGeom prst="straightConnector1">
            <a:avLst/>
          </a:prstGeom>
          <a:ln w="19050" cmpd="dbl">
            <a:solidFill>
              <a:schemeClr val="tx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3">
            <a:extLst>
              <a:ext uri="{FF2B5EF4-FFF2-40B4-BE49-F238E27FC236}">
                <a16:creationId xmlns:a16="http://schemas.microsoft.com/office/drawing/2014/main" id="{AE89B5E0-0286-40B9-B624-1A67C5D36B4D}"/>
              </a:ext>
            </a:extLst>
          </p:cNvPr>
          <p:cNvCxnSpPr>
            <a:cxnSpLocks/>
          </p:cNvCxnSpPr>
          <p:nvPr/>
        </p:nvCxnSpPr>
        <p:spPr>
          <a:xfrm>
            <a:off x="3143672" y="3212393"/>
            <a:ext cx="0" cy="523367"/>
          </a:xfrm>
          <a:prstGeom prst="straightConnector1">
            <a:avLst/>
          </a:prstGeom>
          <a:ln w="19050" cmpd="dbl">
            <a:solidFill>
              <a:schemeClr val="tx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3">
            <a:extLst>
              <a:ext uri="{FF2B5EF4-FFF2-40B4-BE49-F238E27FC236}">
                <a16:creationId xmlns:a16="http://schemas.microsoft.com/office/drawing/2014/main" id="{854C066B-C92A-4859-BC8C-923B096A1DD8}"/>
              </a:ext>
            </a:extLst>
          </p:cNvPr>
          <p:cNvCxnSpPr>
            <a:cxnSpLocks/>
          </p:cNvCxnSpPr>
          <p:nvPr/>
        </p:nvCxnSpPr>
        <p:spPr>
          <a:xfrm>
            <a:off x="6818513" y="3240418"/>
            <a:ext cx="0" cy="370868"/>
          </a:xfrm>
          <a:prstGeom prst="straightConnector1">
            <a:avLst/>
          </a:prstGeom>
          <a:ln w="19050" cmpd="dbl">
            <a:solidFill>
              <a:schemeClr val="tx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43">
            <a:extLst>
              <a:ext uri="{FF2B5EF4-FFF2-40B4-BE49-F238E27FC236}">
                <a16:creationId xmlns:a16="http://schemas.microsoft.com/office/drawing/2014/main" id="{269A5485-90D9-4F3E-B4C4-183729B064D3}"/>
              </a:ext>
            </a:extLst>
          </p:cNvPr>
          <p:cNvCxnSpPr>
            <a:cxnSpLocks/>
          </p:cNvCxnSpPr>
          <p:nvPr/>
        </p:nvCxnSpPr>
        <p:spPr>
          <a:xfrm>
            <a:off x="8007265" y="2756721"/>
            <a:ext cx="0" cy="447901"/>
          </a:xfrm>
          <a:prstGeom prst="straightConnector1">
            <a:avLst/>
          </a:prstGeom>
          <a:ln w="19050" cmpd="dbl">
            <a:solidFill>
              <a:schemeClr val="tx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344897FA-51C3-4513-8826-64462FC57BC5}"/>
              </a:ext>
            </a:extLst>
          </p:cNvPr>
          <p:cNvSpPr txBox="1"/>
          <p:nvPr/>
        </p:nvSpPr>
        <p:spPr>
          <a:xfrm>
            <a:off x="2931031" y="269807"/>
            <a:ext cx="6348314" cy="6232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79" tIns="34290" rIns="68579" bIns="34290" rtlCol="0">
            <a:spAutoFit/>
          </a:bodyPr>
          <a:lstStyle/>
          <a:p>
            <a:pPr algn="ctr" defTabSz="685682"/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Актуальность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cxnSp>
        <p:nvCxnSpPr>
          <p:cNvPr id="60" name="Прямая соединительная линия 43">
            <a:extLst>
              <a:ext uri="{FF2B5EF4-FFF2-40B4-BE49-F238E27FC236}">
                <a16:creationId xmlns:a16="http://schemas.microsoft.com/office/drawing/2014/main" id="{CDAB25D1-6AC2-4D0F-967E-D85AAA97542F}"/>
              </a:ext>
            </a:extLst>
          </p:cNvPr>
          <p:cNvCxnSpPr>
            <a:cxnSpLocks/>
          </p:cNvCxnSpPr>
          <p:nvPr/>
        </p:nvCxnSpPr>
        <p:spPr>
          <a:xfrm>
            <a:off x="4793223" y="3227351"/>
            <a:ext cx="0" cy="246725"/>
          </a:xfrm>
          <a:prstGeom prst="straightConnector1">
            <a:avLst/>
          </a:prstGeom>
          <a:ln w="19050" cmpd="dbl">
            <a:solidFill>
              <a:schemeClr val="tx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43">
            <a:extLst>
              <a:ext uri="{FF2B5EF4-FFF2-40B4-BE49-F238E27FC236}">
                <a16:creationId xmlns:a16="http://schemas.microsoft.com/office/drawing/2014/main" id="{E7CFFEDA-DDAE-4DC2-BC92-860D80B25723}"/>
              </a:ext>
            </a:extLst>
          </p:cNvPr>
          <p:cNvCxnSpPr>
            <a:cxnSpLocks/>
          </p:cNvCxnSpPr>
          <p:nvPr/>
        </p:nvCxnSpPr>
        <p:spPr>
          <a:xfrm>
            <a:off x="6600056" y="2929932"/>
            <a:ext cx="0" cy="263636"/>
          </a:xfrm>
          <a:prstGeom prst="straightConnector1">
            <a:avLst/>
          </a:prstGeom>
          <a:ln w="19050" cmpd="dbl">
            <a:solidFill>
              <a:schemeClr val="tx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43">
            <a:extLst>
              <a:ext uri="{FF2B5EF4-FFF2-40B4-BE49-F238E27FC236}">
                <a16:creationId xmlns:a16="http://schemas.microsoft.com/office/drawing/2014/main" id="{B2BC60B9-5163-49F9-A24B-89E5202528A3}"/>
              </a:ext>
            </a:extLst>
          </p:cNvPr>
          <p:cNvCxnSpPr>
            <a:cxnSpLocks/>
          </p:cNvCxnSpPr>
          <p:nvPr/>
        </p:nvCxnSpPr>
        <p:spPr>
          <a:xfrm>
            <a:off x="8540343" y="3222428"/>
            <a:ext cx="0" cy="256568"/>
          </a:xfrm>
          <a:prstGeom prst="straightConnector1">
            <a:avLst/>
          </a:prstGeom>
          <a:ln w="19050" cmpd="dbl">
            <a:solidFill>
              <a:schemeClr val="tx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43">
            <a:extLst>
              <a:ext uri="{FF2B5EF4-FFF2-40B4-BE49-F238E27FC236}">
                <a16:creationId xmlns:a16="http://schemas.microsoft.com/office/drawing/2014/main" id="{B1012D86-A158-47A5-A153-698F99D67D36}"/>
              </a:ext>
            </a:extLst>
          </p:cNvPr>
          <p:cNvCxnSpPr>
            <a:cxnSpLocks/>
          </p:cNvCxnSpPr>
          <p:nvPr/>
        </p:nvCxnSpPr>
        <p:spPr>
          <a:xfrm>
            <a:off x="9279345" y="2895308"/>
            <a:ext cx="0" cy="298260"/>
          </a:xfrm>
          <a:prstGeom prst="straightConnector1">
            <a:avLst/>
          </a:prstGeom>
          <a:ln w="19050" cmpd="dbl">
            <a:solidFill>
              <a:schemeClr val="tx2">
                <a:lumMod val="75000"/>
              </a:schemeClr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6BB1AE95-BC4E-456D-AAA5-E5BB1C7715D6}"/>
              </a:ext>
            </a:extLst>
          </p:cNvPr>
          <p:cNvSpPr txBox="1"/>
          <p:nvPr/>
        </p:nvSpPr>
        <p:spPr>
          <a:xfrm>
            <a:off x="8921674" y="1978583"/>
            <a:ext cx="1016487" cy="854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79" tIns="34290" rIns="68579" bIns="34290" rtlCol="0">
            <a:spAutoFit/>
          </a:bodyPr>
          <a:lstStyle/>
          <a:p>
            <a:pPr defTabSz="685682"/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85% </a:t>
            </a:r>
            <a:r>
              <a:rPr lang="ru-RU" sz="900" b="1" dirty="0">
                <a:solidFill>
                  <a:srgbClr val="2F589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 РФ не занимается спортом регулярно 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49E36E8B-F96D-4947-B23D-F664A7333CB9}"/>
              </a:ext>
            </a:extLst>
          </p:cNvPr>
          <p:cNvSpPr/>
          <p:nvPr/>
        </p:nvSpPr>
        <p:spPr>
          <a:xfrm>
            <a:off x="4801640" y="1975310"/>
            <a:ext cx="1188728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3 раза  </a:t>
            </a:r>
          </a:p>
          <a:p>
            <a:r>
              <a:rPr lang="ru-RU" sz="900" b="1" dirty="0">
                <a:solidFill>
                  <a:srgbClr val="2F589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вырос уровень алиментарно-зависимых болезней в РФ</a:t>
            </a:r>
          </a:p>
        </p:txBody>
      </p:sp>
      <p:pic>
        <p:nvPicPr>
          <p:cNvPr id="37" name="Рисунок 36" descr="Лампочка и карандаш">
            <a:extLst>
              <a:ext uri="{FF2B5EF4-FFF2-40B4-BE49-F238E27FC236}">
                <a16:creationId xmlns:a16="http://schemas.microsoft.com/office/drawing/2014/main" id="{DD879860-61CC-4030-9F63-36BA012AAF9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94345" y="5157727"/>
            <a:ext cx="340356" cy="34035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5946EEFF-5929-4436-ABB0-06105885BA6C}"/>
              </a:ext>
            </a:extLst>
          </p:cNvPr>
          <p:cNvSpPr txBox="1"/>
          <p:nvPr/>
        </p:nvSpPr>
        <p:spPr>
          <a:xfrm>
            <a:off x="4310884" y="4237292"/>
            <a:ext cx="1390934" cy="7155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68579" tIns="34290" rIns="68579" bIns="34290" rtlCol="0">
            <a:spAutoFit/>
          </a:bodyPr>
          <a:lstStyle/>
          <a:p>
            <a:pPr defTabSz="685682"/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357%</a:t>
            </a:r>
            <a:r>
              <a:rPr lang="ru-RU" sz="900" b="1" dirty="0">
                <a:solidFill>
                  <a:srgbClr val="2F589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выросло количество отелей в РФ с 2000 года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4558" y="1731876"/>
            <a:ext cx="335064" cy="3328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631566" y="3601947"/>
            <a:ext cx="686054" cy="6860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11"/>
          <a:srcRect t="11048"/>
          <a:stretch/>
        </p:blipFill>
        <p:spPr>
          <a:xfrm>
            <a:off x="2329251" y="1228892"/>
            <a:ext cx="663578" cy="646361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E62D9D6E-46DE-4ECB-A1D4-9CB4EFC7E758}"/>
              </a:ext>
            </a:extLst>
          </p:cNvPr>
          <p:cNvSpPr txBox="1"/>
          <p:nvPr/>
        </p:nvSpPr>
        <p:spPr>
          <a:xfrm>
            <a:off x="8219769" y="4268670"/>
            <a:ext cx="1577537" cy="715581"/>
          </a:xfrm>
          <a:prstGeom prst="rect">
            <a:avLst/>
          </a:prstGeom>
          <a:noFill/>
        </p:spPr>
        <p:txBody>
          <a:bodyPr wrap="square" lIns="68579" tIns="34290" rIns="68579" bIns="34290" rtlCol="0">
            <a:spAutoFit/>
          </a:bodyPr>
          <a:lstStyle/>
          <a:p>
            <a:pPr defTabSz="685682"/>
            <a:r>
              <a:rPr lang="ru-RU" sz="15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76 041 739</a:t>
            </a:r>
          </a:p>
          <a:p>
            <a:pPr defTabSz="685682"/>
            <a:r>
              <a:rPr lang="ru-RU" sz="900" b="1" dirty="0">
                <a:solidFill>
                  <a:srgbClr val="2F5897">
                    <a:lumMod val="50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человек размещавшихся в отелях РФ в 2019 году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4701" y="5157727"/>
            <a:ext cx="110176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rgbClr val="002060"/>
                </a:solidFill>
              </a:rPr>
              <a:t>Разработанная коммуникационная стратегия объединит мероприятия, позволяющие: </a:t>
            </a:r>
          </a:p>
          <a:p>
            <a:pPr marL="285750" indent="-285750">
              <a:buFontTx/>
              <a:buChar char="-"/>
            </a:pPr>
            <a:r>
              <a:rPr lang="ru-RU" i="1" dirty="0">
                <a:solidFill>
                  <a:srgbClr val="002060"/>
                </a:solidFill>
              </a:rPr>
              <a:t>развернуть просветительскую кампанию для населения, используя новые технологии обучения</a:t>
            </a:r>
          </a:p>
          <a:p>
            <a:pPr marL="285750" indent="-285750">
              <a:buFontTx/>
              <a:buChar char="-"/>
            </a:pPr>
            <a:r>
              <a:rPr lang="ru-RU" i="1" dirty="0">
                <a:solidFill>
                  <a:srgbClr val="002060"/>
                </a:solidFill>
              </a:rPr>
              <a:t>потребителям осознанно выбирать объекты питания и размещения</a:t>
            </a:r>
          </a:p>
          <a:p>
            <a:pPr marL="285750" indent="-285750">
              <a:buFontTx/>
              <a:buChar char="-"/>
            </a:pPr>
            <a:r>
              <a:rPr lang="ru-RU" i="1" dirty="0">
                <a:solidFill>
                  <a:srgbClr val="002060"/>
                </a:solidFill>
              </a:rPr>
              <a:t>предприятиям индустрии гостеприимства использовать новые инструменты маркетинга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84248" y="2838776"/>
            <a:ext cx="79255" cy="3901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82904" y="3540945"/>
            <a:ext cx="726578" cy="726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371612" y="3738143"/>
            <a:ext cx="383509" cy="43986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609032" y="3715314"/>
            <a:ext cx="554784" cy="55478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6"/>
          <a:srcRect r="57992" b="50892"/>
          <a:stretch/>
        </p:blipFill>
        <p:spPr>
          <a:xfrm>
            <a:off x="8915731" y="1286920"/>
            <a:ext cx="638981" cy="60421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628865" y="1243243"/>
            <a:ext cx="539592" cy="539592"/>
          </a:xfrm>
          <a:prstGeom prst="rect">
            <a:avLst/>
          </a:prstGeom>
        </p:spPr>
      </p:pic>
      <p:pic>
        <p:nvPicPr>
          <p:cNvPr id="46" name="Рисунок 45" descr="Гамбургер и напиток">
            <a:extLst>
              <a:ext uri="{FF2B5EF4-FFF2-40B4-BE49-F238E27FC236}">
                <a16:creationId xmlns:a16="http://schemas.microsoft.com/office/drawing/2014/main" id="{646C1B65-EB02-4FF3-BB7C-53585DC431CC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934399" y="1220620"/>
            <a:ext cx="591213" cy="591213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B1904A0A-CEF5-47CB-99EA-65DB056C2A33}"/>
              </a:ext>
            </a:extLst>
          </p:cNvPr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1" r="16405" b="35817"/>
          <a:stretch/>
        </p:blipFill>
        <p:spPr>
          <a:xfrm>
            <a:off x="205293" y="365125"/>
            <a:ext cx="775765" cy="774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263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F6BEBD-225A-4C48-90EC-CC5A29AC8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6083" y="1297500"/>
            <a:ext cx="6531625" cy="2871537"/>
          </a:xfrm>
        </p:spPr>
        <p:txBody>
          <a:bodyPr>
            <a:normAutofit/>
          </a:bodyPr>
          <a:lstStyle/>
          <a:p>
            <a:pPr algn="ctr"/>
            <a:r>
              <a:rPr lang="ru-RU" sz="4000" dirty="0"/>
              <a:t>Коммуникационная стратегия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8004B6-2809-45C8-A067-18A797D27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968" y="3625516"/>
            <a:ext cx="6257663" cy="2871537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асть стратегии предприятия, которая направлена на эффективное взаимодействие с целевыми сегментами для достижения продвижения компании и конкретной цели</a:t>
            </a:r>
          </a:p>
          <a:p>
            <a:pPr>
              <a:buFontTx/>
              <a:buChar char="-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Ключевая задача коммуникационной стратегии – обеспечение информационной поддержки развития бренда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45D386C7-3D11-4C66-A430-9007508B3E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6631" y="84870"/>
            <a:ext cx="6531625" cy="6563462"/>
          </a:xfrm>
          <a:prstGeom prst="rect">
            <a:avLst/>
          </a:prstGeom>
        </p:spPr>
      </p:pic>
      <p:pic>
        <p:nvPicPr>
          <p:cNvPr id="4117" name="Picture 21" descr="Кризисные коммуникации: 3 факапа украинского бизнеса. Часть I - K.Fund Media">
            <a:extLst>
              <a:ext uri="{FF2B5EF4-FFF2-40B4-BE49-F238E27FC236}">
                <a16:creationId xmlns:a16="http://schemas.microsoft.com/office/drawing/2014/main" id="{636BD682-9579-4A85-B72E-83D5C25FEE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1" t="2481" r="12386"/>
          <a:stretch/>
        </p:blipFill>
        <p:spPr bwMode="auto">
          <a:xfrm>
            <a:off x="78968" y="68828"/>
            <a:ext cx="2776526" cy="19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9" name="Picture 23" descr="В Академии состоялся мастер-класс «Основы межкультурной коммуникации с  представителями англоязычных стран» / Новости / Пресс-центр / Меню /  Алтайский филиал РАНХиГС">
            <a:extLst>
              <a:ext uri="{FF2B5EF4-FFF2-40B4-BE49-F238E27FC236}">
                <a16:creationId xmlns:a16="http://schemas.microsoft.com/office/drawing/2014/main" id="{E804DC69-6BB8-41D1-8630-365AC72D8D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71" r="8540"/>
          <a:stretch/>
        </p:blipFill>
        <p:spPr bwMode="auto">
          <a:xfrm>
            <a:off x="3078844" y="68827"/>
            <a:ext cx="2343507" cy="19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62560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BD842-1C76-473D-8FF9-F025BA8A6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</a:t>
            </a:r>
            <a:r>
              <a:rPr lang="ru-RU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сновные каналы коммуникации для индустрии гостеприимства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BC6210-CE71-4903-8631-5F0A211DE2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674E125-2172-4F9E-B597-0366628EC8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8061" y="1566318"/>
            <a:ext cx="10755739" cy="486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520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A4547-8FC3-437D-94A0-97B1BD8C8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Ключевые факторы успеха компании</a:t>
            </a:r>
            <a:endParaRPr lang="ru-RU" sz="6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1EAB62-DA57-4F63-BD50-D156DFFF72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601528F-CA9D-4D28-BE3D-A497841BA30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1" t="31301" r="39418" b="26244"/>
          <a:stretch/>
        </p:blipFill>
        <p:spPr bwMode="auto">
          <a:xfrm>
            <a:off x="698740" y="1457335"/>
            <a:ext cx="10655060" cy="54006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945446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E3511E-CB0B-4303-AFC7-3AE5D62B66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353" y="365125"/>
            <a:ext cx="10681447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Предпосылки для запуска проекта </a:t>
            </a:r>
            <a:r>
              <a:rPr lang="en-US" sz="3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SafeMeal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: 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</a:b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</a:br>
            <a:r>
              <a:rPr lang="ru-RU" sz="3600" b="1" i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сложившаяся ситуация в РФ</a:t>
            </a:r>
            <a:endParaRPr lang="ru-RU" sz="3600" i="1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1A7990C5-FBF1-47B0-81C9-A84093F5D23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8918" y="2175247"/>
          <a:ext cx="11205882" cy="3871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1929">
                  <a:extLst>
                    <a:ext uri="{9D8B030D-6E8A-4147-A177-3AD203B41FA5}">
                      <a16:colId xmlns:a16="http://schemas.microsoft.com/office/drawing/2014/main" val="3041670062"/>
                    </a:ext>
                  </a:extLst>
                </a:gridCol>
                <a:gridCol w="5853953">
                  <a:extLst>
                    <a:ext uri="{9D8B030D-6E8A-4147-A177-3AD203B41FA5}">
                      <a16:colId xmlns:a16="http://schemas.microsoft.com/office/drawing/2014/main" val="2911157514"/>
                    </a:ext>
                  </a:extLst>
                </a:gridCol>
              </a:tblGrid>
              <a:tr h="437658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Минусы </a:t>
                      </a:r>
                    </a:p>
                  </a:txBody>
                  <a:tcPr>
                    <a:gradFill>
                      <a:gsLst>
                        <a:gs pos="82000">
                          <a:schemeClr val="accent1">
                            <a:lumMod val="5000"/>
                            <a:lumOff val="9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Плюсы </a:t>
                      </a:r>
                    </a:p>
                  </a:txBody>
                  <a:tcPr>
                    <a:gradFill>
                      <a:gsLst>
                        <a:gs pos="82000">
                          <a:schemeClr val="accent1">
                            <a:lumMod val="5000"/>
                            <a:lumOff val="9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765936068"/>
                  </a:ext>
                </a:extLst>
              </a:tr>
              <a:tr h="774318">
                <a:tc>
                  <a:txBody>
                    <a:bodyPr/>
                    <a:lstStyle/>
                    <a:p>
                      <a:r>
                        <a:rPr lang="ru-RU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Ухудшающееся состояние здоровья населения</a:t>
                      </a:r>
                    </a:p>
                  </a:txBody>
                  <a:tcPr>
                    <a:gradFill>
                      <a:gsLst>
                        <a:gs pos="82000">
                          <a:schemeClr val="accent1">
                            <a:lumMod val="5000"/>
                            <a:lumOff val="9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Наличие Федеральных программ, нацеленных на улучшение ситуации </a:t>
                      </a:r>
                    </a:p>
                  </a:txBody>
                  <a:tcPr>
                    <a:gradFill>
                      <a:gsLst>
                        <a:gs pos="82000">
                          <a:schemeClr val="accent1">
                            <a:lumMod val="5000"/>
                            <a:lumOff val="9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642681357"/>
                  </a:ext>
                </a:extLst>
              </a:tr>
              <a:tr h="774318">
                <a:tc>
                  <a:txBody>
                    <a:bodyPr/>
                    <a:lstStyle/>
                    <a:p>
                      <a:r>
                        <a:rPr lang="ru-RU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Низкая активность населения  в занятиях спортом, гиподинамия  </a:t>
                      </a:r>
                    </a:p>
                  </a:txBody>
                  <a:tcPr>
                    <a:gradFill>
                      <a:gsLst>
                        <a:gs pos="82000">
                          <a:schemeClr val="accent1">
                            <a:lumMod val="5000"/>
                            <a:lumOff val="9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Быстрое внедрение цифровизации и ускорение передачи информации</a:t>
                      </a:r>
                    </a:p>
                  </a:txBody>
                  <a:tcPr>
                    <a:gradFill>
                      <a:gsLst>
                        <a:gs pos="82000">
                          <a:schemeClr val="accent1">
                            <a:lumMod val="5000"/>
                            <a:lumOff val="9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850021966"/>
                  </a:ext>
                </a:extLst>
              </a:tr>
              <a:tr h="1110978">
                <a:tc>
                  <a:txBody>
                    <a:bodyPr/>
                    <a:lstStyle/>
                    <a:p>
                      <a:r>
                        <a:rPr lang="ru-RU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Низкая грамотность в вопросах качества и безопасности питания </a:t>
                      </a:r>
                    </a:p>
                  </a:txBody>
                  <a:tcPr>
                    <a:gradFill>
                      <a:gsLst>
                        <a:gs pos="82000">
                          <a:schemeClr val="accent1">
                            <a:lumMod val="5000"/>
                            <a:lumOff val="9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Наличие предприятий гостеприимства, заинтересованных в новых инструментах продвижения </a:t>
                      </a:r>
                    </a:p>
                  </a:txBody>
                  <a:tcPr>
                    <a:gradFill>
                      <a:gsLst>
                        <a:gs pos="82000">
                          <a:schemeClr val="accent1">
                            <a:lumMod val="5000"/>
                            <a:lumOff val="9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865815557"/>
                  </a:ext>
                </a:extLst>
              </a:tr>
              <a:tr h="774318">
                <a:tc>
                  <a:txBody>
                    <a:bodyPr/>
                    <a:lstStyle/>
                    <a:p>
                      <a:r>
                        <a:rPr lang="ru-RU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Резкое снижение потоков потребителей услуг туризма и гостеприимства </a:t>
                      </a:r>
                    </a:p>
                  </a:txBody>
                  <a:tcPr>
                    <a:gradFill>
                      <a:gsLst>
                        <a:gs pos="82000">
                          <a:schemeClr val="accent1">
                            <a:lumMod val="5000"/>
                            <a:lumOff val="9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</a:rPr>
                        <a:t>Повышенный интерес к сохранению и восстановлению здоровья</a:t>
                      </a:r>
                    </a:p>
                  </a:txBody>
                  <a:tcPr>
                    <a:gradFill>
                      <a:gsLst>
                        <a:gs pos="82000">
                          <a:schemeClr val="accent1">
                            <a:lumMod val="5000"/>
                            <a:lumOff val="95000"/>
                          </a:schemeClr>
                        </a:gs>
                        <a:gs pos="90000">
                          <a:schemeClr val="accent1">
                            <a:lumMod val="45000"/>
                            <a:lumOff val="55000"/>
                          </a:schemeClr>
                        </a:gs>
                        <a:gs pos="98000">
                          <a:schemeClr val="accent1">
                            <a:lumMod val="30000"/>
                            <a:lumOff val="70000"/>
                          </a:schemeClr>
                        </a:gs>
                      </a:gsLst>
                      <a:lin ang="5400000" scaled="1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4253970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8305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AC6E39-39EF-4368-AC96-6F02D1DBD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127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Мероприятия нового формата под эгидой нового бренда (на год)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C1EFFC4A-60D9-41AF-9113-51F7277297F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214146"/>
          <a:ext cx="10710917" cy="5388741"/>
        </p:xfrm>
        <a:graphic>
          <a:graphicData uri="http://schemas.openxmlformats.org/drawingml/2006/table">
            <a:tbl>
              <a:tblPr firstRow="1" firstCol="1" bandRow="1"/>
              <a:tblGrid>
                <a:gridCol w="1891382">
                  <a:extLst>
                    <a:ext uri="{9D8B030D-6E8A-4147-A177-3AD203B41FA5}">
                      <a16:colId xmlns:a16="http://schemas.microsoft.com/office/drawing/2014/main" val="734620704"/>
                    </a:ext>
                  </a:extLst>
                </a:gridCol>
                <a:gridCol w="4237704">
                  <a:extLst>
                    <a:ext uri="{9D8B030D-6E8A-4147-A177-3AD203B41FA5}">
                      <a16:colId xmlns:a16="http://schemas.microsoft.com/office/drawing/2014/main" val="1011551507"/>
                    </a:ext>
                  </a:extLst>
                </a:gridCol>
                <a:gridCol w="4581831">
                  <a:extLst>
                    <a:ext uri="{9D8B030D-6E8A-4147-A177-3AD203B41FA5}">
                      <a16:colId xmlns:a16="http://schemas.microsoft.com/office/drawing/2014/main" val="2438700757"/>
                    </a:ext>
                  </a:extLst>
                </a:gridCol>
              </a:tblGrid>
              <a:tr h="185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Очные/гибридные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Онлайн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4438875"/>
                  </a:ext>
                </a:extLst>
              </a:tr>
              <a:tr h="378969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Для потребителей услуг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Мастер-классы с экспертами по питанию и здоровью (не менее 4 в разных субъектах) на площадках объектов индустрии гостеприимства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Видеоуроки по качественному и безопасному питанию и приготовлению блюд (7 уроков)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931835"/>
                  </a:ext>
                </a:extLst>
              </a:tr>
              <a:tr h="37896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Молодежная школа «Биотехнология пищевых продуктов с повышенной пищевой  ценностью и безопасность питания»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Прямые эфиры с экспертами (5 эфиров) в области физиологии питания и пищевых технологий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0676693"/>
                  </a:ext>
                </a:extLst>
              </a:tr>
              <a:tr h="5727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Конкурс молодежных проектов «Инновационные технологии производства и продвижения здорового питания»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Блог в </a:t>
                      </a:r>
                      <a:r>
                        <a:rPr lang="ru-RU" sz="16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о влиянии питания на здоровье (не менее 10 публикаций в месяц)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3168974"/>
                  </a:ext>
                </a:extLst>
              </a:tr>
              <a:tr h="5727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Гастроужины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(не менее 3)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Видеообзоры на </a:t>
                      </a:r>
                      <a:r>
                        <a:rPr lang="en-US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YouTube 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на рестораны с анализом состава блюд и пищевые предприятия  (12 в год)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85344"/>
                  </a:ext>
                </a:extLst>
              </a:tr>
              <a:tr h="73124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Для производителей услуг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Обучающие семинары для сотрудников ресторанов «Качество и безопасность продуктов питания и технологических процессов» (не менее 3 в разных субъектах)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176213" indent="-176213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Цифровая платформа позволит </a:t>
                      </a:r>
                    </a:p>
                    <a:p>
                      <a:pPr marL="176213" indent="-176213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 привлечь потребителей в рестораны, участвующие в обзорах </a:t>
                      </a:r>
                    </a:p>
                    <a:p>
                      <a:pPr marL="176213" indent="-176213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- проанализировать конкурентов</a:t>
                      </a:r>
                    </a:p>
                    <a:p>
                      <a:pPr marL="176213" indent="-176213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получить достоверную информацию о составе и свойствах продуктов питания </a:t>
                      </a:r>
                    </a:p>
                    <a:p>
                      <a:pPr marL="176213" indent="-176213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рассказать о технологиях производства и завоевать доверие потребителей 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5705330"/>
                  </a:ext>
                </a:extLst>
              </a:tr>
              <a:tr h="9602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Ярмарка контактов (установление и развитие партнерских  связей)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0727249"/>
                  </a:ext>
                </a:extLst>
              </a:tr>
            </a:tbl>
          </a:graphicData>
        </a:graphic>
      </p:graphicFrame>
      <p:pic>
        <p:nvPicPr>
          <p:cNvPr id="6" name="Рисунок 5" descr="Шеф-повар мужской со сплошной заливкой">
            <a:extLst>
              <a:ext uri="{FF2B5EF4-FFF2-40B4-BE49-F238E27FC236}">
                <a16:creationId xmlns:a16="http://schemas.microsoft.com/office/drawing/2014/main" id="{3E938794-453C-484A-BFFF-7D3158083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4600" y="5511800"/>
            <a:ext cx="914400" cy="914400"/>
          </a:xfrm>
          <a:prstGeom prst="rect">
            <a:avLst/>
          </a:prstGeom>
        </p:spPr>
      </p:pic>
      <p:pic>
        <p:nvPicPr>
          <p:cNvPr id="8" name="Рисунок 7" descr="Женский отложить контур">
            <a:extLst>
              <a:ext uri="{FF2B5EF4-FFF2-40B4-BE49-F238E27FC236}">
                <a16:creationId xmlns:a16="http://schemas.microsoft.com/office/drawing/2014/main" id="{0C2D4281-CAB6-49B4-9497-F6C9E015B0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244600" y="238760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21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трелка: вправо 6">
            <a:extLst>
              <a:ext uri="{FF2B5EF4-FFF2-40B4-BE49-F238E27FC236}">
                <a16:creationId xmlns:a16="http://schemas.microsoft.com/office/drawing/2014/main" id="{C8EB2672-6B81-473C-A07A-A7AC798395D1}"/>
              </a:ext>
            </a:extLst>
          </p:cNvPr>
          <p:cNvSpPr/>
          <p:nvPr/>
        </p:nvSpPr>
        <p:spPr>
          <a:xfrm>
            <a:off x="8005481" y="469719"/>
            <a:ext cx="2578652" cy="1604682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Стрелка: вправо 5">
            <a:extLst>
              <a:ext uri="{FF2B5EF4-FFF2-40B4-BE49-F238E27FC236}">
                <a16:creationId xmlns:a16="http://schemas.microsoft.com/office/drawing/2014/main" id="{1CDD5500-5F91-4445-A366-041E2D9F8EA4}"/>
              </a:ext>
            </a:extLst>
          </p:cNvPr>
          <p:cNvSpPr/>
          <p:nvPr/>
        </p:nvSpPr>
        <p:spPr>
          <a:xfrm>
            <a:off x="4847739" y="523509"/>
            <a:ext cx="3126222" cy="1492396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65EB2457-76D7-45C3-98C8-41C25B6E14ED}"/>
              </a:ext>
            </a:extLst>
          </p:cNvPr>
          <p:cNvSpPr/>
          <p:nvPr/>
        </p:nvSpPr>
        <p:spPr>
          <a:xfrm>
            <a:off x="1279492" y="523510"/>
            <a:ext cx="3531519" cy="1492395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819888-BDB1-4D84-9DC7-E7C6EC094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65"/>
            <a:ext cx="10515600" cy="867841"/>
          </a:xfrm>
        </p:spPr>
        <p:txBody>
          <a:bodyPr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cs typeface="+mn-cs"/>
              </a:rPr>
              <a:t>Этапы реализации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15B7FCB-E457-4B52-9CD4-ADB74322E1E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264599" y="887506"/>
          <a:ext cx="9319534" cy="5403852"/>
        </p:xfrm>
        <a:graphic>
          <a:graphicData uri="http://schemas.openxmlformats.org/drawingml/2006/table">
            <a:tbl>
              <a:tblPr firstRow="1" firstCol="1" bandRow="1"/>
              <a:tblGrid>
                <a:gridCol w="3473283">
                  <a:extLst>
                    <a:ext uri="{9D8B030D-6E8A-4147-A177-3AD203B41FA5}">
                      <a16:colId xmlns:a16="http://schemas.microsoft.com/office/drawing/2014/main" val="1752749519"/>
                    </a:ext>
                  </a:extLst>
                </a:gridCol>
                <a:gridCol w="3309656">
                  <a:extLst>
                    <a:ext uri="{9D8B030D-6E8A-4147-A177-3AD203B41FA5}">
                      <a16:colId xmlns:a16="http://schemas.microsoft.com/office/drawing/2014/main" val="1460886955"/>
                    </a:ext>
                  </a:extLst>
                </a:gridCol>
                <a:gridCol w="2536595">
                  <a:extLst>
                    <a:ext uri="{9D8B030D-6E8A-4147-A177-3AD203B41FA5}">
                      <a16:colId xmlns:a16="http://schemas.microsoft.com/office/drawing/2014/main" val="3328113235"/>
                    </a:ext>
                  </a:extLst>
                </a:gridCol>
              </a:tblGrid>
              <a:tr h="4744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Разработка  </a:t>
                      </a:r>
                    </a:p>
                  </a:txBody>
                  <a:tcPr marL="180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Реализация</a:t>
                      </a:r>
                    </a:p>
                  </a:txBody>
                  <a:tcPr marL="180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4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Продвижение и развитие </a:t>
                      </a:r>
                    </a:p>
                  </a:txBody>
                  <a:tcPr marL="180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77441642"/>
                  </a:ext>
                </a:extLst>
              </a:tr>
              <a:tr h="574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программы онлайн и офлайн мероприятий на год </a:t>
                      </a:r>
                    </a:p>
                  </a:txBody>
                  <a:tcPr marL="180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Проведение мероприятий в соответствии с планом</a:t>
                      </a:r>
                    </a:p>
                  </a:txBody>
                  <a:tcPr marL="180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Достижение мультипликативного эффекта </a:t>
                      </a:r>
                    </a:p>
                  </a:txBody>
                  <a:tcPr marL="180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1683471"/>
                  </a:ext>
                </a:extLst>
              </a:tr>
              <a:tr h="8201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новых и обновление имеющихся цифровых площадок для размещения информации по проекту   </a:t>
                      </a:r>
                    </a:p>
                  </a:txBody>
                  <a:tcPr marL="180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Съемка видеоуроков по здоровому питанию, прямых эфиров с экспертами</a:t>
                      </a:r>
                    </a:p>
                  </a:txBody>
                  <a:tcPr marL="180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Создание товарного знака (для узнаваемости бренда)</a:t>
                      </a:r>
                    </a:p>
                  </a:txBody>
                  <a:tcPr marL="180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143212"/>
                  </a:ext>
                </a:extLst>
              </a:tr>
              <a:tr h="99994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Заключение договоров с партнерами проекта (экспертами, площадками, ресторанами, вузами) </a:t>
                      </a:r>
                    </a:p>
                  </a:txBody>
                  <a:tcPr marL="180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Подбор объектов и анализ меню для создания обзоров на рестораны с анализом состава блюд</a:t>
                      </a:r>
                    </a:p>
                  </a:txBody>
                  <a:tcPr marL="180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Возможность реализации проектов, поданных на конкурс</a:t>
                      </a:r>
                    </a:p>
                  </a:txBody>
                  <a:tcPr marL="180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4178141"/>
                  </a:ext>
                </a:extLst>
              </a:tr>
              <a:tr h="1007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Подготовка площадок для очных и гибридных мероприятий  </a:t>
                      </a:r>
                    </a:p>
                  </a:txBody>
                  <a:tcPr marL="180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Подбор, анализ и подготовка материалов для публикаций и обзоров</a:t>
                      </a:r>
                    </a:p>
                  </a:txBody>
                  <a:tcPr marL="180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Продвижение обзоров на рестораны (Y</a:t>
                      </a:r>
                      <a:r>
                        <a:rPr lang="en-US" sz="16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ouTube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), блога (</a:t>
                      </a:r>
                      <a:r>
                        <a:rPr lang="ru-RU" sz="16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), платформы</a:t>
                      </a:r>
                    </a:p>
                  </a:txBody>
                  <a:tcPr marL="180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8816704"/>
                  </a:ext>
                </a:extLst>
              </a:tr>
              <a:tr h="717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Подготовка контента мероприятий с  экспертами в области питания, здоровья</a:t>
                      </a:r>
                    </a:p>
                  </a:txBody>
                  <a:tcPr marL="180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Ведение Блога в </a:t>
                      </a:r>
                      <a:r>
                        <a:rPr lang="ru-RU" sz="1600" kern="1200" dirty="0" err="1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Instagram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и</a:t>
                      </a:r>
                      <a:r>
                        <a:rPr lang="en-US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YouTube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 канала</a:t>
                      </a:r>
                    </a:p>
                  </a:txBody>
                  <a:tcPr marL="180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Достижение высокого числа подписчиков и посетителей</a:t>
                      </a:r>
                    </a:p>
                  </a:txBody>
                  <a:tcPr marL="18000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5180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294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Апробация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проделанная работа: </a:t>
            </a:r>
          </a:p>
          <a:p>
            <a:pPr indent="4572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публикованы 15 статей</a:t>
            </a:r>
          </a:p>
          <a:p>
            <a:pPr indent="4572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редставлены 10 докладов на научных конференциях</a:t>
            </a:r>
          </a:p>
          <a:p>
            <a:pPr indent="457200" algn="just">
              <a:lnSpc>
                <a:spcPct val="16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Разработано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 проекта-презентации на:</a:t>
            </a:r>
          </a:p>
          <a:p>
            <a:pPr marL="571500" indent="-342900" algn="just"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международные форумы «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Falling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walls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LAB 2018», «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Falling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walls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LAB 2019», «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World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Tourism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Forum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Lucern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2019»</a:t>
            </a:r>
          </a:p>
          <a:p>
            <a:pPr marL="571500" indent="-342900" algn="just">
              <a:lnSpc>
                <a:spcPct val="160000"/>
              </a:lnSpc>
              <a:spcBef>
                <a:spcPts val="0"/>
              </a:spcBef>
              <a:buFontTx/>
              <a:buChar char="-"/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сероссийские конкурсы «Мастера Гостеприимства 2019-2020», «Мой первый бизнес», «Мастера Гостеприимства 2020-2021»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2598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19891</TotalTime>
  <Words>667</Words>
  <Application>Microsoft Office PowerPoint</Application>
  <PresentationFormat>Широкоэкранный</PresentationFormat>
  <Paragraphs>91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Arial Unicode MS</vt:lpstr>
      <vt:lpstr>Calibri</vt:lpstr>
      <vt:lpstr>Calibri Light</vt:lpstr>
      <vt:lpstr>Times New Roman</vt:lpstr>
      <vt:lpstr>Тема Office</vt:lpstr>
      <vt:lpstr>Применение коммуникационной стратегии продвижения здорового питания в индустрии гостеприимства</vt:lpstr>
      <vt:lpstr>Презентация PowerPoint</vt:lpstr>
      <vt:lpstr>Коммуникационная стратегия</vt:lpstr>
      <vt:lpstr>Основные каналы коммуникации для индустрии гостеприимства</vt:lpstr>
      <vt:lpstr>Ключевые факторы успеха компании</vt:lpstr>
      <vt:lpstr>Предпосылки для запуска проекта SafeMeal:   сложившаяся ситуация в РФ</vt:lpstr>
      <vt:lpstr>Мероприятия нового формата под эгидой нового бренда (на год)</vt:lpstr>
      <vt:lpstr>Этапы реализации</vt:lpstr>
      <vt:lpstr>Апробация работы</vt:lpstr>
      <vt:lpstr>Сильные стороны проекта/встраиваемость проекта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Дипломная работа на тему «Особенности проектирования и продвижения ресторанов вегетарианского питания в Германии и России»</dc:title>
  <dc:creator>ACER</dc:creator>
  <cp:lastModifiedBy>Людмила</cp:lastModifiedBy>
  <cp:revision>145</cp:revision>
  <dcterms:created xsi:type="dcterms:W3CDTF">2018-12-22T08:39:56Z</dcterms:created>
  <dcterms:modified xsi:type="dcterms:W3CDTF">2021-06-22T10:04:44Z</dcterms:modified>
</cp:coreProperties>
</file>