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93" r:id="rId3"/>
    <p:sldId id="335" r:id="rId4"/>
    <p:sldId id="336" r:id="rId5"/>
    <p:sldId id="33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258" r:id="rId15"/>
  </p:sldIdLst>
  <p:sldSz cx="9144000" cy="6858000" type="screen4x3"/>
  <p:notesSz cx="7099300" cy="1023461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/>
        <a:cs typeface="MS PGothic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/>
        <a:cs typeface="MS PGothic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/>
        <a:cs typeface="MS PGothic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/>
        <a:cs typeface="MS PGothic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/>
        <a:cs typeface="MS PGothic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PGothic"/>
        <a:cs typeface="MS PGothic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PGothic"/>
        <a:cs typeface="MS PGothic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PGothic"/>
        <a:cs typeface="MS PGothic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PGothic"/>
        <a:cs typeface="MS P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6C8E"/>
    <a:srgbClr val="1C2A55"/>
    <a:srgbClr val="003F82"/>
    <a:srgbClr val="213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45" autoAdjust="0"/>
    <p:restoredTop sz="94660" autoAdjust="0"/>
  </p:normalViewPr>
  <p:slideViewPr>
    <p:cSldViewPr snapToGrid="0" snapToObjects="1">
      <p:cViewPr>
        <p:scale>
          <a:sx n="75" d="100"/>
          <a:sy n="75" d="100"/>
        </p:scale>
        <p:origin x="-2184" y="-9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4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00" d="100"/>
          <a:sy n="100" d="100"/>
        </p:scale>
        <p:origin x="-3600" y="-10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1346F11C-3ECB-4E72-A278-A5D61B242D25}" type="datetimeFigureOut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8D773749-AC55-473C-888E-BC618F10A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38967CFC-5CBE-4E4F-B223-F920EB1DA8A6}" type="datetimeFigureOut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6512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F3404F5D-9B07-45D7-9428-376C25128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5721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308B8-14C4-4DCA-B45E-7695055A384D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BE947-79F3-4F6D-8CC5-7829243F0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D018A-7EB4-4307-87C7-D858D8A9F1D6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70889-A0A5-43DC-A071-0B5E64556D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0A280-AE35-412C-A0A3-51E088D63654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BF7BB-C953-4184-B072-F28A44299F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047A8-8612-4619-B89C-1D0419AA7C32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2C998-BC6B-4693-A4B6-FAB72948C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1E327-5FE3-4049-9B96-DE92B9FA113A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B2966-795A-4BEA-8957-BD368D5477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2F1B8-58F1-4568-89C6-817B2D534E72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6ABDE-0853-4795-B1F5-61AB0F20C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3C3A-8156-4E4C-9DEC-B49D078B7C0D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DEF5E-9A0F-4D00-8E14-818FDC9922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91B37-B5CD-451E-98DD-F33609B82FC7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36EA8-FD7A-4DA2-98D4-C6EC029652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20392-A48C-4BAB-8758-EC0ED0D5FC48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EC384-2D8B-454B-975C-7D351B41B8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E5557-84CB-4D4D-B743-375A494F4B04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659B-D08C-4EC5-8396-BC9769551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AC21D-6A9B-4A02-93EF-5DA46350D4D2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10813-8C7F-454D-9DCF-408582EBF2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16CFC95A-EC3D-41EB-994D-52D0D32918CD}" type="datetime1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9CFA354A-A071-4E14-BCC3-B50F382BDF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i.hse.ru/" TargetMode="External"/><Relationship Id="rId2" Type="http://schemas.openxmlformats.org/officeDocument/2006/relationships/hyperlink" Target="mailto:esavelyonok@hse.r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0662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Arial Black" pitchFamily="34" charset="0"/>
                <a:ea typeface="MS PGothic"/>
                <a:cs typeface="Arial" charset="0"/>
              </a:rPr>
              <a:t>Какой менеджмент нам нужен? </a:t>
            </a:r>
            <a:r>
              <a:rPr lang="ru-RU" sz="3200" b="1" dirty="0" smtClean="0">
                <a:latin typeface="Myriad Pro Semibold"/>
                <a:ea typeface="MS PGothic"/>
              </a:rPr>
              <a:t/>
            </a:r>
            <a:br>
              <a:rPr lang="ru-RU" sz="3200" b="1" dirty="0" smtClean="0">
                <a:latin typeface="Myriad Pro Semibold"/>
                <a:ea typeface="MS PGothic"/>
              </a:rPr>
            </a:br>
            <a:endParaRPr lang="en-US" sz="3200" b="1" dirty="0" smtClean="0">
              <a:latin typeface="Myriad Pro Semibold"/>
              <a:ea typeface="MS PGothic"/>
            </a:endParaRPr>
          </a:p>
        </p:txBody>
      </p:sp>
      <p:sp>
        <p:nvSpPr>
          <p:cNvPr id="15362" name="Subtitle 2"/>
          <p:cNvSpPr>
            <a:spLocks noGrp="1"/>
          </p:cNvSpPr>
          <p:nvPr>
            <p:ph type="subTitle" idx="1"/>
          </p:nvPr>
        </p:nvSpPr>
        <p:spPr>
          <a:xfrm>
            <a:off x="2057400" y="4468813"/>
            <a:ext cx="6400800" cy="90805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rgbClr val="546C8E"/>
                </a:solidFill>
                <a:latin typeface="Arial" charset="0"/>
                <a:ea typeface="MS PGothic"/>
                <a:cs typeface="Arial" charset="0"/>
              </a:rPr>
              <a:t>Евгений Алексеевич </a:t>
            </a:r>
            <a:r>
              <a:rPr lang="ru-RU" sz="1600" b="1" dirty="0" err="1" smtClean="0">
                <a:solidFill>
                  <a:srgbClr val="546C8E"/>
                </a:solidFill>
                <a:latin typeface="Arial" charset="0"/>
                <a:ea typeface="MS PGothic"/>
                <a:cs typeface="Arial" charset="0"/>
              </a:rPr>
              <a:t>Савелёнок</a:t>
            </a:r>
            <a:endParaRPr lang="ru-RU" sz="1600" b="1" dirty="0" smtClean="0">
              <a:solidFill>
                <a:srgbClr val="546C8E"/>
              </a:solidFill>
              <a:latin typeface="Arial" charset="0"/>
              <a:ea typeface="MS PGothic"/>
              <a:cs typeface="Arial" charset="0"/>
            </a:endParaRPr>
          </a:p>
          <a:p>
            <a:pPr algn="r" eaLnBrk="1" hangingPunct="1">
              <a:lnSpc>
                <a:spcPct val="80000"/>
              </a:lnSpc>
            </a:pPr>
            <a:r>
              <a:rPr kumimoji="1" lang="ru-RU" sz="1200" dirty="0">
                <a:solidFill>
                  <a:srgbClr val="546C8E"/>
                </a:solidFill>
                <a:latin typeface="Arial" charset="0"/>
                <a:ea typeface="MS PGothic"/>
                <a:cs typeface="Arial" charset="0"/>
              </a:rPr>
              <a:t>к.э.н., </a:t>
            </a:r>
            <a:r>
              <a:rPr kumimoji="1" lang="ru-RU" sz="1200" dirty="0" smtClean="0">
                <a:solidFill>
                  <a:srgbClr val="546C8E"/>
                </a:solidFill>
                <a:latin typeface="Arial" charset="0"/>
                <a:ea typeface="MS PGothic"/>
                <a:cs typeface="Arial" charset="0"/>
              </a:rPr>
              <a:t>кафедра </a:t>
            </a:r>
            <a:r>
              <a:rPr kumimoji="1" lang="ru-RU" sz="1200" dirty="0">
                <a:solidFill>
                  <a:srgbClr val="546C8E"/>
                </a:solidFill>
                <a:latin typeface="Arial" charset="0"/>
                <a:ea typeface="MS PGothic"/>
                <a:cs typeface="Arial" charset="0"/>
              </a:rPr>
              <a:t>менеджмента инноваций</a:t>
            </a:r>
          </a:p>
          <a:p>
            <a:pPr algn="r" eaLnBrk="1" hangingPunct="1">
              <a:lnSpc>
                <a:spcPct val="80000"/>
              </a:lnSpc>
            </a:pPr>
            <a:r>
              <a:rPr kumimoji="1" lang="ru-RU" sz="1200" dirty="0" smtClean="0">
                <a:solidFill>
                  <a:srgbClr val="546C8E"/>
                </a:solidFill>
                <a:latin typeface="Arial" charset="0"/>
                <a:ea typeface="MS PGothic"/>
                <a:cs typeface="Arial" charset="0"/>
              </a:rPr>
              <a:t>ИМИ НИУ</a:t>
            </a:r>
            <a:r>
              <a:rPr kumimoji="1" lang="en-US" sz="1200" dirty="0" smtClean="0">
                <a:solidFill>
                  <a:srgbClr val="546C8E"/>
                </a:solidFill>
                <a:latin typeface="Arial" charset="0"/>
                <a:ea typeface="MS PGothic"/>
                <a:cs typeface="Arial" charset="0"/>
              </a:rPr>
              <a:t> </a:t>
            </a:r>
            <a:r>
              <a:rPr kumimoji="1" lang="ru-RU" sz="1200" dirty="0" smtClean="0">
                <a:solidFill>
                  <a:srgbClr val="546C8E"/>
                </a:solidFill>
                <a:latin typeface="Arial" charset="0"/>
                <a:ea typeface="MS PGothic"/>
                <a:cs typeface="Arial" charset="0"/>
              </a:rPr>
              <a:t>ВШЭ, доцент</a:t>
            </a:r>
          </a:p>
        </p:txBody>
      </p:sp>
      <p:sp>
        <p:nvSpPr>
          <p:cNvPr id="15363" name="Subtitle 2"/>
          <p:cNvSpPr txBox="1">
            <a:spLocks/>
          </p:cNvSpPr>
          <p:nvPr/>
        </p:nvSpPr>
        <p:spPr bwMode="auto">
          <a:xfrm>
            <a:off x="1397000" y="6292850"/>
            <a:ext cx="64008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1600" b="1" dirty="0">
                <a:solidFill>
                  <a:schemeClr val="bg1"/>
                </a:solidFill>
              </a:rPr>
              <a:t>Москва,  </a:t>
            </a:r>
            <a:r>
              <a:rPr lang="ru-RU" sz="1600" b="1" dirty="0" smtClean="0">
                <a:solidFill>
                  <a:schemeClr val="bg1"/>
                </a:solidFill>
              </a:rPr>
              <a:t>29 июня </a:t>
            </a:r>
            <a:r>
              <a:rPr lang="ru-RU" sz="1600" b="1" dirty="0" smtClean="0">
                <a:solidFill>
                  <a:schemeClr val="bg1"/>
                </a:solidFill>
              </a:rPr>
              <a:t>2017г.</a:t>
            </a:r>
            <a:endParaRPr kumimoji="1" lang="ru-RU" sz="1600" b="1" dirty="0">
              <a:solidFill>
                <a:schemeClr val="bg1"/>
              </a:solidFill>
              <a:latin typeface="Myriad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endParaRPr lang="ru-RU" sz="2000" b="1" smtClean="0">
              <a:latin typeface="Arial Black" pitchFamily="34" charset="0"/>
              <a:ea typeface="MS PGothic"/>
            </a:endParaRPr>
          </a:p>
        </p:txBody>
      </p:sp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57E27E-D52A-4753-81D4-843965C36B4F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10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24579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224088"/>
            <a:ext cx="8229600" cy="3197798"/>
          </a:xfrm>
        </p:spPr>
        <p:txBody>
          <a:bodyPr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ru-RU" sz="2400" b="1" i="1" dirty="0">
                <a:latin typeface="Arial Black" pitchFamily="34" charset="0"/>
              </a:rPr>
              <a:t>«Что есть смерть?», «Есть ли Бог?», «В чем смысл жизни?» - на эти вопросы материалистическая наука не может дать ответ. Но это суть абсолютно универсальные вопросы, все больше и больше заботящие сегодня человека. Ибо человек не материалистичен</a:t>
            </a:r>
            <a:r>
              <a:rPr lang="ru-RU" sz="2400" b="1" i="1" dirty="0" smtClean="0">
                <a:latin typeface="Arial Black" pitchFamily="34" charset="0"/>
              </a:rPr>
              <a:t>»</a:t>
            </a:r>
          </a:p>
          <a:p>
            <a:pPr algn="r">
              <a:spcAft>
                <a:spcPts val="6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(</a:t>
            </a:r>
            <a:r>
              <a:rPr lang="ru-RU" sz="2400" b="1" dirty="0">
                <a:latin typeface="Arial Black" pitchFamily="34" charset="0"/>
              </a:rPr>
              <a:t>А. </a:t>
            </a:r>
            <a:r>
              <a:rPr lang="ru-RU" sz="2400" b="1" dirty="0" err="1">
                <a:latin typeface="Arial Black" pitchFamily="34" charset="0"/>
              </a:rPr>
              <a:t>Пинский</a:t>
            </a:r>
            <a:r>
              <a:rPr lang="ru-RU" sz="2400" b="1" dirty="0">
                <a:latin typeface="Arial Black" pitchFamily="34" charset="0"/>
              </a:rPr>
              <a:t>)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r>
              <a:rPr lang="ru-RU" sz="2400" b="1" dirty="0">
                <a:latin typeface="Arial Black" pitchFamily="34" charset="0"/>
              </a:rPr>
              <a:t>Вопрос 1.</a:t>
            </a:r>
            <a:br>
              <a:rPr lang="ru-RU" sz="2400" b="1" dirty="0">
                <a:latin typeface="Arial Black" pitchFamily="34" charset="0"/>
              </a:rPr>
            </a:b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57E27E-D52A-4753-81D4-843965C36B4F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11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24579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224088"/>
            <a:ext cx="8229600" cy="830997"/>
          </a:xfrm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Не </a:t>
            </a:r>
            <a:r>
              <a:rPr lang="ru-RU" sz="2400" b="1" dirty="0">
                <a:latin typeface="Arial Black" pitchFamily="34" charset="0"/>
              </a:rPr>
              <a:t>является ли «другой» менеджмент утопией?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56748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r>
              <a:rPr lang="ru-RU" sz="2400" b="1" dirty="0">
                <a:latin typeface="Arial Black" pitchFamily="34" charset="0"/>
              </a:rPr>
              <a:t>Вопрос </a:t>
            </a:r>
            <a:r>
              <a:rPr lang="ru-RU" sz="2400" b="1" dirty="0" smtClean="0">
                <a:latin typeface="Arial Black" pitchFamily="34" charset="0"/>
              </a:rPr>
              <a:t>2.</a:t>
            </a:r>
            <a:r>
              <a:rPr lang="ru-RU" sz="2400" b="1" dirty="0">
                <a:latin typeface="Arial Black" pitchFamily="34" charset="0"/>
              </a:rPr>
              <a:t/>
            </a:r>
            <a:br>
              <a:rPr lang="ru-RU" sz="2400" b="1" dirty="0">
                <a:latin typeface="Arial Black" pitchFamily="34" charset="0"/>
              </a:rPr>
            </a:b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57E27E-D52A-4753-81D4-843965C36B4F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12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24579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224088"/>
            <a:ext cx="8229600" cy="461665"/>
          </a:xfrm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ru-RU" sz="2400" b="1" dirty="0">
                <a:latin typeface="Arial Black" pitchFamily="34" charset="0"/>
              </a:rPr>
              <a:t>Способен ли менеджмент </a:t>
            </a:r>
            <a:r>
              <a:rPr lang="ru-RU" sz="2400" b="1" dirty="0" smtClean="0">
                <a:latin typeface="Arial Black" pitchFamily="34" charset="0"/>
              </a:rPr>
              <a:t>измениться?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10827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r>
              <a:rPr lang="ru-RU" sz="2400" b="1" dirty="0">
                <a:latin typeface="Arial Black" pitchFamily="34" charset="0"/>
              </a:rPr>
              <a:t>Вопрос </a:t>
            </a:r>
            <a:r>
              <a:rPr lang="ru-RU" sz="2400" b="1" dirty="0" smtClean="0">
                <a:latin typeface="Arial Black" pitchFamily="34" charset="0"/>
              </a:rPr>
              <a:t>3.</a:t>
            </a:r>
            <a:r>
              <a:rPr lang="ru-RU" sz="2400" b="1" dirty="0">
                <a:latin typeface="Arial Black" pitchFamily="34" charset="0"/>
              </a:rPr>
              <a:t/>
            </a:r>
            <a:br>
              <a:rPr lang="ru-RU" sz="2400" b="1" dirty="0">
                <a:latin typeface="Arial Black" pitchFamily="34" charset="0"/>
              </a:rPr>
            </a:b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57E27E-D52A-4753-81D4-843965C36B4F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13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24579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224088"/>
            <a:ext cx="8229600" cy="830997"/>
          </a:xfrm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ru-RU" sz="2400" b="1" dirty="0">
                <a:latin typeface="Arial Black" pitchFamily="34" charset="0"/>
              </a:rPr>
              <a:t>Должен ли (может ли ) менеджмент оставаться … </a:t>
            </a:r>
            <a:r>
              <a:rPr lang="ru-RU" sz="2400" b="1" dirty="0" smtClean="0">
                <a:latin typeface="Arial Black" pitchFamily="34" charset="0"/>
              </a:rPr>
              <a:t>менеджментом?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361973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ubtitle 2"/>
          <p:cNvSpPr txBox="1">
            <a:spLocks/>
          </p:cNvSpPr>
          <p:nvPr/>
        </p:nvSpPr>
        <p:spPr bwMode="auto">
          <a:xfrm>
            <a:off x="1493838" y="4637088"/>
            <a:ext cx="6400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endParaRPr lang="ru-RU" sz="2400" b="1">
              <a:solidFill>
                <a:srgbClr val="546C8E"/>
              </a:solidFill>
              <a:latin typeface="Myriad Pro"/>
            </a:endParaRPr>
          </a:p>
        </p:txBody>
      </p:sp>
      <p:sp>
        <p:nvSpPr>
          <p:cNvPr id="27650" name="Subtitle 2"/>
          <p:cNvSpPr txBox="1">
            <a:spLocks/>
          </p:cNvSpPr>
          <p:nvPr/>
        </p:nvSpPr>
        <p:spPr bwMode="auto">
          <a:xfrm>
            <a:off x="1363663" y="2482850"/>
            <a:ext cx="6400800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endParaRPr lang="ru-RU" sz="3600" b="1">
              <a:solidFill>
                <a:srgbClr val="546C8E"/>
              </a:solidFill>
              <a:latin typeface="Myriad Pro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000">
                <a:latin typeface="Myriad Pro"/>
              </a:rPr>
              <a:t>Благодарю за внимание.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>
                <a:latin typeface="Myriad Pro"/>
                <a:hlinkClick r:id="rId2"/>
              </a:rPr>
              <a:t>esavelyonok@hse.ru</a:t>
            </a:r>
            <a:r>
              <a:rPr lang="en-US">
                <a:latin typeface="Myriad Pro"/>
              </a:rPr>
              <a:t> </a:t>
            </a:r>
            <a:endParaRPr lang="ru-RU">
              <a:latin typeface="Myriad Pro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US" b="1">
                <a:solidFill>
                  <a:srgbClr val="546C8E"/>
                </a:solidFill>
                <a:latin typeface="Myriad Pro"/>
                <a:hlinkClick r:id="rId3"/>
              </a:rPr>
              <a:t>www.imi.hse.ru</a:t>
            </a:r>
            <a:r>
              <a:rPr lang="ru-RU" b="1">
                <a:solidFill>
                  <a:srgbClr val="546C8E"/>
                </a:solidFill>
                <a:latin typeface="Myriad Pro"/>
              </a:rPr>
              <a:t> 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endParaRPr lang="ru-RU" b="1">
              <a:solidFill>
                <a:srgbClr val="546C8E"/>
              </a:solidFill>
              <a:latin typeface="Myriad Pro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endParaRPr lang="ru-RU" sz="2400" b="1">
              <a:solidFill>
                <a:srgbClr val="546C8E"/>
              </a:solidFill>
              <a:latin typeface="Myriad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endParaRPr lang="ru-RU" sz="2000" b="1" smtClean="0">
              <a:latin typeface="Arial Black" pitchFamily="34" charset="0"/>
              <a:ea typeface="MS PGothic"/>
            </a:endParaRPr>
          </a:p>
        </p:txBody>
      </p:sp>
      <p:sp>
        <p:nvSpPr>
          <p:cNvPr id="1638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86724C3-6A80-4C69-9654-3BDBBE963E82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2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16387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224088"/>
            <a:ext cx="8229600" cy="3933384"/>
          </a:xfr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ru-RU" sz="2400" b="1" i="1" dirty="0" smtClean="0">
                <a:latin typeface="Arial Black" pitchFamily="34" charset="0"/>
                <a:ea typeface="MS PGothic"/>
              </a:rPr>
              <a:t>«В </a:t>
            </a:r>
            <a:r>
              <a:rPr lang="ru-RU" sz="2400" b="1" i="1" dirty="0">
                <a:latin typeface="Arial Black" pitchFamily="34" charset="0"/>
                <a:ea typeface="MS PGothic"/>
              </a:rPr>
              <a:t>15 лет я ощутил стремление учиться.</a:t>
            </a:r>
          </a:p>
          <a:p>
            <a:pPr marL="0" indent="0">
              <a:buNone/>
            </a:pPr>
            <a:r>
              <a:rPr lang="ru-RU" sz="2400" b="1" i="1" dirty="0">
                <a:latin typeface="Arial Black" pitchFamily="34" charset="0"/>
                <a:ea typeface="MS PGothic"/>
              </a:rPr>
              <a:t>В 30 лет встал на ноги.</a:t>
            </a:r>
          </a:p>
          <a:p>
            <a:pPr marL="0" indent="0">
              <a:buNone/>
            </a:pPr>
            <a:r>
              <a:rPr lang="ru-RU" sz="2400" b="1" i="1" dirty="0">
                <a:latin typeface="Arial Black" pitchFamily="34" charset="0"/>
                <a:ea typeface="MS PGothic"/>
              </a:rPr>
              <a:t>В 40 лет освободился от сомнений.</a:t>
            </a:r>
          </a:p>
          <a:p>
            <a:pPr marL="0" indent="0">
              <a:buNone/>
            </a:pPr>
            <a:r>
              <a:rPr lang="ru-RU" sz="2400" b="1" i="1" dirty="0">
                <a:latin typeface="Arial Black" pitchFamily="34" charset="0"/>
                <a:ea typeface="MS PGothic"/>
              </a:rPr>
              <a:t>В 50 лет познал волю Неба.</a:t>
            </a:r>
          </a:p>
          <a:p>
            <a:pPr marL="0" indent="0">
              <a:buNone/>
            </a:pPr>
            <a:r>
              <a:rPr lang="ru-RU" sz="2400" b="1" i="1" dirty="0">
                <a:latin typeface="Arial Black" pitchFamily="34" charset="0"/>
                <a:ea typeface="MS PGothic"/>
              </a:rPr>
              <a:t>В 60 лет научился отличать правду от неправды.</a:t>
            </a:r>
          </a:p>
          <a:p>
            <a:pPr marL="0" indent="0">
              <a:buNone/>
            </a:pPr>
            <a:r>
              <a:rPr lang="ru-RU" sz="2400" b="1" i="1" dirty="0">
                <a:latin typeface="Arial Black" pitchFamily="34" charset="0"/>
                <a:ea typeface="MS PGothic"/>
              </a:rPr>
              <a:t>В 70 лет стал жить велениями сердца, соблюдая </a:t>
            </a:r>
            <a:r>
              <a:rPr lang="ru-RU" sz="2400" b="1" i="1" dirty="0" smtClean="0">
                <a:latin typeface="Arial Black" pitchFamily="34" charset="0"/>
                <a:ea typeface="MS PGothic"/>
              </a:rPr>
              <a:t>меру»</a:t>
            </a:r>
            <a:endParaRPr lang="ru-RU" sz="2400" b="1" i="1" dirty="0">
              <a:latin typeface="Arial Black" pitchFamily="34" charset="0"/>
              <a:ea typeface="MS PGothic"/>
            </a:endParaRPr>
          </a:p>
          <a:p>
            <a:pPr marL="0" indent="0" algn="r">
              <a:buNone/>
            </a:pPr>
            <a:r>
              <a:rPr lang="ru-RU" sz="2400" b="1" i="1" dirty="0">
                <a:latin typeface="Arial Black" pitchFamily="34" charset="0"/>
                <a:ea typeface="MS PGothic"/>
              </a:rPr>
              <a:t>(Конфуций, «</a:t>
            </a:r>
            <a:r>
              <a:rPr lang="ru-RU" sz="2400" b="1" i="1" dirty="0" err="1">
                <a:latin typeface="Arial Black" pitchFamily="34" charset="0"/>
                <a:ea typeface="MS PGothic"/>
              </a:rPr>
              <a:t>Луньюй</a:t>
            </a:r>
            <a:r>
              <a:rPr lang="ru-RU" sz="2400" b="1" i="1" dirty="0" smtClean="0">
                <a:latin typeface="Arial Black" pitchFamily="34" charset="0"/>
                <a:ea typeface="MS PGothic"/>
              </a:rPr>
              <a:t>»)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06400" y="1612900"/>
            <a:ext cx="8229600" cy="763588"/>
          </a:xfrm>
        </p:spPr>
        <p:txBody>
          <a:bodyPr/>
          <a:lstStyle/>
          <a:p>
            <a:endParaRPr lang="ru-RU" sz="2000" b="1" smtClean="0">
              <a:latin typeface="Arial Black" pitchFamily="34" charset="0"/>
              <a:ea typeface="MS PGothic"/>
            </a:endParaRPr>
          </a:p>
        </p:txBody>
      </p:sp>
      <p:sp>
        <p:nvSpPr>
          <p:cNvPr id="1741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DE6FE8-A6E0-488E-BDB4-4338E9970433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3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17411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224088"/>
            <a:ext cx="8229600" cy="1581972"/>
          </a:xfrm>
        </p:spPr>
        <p:txBody>
          <a:bodyPr>
            <a:spAutoFit/>
          </a:bodyPr>
          <a:lstStyle/>
          <a:p>
            <a:pPr>
              <a:spcAft>
                <a:spcPts val="2400"/>
              </a:spcAft>
              <a:buNone/>
            </a:pPr>
            <a:r>
              <a:rPr lang="ru-RU" sz="2400" b="1" i="1" dirty="0">
                <a:latin typeface="Arial Black" pitchFamily="34" charset="0"/>
              </a:rPr>
              <a:t>«Делать нужно то, что нужно. А то, что не нужно, делать не нужно</a:t>
            </a:r>
            <a:r>
              <a:rPr lang="ru-RU" sz="2400" b="1" i="1" dirty="0" smtClean="0">
                <a:latin typeface="Arial Black" pitchFamily="34" charset="0"/>
              </a:rPr>
              <a:t>»</a:t>
            </a:r>
          </a:p>
          <a:p>
            <a:pPr algn="r">
              <a:spcAft>
                <a:spcPts val="24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(</a:t>
            </a:r>
            <a:r>
              <a:rPr lang="ru-RU" sz="2400" b="1" dirty="0">
                <a:latin typeface="Arial Black" pitchFamily="34" charset="0"/>
              </a:rPr>
              <a:t>слова Винни Пуха из сказки </a:t>
            </a:r>
            <a:r>
              <a:rPr lang="ru-RU" sz="2400" b="1" dirty="0" err="1">
                <a:latin typeface="Arial Black" pitchFamily="34" charset="0"/>
              </a:rPr>
              <a:t>А.А.Милна</a:t>
            </a:r>
            <a:r>
              <a:rPr lang="ru-RU" sz="2400" b="1" dirty="0">
                <a:latin typeface="Arial Black" pitchFamily="34" charset="0"/>
              </a:rPr>
              <a:t>)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endParaRPr lang="ru-RU" sz="2000" b="1" smtClean="0">
              <a:latin typeface="Arial Black" pitchFamily="34" charset="0"/>
              <a:ea typeface="MS PGothic"/>
            </a:endParaRPr>
          </a:p>
        </p:txBody>
      </p:sp>
      <p:sp>
        <p:nvSpPr>
          <p:cNvPr id="1843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C87112-DD2C-4A25-9CDB-B102F8050445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4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18435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224088"/>
            <a:ext cx="8229600" cy="3083921"/>
          </a:xfrm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  <a:buNone/>
            </a:pPr>
            <a:r>
              <a:rPr lang="ru-RU" sz="2400" b="1" i="1" dirty="0">
                <a:latin typeface="Arial Black" pitchFamily="34" charset="0"/>
              </a:rPr>
              <a:t>«На свете счастья нет, а есть покой и воля»</a:t>
            </a:r>
            <a:r>
              <a:rPr lang="ru-RU" sz="2400" b="1" dirty="0">
                <a:latin typeface="Arial Black" pitchFamily="34" charset="0"/>
              </a:rPr>
              <a:t> </a:t>
            </a:r>
            <a:endParaRPr lang="ru-RU" sz="2400" b="1" dirty="0" smtClean="0">
              <a:latin typeface="Arial Black" pitchFamily="34" charset="0"/>
            </a:endParaRPr>
          </a:p>
          <a:p>
            <a:pPr algn="r">
              <a:spcAft>
                <a:spcPts val="24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(</a:t>
            </a:r>
            <a:r>
              <a:rPr lang="ru-RU" sz="2400" b="1" dirty="0" err="1">
                <a:latin typeface="Arial Black" pitchFamily="34" charset="0"/>
              </a:rPr>
              <a:t>А.С.Пушкин</a:t>
            </a:r>
            <a:r>
              <a:rPr lang="ru-RU" sz="2400" b="1" dirty="0" smtClean="0">
                <a:latin typeface="Arial Black" pitchFamily="34" charset="0"/>
              </a:rPr>
              <a:t>)</a:t>
            </a:r>
          </a:p>
          <a:p>
            <a:pPr algn="ctr">
              <a:spcAft>
                <a:spcPts val="24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i="1" dirty="0">
                <a:latin typeface="Arial Black" pitchFamily="34" charset="0"/>
              </a:rPr>
              <a:t>«Нет покоя! И никакой воли! А счастья нет, это точно</a:t>
            </a:r>
            <a:r>
              <a:rPr lang="ru-RU" sz="2400" b="1" i="1" dirty="0" smtClean="0">
                <a:latin typeface="Arial Black" pitchFamily="34" charset="0"/>
              </a:rPr>
              <a:t>!»</a:t>
            </a:r>
          </a:p>
          <a:p>
            <a:pPr algn="r">
              <a:spcAft>
                <a:spcPts val="24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(</a:t>
            </a:r>
            <a:r>
              <a:rPr lang="ru-RU" sz="2400" b="1" dirty="0" err="1">
                <a:latin typeface="Arial Black" pitchFamily="34" charset="0"/>
              </a:rPr>
              <a:t>Р.А.Быков</a:t>
            </a:r>
            <a:r>
              <a:rPr lang="ru-RU" sz="2400" b="1" dirty="0">
                <a:latin typeface="Arial Black" pitchFamily="34" charset="0"/>
              </a:rPr>
              <a:t>)</a:t>
            </a:r>
            <a:endParaRPr lang="ru-RU" sz="2400" dirty="0" smtClean="0">
              <a:latin typeface="Arial Black" pitchFamily="34" charset="0"/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endParaRPr lang="ru-RU" sz="2000" b="1" dirty="0" smtClean="0">
              <a:latin typeface="Arial Black" pitchFamily="34" charset="0"/>
              <a:ea typeface="MS PGothic"/>
            </a:endParaRPr>
          </a:p>
        </p:txBody>
      </p:sp>
      <p:sp>
        <p:nvSpPr>
          <p:cNvPr id="1945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24A8C99-9EFA-4B6F-9C15-E1B6660FE71B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5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19459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044700"/>
            <a:ext cx="8509000" cy="1200329"/>
          </a:xfrm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  <a:buNone/>
            </a:pPr>
            <a:r>
              <a:rPr lang="ru-RU" sz="2400" b="1" dirty="0">
                <a:latin typeface="Arial Black" pitchFamily="34" charset="0"/>
              </a:rPr>
              <a:t>Глубинная дилемма менеджмента </a:t>
            </a:r>
            <a:r>
              <a:rPr lang="ru-RU" sz="2400" b="1" dirty="0" smtClean="0">
                <a:latin typeface="Arial Black" pitchFamily="34" charset="0"/>
              </a:rPr>
              <a:t>– как совместить </a:t>
            </a:r>
            <a:r>
              <a:rPr lang="ru-RU" sz="2400" b="1" dirty="0">
                <a:latin typeface="Arial Black" pitchFamily="34" charset="0"/>
              </a:rPr>
              <a:t>выбор и </a:t>
            </a:r>
            <a:r>
              <a:rPr lang="ru-RU" sz="2400" b="1" dirty="0" smtClean="0">
                <a:latin typeface="Arial Black" pitchFamily="34" charset="0"/>
              </a:rPr>
              <a:t>решение / свободу </a:t>
            </a:r>
            <a:r>
              <a:rPr lang="ru-RU" sz="2400" b="1" dirty="0">
                <a:latin typeface="Arial Black" pitchFamily="34" charset="0"/>
              </a:rPr>
              <a:t>и необходимость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endParaRPr lang="ru-RU" sz="2000" b="1" smtClean="0">
              <a:latin typeface="Arial Black" pitchFamily="34" charset="0"/>
              <a:ea typeface="MS PGothic"/>
            </a:endParaRPr>
          </a:p>
        </p:txBody>
      </p:sp>
      <p:sp>
        <p:nvSpPr>
          <p:cNvPr id="2048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C98EC2A-2930-40B2-A0E8-E0BBBE1C1BE6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6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20483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224088"/>
            <a:ext cx="8229600" cy="1212640"/>
          </a:xfrm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  <a:buNone/>
            </a:pPr>
            <a:r>
              <a:rPr lang="ru-RU" sz="2400" b="1" dirty="0">
                <a:latin typeface="Arial Black" pitchFamily="34" charset="0"/>
              </a:rPr>
              <a:t>МЕНЕДЖМЕНТ ДО ВЫБОРА = </a:t>
            </a:r>
            <a:endParaRPr lang="ru-RU" sz="2400" b="1" dirty="0" smtClean="0">
              <a:latin typeface="Arial Black" pitchFamily="34" charset="0"/>
            </a:endParaRPr>
          </a:p>
          <a:p>
            <a:pPr algn="ctr">
              <a:spcAft>
                <a:spcPts val="24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МЕНЕДЖМЕНТ </a:t>
            </a:r>
            <a:r>
              <a:rPr lang="ru-RU" sz="2400" b="1" dirty="0">
                <a:latin typeface="Arial Black" pitchFamily="34" charset="0"/>
              </a:rPr>
              <a:t>ИНДИВИДА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endParaRPr lang="ru-RU" sz="2000" b="1" smtClean="0">
              <a:latin typeface="Arial Black" pitchFamily="34" charset="0"/>
              <a:ea typeface="MS PGothic"/>
            </a:endParaRPr>
          </a:p>
        </p:txBody>
      </p:sp>
      <p:sp>
        <p:nvSpPr>
          <p:cNvPr id="2150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6B4155C-04D1-42A6-A389-B6E373AF0775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7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21507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527300"/>
            <a:ext cx="8229600" cy="1212640"/>
          </a:xfrm>
        </p:spPr>
        <p:txBody>
          <a:bodyPr>
            <a:spAutoFit/>
          </a:bodyPr>
          <a:lstStyle/>
          <a:p>
            <a:pPr algn="ctr">
              <a:spcAft>
                <a:spcPts val="2400"/>
              </a:spcAft>
              <a:buNone/>
            </a:pPr>
            <a:r>
              <a:rPr lang="ru-RU" sz="2400" b="1" dirty="0">
                <a:latin typeface="Arial Black" pitchFamily="34" charset="0"/>
              </a:rPr>
              <a:t>МЕНЕДЖМЕНТ ПОСЛЕ ВЫБОРА = </a:t>
            </a:r>
            <a:endParaRPr lang="ru-RU" sz="2400" b="1" dirty="0" smtClean="0">
              <a:latin typeface="Arial Black" pitchFamily="34" charset="0"/>
            </a:endParaRPr>
          </a:p>
          <a:p>
            <a:pPr algn="ctr">
              <a:spcAft>
                <a:spcPts val="24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МЕНЕДЖМЕНТ </a:t>
            </a:r>
            <a:r>
              <a:rPr lang="ru-RU" sz="2400" b="1" dirty="0">
                <a:latin typeface="Arial Black" pitchFamily="34" charset="0"/>
              </a:rPr>
              <a:t>КОЛЛЕКТИВА</a:t>
            </a:r>
            <a:endParaRPr lang="ru-RU" sz="2400" b="1" dirty="0" smtClean="0">
              <a:latin typeface="Arial Black" pitchFamily="34" charset="0"/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304800" y="1530350"/>
            <a:ext cx="8229600" cy="5092700"/>
          </a:xfrm>
        </p:spPr>
        <p:txBody>
          <a:bodyPr/>
          <a:lstStyle/>
          <a:p>
            <a:r>
              <a:rPr lang="ru-RU" sz="2000" b="1" i="1" dirty="0"/>
              <a:t>«... почему же Господь вручил эту власть </a:t>
            </a:r>
            <a:r>
              <a:rPr lang="ru-RU" sz="2000" b="1" dirty="0"/>
              <a:t>[власть Церкви]</a:t>
            </a:r>
            <a:r>
              <a:rPr lang="ru-RU" sz="2000" b="1" i="1" dirty="0"/>
              <a:t>? Ну нет этой власти. Заслуга </a:t>
            </a:r>
            <a:r>
              <a:rPr lang="ru-RU" sz="2000" b="1" i="1" dirty="0" err="1"/>
              <a:t>А.С.Хомякова</a:t>
            </a:r>
            <a:r>
              <a:rPr lang="ru-RU" sz="2000" b="1" i="1" dirty="0"/>
              <a:t> в том, что он </a:t>
            </a:r>
            <a:r>
              <a:rPr lang="ru-RU" sz="2000" b="1" i="1" dirty="0" smtClean="0"/>
              <a:t>показал … что </a:t>
            </a:r>
            <a:r>
              <a:rPr lang="ru-RU" sz="2000" b="1" i="1" dirty="0"/>
              <a:t>в Церкви нет внешнего авторитета. …Церковь — это и союз людей. А любой союз требует дисциплины определенной, иначе все будут грести, как лебедь, рак и щука. Но мы должны всегда помнить, что дисциплина эта не божественная, а конвенциональная, условная. Мы подчиняемся ей ради свободного послушания, ради того, чтобы сохранять структуру Церкви как общины. … в Церкви внешних авторитетов не должно быть, только духовные. Мы свободно принимаем авторитет Евангелия, авторитет Христа — это не внешний авторитет. Они, конечно, для нас авторитет, но в смысле высшего, это носители высшей истины, но это не то, что нас давит, а то, что мы восприняли свободно, открыв себя этому потоку. Это не так просто выразить…»</a:t>
            </a:r>
            <a:r>
              <a:rPr lang="ru-RU" sz="2000" b="1" dirty="0"/>
              <a:t> (А. </a:t>
            </a:r>
            <a:r>
              <a:rPr lang="ru-RU" sz="2000" b="1" dirty="0" err="1"/>
              <a:t>Мень</a:t>
            </a:r>
            <a:r>
              <a:rPr lang="ru-RU" sz="2000" b="1" dirty="0"/>
              <a:t>)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b="1" dirty="0" smtClean="0">
              <a:latin typeface="Arial Black" pitchFamily="34" charset="0"/>
              <a:ea typeface="MS PGothic"/>
            </a:endParaRPr>
          </a:p>
        </p:txBody>
      </p:sp>
      <p:sp>
        <p:nvSpPr>
          <p:cNvPr id="2253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AC4688-71A6-40E2-BECC-8F3D917969DB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8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22531" name="Rectangle 12"/>
          <p:cNvSpPr>
            <a:spLocks noGrp="1" noChangeArrowheads="1"/>
          </p:cNvSpPr>
          <p:nvPr>
            <p:ph idx="1"/>
          </p:nvPr>
        </p:nvSpPr>
        <p:spPr>
          <a:xfrm>
            <a:off x="215900" y="1397000"/>
            <a:ext cx="8229600" cy="584775"/>
          </a:xfr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buFont typeface="Arial" charset="0"/>
              <a:buNone/>
            </a:pPr>
            <a:endParaRPr lang="ru-RU" dirty="0" smtClean="0"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215900" y="1612900"/>
            <a:ext cx="8229600" cy="763588"/>
          </a:xfrm>
        </p:spPr>
        <p:txBody>
          <a:bodyPr/>
          <a:lstStyle/>
          <a:p>
            <a:endParaRPr lang="ru-RU" sz="2000" b="1" smtClean="0">
              <a:latin typeface="Arial Black" pitchFamily="34" charset="0"/>
              <a:ea typeface="MS PGothic"/>
            </a:endParaRPr>
          </a:p>
        </p:txBody>
      </p:sp>
      <p:sp>
        <p:nvSpPr>
          <p:cNvPr id="2355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33D2C1-0EE3-4435-A3A2-DE63CDA15850}" type="slidenum">
              <a:rPr lang="en-US" smtClean="0">
                <a:latin typeface="Calibri" pitchFamily="34" charset="0"/>
                <a:ea typeface="MS PGothic"/>
                <a:cs typeface="MS PGothic"/>
              </a:rPr>
              <a:pPr/>
              <a:t>9</a:t>
            </a:fld>
            <a:endParaRPr lang="en-US" smtClean="0">
              <a:latin typeface="Calibri" pitchFamily="34" charset="0"/>
              <a:ea typeface="MS PGothic"/>
              <a:cs typeface="MS PGothic"/>
            </a:endParaRPr>
          </a:p>
        </p:txBody>
      </p:sp>
      <p:sp>
        <p:nvSpPr>
          <p:cNvPr id="23555" name="Rectangle 12"/>
          <p:cNvSpPr>
            <a:spLocks noGrp="1" noChangeArrowheads="1"/>
          </p:cNvSpPr>
          <p:nvPr>
            <p:ph idx="1"/>
          </p:nvPr>
        </p:nvSpPr>
        <p:spPr>
          <a:xfrm>
            <a:off x="457200" y="2376488"/>
            <a:ext cx="8445500" cy="1720471"/>
          </a:xfrm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ru-RU" sz="2400" b="1" i="1" dirty="0">
                <a:latin typeface="Arial Black" pitchFamily="34" charset="0"/>
              </a:rPr>
              <a:t>«Если люди не могут сослаться на общую ценность, признаваемую всеми и каждым, тогда человек человеку непонятен</a:t>
            </a:r>
            <a:r>
              <a:rPr lang="ru-RU" sz="2400" b="1" i="1" dirty="0" smtClean="0">
                <a:latin typeface="Arial Black" pitchFamily="34" charset="0"/>
              </a:rPr>
              <a:t>»</a:t>
            </a:r>
          </a:p>
          <a:p>
            <a:pPr algn="r">
              <a:spcAft>
                <a:spcPts val="600"/>
              </a:spcAft>
              <a:buNone/>
            </a:pPr>
            <a:r>
              <a:rPr lang="ru-RU" sz="2400" b="1" dirty="0" smtClean="0">
                <a:latin typeface="Arial Black" pitchFamily="34" charset="0"/>
              </a:rPr>
              <a:t>(</a:t>
            </a:r>
            <a:r>
              <a:rPr lang="ru-RU" sz="2400" b="1" dirty="0" err="1">
                <a:latin typeface="Arial Black" pitchFamily="34" charset="0"/>
              </a:rPr>
              <a:t>А.Камю</a:t>
            </a:r>
            <a:r>
              <a:rPr lang="ru-RU" sz="2400" b="1" dirty="0">
                <a:latin typeface="Arial Black" pitchFamily="34" charset="0"/>
              </a:rPr>
              <a:t>)</a:t>
            </a:r>
            <a:endParaRPr lang="ru-RU" sz="2400" b="1" i="1" dirty="0" smtClean="0">
              <a:latin typeface="Arial Black" pitchFamily="34" charset="0"/>
              <a:ea typeface="MS P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</TotalTime>
  <Words>459</Words>
  <Application>Microsoft Office PowerPoint</Application>
  <PresentationFormat>Экран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Какой менеджмент нам нужен?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«... почему же Господь вручил эту власть [власть Церкви]? Ну нет этой власти. Заслуга А.С.Хомякова в том, что он показал … что в Церкви нет внешнего авторитета. …Церковь — это и союз людей. А любой союз требует дисциплины определенной, иначе все будут грести, как лебедь, рак и щука. Но мы должны всегда помнить, что дисциплина эта не божественная, а конвенциональная, условная. Мы подчиняемся ей ради свободного послушания, ради того, чтобы сохранять структуру Церкви как общины. … в Церкви внешних авторитетов не должно быть, только духовные. Мы свободно принимаем авторитет Евангелия, авторитет Христа — это не внешний авторитет. Они, конечно, для нас авторитет, но в смысле высшего, это носители высшей истины, но это не то, что нас давит, а то, что мы восприняли свободно, открыв себя этому потоку. Это не так просто выразить…» (А. Мень) </vt:lpstr>
      <vt:lpstr>Презентация PowerPoint</vt:lpstr>
      <vt:lpstr>Презентация PowerPoint</vt:lpstr>
      <vt:lpstr>Вопрос 1. </vt:lpstr>
      <vt:lpstr>Вопрос 2. </vt:lpstr>
      <vt:lpstr>Вопрос 3. </vt:lpstr>
      <vt:lpstr>Презентация PowerPoint</vt:lpstr>
    </vt:vector>
  </TitlesOfParts>
  <Company>hse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vkremlev</dc:creator>
  <cp:lastModifiedBy>admin</cp:lastModifiedBy>
  <cp:revision>224</cp:revision>
  <cp:lastPrinted>2011-10-04T22:43:22Z</cp:lastPrinted>
  <dcterms:created xsi:type="dcterms:W3CDTF">2010-09-30T06:45:29Z</dcterms:created>
  <dcterms:modified xsi:type="dcterms:W3CDTF">2017-06-29T03:54:24Z</dcterms:modified>
</cp:coreProperties>
</file>