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9"/>
  </p:notesMasterIdLst>
  <p:sldIdLst>
    <p:sldId id="257" r:id="rId2"/>
    <p:sldId id="411" r:id="rId3"/>
    <p:sldId id="445" r:id="rId4"/>
    <p:sldId id="322" r:id="rId5"/>
    <p:sldId id="364" r:id="rId6"/>
    <p:sldId id="429" r:id="rId7"/>
    <p:sldId id="320" r:id="rId8"/>
    <p:sldId id="321" r:id="rId9"/>
    <p:sldId id="350" r:id="rId10"/>
    <p:sldId id="324" r:id="rId11"/>
    <p:sldId id="325" r:id="rId12"/>
    <p:sldId id="326" r:id="rId13"/>
    <p:sldId id="258" r:id="rId14"/>
    <p:sldId id="358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430" r:id="rId29"/>
    <p:sldId id="431" r:id="rId30"/>
    <p:sldId id="340" r:id="rId31"/>
    <p:sldId id="341" r:id="rId32"/>
    <p:sldId id="447" r:id="rId33"/>
    <p:sldId id="433" r:id="rId34"/>
    <p:sldId id="434" r:id="rId35"/>
    <p:sldId id="435" r:id="rId36"/>
    <p:sldId id="438" r:id="rId37"/>
    <p:sldId id="439" r:id="rId38"/>
    <p:sldId id="444" r:id="rId39"/>
    <p:sldId id="440" r:id="rId40"/>
    <p:sldId id="436" r:id="rId41"/>
    <p:sldId id="437" r:id="rId42"/>
    <p:sldId id="441" r:id="rId43"/>
    <p:sldId id="442" r:id="rId44"/>
    <p:sldId id="432" r:id="rId45"/>
    <p:sldId id="351" r:id="rId46"/>
    <p:sldId id="443" r:id="rId47"/>
    <p:sldId id="446" r:id="rId4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DC4D519-4412-3F44-93F4-F4E4A1358B6A}" type="datetimeFigureOut">
              <a:rPr lang="ru-RU" smtClean="0"/>
              <a:pPr/>
              <a:t>30.09.2021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0FA2B19B-39A0-FC45-94DD-53521148F9D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9406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5EB84F1F-003B-E74D-917C-A5BAA0AAD7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41AC95-FE47-CE48-90D9-C3A1D7F9D978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A70C566-A402-D64B-9F98-6326CE27E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CADC472-2DCB-4845-93B3-A31E473AB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715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10AFB827-75F2-0F4C-A410-218AFBAF6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DC7196-4638-3E48-A784-7D939174EAD8}" type="slidenum">
              <a:rPr lang="ru-RU" altLang="ru-RU"/>
              <a:pPr>
                <a:spcBef>
                  <a:spcPct val="0"/>
                </a:spcBef>
              </a:pPr>
              <a:t>14</a:t>
            </a:fld>
            <a:endParaRPr lang="ru-RU" altLang="ru-RU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74C2A275-BC25-AD45-B6D0-983E6A80EC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7C7450C0-ACA1-4241-A68F-F6D748FB92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447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CB89611B-5C0C-E74A-89F6-6B59AC089D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640819-15BE-FD45-BA32-BAE1C746174B}" type="slidenum">
              <a:rPr lang="ru-RU" altLang="ru-RU"/>
              <a:pPr>
                <a:spcBef>
                  <a:spcPct val="0"/>
                </a:spcBef>
              </a:pPr>
              <a:t>15</a:t>
            </a:fld>
            <a:endParaRPr lang="ru-RU" altLang="ru-RU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2721AD2-E9A4-1049-B21B-C2CE930FBF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EC8B864-59CA-CB4A-845E-19A5A8E9B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7466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9E04F5FF-11E4-F04A-B582-F065E0B148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8E6DC7-289A-F34F-9D1C-8C661511293A}" type="slidenum">
              <a:rPr lang="ru-RU" altLang="ru-RU"/>
              <a:pPr>
                <a:spcBef>
                  <a:spcPct val="0"/>
                </a:spcBef>
              </a:pPr>
              <a:t>16</a:t>
            </a:fld>
            <a:endParaRPr lang="ru-RU" altLang="ru-RU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57B1646-4548-C045-8A84-D43B6CDA60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128CEF5-7F37-F14D-8E7E-D55F6140C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494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1AB633DC-F50A-F84A-B015-58F1F6B99C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C91A11-E660-F84C-9316-7CC3D8105719}" type="slidenum">
              <a:rPr lang="ru-RU" altLang="ru-RU"/>
              <a:pPr>
                <a:spcBef>
                  <a:spcPct val="0"/>
                </a:spcBef>
              </a:pPr>
              <a:t>17</a:t>
            </a:fld>
            <a:endParaRPr lang="ru-RU" altLang="ru-RU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5D98BBF1-3C44-844E-8E29-18199084AB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AD172B4-A956-784C-9E74-FFD72E735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38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09C32AA8-2BC7-594E-A69F-77FA2BA486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264639-661E-FC4F-94DC-6700102AEE6B}" type="slidenum">
              <a:rPr lang="ru-RU" altLang="ru-RU"/>
              <a:pPr>
                <a:spcBef>
                  <a:spcPct val="0"/>
                </a:spcBef>
              </a:pPr>
              <a:t>18</a:t>
            </a:fld>
            <a:endParaRPr lang="ru-RU" altLang="ru-RU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5885BAF-536D-4946-A0D2-7C866FA7F2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4B4ADF5B-C1A4-DC45-9BC5-04DB9E441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74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1CEBDBB4-3B3E-5C4C-B3E8-96CE5C526E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D86E4E-8567-8543-860E-68E974D60CCF}" type="slidenum">
              <a:rPr lang="ru-RU" altLang="ru-RU"/>
              <a:pPr>
                <a:spcBef>
                  <a:spcPct val="0"/>
                </a:spcBef>
              </a:pPr>
              <a:t>19</a:t>
            </a:fld>
            <a:endParaRPr lang="ru-RU" altLang="ru-RU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CF791F2B-FE14-5B41-B284-1D444904F9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9F17D5A-F711-F948-B1A9-20197AF46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480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366A8B13-B399-5D43-82BA-FB015B23BF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80CBB7-E9FB-0B42-83E8-CF7A80D4D0C7}" type="slidenum">
              <a:rPr lang="ru-RU" altLang="ru-RU"/>
              <a:pPr>
                <a:spcBef>
                  <a:spcPct val="0"/>
                </a:spcBef>
              </a:pPr>
              <a:t>20</a:t>
            </a:fld>
            <a:endParaRPr lang="ru-RU" altLang="ru-RU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56D885C-C8E7-EB42-8C31-C8DCAC47CE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9EBFF64-84A2-2B45-9DEB-C1C5BC4FB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569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9C7E4E16-C93E-6748-BBCB-9389CFED1A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8205A9-3A9E-484B-A968-676F35C76204}" type="slidenum">
              <a:rPr lang="ru-RU" altLang="ru-RU"/>
              <a:pPr>
                <a:spcBef>
                  <a:spcPct val="0"/>
                </a:spcBef>
              </a:pPr>
              <a:t>21</a:t>
            </a:fld>
            <a:endParaRPr lang="ru-RU" altLang="ru-RU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877C698-CBA6-2A4B-838D-18D5F2183C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A8C50D1-EF2A-3846-91AE-1695E4E8B3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4728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>
            <a:extLst>
              <a:ext uri="{FF2B5EF4-FFF2-40B4-BE49-F238E27FC236}">
                <a16:creationId xmlns:a16="http://schemas.microsoft.com/office/drawing/2014/main" id="{0A61592B-0ABD-E24F-817E-13E30AD44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F68038-565B-4D4A-8D6F-A53EBCCAF625}" type="slidenum">
              <a:rPr lang="ru-RU" altLang="ru-RU"/>
              <a:pPr>
                <a:spcBef>
                  <a:spcPct val="0"/>
                </a:spcBef>
              </a:pPr>
              <a:t>22</a:t>
            </a:fld>
            <a:endParaRPr lang="ru-RU" altLang="ru-RU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9127FB25-45F7-4941-B746-1F322FF5FC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FD9CB9F6-7006-C34D-B32A-1045E1592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658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>
            <a:extLst>
              <a:ext uri="{FF2B5EF4-FFF2-40B4-BE49-F238E27FC236}">
                <a16:creationId xmlns:a16="http://schemas.microsoft.com/office/drawing/2014/main" id="{1E3B8DB9-BE41-2D44-A6E4-C884F4C664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D4DB58-8B77-3740-BFAC-706C667D2735}" type="slidenum">
              <a:rPr lang="ru-RU" altLang="ru-RU"/>
              <a:pPr>
                <a:spcBef>
                  <a:spcPct val="0"/>
                </a:spcBef>
              </a:pPr>
              <a:t>23</a:t>
            </a:fld>
            <a:endParaRPr lang="ru-RU" altLang="ru-RU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C0A2AE92-BE6D-4F41-97C5-65C4FE19A1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7EF25EA3-941A-D94F-B4CC-9C9CEC62A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9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0BC9D476-1C98-864C-B92B-838E7E3818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6EE009-C751-B14E-855F-E3BD79A47105}" type="slidenum">
              <a:rPr lang="ru-RU" altLang="ru-RU"/>
              <a:pPr>
                <a:spcBef>
                  <a:spcPct val="0"/>
                </a:spcBef>
              </a:pPr>
              <a:t>6</a:t>
            </a:fld>
            <a:endParaRPr lang="ru-RU" altLang="ru-RU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5AAA631-F88B-AA49-B5D1-7C41C155B3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D5DBD38-450A-0140-A7D2-0AA589FF0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359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>
            <a:extLst>
              <a:ext uri="{FF2B5EF4-FFF2-40B4-BE49-F238E27FC236}">
                <a16:creationId xmlns:a16="http://schemas.microsoft.com/office/drawing/2014/main" id="{F99E7ED3-DCC5-B74B-928E-DF7659CB53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D117C1-EF0C-DC4E-9835-37ED89912FFA}" type="slidenum">
              <a:rPr lang="ru-RU" altLang="ru-RU"/>
              <a:pPr>
                <a:spcBef>
                  <a:spcPct val="0"/>
                </a:spcBef>
              </a:pPr>
              <a:t>24</a:t>
            </a:fld>
            <a:endParaRPr lang="ru-RU" altLang="ru-RU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E9FC9BEB-6CCC-194F-9510-8860F9736B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6E42B91F-0BBB-8E4D-A849-301FFCAF8D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4228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0580F850-0170-5340-BCFD-0C465D3F8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958076-95F9-3E4C-B8A6-EA232E5E400D}" type="slidenum">
              <a:rPr lang="ru-RU" altLang="ru-RU"/>
              <a:pPr>
                <a:spcBef>
                  <a:spcPct val="0"/>
                </a:spcBef>
              </a:pPr>
              <a:t>25</a:t>
            </a:fld>
            <a:endParaRPr lang="ru-RU" altLang="ru-RU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60AD0353-BA1F-BE4D-8612-0142D7B4BF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8E2DC32-B761-C542-8582-23D671D04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510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>
            <a:extLst>
              <a:ext uri="{FF2B5EF4-FFF2-40B4-BE49-F238E27FC236}">
                <a16:creationId xmlns:a16="http://schemas.microsoft.com/office/drawing/2014/main" id="{7D36F416-2DDD-1540-8020-25EBA7A1FF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3D3D92-30EF-224F-BD2F-C4F27973726D}" type="slidenum">
              <a:rPr lang="ru-RU" altLang="ru-RU"/>
              <a:pPr>
                <a:spcBef>
                  <a:spcPct val="0"/>
                </a:spcBef>
              </a:pPr>
              <a:t>26</a:t>
            </a:fld>
            <a:endParaRPr lang="ru-RU" altLang="ru-RU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083F7880-31BB-334D-986F-1BC96BB9E9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A7F7DEF9-6EEF-C148-B01F-7D1974F83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5608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>
            <a:extLst>
              <a:ext uri="{FF2B5EF4-FFF2-40B4-BE49-F238E27FC236}">
                <a16:creationId xmlns:a16="http://schemas.microsoft.com/office/drawing/2014/main" id="{A268388B-82CC-FC4F-BA7A-18637D4E48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2F3FC5-9898-7F4A-9B04-8A250B418604}" type="slidenum">
              <a:rPr lang="ru-RU" altLang="ru-RU"/>
              <a:pPr>
                <a:spcBef>
                  <a:spcPct val="0"/>
                </a:spcBef>
              </a:pPr>
              <a:t>27</a:t>
            </a:fld>
            <a:endParaRPr lang="ru-RU" altLang="ru-RU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0F63A936-D12F-A749-8BA5-BF3CC22DF5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B5709D4D-1750-6D45-857A-FFF7B8E6A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6316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>
            <a:extLst>
              <a:ext uri="{FF2B5EF4-FFF2-40B4-BE49-F238E27FC236}">
                <a16:creationId xmlns:a16="http://schemas.microsoft.com/office/drawing/2014/main" id="{FAA46F58-E6B1-CF4F-B277-89EDB0E55E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DB028-380D-D54E-B5CD-C58A11D6C14A}" type="slidenum">
              <a:rPr lang="ru-RU" altLang="ru-RU"/>
              <a:pPr>
                <a:spcBef>
                  <a:spcPct val="0"/>
                </a:spcBef>
              </a:pPr>
              <a:t>28</a:t>
            </a:fld>
            <a:endParaRPr lang="ru-RU" altLang="ru-RU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422E4132-5750-1F48-B103-886F8A3592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CBD5121E-1AD1-B642-B205-B1970D5D5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0639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>
            <a:extLst>
              <a:ext uri="{FF2B5EF4-FFF2-40B4-BE49-F238E27FC236}">
                <a16:creationId xmlns:a16="http://schemas.microsoft.com/office/drawing/2014/main" id="{CC3E079A-0AA6-694D-B66F-AADDB0B86D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F468B4-0C8E-DC4F-8E8F-04089E9F7202}" type="slidenum">
              <a:rPr lang="ru-RU" altLang="ru-RU"/>
              <a:pPr>
                <a:spcBef>
                  <a:spcPct val="0"/>
                </a:spcBef>
              </a:pPr>
              <a:t>29</a:t>
            </a:fld>
            <a:endParaRPr lang="ru-RU" altLang="ru-RU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64463EF3-7753-CA4B-A66C-1039AA68D3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B509D37-302E-244F-903E-E21063B51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746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>
            <a:extLst>
              <a:ext uri="{FF2B5EF4-FFF2-40B4-BE49-F238E27FC236}">
                <a16:creationId xmlns:a16="http://schemas.microsoft.com/office/drawing/2014/main" id="{68A96E7E-A3A4-FE4E-AE3B-DCD6B5F99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DECA2D-240B-A648-AD07-1305ACCB3632}" type="slidenum">
              <a:rPr lang="ru-RU" altLang="ru-RU"/>
              <a:pPr>
                <a:spcBef>
                  <a:spcPct val="0"/>
                </a:spcBef>
              </a:pPr>
              <a:t>30</a:t>
            </a:fld>
            <a:endParaRPr lang="ru-RU" altLang="ru-RU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09D8D5AE-95AA-5D4F-8FF4-7417BB2F89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98C15DC3-4964-0247-8433-4110434AAD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8004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>
            <a:extLst>
              <a:ext uri="{FF2B5EF4-FFF2-40B4-BE49-F238E27FC236}">
                <a16:creationId xmlns:a16="http://schemas.microsoft.com/office/drawing/2014/main" id="{3B8B4DD2-2992-0743-9B42-6605A85C19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FE1373-AB5B-C247-AD04-887E8DA8914B}" type="slidenum">
              <a:rPr lang="ru-RU" altLang="ru-RU"/>
              <a:pPr>
                <a:spcBef>
                  <a:spcPct val="0"/>
                </a:spcBef>
              </a:pPr>
              <a:t>31</a:t>
            </a:fld>
            <a:endParaRPr lang="ru-RU" altLang="ru-RU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157B2903-D880-D040-96CC-3AF521A636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FB1F85D-1059-6842-926E-8788E53B8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9538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>
            <a:extLst>
              <a:ext uri="{FF2B5EF4-FFF2-40B4-BE49-F238E27FC236}">
                <a16:creationId xmlns:a16="http://schemas.microsoft.com/office/drawing/2014/main" id="{3B8B4DD2-2992-0743-9B42-6605A85C19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FE1373-AB5B-C247-AD04-887E8DA8914B}" type="slidenum">
              <a:rPr lang="ru-RU" altLang="ru-RU"/>
              <a:pPr>
                <a:spcBef>
                  <a:spcPct val="0"/>
                </a:spcBef>
              </a:pPr>
              <a:t>44</a:t>
            </a:fld>
            <a:endParaRPr lang="ru-RU" altLang="ru-RU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157B2903-D880-D040-96CC-3AF521A636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FB1F85D-1059-6842-926E-8788E53B8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36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>
            <a:extLst>
              <a:ext uri="{FF2B5EF4-FFF2-40B4-BE49-F238E27FC236}">
                <a16:creationId xmlns:a16="http://schemas.microsoft.com/office/drawing/2014/main" id="{811D3F3A-76EB-064F-891C-D0EA773F7D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386B3F-1716-8E44-90DD-A220AFDB8820}" type="slidenum">
              <a:rPr lang="ru-RU" altLang="ru-RU"/>
              <a:pPr>
                <a:spcBef>
                  <a:spcPct val="0"/>
                </a:spcBef>
              </a:pPr>
              <a:t>45</a:t>
            </a:fld>
            <a:endParaRPr lang="ru-RU" altLang="ru-RU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E57724C8-D474-F942-AC53-351A9047BB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A7C5D7B3-D26A-0F44-B939-53A57D62BF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220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913FF0BA-738A-9A4E-B764-1B610AEFAE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780D59-626F-5E42-9AE9-F42A36CD3AB1}" type="slidenum">
              <a:rPr lang="ru-RU" altLang="ru-RU"/>
              <a:pPr>
                <a:spcBef>
                  <a:spcPct val="0"/>
                </a:spcBef>
              </a:pPr>
              <a:t>7</a:t>
            </a:fld>
            <a:endParaRPr lang="ru-RU" altLang="ru-RU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9578094-6229-4A41-91A0-9C38B3CCF4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98619E8-07D0-484E-8FCA-F7FDC4198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8333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2B19B-39A0-FC45-94DD-53521148F9D6}" type="slidenum">
              <a:rPr lang="ru-RU" smtClean="0"/>
              <a:pPr/>
              <a:t>46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368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D754AB2E-D627-1147-B634-0B8F8A7570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4CC5A2-600E-EE41-AAD4-AECFE6C617F7}" type="slidenum">
              <a:rPr lang="ru-RU" altLang="ru-RU"/>
              <a:pPr>
                <a:spcBef>
                  <a:spcPct val="0"/>
                </a:spcBef>
              </a:pPr>
              <a:t>8</a:t>
            </a:fld>
            <a:endParaRPr lang="ru-RU" altLang="ru-RU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60B4441-E05D-6541-A8D2-9741A35294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7EB8AE3-9528-834E-B79F-21CCD3BF3F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24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685B03B4-99F1-A147-8169-1605B3D4F3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BD6C16-C936-2A46-ADDB-7E91B68ED9B6}" type="slidenum">
              <a:rPr lang="ru-RU" altLang="ru-RU"/>
              <a:pPr>
                <a:spcBef>
                  <a:spcPct val="0"/>
                </a:spcBef>
              </a:pPr>
              <a:t>9</a:t>
            </a:fld>
            <a:endParaRPr lang="ru-RU" altLang="ru-RU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E61D0A9-D7B1-8C4F-AD5F-D033E7401B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EA452AF-A517-014F-86FA-EF2EFB17B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83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9CF9C610-869F-F847-A013-D214842001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05AC85-4DA0-9044-9FBA-724A882DA7D1}" type="slidenum">
              <a:rPr lang="ru-RU" altLang="ru-RU"/>
              <a:pPr>
                <a:spcBef>
                  <a:spcPct val="0"/>
                </a:spcBef>
              </a:pPr>
              <a:t>10</a:t>
            </a:fld>
            <a:endParaRPr lang="ru-RU" altLang="ru-RU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75BF3B5-4342-A64C-904E-9DB54F9E0A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52F44A4-4821-C24C-B9E9-AD08C71FD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540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47C4067F-C1C8-374C-A819-0A9228B431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8C5D09-7F8B-1348-86F7-9FAD11A364F3}" type="slidenum">
              <a:rPr lang="ru-RU" altLang="ru-RU"/>
              <a:pPr>
                <a:spcBef>
                  <a:spcPct val="0"/>
                </a:spcBef>
              </a:pPr>
              <a:t>11</a:t>
            </a:fld>
            <a:endParaRPr lang="ru-RU" altLang="ru-RU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6822766-E831-754D-AD45-1B0B1BE475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83983C0-26EF-FF4D-B424-81A4E5C20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858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98A30B90-ADD0-6047-8DF6-887EEDB605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EA323A-D7E1-E649-A09C-48BFFCC98A2B}" type="slidenum">
              <a:rPr lang="ru-RU" altLang="ru-RU"/>
              <a:pPr>
                <a:spcBef>
                  <a:spcPct val="0"/>
                </a:spcBef>
              </a:pPr>
              <a:t>12</a:t>
            </a:fld>
            <a:endParaRPr lang="ru-RU" altLang="ru-RU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091F9F53-88AB-634B-9815-1B8AFB30F4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1963A45-E669-7D42-A796-102FF2399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230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412B79FD-009C-B344-AB50-F1248A1F27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88931C-D5E1-584B-8BD7-35A53C8A9749}" type="slidenum">
              <a:rPr lang="ru-RU" altLang="ru-RU"/>
              <a:pPr>
                <a:spcBef>
                  <a:spcPct val="0"/>
                </a:spcBef>
              </a:pPr>
              <a:t>13</a:t>
            </a:fld>
            <a:endParaRPr lang="ru-RU" altLang="ru-RU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5485F070-9B52-C345-A45D-D1EB792FDD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1E34DEB-8B77-4E4B-BA9B-781C1D982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53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9672D-D126-004E-AF77-4DFA0436F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07474C-587C-6848-BC1F-D6FA742C2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BD8DF-1F3F-9E42-A093-E2C45AD8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8DDE2-B283-7E48-AE90-D45225113ED9}" type="datetime1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65126E-8894-4744-9CAA-5918B7E7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5F1F1D-FFB4-6F4A-857C-54E0A0A6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99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80818-E08F-814D-9F76-D900EC88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0E4B80-4D82-E745-B313-EBDD91A23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9F1F1C-05E2-F44B-8DAF-19D5239AB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1F98-9505-3743-AC1D-D2F0A8B37E8A}" type="datetime1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CE9933-55F4-4142-9FD6-AEC901BE0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3E66B1-7926-2142-96A7-5FA0C10A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34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177F962-220B-BC4F-B7FA-08796B9CED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20A8E9-5CB2-CB45-9C06-65A207A02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1CAF87-4712-8D42-89F9-943789EE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CA-FA1E-CE49-8E9A-56E54787FFD2}" type="datetime1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A88D90-EC89-634B-AF20-CE5C5654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4EE623-28A0-364E-873C-5B8803AE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11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C3B93-8BDC-FA4E-BEDD-34839AE9F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83E351-3298-684B-B715-C0371FA9C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798323-3AA5-954E-BBF1-BD848DDEF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E327-6965-634B-BB55-CCCC7FA38696}" type="datetime1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509A9D-0A91-C746-8611-2361CD68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2AF12F-9CF4-F644-8493-CC7CC71D6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1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B34CF2-6564-7B4C-942F-EDCCB29F6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0FEFCD-7A01-A248-B1FD-73A771BA2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13C59F-0B25-AE44-B72E-A35D9E47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7BEFD-680B-6840-80F3-67BCEC800502}" type="datetime1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1B0676-12B4-C84D-9523-601C1471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9F0446-0137-A34F-B222-5F041BB1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709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04DAA-3004-474C-8356-49BD8CD42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FA29BF-7641-7D4A-8857-BF40A91AC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0E3BE9-6A45-214B-B03A-FD8E52089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ECE303-CC0C-7F45-8A1E-F9F72273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AD56-2053-8D47-9F04-55CA91CBEA0A}" type="datetime1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150589-BFD7-AD40-A34E-3E5432B70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BAB176-2830-0741-944A-2A38BEC2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95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6E4DD-2A52-F84F-9FF2-4471E466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4C5742-523F-9241-9FA9-174C3FC71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39922D-6FC8-BB43-A8DD-46D01EA83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6EF00E-DA18-834B-AF7A-65FA7221E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0E66F57-9F52-1844-83B8-BA32E5004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26E0B3-0B6D-FC42-98A8-EC7BCA79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CA8F-2DED-1A48-A85F-F3D7EF16F878}" type="datetime1">
              <a:rPr lang="ru-RU" smtClean="0"/>
              <a:t>30.09.2021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08CA7CD-86E6-4F40-8AF0-68B01209E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3A10F0-3D09-1C48-AF4E-92FD6B1F7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4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42BA6E-EB6D-CB42-A187-2C4AAF3D9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7BD7702-9EA8-BE4A-8175-07B0F3B5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8C1F-3BD5-B442-89F6-05A227C30646}" type="datetime1">
              <a:rPr lang="ru-RU" smtClean="0"/>
              <a:t>30.09.2021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CD4174-7C70-674B-A961-F5CBD2667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BD1F75-F591-B04D-BED1-87E11B06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93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D57EDAB-82AD-A941-937A-3001668B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A731-EFEE-7241-8C95-6B00BC2E84EC}" type="datetime1">
              <a:rPr lang="ru-RU" smtClean="0"/>
              <a:t>30.09.2021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18A906-8D75-A842-BABD-108CD7142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30C25F-551B-C34B-888A-A15FB8E2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73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E253A5-A874-5C4C-AE15-0F4C5461B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0D62FE-A743-C345-9877-80D54B5A8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E92AB8-ED43-0843-9ED2-D679A4C8F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3531D7-B974-2F44-BEDA-490B88743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664E-7A79-774A-9D8A-88FDF0087494}" type="datetime1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696B42-8B37-DB4E-B6EF-147C82358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DD4E81-FBE6-9648-A424-B5D34EF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37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41223C-6211-9641-A680-C2063DAF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5748DF-EB80-FF46-AA12-F6FB613A3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47C720-2D87-7C45-8E26-83475BFC7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055EDB-67B5-8142-950C-DAD7DB805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92D25-8275-5343-B96E-A57FA77AAFFF}" type="datetime1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50258F-5DAF-714B-B5FD-E2B1C8DC7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34A205-E84C-8940-8E35-11B27083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40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FF0EB0-5B4E-3948-B454-D115A8A0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B45C21-F07D-294A-A095-A335174A7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46DD1E-73C5-B044-AE53-F7BB82C3E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1D5098F-493F-6F46-9D79-1509CAF6688C}" type="datetime1">
              <a:rPr lang="ru-RU" smtClean="0"/>
              <a:t>30.09.2021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B07AC6-2C3B-C64A-8E99-8C5A90D30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9DA967-F11F-3546-92D9-3ECCF37E45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BA05DAB1-61FB-3648-AD46-89E26BC9ADD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55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gtmarket.ru/concepts/7076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978-94-017-1377-1_6p.167-187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A6BDD4-9896-704C-84AA-F9821D418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cs typeface="Times New Roman" panose="02020603050405020304" pitchFamily="18" charset="0"/>
              </a:rPr>
              <a:t>Научный семинар </a:t>
            </a:r>
            <a:r>
              <a:rPr lang="ru-RU" sz="3600" b="1" dirty="0">
                <a:cs typeface="Times New Roman" panose="02020603050405020304" pitchFamily="18" charset="0"/>
              </a:rPr>
              <a:t>«Методологические проблемы экономической науки: в поисках общего языка»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20C67-9958-9E41-9040-9311618D2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400" i="1" dirty="0"/>
              <a:t>Экономическая герменевтика 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д.ф.н., профессор, заведующий кафедрой философии и методологии экономики  ЭФ МГУ 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Леонид А</a:t>
            </a:r>
            <a:r>
              <a:rPr lang="ru-RU" b="1" dirty="0">
                <a:cs typeface="Times New Roman" panose="02020603050405020304" pitchFamily="18" charset="0"/>
              </a:rPr>
              <a:t>рнольдович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Тутов 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к.ф.н., доцент  кафедры философии и 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методологии экономики  ЭФ МГУ 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Варвара Н</a:t>
            </a:r>
            <a:r>
              <a:rPr lang="ru-RU" b="1" dirty="0">
                <a:cs typeface="Times New Roman" panose="02020603050405020304" pitchFamily="18" charset="0"/>
              </a:rPr>
              <a:t>иколаевна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Рогожникова</a:t>
            </a:r>
          </a:p>
          <a:p>
            <a:pPr marL="0" indent="0" algn="ctr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Москва, 30 сентября 2021 года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E674A1-3D49-304A-8EE3-1A07B1CB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652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>
            <a:extLst>
              <a:ext uri="{FF2B5EF4-FFF2-40B4-BE49-F238E27FC236}">
                <a16:creationId xmlns:a16="http://schemas.microsoft.com/office/drawing/2014/main" id="{417BD2D0-7F89-A84F-A27D-B0627015E6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65125"/>
            <a:ext cx="11506200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роль интуитивного переживания</a:t>
            </a:r>
          </a:p>
        </p:txBody>
      </p:sp>
      <p:sp>
        <p:nvSpPr>
          <p:cNvPr id="351235" name="Rectangle 3">
            <a:extLst>
              <a:ext uri="{FF2B5EF4-FFF2-40B4-BE49-F238E27FC236}">
                <a16:creationId xmlns:a16="http://schemas.microsoft.com/office/drawing/2014/main" id="{B6BDC6D9-FDCA-C544-A0F8-2A9BA002A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1883" y="2031999"/>
            <a:ext cx="11065397" cy="44608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i="1" dirty="0"/>
              <a:t>   	</a:t>
            </a:r>
            <a:r>
              <a:rPr lang="ru-RU" dirty="0"/>
              <a:t>Значительный вклад в развитие герменевтики внес </a:t>
            </a:r>
            <a:r>
              <a:rPr lang="ru-RU" b="1" dirty="0"/>
              <a:t>Вильгельм  Дильтей</a:t>
            </a:r>
            <a:r>
              <a:rPr lang="ru-RU" dirty="0"/>
              <a:t> </a:t>
            </a:r>
            <a:r>
              <a:rPr lang="ru-RU" b="1" dirty="0"/>
              <a:t>(1833-1911)</a:t>
            </a:r>
            <a:r>
              <a:rPr lang="ru-RU" dirty="0"/>
              <a:t> – один из  представителей «философии жизни». Нам интересна его работа 1883 г. «Введение в науки о духе».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Для В. Дильтея основная проблема понимания истории связана с </a:t>
            </a:r>
            <a:r>
              <a:rPr lang="ru-RU" b="1" dirty="0"/>
              <a:t>интуитивным переживанием</a:t>
            </a:r>
            <a:r>
              <a:rPr lang="ru-RU" dirty="0"/>
              <a:t>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Переживание – это постоянный поток ощущений, желаний, восприятий, представлений, который мы не может познать умом, с помощью рациональных категорий.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Поэтому факты, относящиеся к обществу, мы можем понять только изнутри на основе восприятия наших собственных состояний. Природа же для нас безмолвна, чужда, есть нечто внешнее.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3B52445-82B5-3D48-94B6-1A64590E4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82B0A85-1552-2C45-B87A-4AE24A9B51C4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10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470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AFC0EBBE-7496-664B-98B2-FF15938481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353283" name="Rectangle 3">
            <a:extLst>
              <a:ext uri="{FF2B5EF4-FFF2-40B4-BE49-F238E27FC236}">
                <a16:creationId xmlns:a16="http://schemas.microsoft.com/office/drawing/2014/main" id="{1159D91C-9EDB-4C4B-9360-B0D2C33C74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808252"/>
            <a:ext cx="10655461" cy="486083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i="1" dirty="0"/>
              <a:t>    	</a:t>
            </a:r>
            <a:r>
              <a:rPr lang="ru-RU" sz="2400" b="1" dirty="0"/>
              <a:t>Ханс-Георг Гадамер (1900 – 2002)</a:t>
            </a:r>
            <a:r>
              <a:rPr lang="ru-RU" sz="2400" dirty="0"/>
              <a:t>  в работе «Истина и метод»  отмежевывается от субъективизма предшественников и представляет отличие современной философской герменевтики от традиционной. 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Прежняя герменевтика, у Ф. </a:t>
            </a:r>
            <a:r>
              <a:rPr lang="ru-RU" sz="2400" dirty="0" err="1"/>
              <a:t>Шлейермахера</a:t>
            </a:r>
            <a:r>
              <a:rPr lang="ru-RU" sz="2400" dirty="0"/>
              <a:t>, претендовала быть методологией наук о духе.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У Х.-Г. Гадамера герменевтика рассматривается в качестве </a:t>
            </a:r>
            <a:r>
              <a:rPr lang="ru-RU" sz="2400" b="1" dirty="0"/>
              <a:t>универсальной философии</a:t>
            </a:r>
            <a:r>
              <a:rPr lang="ru-RU" sz="2400" dirty="0"/>
              <a:t> нашего времени.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Она занимается  такими глобальными философскими вопросами: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Как возможно понимание окружающего нас мира? Как в этом понимании воплощается истина бытия?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Это – кантианская постановка вопроса.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		Ответ тоже вполне в духе И. Канта: «Истина, философия есть самосознание человека в современную эпоху».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23D30BD-B8DB-4E46-9958-31B7486D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39193238-814C-0340-BC9C-DC83B6C37DA7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11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232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>
            <a:extLst>
              <a:ext uri="{FF2B5EF4-FFF2-40B4-BE49-F238E27FC236}">
                <a16:creationId xmlns:a16="http://schemas.microsoft.com/office/drawing/2014/main" id="{BADF0136-5D6A-5F41-A4B3-AF0AD7CA2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8B570843-9028-5D49-8B3C-FFCA208AFF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2905" y="1905001"/>
            <a:ext cx="11019099" cy="4619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		</a:t>
            </a:r>
            <a:r>
              <a:rPr lang="ru-RU" dirty="0"/>
              <a:t>Х.-Г. Гадамер утверждает, что не методология делает гуманитарные науки науками.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Существует даже «напряжение» между истиной и научным методом, которое потом распространяется и на взаимоотношения естествознания и гуманитарных наук.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Если в естествознании главное – это применение индуктивных методов, то гуманитарные науки не могут измеряться по масштабу прогрессирующего познания закономерностей.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7E387FE-BF43-B847-9090-4A0812E7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EBB9BEB7-8BA4-FA48-A835-A47984896818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15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8CC1356D-CA68-0D46-8EB6-D91CA832F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A943950B-9BBD-F24E-A499-7B066D6C0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2987" y="1690688"/>
            <a:ext cx="11308466" cy="480218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 	</a:t>
            </a:r>
            <a:r>
              <a:rPr lang="ru-RU" dirty="0"/>
              <a:t>Идеал исторического понимания вовсе не в том, чтобы познать, как вообще развиваются люди, народы, государства, а в том, чтобы понять, каковы этот, конкретный человек, народ, государство, каково было их становление.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Такое понимание предполагает отрицательное отношение к утилитарному подходу, в том числе и в науке.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Нельзя все измерять эффективностью полученных результатов. 	Человек – это духовное существо, которое несет ответственность перед обществом. Все, что человек открывает, является вторичным, ограниченным по отношению к нему.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91653D1-12B2-1242-8BB7-F72805F8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0A327DB4-9EE7-AC4F-B2BC-C0CE47BFDF5C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13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627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>
            <a:extLst>
              <a:ext uri="{FF2B5EF4-FFF2-40B4-BE49-F238E27FC236}">
                <a16:creationId xmlns:a16="http://schemas.microsoft.com/office/drawing/2014/main" id="{C017FE50-AC50-F841-B95A-13DD8F456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03FBEEC0-AE06-1D4F-886B-25146E499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4481" y="1690688"/>
            <a:ext cx="10822329" cy="4978401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 	</a:t>
            </a:r>
            <a:r>
              <a:rPr lang="ru-RU" dirty="0"/>
              <a:t>Свою позицию Х.-Г. Гадамер отстаивает, обращаясь к этике Аристотеля, у которого нравственное знание не является предметным знанием, то есть знающий не стоит перед фактами, которые он только устанавливает.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Напротив, он непосредственно затронут тем, что он познает, есть нечто такое, что он должен делать.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Именно эстетическое переживание, вкус, есть непосредственное определение конечности единичного с учетом бесконечного целого; причем это никак нельзя проследить и доказать, это нужно чувствовать.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BE568B7-AF95-7C43-877C-405D630A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9B310A3-E4B9-1C40-8651-CB01C56D65C1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14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505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>
            <a:extLst>
              <a:ext uri="{FF2B5EF4-FFF2-40B4-BE49-F238E27FC236}">
                <a16:creationId xmlns:a16="http://schemas.microsoft.com/office/drawing/2014/main" id="{D028EC7A-55D6-1742-A156-8A8CDE422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357379" name="Rectangle 3">
            <a:extLst>
              <a:ext uri="{FF2B5EF4-FFF2-40B4-BE49-F238E27FC236}">
                <a16:creationId xmlns:a16="http://schemas.microsoft.com/office/drawing/2014/main" id="{8349BAD9-00E0-8D4E-BABF-0BD47F5B4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905001"/>
            <a:ext cx="10597587" cy="46196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 	</a:t>
            </a:r>
            <a:r>
              <a:rPr lang="ru-RU" dirty="0"/>
              <a:t>Отвергая объективные, научные методы познания как результат «ложного опредмечивания», Х.-Г. Гадамер тем не менее стремится избежать и откровенного субъективизма, присущего                 Ф. Шлейермахеру и В. Дильтею, которые предполагали, что понимание исторических событий возможно лишь на основе психологического «вживания» во внутренний психологический мир исторических деятелей.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Кроме того, у В. Дильтея сами исторические события, чтобы быть интересными для историка, должны быть в достаточной степени «мертвыми». Только тогда можно будет исключить субъективное участие исследователя.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6DF3210-FFC5-8F46-A402-A3F533A9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5DD22A5C-799C-074A-B196-128190664306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15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9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>
            <a:extLst>
              <a:ext uri="{FF2B5EF4-FFF2-40B4-BE49-F238E27FC236}">
                <a16:creationId xmlns:a16="http://schemas.microsoft.com/office/drawing/2014/main" id="{5172F78D-2E03-CA49-9D70-7FDD2D643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359427" name="Rectangle 3">
            <a:extLst>
              <a:ext uri="{FF2B5EF4-FFF2-40B4-BE49-F238E27FC236}">
                <a16:creationId xmlns:a16="http://schemas.microsoft.com/office/drawing/2014/main" id="{2B337ACE-D8E1-2844-953F-57D0B3295F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   	</a:t>
            </a:r>
            <a:r>
              <a:rPr lang="ru-RU" sz="3200" dirty="0"/>
              <a:t>Х.-Г. Гадамер считает, что ждать «омертвения» исторического события – это парадокс, касающийся старой моральной проблемы о том, можно ли назвать кого бы то ни было счастливым до его смерти.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3200" dirty="0"/>
              <a:t>		Так, представители экзистенциализма утверждают, что смерть является точкой отчета для определения сущности человека.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9CBB680-C71A-1549-B1CD-5865F845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E61F7476-7E23-3F48-84C8-A5A0B56CA6E0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16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870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>
            <a:extLst>
              <a:ext uri="{FF2B5EF4-FFF2-40B4-BE49-F238E27FC236}">
                <a16:creationId xmlns:a16="http://schemas.microsoft.com/office/drawing/2014/main" id="{CA535087-0EA7-A94F-A6C3-70DC39E1CB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/>
              <a:t>Философская герменевтика: </a:t>
            </a:r>
            <a:br>
              <a:rPr lang="ru-RU" sz="4000" b="1" dirty="0"/>
            </a:br>
            <a:r>
              <a:rPr lang="ru-RU" sz="4000" b="1" dirty="0"/>
              <a:t>современный подход</a:t>
            </a:r>
          </a:p>
        </p:txBody>
      </p:sp>
      <p:sp>
        <p:nvSpPr>
          <p:cNvPr id="361475" name="Rectangle 3">
            <a:extLst>
              <a:ext uri="{FF2B5EF4-FFF2-40B4-BE49-F238E27FC236}">
                <a16:creationId xmlns:a16="http://schemas.microsoft.com/office/drawing/2014/main" id="{6F363413-64BD-2846-B18C-C49EF7CF9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6056" y="1905000"/>
            <a:ext cx="11019098" cy="46926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 	</a:t>
            </a:r>
            <a:r>
              <a:rPr lang="ru-RU" dirty="0"/>
              <a:t>По мнению Х.-Г. Гадамера, восстановление изначальных обстоятельств, как и всякая реставрация, - это наивное и бессильное начинание перед лицом историчности нашего бытия.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Восстановленная, возвращенная из отчуждения жизнь не тождественна жизни изначальной.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Подлинное понимание является не только репродуктивным, но всегда также и продуктивным отношением.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Оно требует постоянного учета исторической дистанции между интерпретатором и текстом, всех исторических обстоятельств, взаимодействия прошлой и сегодняшней духовной атмосферы: это не только не затрудняет, а, напротив, способствует процессу понимания истории.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39BEE85-B5E7-2D4C-B2DA-A8747600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3A225633-8A08-9045-8280-ED31B9C144D0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17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311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>
            <a:extLst>
              <a:ext uri="{FF2B5EF4-FFF2-40B4-BE49-F238E27FC236}">
                <a16:creationId xmlns:a16="http://schemas.microsoft.com/office/drawing/2014/main" id="{1BC8264A-02EA-6B40-9881-1846B388A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643" y="365126"/>
            <a:ext cx="11505235" cy="108171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5400" b="1" dirty="0"/>
              <a:t>Понятийный аппарат герменевтики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0872568C-CF3C-914E-96E9-7C72D2703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46835"/>
            <a:ext cx="10515600" cy="473012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интерпретация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интуиция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понимание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предпонимание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предрассудок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объяснение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ru-RU" sz="4000" dirty="0"/>
              <a:t>герменевтический круг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66E96FD-8165-C043-A832-8CFAF771B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7A5FB54C-AB68-154B-8AA2-6282DE81DAD3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18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54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>
            <a:extLst>
              <a:ext uri="{FF2B5EF4-FFF2-40B4-BE49-F238E27FC236}">
                <a16:creationId xmlns:a16="http://schemas.microsoft.com/office/drawing/2014/main" id="{1BDBF6BB-A149-684D-A341-3086D4B7D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87129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Интерпретация и понимание</a:t>
            </a:r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B024CFC2-3F93-E54B-8B92-4906BA144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1504709"/>
            <a:ext cx="11772900" cy="4948479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/>
              <a:t>    	</a:t>
            </a:r>
            <a:r>
              <a:rPr lang="ru-RU" sz="3200" dirty="0"/>
              <a:t>Под </a:t>
            </a:r>
            <a:r>
              <a:rPr lang="ru-RU" sz="3200" b="1" dirty="0"/>
              <a:t>интерпретацией</a:t>
            </a:r>
            <a:r>
              <a:rPr lang="ru-RU" sz="3200" dirty="0"/>
              <a:t> понимается истолкование, реконструирование, объяснение смыслового содержания текста, понимаемого в широком смысле слова. Интерпретация включает </a:t>
            </a:r>
            <a:r>
              <a:rPr lang="ru-RU" sz="3200" b="1" dirty="0"/>
              <a:t>понимание </a:t>
            </a:r>
            <a:r>
              <a:rPr lang="ru-RU" sz="3200" dirty="0"/>
              <a:t>и </a:t>
            </a:r>
            <a:r>
              <a:rPr lang="ru-RU" sz="3200" b="1" dirty="0"/>
              <a:t>предпонимание</a:t>
            </a:r>
            <a:r>
              <a:rPr lang="ru-RU" sz="3200" dirty="0"/>
              <a:t>. </a:t>
            </a:r>
            <a:endParaRPr lang="ru-RU" sz="3200" b="1" dirty="0"/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b="1" dirty="0"/>
              <a:t>    	Понимание – </a:t>
            </a:r>
            <a:r>
              <a:rPr lang="ru-RU" sz="3200" dirty="0"/>
              <a:t>это главный метод гуманитарных наук, означает умение видеть за событиями движение ищущего человеческого духа.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dirty="0"/>
              <a:t>		Понимание есть постижение смысла культурно-исторических явлений методами диалога, эмпатии (сочувствия, сопереживания).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dirty="0"/>
              <a:t>		В отличие от понимания, </a:t>
            </a:r>
            <a:r>
              <a:rPr lang="ru-RU" sz="3200" b="1" dirty="0"/>
              <a:t>объяснение</a:t>
            </a:r>
            <a:r>
              <a:rPr lang="ru-RU" sz="3200" dirty="0"/>
              <a:t> – главный метод естествознания, означает подведение явлений под общий закон.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EE9257-953E-DF4B-90EB-C4A4D13C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71F001F0-405F-574D-9B71-8A382A04153F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19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7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9395C-4053-491A-92A1-A5C3B6B59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757" y="365125"/>
            <a:ext cx="10694043" cy="93704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cs typeface="Times New Roman" panose="02020603050405020304" pitchFamily="18" charset="0"/>
              </a:rPr>
              <a:t>ПЛАН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403591-41FB-44A2-ABBD-CC1A4CD11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435" y="1481559"/>
            <a:ext cx="10821365" cy="46954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1. Актуальность, цель и задачи.</a:t>
            </a:r>
          </a:p>
          <a:p>
            <a:pPr marL="0" indent="0" algn="just">
              <a:buNone/>
            </a:pPr>
            <a:r>
              <a:rPr lang="ru-RU" dirty="0"/>
              <a:t>	2. Основные представители и история герменевтики.</a:t>
            </a:r>
          </a:p>
          <a:p>
            <a:pPr marL="0" indent="0" algn="just">
              <a:buNone/>
            </a:pPr>
            <a:r>
              <a:rPr lang="ru-RU" dirty="0"/>
              <a:t>	3. Понятийный аппарат.</a:t>
            </a:r>
          </a:p>
          <a:p>
            <a:pPr marL="0" indent="0" algn="just">
              <a:buNone/>
            </a:pPr>
            <a:r>
              <a:rPr lang="ru-RU" dirty="0"/>
              <a:t>	4. Экономическая герменевтика. Основные подходы и представители.</a:t>
            </a:r>
          </a:p>
          <a:p>
            <a:pPr marL="0" indent="0" algn="just">
              <a:buNone/>
            </a:pPr>
            <a:r>
              <a:rPr lang="ru-RU" dirty="0"/>
              <a:t>	5. Общие положения экономической герменевтики.</a:t>
            </a:r>
          </a:p>
          <a:p>
            <a:pPr marL="0" indent="0" algn="just">
              <a:buNone/>
            </a:pPr>
            <a:r>
              <a:rPr lang="ru-RU" dirty="0"/>
              <a:t>	6. Язык как способ бытия экономической действительности.</a:t>
            </a:r>
          </a:p>
          <a:p>
            <a:pPr marL="0" indent="0" algn="just">
              <a:buNone/>
            </a:pPr>
            <a:r>
              <a:rPr lang="ru-RU" dirty="0"/>
              <a:t>	7. Заключение.</a:t>
            </a:r>
          </a:p>
          <a:p>
            <a:pPr marL="0" indent="0" algn="just">
              <a:buNone/>
            </a:pPr>
            <a:r>
              <a:rPr lang="ru-RU" dirty="0"/>
              <a:t>	8. Литература.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804E7E-8A40-3847-9A2E-EB563CC6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978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>
            <a:extLst>
              <a:ext uri="{FF2B5EF4-FFF2-40B4-BE49-F238E27FC236}">
                <a16:creationId xmlns:a16="http://schemas.microsoft.com/office/drawing/2014/main" id="{3218D07A-43F5-5D48-8C52-B8619A994E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02383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dirty="0"/>
              <a:t>Предпонимание</a:t>
            </a:r>
          </a:p>
        </p:txBody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9E5FE62B-4BA7-3F40-8DEB-615DDDA86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0700" y="1854200"/>
            <a:ext cx="11201400" cy="43227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		</a:t>
            </a:r>
            <a:r>
              <a:rPr lang="ru-RU" sz="3200" dirty="0"/>
              <a:t>Человек для того, чтобы понять то или иное явление действительного мира, должен обладать определенным </a:t>
            </a:r>
            <a:r>
              <a:rPr lang="ru-RU" sz="3200" b="1" dirty="0"/>
              <a:t>предпониманием</a:t>
            </a:r>
            <a:r>
              <a:rPr lang="ru-RU" sz="3200" dirty="0"/>
              <a:t>, детерминированным условиями (семья, общество, государство), в которых он живет.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dirty="0"/>
              <a:t>		Необходимо также понять историческую ситуацию, уяснить имеющиеся предрассудки в себе самом и вокруг себя. То есть путь к истине должен идти через постоянный диалог с окружающим миром и с самим собой.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D131CBA-2E61-624A-9FA6-76F0C149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563BEC4-A230-FB45-8537-26E48103C005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20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983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>
            <a:extLst>
              <a:ext uri="{FF2B5EF4-FFF2-40B4-BE49-F238E27FC236}">
                <a16:creationId xmlns:a16="http://schemas.microsoft.com/office/drawing/2014/main" id="{83EBED5F-E5FF-FC4B-9E90-D897387EBE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dirty="0"/>
              <a:t>Предпонимание как предрассудок</a:t>
            </a:r>
          </a:p>
        </p:txBody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B40F0977-DE0F-9142-90AA-EB59F0042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		</a:t>
            </a:r>
            <a:r>
              <a:rPr lang="ru-RU" dirty="0"/>
              <a:t>Предпонимание имеет характер </a:t>
            </a:r>
            <a:r>
              <a:rPr lang="ru-RU" b="1" dirty="0"/>
              <a:t>предрассудка.</a:t>
            </a:r>
            <a:r>
              <a:rPr lang="ru-RU" dirty="0"/>
              <a:t> Предрассудок означает суждение, которое выносится до окончательной проверки всех предметно определяющих моментов. Это не ложное суждение.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Предрассудок может быть оценен и положительно, и отрицательно. Это эпоха Просвещения понятие предрассудка сделала чем-то постыдным и отрицательным.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Мысль о преодолении всех предрассудков сама есть предрассудок. 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ru-RU" dirty="0"/>
              <a:t>		Предрассудок в действительности принадлежит сам</a:t>
            </a:r>
            <a:r>
              <a:rPr lang="ru-RU" i="1" dirty="0"/>
              <a:t>о</a:t>
            </a:r>
            <a:r>
              <a:rPr lang="ru-RU" dirty="0"/>
              <a:t>й исторической реальности, связан с исторической ограниченностью бытия человека (Х.-Г. </a:t>
            </a:r>
            <a:r>
              <a:rPr lang="ru-RU" dirty="0" err="1"/>
              <a:t>Гадамер</a:t>
            </a:r>
            <a:r>
              <a:rPr lang="ru-RU" dirty="0"/>
              <a:t>).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C7B10C1-6BCD-EF43-953B-DF6E5B0A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7DB38AE5-1604-E44C-A9B9-7ECF54A211C8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21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141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>
            <a:extLst>
              <a:ext uri="{FF2B5EF4-FFF2-40B4-BE49-F238E27FC236}">
                <a16:creationId xmlns:a16="http://schemas.microsoft.com/office/drawing/2014/main" id="{5005A48C-9C2C-2743-84A8-AEB8AA262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0391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/>
              <a:t>Предрассудки авторитета и поспешности</a:t>
            </a:r>
          </a:p>
        </p:txBody>
      </p:sp>
      <p:sp>
        <p:nvSpPr>
          <p:cNvPr id="371715" name="Rectangle 3">
            <a:extLst>
              <a:ext uri="{FF2B5EF4-FFF2-40B4-BE49-F238E27FC236}">
                <a16:creationId xmlns:a16="http://schemas.microsoft.com/office/drawing/2014/main" id="{1D7EB938-74CE-C445-9634-77643FFC42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7387"/>
            <a:ext cx="10515600" cy="524333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/>
              <a:t>   	</a:t>
            </a:r>
            <a:r>
              <a:rPr lang="ru-RU" dirty="0"/>
              <a:t>Где  следует искать основания законности предрассудков?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В самом нашем разуме и его несовершенстве или же, наоборот, в отказе от разума?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Сложилось деление предрассудков на </a:t>
            </a:r>
            <a:r>
              <a:rPr lang="ru-RU" b="1" dirty="0"/>
              <a:t>предрассудки авторитета и поспешности</a:t>
            </a:r>
            <a:r>
              <a:rPr lang="ru-RU" dirty="0"/>
              <a:t>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Поспешность – это подлинный источник ошибок, возникающий при пользовании собственным разумом.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Авторитет же, напротив, повинен в том, что люди вообще не прибегают к своему разуму.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В основе этого подразделения лежит взаимоисключающая противоположность между авторитетом и разумом, бессознательным и сознательным.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F1459E3-29C6-1C49-9420-E017A72BE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CAB2E474-16E0-4549-A1D0-793F0F208BF7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22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51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>
            <a:extLst>
              <a:ext uri="{FF2B5EF4-FFF2-40B4-BE49-F238E27FC236}">
                <a16:creationId xmlns:a16="http://schemas.microsoft.com/office/drawing/2014/main" id="{03F200BF-2EE4-AE4B-97BF-1BA21201E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122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Источники предрассудков</a:t>
            </a:r>
          </a:p>
        </p:txBody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BCA76C36-36D1-EF47-8AAD-E2C4DD780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7388"/>
            <a:ext cx="10515601" cy="5344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/>
              <a:t>    </a:t>
            </a:r>
            <a:endParaRPr lang="ru-RU" sz="2400" dirty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200" dirty="0"/>
              <a:t>предрассудки в виде ошибочных суждений могут быть результатом рационализации вытесненных в бессознательное травмирующих переживаний;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200" dirty="0"/>
              <a:t>   авторитет, если он занимает место собственных суждений, в самом деле является источником предрассудков, однако, это не исключает для него возможности быть источником истины;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ru-RU" sz="3200" dirty="0"/>
              <a:t>   существует такая форма авторитета как традиция.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76E1092-CD2E-DF48-98C6-AA78829E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9E04E30-A29C-CC41-92FD-9132BE40D210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23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71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>
            <a:extLst>
              <a:ext uri="{FF2B5EF4-FFF2-40B4-BE49-F238E27FC236}">
                <a16:creationId xmlns:a16="http://schemas.microsoft.com/office/drawing/2014/main" id="{B7B3DDA7-0CB9-5E41-9F29-71F662054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838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Авторитет как традиция</a:t>
            </a:r>
          </a:p>
        </p:txBody>
      </p:sp>
      <p:sp>
        <p:nvSpPr>
          <p:cNvPr id="375811" name="Rectangle 3">
            <a:extLst>
              <a:ext uri="{FF2B5EF4-FFF2-40B4-BE49-F238E27FC236}">
                <a16:creationId xmlns:a16="http://schemas.microsoft.com/office/drawing/2014/main" id="{BC7F9A58-C251-704E-A979-7EF2EB55D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8181" y="1400537"/>
            <a:ext cx="10810755" cy="5124089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/>
              <a:t>    	</a:t>
            </a:r>
            <a:r>
              <a:rPr lang="ru-RU" sz="3200" dirty="0"/>
              <a:t>То, что освящено преданием и обычаем, обладает безымянным авторитетом, и все наше историческое конечное бытие определяется постоянным господством унаследованного от предков – а не только понятого на разумных основаниях.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dirty="0"/>
              <a:t>		Поэтому противоположности между разумом и традицией нет, однако, в традиции есть некоторая историческая данность, подобно данностям природы, поэтому она не нуждается в разумных основаниях и выступает как некая самоочевидность.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300E667-CC41-AA44-8478-A83613696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1A881BD0-82A6-7547-85A5-BF01B65D03EE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24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709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>
            <a:extLst>
              <a:ext uri="{FF2B5EF4-FFF2-40B4-BE49-F238E27FC236}">
                <a16:creationId xmlns:a16="http://schemas.microsoft.com/office/drawing/2014/main" id="{D35938A8-6E8E-BA41-9ADE-EB80DEAC1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90001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Предрассудки</a:t>
            </a:r>
          </a:p>
        </p:txBody>
      </p:sp>
      <p:sp>
        <p:nvSpPr>
          <p:cNvPr id="377859" name="Rectangle 3">
            <a:extLst>
              <a:ext uri="{FF2B5EF4-FFF2-40B4-BE49-F238E27FC236}">
                <a16:creationId xmlns:a16="http://schemas.microsoft.com/office/drawing/2014/main" id="{15CE7FA4-F68B-F444-9305-BAA74CAA5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4563" y="1388962"/>
            <a:ext cx="11192718" cy="52086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/>
              <a:t>    	</a:t>
            </a:r>
            <a:r>
              <a:rPr lang="ru-RU" dirty="0"/>
              <a:t>Предрассудки в большей степени, чем здравые рассуждения, рефлексия, составляют историческую действительность бытия. Они законны, неизбежны, их надо осознать, учесть.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И если избавляться, то только от ложных предубеждений. С этой целью необходимо постоянно вести диалог с изучаемым событием, постоянно вопрошая традицию.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Это так, поскольку предания, события, традиция есть не просто пассивные объекты для изучения, но и то, что само с нами заговаривает, подобно самостоятельному субъекту «Ты».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		Не случайно изучение текстов предполагает первоначально известное предпонимание их в целом, с последующим уточнением их содержания, и в итоге: более глубокое осознание  в целом.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D374F36-AC8A-0B4A-ACC9-71E89A59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A7CCB6BC-9C35-DB45-BB94-C456E90618F0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25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124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>
            <a:extLst>
              <a:ext uri="{FF2B5EF4-FFF2-40B4-BE49-F238E27FC236}">
                <a16:creationId xmlns:a16="http://schemas.microsoft.com/office/drawing/2014/main" id="{8F52FD68-45C7-EB41-BC8B-B39CA97575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2392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Герменевтический круг</a:t>
            </a:r>
          </a:p>
        </p:txBody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0E301F73-9B9B-6948-9812-0169120E6D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3458" y="1412876"/>
            <a:ext cx="11030674" cy="51847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/>
              <a:t>     	</a:t>
            </a:r>
            <a:r>
              <a:rPr lang="ru-RU" sz="3200" dirty="0"/>
              <a:t>Процесс понимания связан с постоянным возникновением и разрешением противоречий между частью и целым, частным и общим, главным и второстепенным.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dirty="0"/>
              <a:t>		Данный процесс означает движение по кругу, точнее по герменевтическому кругу.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3200" b="1" dirty="0"/>
              <a:t>		Герменевтический круг</a:t>
            </a:r>
            <a:r>
              <a:rPr lang="ru-RU" sz="3200" dirty="0"/>
              <a:t> предполагает, что подходя к тексту с известным предпониманием его в целом, интерпретатор уточняет его составные части и в результате глубже осознает целое. На этой основе он углубляет понимание его составных частей и так далее снова по кругу.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BB43A2C-9294-3D47-8E22-5833E9C71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27F4794-391B-3240-9072-C616517D3A51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26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136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8F9D4B91-7CFD-C14C-83CB-DD2A22C27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4091" y="365125"/>
            <a:ext cx="11505236" cy="90328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600" b="1" dirty="0"/>
              <a:t>Факторы, определяющие результаты интерпретации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5CFD1BEB-F53B-2C45-A481-BD52C2A93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5033" y="1840375"/>
            <a:ext cx="10903352" cy="4757276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  </a:t>
            </a:r>
            <a:r>
              <a:rPr lang="ru-RU" sz="3200" dirty="0"/>
              <a:t>а) </a:t>
            </a:r>
            <a:r>
              <a:rPr lang="ru-RU" sz="3200" b="1" dirty="0"/>
              <a:t>общекультурные</a:t>
            </a:r>
            <a:r>
              <a:rPr lang="ru-RU" sz="3200" dirty="0"/>
              <a:t>: формы и способы деятельности людей, исторически сложившаяся система ценностей;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3200" dirty="0"/>
              <a:t>  б) </a:t>
            </a:r>
            <a:r>
              <a:rPr lang="ru-RU" sz="3200" b="1" dirty="0"/>
              <a:t>национальные</a:t>
            </a:r>
            <a:r>
              <a:rPr lang="ru-RU" sz="3200" dirty="0"/>
              <a:t>: традиции, обычаи, отношения коммуникации;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3200" dirty="0"/>
              <a:t>  в) </a:t>
            </a:r>
            <a:r>
              <a:rPr lang="ru-RU" sz="3200" b="1" dirty="0"/>
              <a:t>религиозные</a:t>
            </a:r>
            <a:r>
              <a:rPr lang="ru-RU" sz="3200" dirty="0"/>
              <a:t>: мировоззрение и мироощущение;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3200" dirty="0"/>
              <a:t>  г) </a:t>
            </a:r>
            <a:r>
              <a:rPr lang="ru-RU" sz="3200" b="1" dirty="0"/>
              <a:t>идеологические</a:t>
            </a:r>
            <a:r>
              <a:rPr lang="ru-RU" sz="3200" dirty="0"/>
              <a:t>: интересы и потребности;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A811071-351D-3E42-8FB8-1D8B13A7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6804993-7F72-934C-ABE0-01C94D12786B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27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174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>
            <a:extLst>
              <a:ext uri="{FF2B5EF4-FFF2-40B4-BE49-F238E27FC236}">
                <a16:creationId xmlns:a16="http://schemas.microsoft.com/office/drawing/2014/main" id="{713F767F-D653-084B-BCDC-C1A01077A5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0309" y="260349"/>
            <a:ext cx="11342225" cy="137168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b="1" dirty="0"/>
              <a:t>Факторы, определяющие результаты интерпретации</a:t>
            </a:r>
          </a:p>
        </p:txBody>
      </p:sp>
      <p:sp>
        <p:nvSpPr>
          <p:cNvPr id="538627" name="Rectangle 3">
            <a:extLst>
              <a:ext uri="{FF2B5EF4-FFF2-40B4-BE49-F238E27FC236}">
                <a16:creationId xmlns:a16="http://schemas.microsoft.com/office/drawing/2014/main" id="{493B1070-BE27-D543-AC0B-9A8157183F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0309" y="2060294"/>
            <a:ext cx="10880202" cy="4537357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ru-RU" dirty="0"/>
              <a:t>	д</a:t>
            </a:r>
            <a:r>
              <a:rPr lang="ru-RU" sz="3200" dirty="0"/>
              <a:t>) </a:t>
            </a:r>
            <a:r>
              <a:rPr lang="ru-RU" sz="3200" b="1" dirty="0"/>
              <a:t>групповые</a:t>
            </a:r>
            <a:r>
              <a:rPr lang="ru-RU" sz="3200" dirty="0"/>
              <a:t>: принадлежность к определенным классам, кастам, сословиям, коллективам;</a:t>
            </a:r>
          </a:p>
          <a:p>
            <a:pPr algn="just" eaLnBrk="1" hangingPunct="1">
              <a:buFontTx/>
              <a:buNone/>
              <a:defRPr/>
            </a:pPr>
            <a:r>
              <a:rPr lang="ru-RU" sz="3200" dirty="0"/>
              <a:t>   е)</a:t>
            </a:r>
            <a:r>
              <a:rPr lang="ru-RU" sz="3200" b="1" dirty="0"/>
              <a:t> психологические</a:t>
            </a:r>
            <a:r>
              <a:rPr lang="ru-RU" sz="3200" dirty="0"/>
              <a:t>: господствующий способ мышления, стереотипы поведения, привычки, скрытые интенции и мотивы, интуиция;</a:t>
            </a:r>
          </a:p>
          <a:p>
            <a:pPr algn="just" eaLnBrk="1" hangingPunct="1">
              <a:buFontTx/>
              <a:buNone/>
              <a:defRPr/>
            </a:pPr>
            <a:r>
              <a:rPr lang="ru-RU" sz="3200" dirty="0"/>
              <a:t>   ж) </a:t>
            </a:r>
            <a:r>
              <a:rPr lang="ru-RU" sz="3200" b="1" dirty="0"/>
              <a:t>языковые: символы, смысл, структура.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024DDC6-447C-A743-BE22-A5398843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50F1D999-F945-4E4D-8537-1FF42241472D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28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141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>
            <a:extLst>
              <a:ext uri="{FF2B5EF4-FFF2-40B4-BE49-F238E27FC236}">
                <a16:creationId xmlns:a16="http://schemas.microsoft.com/office/drawing/2014/main" id="{3C708F8E-F25E-094E-A70F-B52F571F1E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725" y="365125"/>
            <a:ext cx="11575647" cy="77946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600" b="1" dirty="0"/>
              <a:t>Факторы, определяющие результаты интерпретации</a:t>
            </a:r>
          </a:p>
        </p:txBody>
      </p:sp>
      <p:sp>
        <p:nvSpPr>
          <p:cNvPr id="540675" name="Rectangle 3">
            <a:extLst>
              <a:ext uri="{FF2B5EF4-FFF2-40B4-BE49-F238E27FC236}">
                <a16:creationId xmlns:a16="http://schemas.microsoft.com/office/drawing/2014/main" id="{B8D330B1-01C4-804D-9CC3-A13D624F75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1883" y="1268414"/>
            <a:ext cx="10938075" cy="532923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b="1" dirty="0"/>
              <a:t>  		</a:t>
            </a:r>
            <a:r>
              <a:rPr lang="ru-RU" dirty="0"/>
              <a:t>Языковой фактор особенно важен, так как именно в языке человеку открывается истина бытия.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Гадамер осуществляет онтологизацию языка, когда говорит, что бытие есть язык (онтологический подход).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Язык – это среда, где «я» и мир выражаются в изначальной взаимопринадлежности.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Сущностью языка является </a:t>
            </a:r>
            <a:r>
              <a:rPr lang="ru-RU" b="1" dirty="0"/>
              <a:t>игра</a:t>
            </a:r>
            <a:r>
              <a:rPr lang="ru-RU" dirty="0"/>
              <a:t>, которая подразумевает не поведение и не душевную конституцию того, кто творит произведение искусства или наслаждается им, а способ бытия самого произведения искусства.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В игре достигается эстетически-незаинтересованное наслаждение, а следовательно, и познание.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E5997F6-66B8-414D-98C3-9935BB8F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692E219E-BB7E-1741-A3CE-76317383E0C9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29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68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9395C-4053-491A-92A1-A5C3B6B59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757" y="365125"/>
            <a:ext cx="10694043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403591-41FB-44A2-ABBD-CC1A4CD11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435" y="1180618"/>
            <a:ext cx="10821365" cy="531225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В истории философии можно проследить две линии:  одна – рационалистическая, утверждала, что весь мир можно описать с помощью понятий; нет пределов для человеческого разума. </a:t>
            </a:r>
          </a:p>
          <a:p>
            <a:pPr marL="0" indent="0" algn="just">
              <a:buNone/>
            </a:pPr>
            <a:r>
              <a:rPr lang="ru-RU" dirty="0"/>
              <a:t>	Другая –  придавала большее значение непосредственному созерцанию, интуиции, отвергая рациональность, как скучную и трезвую расчетливость, игнорирующую все возвышенное, эстетическое и этическое.  </a:t>
            </a:r>
          </a:p>
          <a:p>
            <a:pPr marL="0" indent="0" algn="just">
              <a:buNone/>
            </a:pPr>
            <a:r>
              <a:rPr lang="ru-RU" dirty="0"/>
              <a:t>	Для второй линии (иррационалистической) близки такие проблемы, как смысл и ценность жизни, бытие человека в мире, добро и зло, справедливость, ответственность. </a:t>
            </a:r>
          </a:p>
          <a:p>
            <a:pPr marL="0" indent="0" algn="just">
              <a:buNone/>
            </a:pPr>
            <a:r>
              <a:rPr lang="ru-RU" dirty="0"/>
              <a:t>	В современной экономической теории вторая линия становится все более востребованной.</a:t>
            </a:r>
          </a:p>
          <a:p>
            <a:pPr marL="0" indent="0" algn="just">
              <a:buNone/>
            </a:pPr>
            <a:r>
              <a:rPr lang="ru-RU" dirty="0"/>
              <a:t>	Одним из направлений, осмысляющих иррациональное и его взаимодействие с рациональным,  является </a:t>
            </a:r>
            <a:r>
              <a:rPr lang="ru-RU" b="1" dirty="0"/>
              <a:t>герменевтика</a:t>
            </a:r>
            <a:r>
              <a:rPr lang="ru-RU" dirty="0"/>
              <a:t>. 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804E7E-8A40-3847-9A2E-EB563CC6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35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>
            <a:extLst>
              <a:ext uri="{FF2B5EF4-FFF2-40B4-BE49-F238E27FC236}">
                <a16:creationId xmlns:a16="http://schemas.microsoft.com/office/drawing/2014/main" id="{1F45088D-6C39-6D42-A09F-626829C3C5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18588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dirty="0"/>
              <a:t>Интерпретация и реинтерпретация</a:t>
            </a:r>
          </a:p>
        </p:txBody>
      </p:sp>
      <p:sp>
        <p:nvSpPr>
          <p:cNvPr id="384003" name="Rectangle 3">
            <a:extLst>
              <a:ext uri="{FF2B5EF4-FFF2-40B4-BE49-F238E27FC236}">
                <a16:creationId xmlns:a16="http://schemas.microsoft.com/office/drawing/2014/main" id="{EB0AD200-507C-7F40-A8CC-44D4FDB60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2435" y="1825625"/>
            <a:ext cx="11296892" cy="43513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/>
              <a:t>   	</a:t>
            </a:r>
            <a:r>
              <a:rPr lang="ru-RU" dirty="0"/>
              <a:t>Интерпретация неразрывно связана с </a:t>
            </a:r>
            <a:r>
              <a:rPr lang="ru-RU" b="1" dirty="0"/>
              <a:t>реинтерпретацией</a:t>
            </a:r>
            <a:r>
              <a:rPr lang="ru-RU" dirty="0"/>
              <a:t>, то есть переосмыслением ранее интерпретированного.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Реинтерпретация осуществляется по правилам герменевтического круга, в ходе которого взаимодействуют два начала: традиция и истолкование, целое и часть. 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		Реинтерпретация происходит тогда, когда в результате взаимодействия вышеперечисленных начал то или иное событие, положение, отношения перестают представлять собой законченное смысловое единство.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43B50FF-470E-C343-AB93-DBC8F7595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2B59EBA6-5FF8-B845-8ED4-46DD81349DBC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30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414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8CD30301-6F23-C74D-9763-D2333DC85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/>
              <a:t>Самоинтерпретация</a:t>
            </a:r>
          </a:p>
        </p:txBody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2FC2CDEE-A718-D441-A2D9-D7CBEF3CA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84314"/>
            <a:ext cx="10852230" cy="511333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dirty="0"/>
              <a:t>     	</a:t>
            </a:r>
            <a:r>
              <a:rPr lang="ru-RU" dirty="0"/>
              <a:t>Велико значение и самоинтерпретации, которая может осуществляться трояким образом: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    	во-первых, </a:t>
            </a:r>
            <a:r>
              <a:rPr lang="ru-RU" b="1" dirty="0"/>
              <a:t>через диалог с самим собой</a:t>
            </a:r>
            <a:r>
              <a:rPr lang="ru-RU" dirty="0"/>
              <a:t>, как некоторое внутреннее переживание. Такой диалог происходит вне времени и поверх всех культурных барьеров и традиций;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    	во-вторых, самоинтерпретация </a:t>
            </a:r>
            <a:r>
              <a:rPr lang="ru-RU" b="1" dirty="0"/>
              <a:t>в ходе общения с Богом</a:t>
            </a:r>
            <a:r>
              <a:rPr lang="ru-RU" dirty="0"/>
              <a:t>, абсолютом; соотнесение истин своего разума с истинами веры;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   	в-третьих, самоинтерпретация </a:t>
            </a:r>
            <a:r>
              <a:rPr lang="ru-RU" b="1" dirty="0"/>
              <a:t>через общение</a:t>
            </a:r>
            <a:r>
              <a:rPr lang="ru-RU" dirty="0"/>
              <a:t>, через попытку расшифровать архетипы коллективного бессознательного и определенным образом интерпретировать те ли иные события.   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F6CBFD9-4CCF-2C4E-AFD5-1EC3A24E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2DFED94-0621-3D40-9C12-62401F6D563F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31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866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8EF602-DE1D-470C-A41D-B43075F1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Герменевтика в других науках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D44724-A6DC-47EE-99BE-728D05E39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Считается, что герменевтика – это базовый инструмент гуманитарных наук. Встречается и в естествознании.</a:t>
            </a:r>
          </a:p>
          <a:p>
            <a:r>
              <a:rPr lang="ru-RU" b="1" dirty="0"/>
              <a:t>Сферы и науки, в которых применяется герменевтика: </a:t>
            </a:r>
          </a:p>
          <a:p>
            <a:pPr marL="514350" indent="-514350">
              <a:buAutoNum type="arabicParenR"/>
            </a:pPr>
            <a:r>
              <a:rPr lang="ru-RU" dirty="0"/>
              <a:t>Теология.</a:t>
            </a:r>
          </a:p>
          <a:p>
            <a:pPr marL="514350" indent="-514350">
              <a:buAutoNum type="arabicParenR"/>
            </a:pPr>
            <a:r>
              <a:rPr lang="ru-RU" dirty="0"/>
              <a:t>Исследования в области образовании + педагогика.</a:t>
            </a:r>
          </a:p>
          <a:p>
            <a:pPr marL="514350" indent="-514350">
              <a:buAutoNum type="arabicParenR"/>
            </a:pPr>
            <a:r>
              <a:rPr lang="ru-RU" dirty="0"/>
              <a:t>Право.</a:t>
            </a:r>
          </a:p>
          <a:p>
            <a:pPr marL="514350" indent="-514350">
              <a:buAutoNum type="arabicParenR"/>
            </a:pPr>
            <a:r>
              <a:rPr lang="ru-RU" dirty="0"/>
              <a:t>Культурология.</a:t>
            </a:r>
          </a:p>
          <a:p>
            <a:pPr marL="514350" indent="-514350">
              <a:buAutoNum type="arabicParenR"/>
            </a:pPr>
            <a:r>
              <a:rPr lang="ru-RU" dirty="0"/>
              <a:t>Филология.</a:t>
            </a:r>
          </a:p>
          <a:p>
            <a:pPr marL="514350" indent="-514350">
              <a:buAutoNum type="arabicParenR"/>
            </a:pPr>
            <a:r>
              <a:rPr lang="ru-RU" dirty="0"/>
              <a:t>Биология.</a:t>
            </a:r>
          </a:p>
          <a:p>
            <a:pPr marL="514350" indent="-514350">
              <a:buAutoNum type="arabicParenR"/>
            </a:pPr>
            <a:r>
              <a:rPr lang="ru-RU" dirty="0"/>
              <a:t>Экономика.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3514EB-147A-4312-9CBB-D1DC4458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7361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F835F-2134-4121-A6F4-2BC7CC22A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696C04-7D44-4739-A155-F9A7E1C36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Герменевтическая традиция в экономике представлена прежде всего исследователями австрийской школы: Людвигом </a:t>
            </a:r>
            <a:r>
              <a:rPr lang="ru-RU" dirty="0" err="1"/>
              <a:t>Лахманном</a:t>
            </a:r>
            <a:r>
              <a:rPr lang="ru-RU" dirty="0"/>
              <a:t> (1906-1990) и Доном </a:t>
            </a:r>
            <a:r>
              <a:rPr lang="ru-RU" dirty="0" err="1"/>
              <a:t>Лавуа</a:t>
            </a:r>
            <a:r>
              <a:rPr lang="ru-RU" dirty="0"/>
              <a:t> (1950-2001). </a:t>
            </a:r>
          </a:p>
          <a:p>
            <a:pPr algn="just"/>
            <a:r>
              <a:rPr lang="ru-RU" dirty="0"/>
              <a:t>Предпосылки к использованию герменевтики австрийцами заключаются в поиске альтернативы позитивистским основаниям экономики.</a:t>
            </a:r>
          </a:p>
          <a:p>
            <a:r>
              <a:rPr lang="ru-RU" dirty="0"/>
              <a:t>Л. </a:t>
            </a:r>
            <a:r>
              <a:rPr lang="ru-RU" dirty="0" err="1"/>
              <a:t>Лахманн</a:t>
            </a:r>
            <a:r>
              <a:rPr lang="ru-RU" dirty="0"/>
              <a:t> «Экономика и герменевтика» (1991). </a:t>
            </a:r>
          </a:p>
          <a:p>
            <a:pPr algn="just"/>
            <a:r>
              <a:rPr lang="ru-RU" dirty="0"/>
              <a:t>Д. </a:t>
            </a:r>
            <a:r>
              <a:rPr lang="ru-RU" dirty="0" err="1"/>
              <a:t>Лавуа</a:t>
            </a:r>
            <a:r>
              <a:rPr lang="ru-RU" dirty="0"/>
              <a:t> «Герменевтика, субъективность и спор Лестера/</a:t>
            </a:r>
            <a:r>
              <a:rPr lang="ru-RU" dirty="0" err="1"/>
              <a:t>Махлупа</a:t>
            </a:r>
            <a:r>
              <a:rPr lang="ru-RU" dirty="0"/>
              <a:t>: К более антропологическому подходу к эмпирической экономике» (1990).</a:t>
            </a:r>
          </a:p>
          <a:p>
            <a:pPr algn="just"/>
            <a:r>
              <a:rPr lang="ru-RU" dirty="0"/>
              <a:t>Другие экономисты-герменевтики: Дж. </a:t>
            </a:r>
            <a:r>
              <a:rPr lang="ru-RU" dirty="0" err="1"/>
              <a:t>Висмен</a:t>
            </a:r>
            <a:r>
              <a:rPr lang="ru-RU" dirty="0"/>
              <a:t>, Р. </a:t>
            </a:r>
            <a:r>
              <a:rPr lang="ru-RU" dirty="0" err="1"/>
              <a:t>Эбелинг</a:t>
            </a:r>
            <a:r>
              <a:rPr lang="ru-RU" dirty="0"/>
              <a:t>,                      Дж. </a:t>
            </a:r>
            <a:r>
              <a:rPr lang="ru-RU" dirty="0" err="1"/>
              <a:t>Стиглер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544C073-A645-492F-A076-123C20E14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4089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28FFBD-4093-47F2-83C1-CC23D530F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Л. </a:t>
            </a:r>
            <a:r>
              <a:rPr lang="ru-RU" dirty="0" err="1"/>
              <a:t>Лахманна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FF4AF4-7CB8-445E-BD69-B0B8CF27F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9" y="1825625"/>
            <a:ext cx="11281023" cy="46672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Л. </a:t>
            </a:r>
            <a:r>
              <a:rPr lang="ru-RU" dirty="0" err="1"/>
              <a:t>Лахманн</a:t>
            </a:r>
            <a:r>
              <a:rPr lang="ru-RU" dirty="0"/>
              <a:t> в своих исследованиях опирался на субъективный подход австрийской школы, «понимающую методологию» М. Вебера и феноменологию А. </a:t>
            </a:r>
            <a:r>
              <a:rPr lang="ru-RU" dirty="0" err="1"/>
              <a:t>Шюца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Лахманн</a:t>
            </a:r>
            <a:r>
              <a:rPr lang="ru-RU" dirty="0"/>
              <a:t> считал, что герменевтика позволит найти связь между экономическими абстракциями и реальной жизнью людей, важнейшими элементами которой являются планирование, </a:t>
            </a:r>
            <a:r>
              <a:rPr lang="ru-RU" dirty="0" err="1"/>
              <a:t>смыслополагание</a:t>
            </a:r>
            <a:r>
              <a:rPr lang="ru-RU" dirty="0"/>
              <a:t> и его пересмотр. </a:t>
            </a:r>
          </a:p>
          <a:p>
            <a:r>
              <a:rPr lang="ru-RU" dirty="0"/>
              <a:t>Он писал, что экономика имеет дело с мыслями, а не с вещами.</a:t>
            </a:r>
          </a:p>
          <a:p>
            <a:pPr algn="just"/>
            <a:r>
              <a:rPr lang="ru-RU" dirty="0"/>
              <a:t>Герменевтика позволяет «понять целостность человеческой жизни /и/ необходимость существования экономических институтов» (Канке, 2014).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F0B830-6AA9-4829-B000-64BE53E5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2842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A2CB99-E1A9-4F99-A6E2-184E22A1F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Д. </a:t>
            </a:r>
            <a:r>
              <a:rPr lang="ru-RU" dirty="0" err="1"/>
              <a:t>Лавуа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E45D3-431A-4E39-8120-598B3436A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Основания его подхода – критика плановой экономики и господствующего представления о знании в экономике, а также теория неявного знания М. </a:t>
            </a:r>
            <a:r>
              <a:rPr lang="ru-RU" dirty="0" err="1"/>
              <a:t>Полани</a:t>
            </a:r>
            <a:r>
              <a:rPr lang="ru-RU" dirty="0"/>
              <a:t>, идеи о социально-диалоговой природе языка Х.-Г. Гадамера и праксеология Л. фон </a:t>
            </a:r>
            <a:r>
              <a:rPr lang="ru-RU" dirty="0" err="1"/>
              <a:t>Мизеса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Лавуа</a:t>
            </a:r>
            <a:r>
              <a:rPr lang="ru-RU" dirty="0"/>
              <a:t> считал, что «любое знание, в том числе и экономическое, содержит множество неявных черт и является формой социальной практики» (Канке, 2014).</a:t>
            </a:r>
          </a:p>
          <a:p>
            <a:pPr algn="just"/>
            <a:r>
              <a:rPr lang="ru-RU" dirty="0"/>
              <a:t>Знание по </a:t>
            </a:r>
            <a:r>
              <a:rPr lang="ru-RU" dirty="0" err="1"/>
              <a:t>Лавуа</a:t>
            </a:r>
            <a:r>
              <a:rPr lang="ru-RU" dirty="0"/>
              <a:t> – организованный диалог, построенный на взаимной критике и стремлении к согласию участников диалога.</a:t>
            </a:r>
          </a:p>
          <a:p>
            <a:pPr algn="just"/>
            <a:r>
              <a:rPr lang="ru-RU" dirty="0"/>
              <a:t>Герменевтика в экономике – это движение к более «антропологическому» пониманию экономической действительности (</a:t>
            </a:r>
            <a:r>
              <a:rPr lang="en-US" dirty="0"/>
              <a:t>Lavoie, 1990)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6F3E27-0DA8-47DB-888F-3F2BC775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9747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2C0508-9FB7-4273-8B8C-05C247959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</a:t>
            </a:r>
            <a:br>
              <a:rPr lang="ru-RU" dirty="0"/>
            </a:br>
            <a:r>
              <a:rPr lang="ru-RU" dirty="0"/>
              <a:t>В.Т. Рязанова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DAE12C-AC71-4AC9-9AA2-EB7C4E5D1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Экономист, познавая действительность, должен ее понять, а затем выразить свое знание в тексте.</a:t>
            </a:r>
          </a:p>
          <a:p>
            <a:pPr algn="just"/>
            <a:r>
              <a:rPr lang="ru-RU" dirty="0"/>
              <a:t>Чем больше разрыв между теорией и практикой, тем сложнее осуществить интерпретацию экономического знания.</a:t>
            </a:r>
          </a:p>
          <a:p>
            <a:pPr algn="just"/>
            <a:r>
              <a:rPr lang="ru-RU" dirty="0"/>
              <a:t>«Понимание и истолкование экономических текстов не должно отрываться от обоснования (объяснения) самих хозяйственных процессов» (Рязанов, 2008, 11).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2FD9C5-E7EF-46C8-925C-CF7C6A59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7498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31E66-0BE4-455D-8575-57CB93C1D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</a:t>
            </a:r>
            <a:br>
              <a:rPr lang="ru-RU" dirty="0"/>
            </a:br>
            <a:r>
              <a:rPr lang="ru-RU" dirty="0"/>
              <a:t>В.Т. Рязанова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C7C05F-C928-47B8-829B-5771EF11B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Экономическая герменевтика может быть включена в методологический арсенал экономики как средство прояснения значения и смысла фактов и процессов хозяйственной деятельности, а также для верификации и выбора той или иной научной теории.</a:t>
            </a:r>
          </a:p>
          <a:p>
            <a:pPr algn="just"/>
            <a:r>
              <a:rPr lang="ru-RU" dirty="0"/>
              <a:t>Выбор теоретико-методологической позиции предполагает правильное понимание содержания и аргументации разных подходов – отсюда проблема научного языка.</a:t>
            </a:r>
          </a:p>
          <a:p>
            <a:pPr algn="just"/>
            <a:r>
              <a:rPr lang="ru-RU" b="1" dirty="0"/>
              <a:t>Научный язык выполняет три функции</a:t>
            </a:r>
            <a:r>
              <a:rPr lang="ru-RU" dirty="0"/>
              <a:t>: презентация, коммуникация, творчество.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BB09DB-8EF5-46BD-9114-1B16B8D1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201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A5F09-FE1D-4F93-B766-4B49B641D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</a:t>
            </a:r>
            <a:br>
              <a:rPr lang="ru-RU" dirty="0"/>
            </a:br>
            <a:r>
              <a:rPr lang="ru-RU" dirty="0"/>
              <a:t>В.Т. Рязанова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0E8060-A321-45F6-AD8F-BFCDBF061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экономике герменевтика должна способствовать достоверности и точности описания хозяйства, то есть выработке практического языка экономики.</a:t>
            </a:r>
          </a:p>
          <a:p>
            <a:pPr algn="just"/>
            <a:r>
              <a:rPr lang="ru-RU" b="1" dirty="0"/>
              <a:t>Проверка истинности обоснования экономической теории </a:t>
            </a:r>
            <a:r>
              <a:rPr lang="ru-RU" dirty="0"/>
              <a:t>может проходить в два этапа: 1) обращение к хозяйственной практике; 2) анализ текста, его смысла и значения.</a:t>
            </a:r>
          </a:p>
          <a:p>
            <a:pPr algn="just"/>
            <a:r>
              <a:rPr lang="ru-RU" dirty="0"/>
              <a:t>Понимание =</a:t>
            </a:r>
            <a:r>
              <a:rPr lang="en-US" dirty="0"/>
              <a:t>&gt; </a:t>
            </a:r>
            <a:r>
              <a:rPr lang="ru-RU" dirty="0"/>
              <a:t>истолкование =</a:t>
            </a:r>
            <a:r>
              <a:rPr lang="en-US" dirty="0"/>
              <a:t>&gt; </a:t>
            </a:r>
            <a:r>
              <a:rPr lang="ru-RU" dirty="0"/>
              <a:t>объяснение =</a:t>
            </a:r>
            <a:r>
              <a:rPr lang="en-US" dirty="0"/>
              <a:t>&gt; </a:t>
            </a:r>
            <a:r>
              <a:rPr lang="ru-RU" dirty="0"/>
              <a:t>применение (распространение).</a:t>
            </a:r>
          </a:p>
          <a:p>
            <a:pPr algn="just"/>
            <a:r>
              <a:rPr lang="ru-RU" b="1" dirty="0"/>
              <a:t>Понимание-истолкование включает три этапа</a:t>
            </a:r>
            <a:r>
              <a:rPr lang="ru-RU" dirty="0"/>
              <a:t>: терминологический, установочный, смыслообразующий.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6D9945-A4BC-4BB3-9E4B-8F838266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382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6C3A21-F7C1-42AB-90AE-852B9F6C8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Экономическая герменевтика </a:t>
            </a:r>
            <a:br>
              <a:rPr lang="ru-RU" dirty="0"/>
            </a:br>
            <a:r>
              <a:rPr lang="ru-RU" dirty="0"/>
              <a:t>В.Т. Рязанова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3D1CA-1CB2-4CD3-89DB-37AF06260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Примерный круг проблем экономической герменевтики:</a:t>
            </a:r>
          </a:p>
          <a:p>
            <a:r>
              <a:rPr lang="ru-RU" dirty="0"/>
              <a:t>Как и почему рождаются те или иные научные идеи?</a:t>
            </a:r>
          </a:p>
          <a:p>
            <a:r>
              <a:rPr lang="ru-RU" dirty="0"/>
              <a:t>Каков их исторический и социально-экономический контекст? </a:t>
            </a:r>
          </a:p>
          <a:p>
            <a:r>
              <a:rPr lang="ru-RU" dirty="0"/>
              <a:t>Что собой представляют мировоззренческие и идеологические</a:t>
            </a:r>
            <a:r>
              <a:rPr lang="en-US" dirty="0"/>
              <a:t> </a:t>
            </a:r>
            <a:r>
              <a:rPr lang="ru-RU" dirty="0"/>
              <a:t>мотивы экономистов? </a:t>
            </a:r>
          </a:p>
          <a:p>
            <a:r>
              <a:rPr lang="ru-RU" dirty="0"/>
              <a:t>Какова роль языка и метафор в понимании теорий?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5304FF-4FAF-457F-8834-4D0BDA1FE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37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D4823E25-57E2-434E-A246-4D95F84D93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5400" b="1" dirty="0"/>
              <a:t>Определение и этимология</a:t>
            </a:r>
          </a:p>
        </p:txBody>
      </p:sp>
      <p:sp>
        <p:nvSpPr>
          <p:cNvPr id="347139" name="Rectangle 3">
            <a:extLst>
              <a:ext uri="{FF2B5EF4-FFF2-40B4-BE49-F238E27FC236}">
                <a16:creationId xmlns:a16="http://schemas.microsoft.com/office/drawing/2014/main" id="{06B9D924-E101-B44A-805E-79EA80E85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800" y="1473200"/>
            <a:ext cx="11214100" cy="524827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/>
              <a:t>     	</a:t>
            </a:r>
            <a:r>
              <a:rPr lang="ru-RU" dirty="0">
                <a:cs typeface="Times New Roman" pitchFamily="18" charset="0"/>
              </a:rPr>
              <a:t>Герменевтика – это теория понимания и интерпретации текстов, исторических памятников и феноменов культуры.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		Экономическая герменевтика – это искусство понимания экономических понятий, текстов, явлений и процессов в контексте культуры, личностного и исторического опыта субъекта толкования.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   	Герменевтика ведет свое происхождение от героя древнегреческой мифологии по имени Гермес, который был посредником между богами и простыми смертными. Гермес должен был истолковывать людям повеления богов, а богам – просьбы людей. 	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		Поэтому первоначально герменевтика означала искусство толкования изречений оракулов, древних текстов, знаков, смысла чужого языка.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D15277E-718E-5C4E-B231-798E5E2FB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2E8BE85-303F-2742-AE8C-E836E5DDBE59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4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469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9A393-DDA1-42DE-82A9-D4C6B1B52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Общие положения </a:t>
            </a:r>
            <a:br>
              <a:rPr lang="ru-RU" dirty="0"/>
            </a:br>
            <a:r>
              <a:rPr lang="ru-RU" dirty="0"/>
              <a:t>экономической герменевтики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0B4742-916E-446C-A21D-591199C50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dirty="0"/>
              <a:t>Современная экономическая наука – это </a:t>
            </a:r>
            <a:r>
              <a:rPr lang="ru-RU" b="1" dirty="0"/>
              <a:t>диалог</a:t>
            </a:r>
            <a:r>
              <a:rPr lang="ru-RU" dirty="0"/>
              <a:t> внутри и между различными подходами.</a:t>
            </a:r>
          </a:p>
          <a:p>
            <a:pPr marL="514350" indent="-514350" algn="just">
              <a:buAutoNum type="arabicPeriod"/>
            </a:pPr>
            <a:r>
              <a:rPr lang="ru-RU" dirty="0"/>
              <a:t>Участники диалога – исследователи с различным социально-историко-культурным </a:t>
            </a:r>
            <a:r>
              <a:rPr lang="ru-RU" b="1" dirty="0"/>
              <a:t>бэкграундом</a:t>
            </a:r>
            <a:r>
              <a:rPr lang="ru-RU" dirty="0"/>
              <a:t>, разными точками зрения на основные проблемы экономики. </a:t>
            </a:r>
          </a:p>
          <a:p>
            <a:pPr marL="514350" indent="-514350" algn="just">
              <a:buAutoNum type="arabicPeriod"/>
            </a:pPr>
            <a:r>
              <a:rPr lang="ru-RU" dirty="0"/>
              <a:t>Знание, получаемое в рамках экономической науки, формируется и развивается в определенном </a:t>
            </a:r>
            <a:r>
              <a:rPr lang="ru-RU" b="1" dirty="0"/>
              <a:t>контексте</a:t>
            </a:r>
            <a:r>
              <a:rPr lang="ru-RU" dirty="0"/>
              <a:t>.</a:t>
            </a:r>
          </a:p>
          <a:p>
            <a:pPr marL="514350" indent="-514350" algn="just">
              <a:buAutoNum type="arabicPeriod"/>
            </a:pPr>
            <a:r>
              <a:rPr lang="ru-RU" dirty="0"/>
              <a:t>Экономическое знание выражается в </a:t>
            </a:r>
            <a:r>
              <a:rPr lang="ru-RU" b="1" dirty="0"/>
              <a:t>тексте</a:t>
            </a:r>
            <a:r>
              <a:rPr lang="ru-RU" dirty="0"/>
              <a:t> – письменном или устном – который требует понимания и интерпретации.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EA1B52-B3A8-466C-A645-32D5C59EA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563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F1AF-B36C-4721-A890-6B2C6FD27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Общие положения </a:t>
            </a:r>
            <a:br>
              <a:rPr lang="ru-RU" dirty="0"/>
            </a:br>
            <a:r>
              <a:rPr lang="ru-RU" dirty="0"/>
              <a:t>экономической герменевтики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E896F1-B0AA-44F6-89CC-EACD9E958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b="1" dirty="0"/>
              <a:t>Понимание</a:t>
            </a:r>
            <a:r>
              <a:rPr lang="ru-RU" dirty="0"/>
              <a:t> – это включение нового содержания в систему имеющихся знаний.</a:t>
            </a:r>
          </a:p>
          <a:p>
            <a:pPr marL="0" indent="0">
              <a:buNone/>
            </a:pPr>
            <a:r>
              <a:rPr lang="ru-RU" dirty="0"/>
              <a:t>6. Интерпретация раскрывает </a:t>
            </a:r>
            <a:r>
              <a:rPr lang="ru-RU" b="1" dirty="0"/>
              <a:t>смысл и значение </a:t>
            </a:r>
            <a:r>
              <a:rPr lang="ru-RU" dirty="0"/>
              <a:t>нового содержания.</a:t>
            </a:r>
            <a:endParaRPr lang="en-US" dirty="0"/>
          </a:p>
          <a:p>
            <a:pPr marL="0" indent="0" algn="just">
              <a:buNone/>
            </a:pPr>
            <a:r>
              <a:rPr lang="ru-RU" dirty="0"/>
              <a:t>7. Понимание в экономике также необходимо для изучения </a:t>
            </a:r>
            <a:r>
              <a:rPr lang="ru-RU" b="1" dirty="0"/>
              <a:t>поведения людей</a:t>
            </a:r>
            <a:r>
              <a:rPr lang="ru-RU" dirty="0"/>
              <a:t>, которое определяется как объективными, так и субъективными факторами.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BB402E-B96B-4231-BFFE-651F43909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2582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2A7B4-9581-4C2D-BF3F-0D23DA61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Язык как способ бытия </a:t>
            </a:r>
            <a:br>
              <a:rPr lang="ru-RU" dirty="0"/>
            </a:br>
            <a:r>
              <a:rPr lang="ru-RU" dirty="0"/>
              <a:t>экономической действительности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C5975-D4DF-465D-9B6A-5AB71060F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«Язык — это знаковая система… посредством которой осуществляется человеческое общение на различных уровнях коммуникации и трансляции, включая операции мышления, приобретение, хранение, преобразование и передачу сообщений (сигналов, информации, знаний) и связанные процессы» (Азаренко и др., 2021).</a:t>
            </a:r>
          </a:p>
          <a:p>
            <a:pPr algn="just"/>
            <a:r>
              <a:rPr lang="ru-RU" dirty="0"/>
              <a:t>Также язык – это «естественная основа репрезентации мира» (Азаренко и др., 2021).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4ED336-F2FF-46C6-8DCA-4024E23A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61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0D37D-8A44-4EF9-A96D-636189CAA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2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Язык как способ бытия </a:t>
            </a:r>
            <a:br>
              <a:rPr lang="ru-RU" sz="4000" dirty="0"/>
            </a:br>
            <a:r>
              <a:rPr lang="ru-RU" sz="4000" dirty="0"/>
              <a:t>экономической действительности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65338-F463-4690-B859-D518585E1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6" y="1571946"/>
            <a:ext cx="11352944" cy="505488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Л. Витгенштейн</a:t>
            </a:r>
            <a:r>
              <a:rPr lang="ru-RU" dirty="0"/>
              <a:t> (1994): - Язык очерчивает границу познаваемого мира: способ представления мира определяет то, что мы знаем о мире.</a:t>
            </a:r>
          </a:p>
          <a:p>
            <a:pPr algn="just"/>
            <a:r>
              <a:rPr lang="ru-RU" b="1" dirty="0"/>
              <a:t>М. Хайдеггер</a:t>
            </a:r>
            <a:r>
              <a:rPr lang="ru-RU" dirty="0"/>
              <a:t> (1991): - Язык есть способность человека «сказать бытие», язык – это «дом бытия».</a:t>
            </a:r>
          </a:p>
          <a:p>
            <a:pPr algn="just"/>
            <a:r>
              <a:rPr lang="ru-RU" b="1" dirty="0"/>
              <a:t>Х.-Г. Гадамер </a:t>
            </a:r>
            <a:r>
              <a:rPr lang="ru-RU" dirty="0"/>
              <a:t>(1988): - Бытие, открытое для понимания, и есть язык.</a:t>
            </a:r>
          </a:p>
          <a:p>
            <a:pPr algn="just"/>
            <a:r>
              <a:rPr lang="ru-RU" b="1" dirty="0"/>
              <a:t>Ж. </a:t>
            </a:r>
            <a:r>
              <a:rPr lang="ru-RU" b="1" dirty="0" err="1"/>
              <a:t>Деррида</a:t>
            </a:r>
            <a:r>
              <a:rPr lang="ru-RU" b="1" dirty="0"/>
              <a:t> </a:t>
            </a:r>
            <a:r>
              <a:rPr lang="ru-RU" dirty="0"/>
              <a:t>(1999): - Система категорий – это система способов конструирования бытия.</a:t>
            </a:r>
          </a:p>
          <a:p>
            <a:pPr algn="just"/>
            <a:r>
              <a:rPr lang="ru-RU" dirty="0"/>
              <a:t>Таким образом, экономическая действительность пребывает (находит выражение) в системе экономических категорий (но не только).</a:t>
            </a:r>
          </a:p>
          <a:p>
            <a:pPr algn="just"/>
            <a:r>
              <a:rPr lang="ru-RU" dirty="0"/>
              <a:t>Как часть культуры, экономика является и частью общего семиотического пространства культуры.</a:t>
            </a:r>
          </a:p>
          <a:p>
            <a:pPr algn="just"/>
            <a:r>
              <a:rPr lang="ru-RU" dirty="0"/>
              <a:t>Язык конкретной науки опирается на определенные научные концепции, господствующие в ней, поэтому не может служить метаязыком данной науки (Лотман, 2002).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3065EB-35D4-43A4-BE66-9841CF8FF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7232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8CD30301-6F23-C74D-9763-D2333DC85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/>
              <a:t>Заключение</a:t>
            </a:r>
          </a:p>
        </p:txBody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2FC2CDEE-A718-D441-A2D9-D7CBEF3CA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84314"/>
            <a:ext cx="10852230" cy="5113337"/>
          </a:xfrm>
        </p:spPr>
        <p:txBody>
          <a:bodyPr>
            <a:normAutofit fontScale="92500" lnSpcReduction="10000"/>
          </a:bodyPr>
          <a:lstStyle/>
          <a:p>
            <a:pPr marL="342900" indent="-342900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dirty="0"/>
              <a:t>Роль герменевтики чрезвычайно важна для формирования языка экономической науки, поскольку именно в языке человеку открываются основные истины экономической действительности.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/>
              <a:t>Для формирования языка экономики могут использоваться основные инструменты герменевтики: интерпретация, интуиция, понимание, предпонимание, предрассудок, объяснение, герменевтический круг.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dirty="0"/>
              <a:t>Герменевтика приближает нас к основной задаче построения метаязыка экономической науки: осмыслить последнюю как единую систему, не отдавая лингвистического предпочтения ни одной части этой системы.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dirty="0"/>
              <a:t>Метаязык – это среда, в которой осуществляется взаимосвязь человека и мира в их изначальной взаимопринадлежности и раскрываются точки пересечения различных научно-исследовательских программ.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dirty="0"/>
              <a:t>Метаязык – это средство описания языка экономической науки как целого.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F6CBFD9-4CCF-2C4E-AFD5-1EC3A24E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B2DFED94-0621-3D40-9C12-62401F6D563F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44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290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>
            <a:extLst>
              <a:ext uri="{FF2B5EF4-FFF2-40B4-BE49-F238E27FC236}">
                <a16:creationId xmlns:a16="http://schemas.microsoft.com/office/drawing/2014/main" id="{6ABB04A2-062A-504C-AD07-CC9A3CB0D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Литература</a:t>
            </a:r>
          </a:p>
        </p:txBody>
      </p:sp>
      <p:sp>
        <p:nvSpPr>
          <p:cNvPr id="409603" name="Rectangle 3">
            <a:extLst>
              <a:ext uri="{FF2B5EF4-FFF2-40B4-BE49-F238E27FC236}">
                <a16:creationId xmlns:a16="http://schemas.microsoft.com/office/drawing/2014/main" id="{307A8303-4F80-8943-A298-AD16C9FF36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409699"/>
            <a:ext cx="10620737" cy="5311775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2400" dirty="0"/>
              <a:t>Азаренко С.А., Костюк В.Н., Можейко М.А., Голдберг Ф.И. Язык / Гума­нитар­ный портал: Концепты [Элект­рон­ный ресурс] // Центр гума­нитар­ных техно­логий, 2002–2021 (после­дняя редак­ция: 22.03.2021). URL: </a:t>
            </a:r>
            <a:r>
              <a:rPr lang="ru-RU" sz="2400" dirty="0">
                <a:hlinkClick r:id="rId3"/>
              </a:rPr>
              <a:t>https://gtmarket.ru/concepts/7076</a:t>
            </a:r>
            <a:r>
              <a:rPr lang="ru-RU" sz="2400" dirty="0"/>
              <a:t> 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2400" dirty="0"/>
              <a:t>Витгенштейн Л. Философские работы. М.: 1994.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2400" dirty="0"/>
              <a:t>Гадамер Г.-Г. Истина и метод. М., 1988.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2400" dirty="0"/>
              <a:t>Гуманная экономика: очерки в честь Дона </a:t>
            </a:r>
            <a:r>
              <a:rPr lang="ru-RU" sz="2400" dirty="0" err="1"/>
              <a:t>Лавуа</a:t>
            </a:r>
            <a:r>
              <a:rPr lang="ru-RU" sz="2400" dirty="0"/>
              <a:t>. Хай, Джек С. </a:t>
            </a:r>
            <a:r>
              <a:rPr lang="ru-RU" sz="2400" dirty="0" err="1"/>
              <a:t>Челтенхэм</a:t>
            </a:r>
            <a:r>
              <a:rPr lang="ru-RU" sz="2400" dirty="0"/>
              <a:t>, Великобритания: Эдвард </a:t>
            </a:r>
            <a:r>
              <a:rPr lang="ru-RU" sz="2400" dirty="0" err="1"/>
              <a:t>Элгар</a:t>
            </a:r>
            <a:r>
              <a:rPr lang="ru-RU" sz="2400" dirty="0"/>
              <a:t>. 2006.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sz="2400" dirty="0" err="1"/>
              <a:t>Деррида</a:t>
            </a:r>
            <a:r>
              <a:rPr lang="ru-RU" sz="2400" dirty="0"/>
              <a:t> Ж. О </a:t>
            </a:r>
            <a:r>
              <a:rPr lang="ru-RU" sz="2400" dirty="0" err="1"/>
              <a:t>грамматологии</a:t>
            </a:r>
            <a:r>
              <a:rPr lang="ru-RU" sz="2400" dirty="0"/>
              <a:t>. М.: 1999.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/>
              <a:t>Дильтей В. Сущность философии // Философия в систематическом изложении. М., 1995.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/>
              <a:t>Канке В.А. История, философия и методология социальных наук. М.: </a:t>
            </a:r>
            <a:r>
              <a:rPr lang="ru-RU" sz="2400" dirty="0" err="1"/>
              <a:t>Юрайт</a:t>
            </a:r>
            <a:r>
              <a:rPr lang="ru-RU" sz="2400" dirty="0"/>
              <a:t>, 2014.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/>
              <a:t>Лотман Ю.М. О метаязыке типологических описаний культуры // Лотман Ю.М. Статьи по семиотике культуры и искусства. СПб.: Академический проект, 2002. – С.109-142. </a:t>
            </a:r>
          </a:p>
          <a:p>
            <a:pPr marL="0" indent="0">
              <a:buNone/>
            </a:pPr>
            <a:endParaRPr lang="ru-RU" sz="2400" dirty="0"/>
          </a:p>
          <a:p>
            <a:pPr marL="609600" indent="-609600">
              <a:lnSpc>
                <a:spcPct val="80000"/>
              </a:lnSpc>
              <a:buFontTx/>
              <a:buAutoNum type="arabicPeriod"/>
              <a:defRPr/>
            </a:pPr>
            <a:endParaRPr lang="ru-RU" sz="24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981662A-C8F5-E54C-B27B-5BFFB16F4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A5F8BCE-D821-0245-8057-53D22212DB2E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45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98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096AB-0317-424F-9F0B-E54F7C931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D701F9-5A1D-4FAA-980E-018EA191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800" dirty="0"/>
              <a:t>8. Рикер П. Конфликт интерпретаций. Очерки о герменевтике. М., 1995.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800" dirty="0"/>
              <a:t>9. Реале Д., </a:t>
            </a:r>
            <a:r>
              <a:rPr lang="ru-RU" sz="2800" dirty="0" err="1"/>
              <a:t>Антисери</a:t>
            </a:r>
            <a:r>
              <a:rPr lang="ru-RU" sz="2800" dirty="0"/>
              <a:t> Д. Западная философия от истоков до наших дней. Том 4. От романтизма до наших дней. С.-Пб., 1997.</a:t>
            </a:r>
          </a:p>
          <a:p>
            <a:pPr marL="0" indent="0">
              <a:buNone/>
            </a:pPr>
            <a:r>
              <a:rPr lang="ru-RU" sz="2800" dirty="0"/>
              <a:t>10. Рязанов В. Т. Понимание и истолкование в </a:t>
            </a:r>
            <a:r>
              <a:rPr lang="ru-RU" sz="2800" dirty="0" err="1"/>
              <a:t>экономическои</a:t>
            </a:r>
            <a:r>
              <a:rPr lang="ru-RU" sz="2800" dirty="0"/>
              <a:t>̆ науке: роль языка // </a:t>
            </a:r>
            <a:r>
              <a:rPr lang="ru-RU" sz="2800" dirty="0" err="1"/>
              <a:t>Вестн</a:t>
            </a:r>
            <a:r>
              <a:rPr lang="ru-RU" sz="2800" dirty="0"/>
              <a:t>. С.-</a:t>
            </a:r>
            <a:r>
              <a:rPr lang="ru-RU" sz="2800" dirty="0" err="1"/>
              <a:t>Петерб</a:t>
            </a:r>
            <a:r>
              <a:rPr lang="ru-RU" sz="2800" dirty="0"/>
              <a:t>. ун-та. Сер. 5. Экономика. 2008. №</a:t>
            </a:r>
            <a:r>
              <a:rPr lang="en" sz="2800" dirty="0"/>
              <a:t>4.</a:t>
            </a:r>
            <a:r>
              <a:rPr lang="ru-RU" sz="2800" dirty="0"/>
              <a:t> – С.3-21.</a:t>
            </a:r>
          </a:p>
          <a:p>
            <a:pPr marL="0" indent="0">
              <a:buNone/>
            </a:pPr>
            <a:r>
              <a:rPr lang="ru-RU" sz="2800" dirty="0"/>
              <a:t>11. Пушкарева И. А. Экономическая терминосистема как метаязык описания мир- системы (на материале русского и </a:t>
            </a:r>
            <a:r>
              <a:rPr lang="ru-RU" sz="2800" dirty="0" err="1"/>
              <a:t>английского</a:t>
            </a:r>
            <a:r>
              <a:rPr lang="ru-RU" sz="2800" dirty="0"/>
              <a:t> языков) : </a:t>
            </a:r>
            <a:r>
              <a:rPr lang="ru-RU" sz="2800" dirty="0" err="1"/>
              <a:t>автореф</a:t>
            </a:r>
            <a:r>
              <a:rPr lang="ru-RU" sz="2800" dirty="0"/>
              <a:t>. </a:t>
            </a:r>
            <a:r>
              <a:rPr lang="ru-RU" sz="2800" dirty="0" err="1"/>
              <a:t>дис</a:t>
            </a:r>
            <a:r>
              <a:rPr lang="ru-RU" sz="2800" dirty="0"/>
              <a:t>. ... канд. филол. наук. Барнаул, 2006. </a:t>
            </a:r>
          </a:p>
          <a:p>
            <a:pPr marL="0" indent="0">
              <a:buNone/>
            </a:pPr>
            <a:r>
              <a:rPr lang="ru-RU" dirty="0"/>
              <a:t>12. Хайдеггер М. Язык. СПб.: 1991. 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13. Lavoie D. Hermeneutics, Subjectivity, and the Lester/</a:t>
            </a:r>
            <a:r>
              <a:rPr lang="en-US" sz="2800" dirty="0" err="1"/>
              <a:t>Machlup</a:t>
            </a:r>
            <a:r>
              <a:rPr lang="en-US" sz="2800" dirty="0"/>
              <a:t> Debate: Toward a More Anthropological Approach to Empirical Economics //  Samuels W.J. (eds) Economics As Discourse. Recent Economic Thought Series, vol 21. </a:t>
            </a:r>
            <a:r>
              <a:rPr lang="ru-RU" sz="2800" dirty="0"/>
              <a:t>1990. </a:t>
            </a:r>
            <a:r>
              <a:rPr lang="en-US" sz="2800" dirty="0"/>
              <a:t>Springer, Dordrecht. </a:t>
            </a:r>
            <a:r>
              <a:rPr lang="en-US" sz="2800" dirty="0">
                <a:hlinkClick r:id="rId3"/>
              </a:rPr>
              <a:t>https://doi.org/10.1007/978-94-017-1377-1_6p.167-187</a:t>
            </a:r>
            <a:r>
              <a:rPr lang="ru-RU" sz="2800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093E8B-AA33-4D03-B1BE-CDD0045E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626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C0505-540C-F14F-8764-C7BC3DF6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6519"/>
            <a:ext cx="10515600" cy="1133475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840E39-D9F7-DD4F-BB7D-C9F173BC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12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8C26C-07A7-C647-A2E9-715151BAD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58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E6AD27-2546-4241-8685-297EEFCB7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4614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Цель – </a:t>
            </a:r>
            <a:r>
              <a:rPr lang="ru-RU" sz="3200" dirty="0">
                <a:cs typeface="Times New Roman" panose="02020603050405020304" pitchFamily="18" charset="0"/>
              </a:rPr>
              <a:t>показать роль герменевтики в экономической науке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1) проследить историю возникновения и становления философской и экономической герменевтики; 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2) </a:t>
            </a:r>
            <a:r>
              <a:rPr lang="ru-RU" sz="3200" dirty="0">
                <a:cs typeface="Times New Roman" panose="02020603050405020304" pitchFamily="18" charset="0"/>
              </a:rPr>
              <a:t>показать преимущества и ограничения основных инструментов герменевтики;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3) </a:t>
            </a:r>
            <a:r>
              <a:rPr lang="ru-RU" sz="3200" dirty="0">
                <a:cs typeface="Times New Roman" panose="02020603050405020304" pitchFamily="18" charset="0"/>
              </a:rPr>
              <a:t>раскрыть сущность языка как способ бытия экономической действительности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86585A-02BC-2A47-91A0-A855CB3B3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DAB1-61FB-3648-AD46-89E26BC9ADD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49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2CB1553E-2496-7743-A50C-6715D56EF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52277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dirty="0"/>
              <a:t>Основные представители герменевтики 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EC3F72E9-7BEF-8A47-86D6-3B375D66B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3538" y="1169044"/>
            <a:ext cx="11597833" cy="550004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b="1" dirty="0"/>
              <a:t>   </a:t>
            </a:r>
            <a:r>
              <a:rPr lang="ru-RU" sz="2600" dirty="0"/>
              <a:t>Фридрих Шлейермахер  (1768 – 1834) –  «Речи о религии» (1799) и «Монологи» (1800),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  Вильгельм  Дильтей (1833 – 1911) – «Введение в науки о духе» (1883),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  </a:t>
            </a:r>
            <a:r>
              <a:rPr lang="ru-RU" sz="2600" dirty="0" err="1"/>
              <a:t>Ханс</a:t>
            </a:r>
            <a:r>
              <a:rPr lang="ru-RU" sz="2600" dirty="0"/>
              <a:t>-Георг </a:t>
            </a:r>
            <a:r>
              <a:rPr lang="ru-RU" sz="2600" dirty="0" err="1"/>
              <a:t>Гадамер</a:t>
            </a:r>
            <a:r>
              <a:rPr lang="ru-RU" sz="2600" dirty="0"/>
              <a:t> (1900 – 2002) – «Истина и метод» (1960),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  Эмилио Бетти (1890 – 1968) – «Общая теория интерпретации» (1955), «Герменевтика как общая методика наук о духе» (1962),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  Поль Рикер (1913 – 2005) – «Конфликт интерпретаций» (1969), 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  </a:t>
            </a:r>
            <a:r>
              <a:rPr lang="ru-RU" sz="2600" dirty="0" err="1"/>
              <a:t>Луиджи</a:t>
            </a:r>
            <a:r>
              <a:rPr lang="ru-RU" sz="2600" dirty="0"/>
              <a:t> </a:t>
            </a:r>
            <a:r>
              <a:rPr lang="ru-RU" sz="2600" dirty="0" err="1"/>
              <a:t>Парейсон</a:t>
            </a:r>
            <a:r>
              <a:rPr lang="ru-RU" sz="2600" dirty="0"/>
              <a:t> (1918 – 1991) – «Истина и интерпретация» (1975), «Философия свободы» (1989).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 Джордж </a:t>
            </a:r>
            <a:r>
              <a:rPr lang="ru-RU" sz="2600" dirty="0" err="1"/>
              <a:t>Стиглер</a:t>
            </a:r>
            <a:r>
              <a:rPr lang="ru-RU" sz="2600" dirty="0"/>
              <a:t> (1911-1991) –</a:t>
            </a:r>
            <a:r>
              <a:rPr lang="en-US" sz="2600" dirty="0"/>
              <a:t> </a:t>
            </a:r>
            <a:r>
              <a:rPr lang="ru-RU" sz="2600" dirty="0"/>
              <a:t> «Толкование текста как научная проблема» (1965).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Людвиг </a:t>
            </a:r>
            <a:r>
              <a:rPr lang="ru-RU" sz="2600" dirty="0" err="1"/>
              <a:t>Лахман</a:t>
            </a:r>
            <a:r>
              <a:rPr lang="ru-RU" sz="2600" dirty="0"/>
              <a:t> (1906-1990) – Методологический индивидуализм и рыночная экономика» (1969).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sz="2600" dirty="0"/>
              <a:t>Дон </a:t>
            </a:r>
            <a:r>
              <a:rPr lang="ru-RU" sz="2600" dirty="0" err="1"/>
              <a:t>Лавуа</a:t>
            </a:r>
            <a:r>
              <a:rPr lang="ru-RU" sz="2600" dirty="0"/>
              <a:t>  (1950-2001) – «Народное экономическое планирование: что осталось?»  (1985).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br>
              <a:rPr lang="ru-RU" dirty="0"/>
            </a:br>
            <a:endParaRPr lang="ru-RU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71CC980-555F-DD4B-ABB2-4BE9148C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9803D122-4264-5546-8AB7-A562ADB4D7F2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6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9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9805A178-17AD-B64A-8544-71EA73DAD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b="1" dirty="0"/>
              <a:t>История герменевтики</a:t>
            </a:r>
          </a:p>
        </p:txBody>
      </p:sp>
      <p:sp>
        <p:nvSpPr>
          <p:cNvPr id="343043" name="Rectangle 3">
            <a:extLst>
              <a:ext uri="{FF2B5EF4-FFF2-40B4-BE49-F238E27FC236}">
                <a16:creationId xmlns:a16="http://schemas.microsoft.com/office/drawing/2014/main" id="{D10003E3-6841-BB4A-952C-D8C3C979A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44547"/>
            <a:ext cx="10515600" cy="4232416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ru-RU" sz="2400" dirty="0"/>
              <a:t>   	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Средние века герменевтика была связана с теологией и должна была истолковывать сочинения отцов церкви.</a:t>
            </a:r>
          </a:p>
          <a:p>
            <a:pPr algn="just" eaLnBrk="1" hangingPunct="1">
              <a:buFontTx/>
              <a:buNone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	В эпоху Возрождения появилась филологическая герменевтика, призванная критически исследовать религиозные тексты и освободить их от искажений, вернув им первоначальный смысл.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C09D7ED-86C3-A147-9DC4-15B77535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50CB1112-27B7-C142-8818-AAFF5580BA04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7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6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E28D0C1E-83CD-1645-97DE-B66A8D5FA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1170" y="292101"/>
            <a:ext cx="10324616" cy="119221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dirty="0"/>
              <a:t>Философская герменевтика: у истоков</a:t>
            </a:r>
          </a:p>
        </p:txBody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7375DAEC-C838-BD4F-922E-57A2939FE2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557339"/>
            <a:ext cx="10597587" cy="4967287"/>
          </a:xfrm>
        </p:spPr>
        <p:txBody>
          <a:bodyPr/>
          <a:lstStyle/>
          <a:p>
            <a:pPr algn="just">
              <a:lnSpc>
                <a:spcPct val="80000"/>
              </a:lnSpc>
              <a:buNone/>
              <a:defRPr/>
            </a:pPr>
            <a:r>
              <a:rPr lang="ru-RU" sz="2000" i="1" dirty="0"/>
              <a:t>    	</a:t>
            </a:r>
            <a:r>
              <a:rPr lang="ru-RU" dirty="0">
                <a:cs typeface="Times New Roman" pitchFamily="18" charset="0"/>
              </a:rPr>
              <a:t>Философская герменевтика возникла в первой половине Х</a:t>
            </a:r>
            <a:r>
              <a:rPr lang="en-US" dirty="0">
                <a:cs typeface="Times New Roman" pitchFamily="18" charset="0"/>
              </a:rPr>
              <a:t>I</a:t>
            </a:r>
            <a:r>
              <a:rPr lang="ru-RU" dirty="0">
                <a:cs typeface="Times New Roman" pitchFamily="18" charset="0"/>
              </a:rPr>
              <a:t>Х века. Ее основателем был – </a:t>
            </a:r>
            <a:r>
              <a:rPr lang="ru-RU" b="1" dirty="0">
                <a:cs typeface="Times New Roman" pitchFamily="18" charset="0"/>
              </a:rPr>
              <a:t>Фридрих Шлейермахер</a:t>
            </a:r>
            <a:r>
              <a:rPr lang="ru-RU" dirty="0">
                <a:cs typeface="Times New Roman" pitchFamily="18" charset="0"/>
              </a:rPr>
              <a:t>  (1768-1834). Основные произведения «Речи о религии» (1799) и «Монологи» (1800). 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		Для Ф. Шлейермахера герменевтика не только техника понимания и истолкования сочинений, прежде всего священных текстов, но и метод всех наук о духе.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		Ф. Шлейермахер исследует сам процесс интерпретации, показывая, что сначала следует понять целое, чтобы стали ясны части и элементы. 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>
                <a:cs typeface="Times New Roman" pitchFamily="18" charset="0"/>
              </a:rPr>
              <a:t>		Необходимо также, чтобы интерпретируемый объект и интерпретирующий субъект принадлежали одному горизонту, были  в одном круге.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0E64E9-1025-024D-9CDB-550763566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447FCB73-6BBC-1745-A328-8BE827A0C36D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8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96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CDD36465-BF0D-CF41-842F-F07E24BEE4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b="1" dirty="0"/>
              <a:t>Философская герменевтика: роль психологических факторов</a:t>
            </a:r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3D5E40A5-CC3C-B64D-A257-5733F5EA6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16113"/>
            <a:ext cx="10667035" cy="4114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dirty="0"/>
              <a:t>   	</a:t>
            </a:r>
            <a:r>
              <a:rPr lang="ru-RU" sz="3200" dirty="0"/>
              <a:t>Важную роль в процессе такого познания                            Ф. Шлейермахер отводил </a:t>
            </a:r>
            <a:r>
              <a:rPr lang="ru-RU" sz="3200" b="1" dirty="0"/>
              <a:t>психологическому вживанию</a:t>
            </a:r>
            <a:r>
              <a:rPr lang="ru-RU" sz="3200" dirty="0"/>
              <a:t>, благодаря которому можно проникнуть во внутренний мир авторов древних текстов, любых исторических деятелей и на этой основе реконструировать исторические события, понять их более глубоко, чем их осознавали сами участники этих событий.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E34486F-93FC-774F-9DE3-7CD008D0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9E40BA53-5D34-1F4A-8818-23F3C9A7884B}" type="slidenum">
              <a:rPr lang="ru-RU" altLang="ru-RU" smtClean="0">
                <a:latin typeface="Arial" panose="020B0604020202020204" pitchFamily="34" charset="0"/>
              </a:rPr>
              <a:pPr eaLnBrk="1" hangingPunct="1">
                <a:defRPr/>
              </a:pPr>
              <a:t>9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09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</TotalTime>
  <Words>4158</Words>
  <Application>Microsoft Macintosh PowerPoint</Application>
  <PresentationFormat>Широкоэкранный</PresentationFormat>
  <Paragraphs>326</Paragraphs>
  <Slides>47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Times New Roman</vt:lpstr>
      <vt:lpstr>Wingdings</vt:lpstr>
      <vt:lpstr>Тема Office</vt:lpstr>
      <vt:lpstr> Научный семинар «Методологические проблемы экономической науки: в поисках общего языка»</vt:lpstr>
      <vt:lpstr>ПЛАН</vt:lpstr>
      <vt:lpstr>Актуальность</vt:lpstr>
      <vt:lpstr>Определение и этимология</vt:lpstr>
      <vt:lpstr>Цель и задачи</vt:lpstr>
      <vt:lpstr>Основные представители герменевтики </vt:lpstr>
      <vt:lpstr>История герменевтики</vt:lpstr>
      <vt:lpstr>Философская герменевтика: у истоков</vt:lpstr>
      <vt:lpstr>Философская герменевтика: роль психологических факторов</vt:lpstr>
      <vt:lpstr>Философская герменевтика:  роль интуитивного переживания</vt:lpstr>
      <vt:lpstr>Философская герменевтика:  современный подход</vt:lpstr>
      <vt:lpstr>Философская герменевтика:  современный подход</vt:lpstr>
      <vt:lpstr>Философская герменевтика:  современный подход</vt:lpstr>
      <vt:lpstr>Философская герменевтика:  современный подход</vt:lpstr>
      <vt:lpstr>Философская герменевтика:  современный подход</vt:lpstr>
      <vt:lpstr>Философская герменевтика:  современный подход</vt:lpstr>
      <vt:lpstr>Философская герменевтика:  современный подход</vt:lpstr>
      <vt:lpstr>Понятийный аппарат герменевтики</vt:lpstr>
      <vt:lpstr>Интерпретация и понимание</vt:lpstr>
      <vt:lpstr>Предпонимание</vt:lpstr>
      <vt:lpstr>Предпонимание как предрассудок</vt:lpstr>
      <vt:lpstr>Предрассудки авторитета и поспешности</vt:lpstr>
      <vt:lpstr>Источники предрассудков</vt:lpstr>
      <vt:lpstr>Авторитет как традиция</vt:lpstr>
      <vt:lpstr>Предрассудки</vt:lpstr>
      <vt:lpstr>Герменевтический круг</vt:lpstr>
      <vt:lpstr>Факторы, определяющие результаты интерпретации</vt:lpstr>
      <vt:lpstr>Факторы, определяющие результаты интерпретации</vt:lpstr>
      <vt:lpstr>Факторы, определяющие результаты интерпретации</vt:lpstr>
      <vt:lpstr>Интерпретация и реинтерпретация</vt:lpstr>
      <vt:lpstr>Самоинтерпретация</vt:lpstr>
      <vt:lpstr>Герменевтика в других науках</vt:lpstr>
      <vt:lpstr>Экономическая герменевтика</vt:lpstr>
      <vt:lpstr>Экономическая герменевтика Л. Лахманна</vt:lpstr>
      <vt:lpstr>Экономическая герменевтика Д. Лавуа</vt:lpstr>
      <vt:lpstr>Экономическая герменевтика  В.Т. Рязанова</vt:lpstr>
      <vt:lpstr>Экономическая герменевтика  В.Т. Рязанова</vt:lpstr>
      <vt:lpstr>Экономическая герменевтика  В.Т. Рязанова</vt:lpstr>
      <vt:lpstr>Экономическая герменевтика  В.Т. Рязанова</vt:lpstr>
      <vt:lpstr>Общие положения  экономической герменевтики</vt:lpstr>
      <vt:lpstr>Общие положения  экономической герменевтики</vt:lpstr>
      <vt:lpstr>Язык как способ бытия  экономической действительности</vt:lpstr>
      <vt:lpstr>Язык как способ бытия  экономической действительности</vt:lpstr>
      <vt:lpstr>Заключение</vt:lpstr>
      <vt:lpstr>Литература</vt:lpstr>
      <vt:lpstr>Литература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Леонид Тутов</dc:creator>
  <cp:lastModifiedBy>Леонид Тутов</cp:lastModifiedBy>
  <cp:revision>260</cp:revision>
  <dcterms:created xsi:type="dcterms:W3CDTF">2021-05-23T07:45:20Z</dcterms:created>
  <dcterms:modified xsi:type="dcterms:W3CDTF">2021-09-30T15:23:53Z</dcterms:modified>
</cp:coreProperties>
</file>