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Стратегия </a:t>
            </a:r>
            <a:r>
              <a:rPr lang="ru-RU" dirty="0"/>
              <a:t>развития шельфовых газовых месторождений Израиля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опыт анализа кейса сценарного менеджмента с позиций экономического либерализма</a:t>
            </a:r>
          </a:p>
          <a:p>
            <a:r>
              <a:rPr lang="ru-RU" dirty="0"/>
              <a:t>Мнацаканов А.А. </a:t>
            </a:r>
          </a:p>
        </p:txBody>
      </p:sp>
    </p:spTree>
    <p:extLst>
      <p:ext uri="{BB962C8B-B14F-4D97-AF65-F5344CB8AC3E}">
        <p14:creationId xmlns:p14="http://schemas.microsoft.com/office/powerpoint/2010/main" val="2131171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3" y="624110"/>
            <a:ext cx="9022669" cy="128089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Роль американских аналитических центров в стратегическом менеджменте Израиля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394857"/>
            <a:ext cx="8915400" cy="377762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силу относительно слабого развития </a:t>
            </a:r>
            <a:r>
              <a:rPr lang="en-US" sz="2000" dirty="0" smtClean="0"/>
              <a:t>think tanks </a:t>
            </a:r>
            <a:r>
              <a:rPr lang="ru-RU" sz="2000" dirty="0" smtClean="0"/>
              <a:t> в Израиле, как независимых, так и партийных, имеет место аутсорсинг разработки сценариев </a:t>
            </a:r>
          </a:p>
          <a:p>
            <a:r>
              <a:rPr lang="ru-RU" sz="2000" dirty="0" smtClean="0"/>
              <a:t>Американские аналитические центры аффилированы с элитами США, что облегчает воплощение разработанных сценариев</a:t>
            </a:r>
          </a:p>
          <a:p>
            <a:r>
              <a:rPr lang="ru-RU" sz="2000" dirty="0" smtClean="0"/>
              <a:t>Американские </a:t>
            </a:r>
            <a:r>
              <a:rPr lang="en-US" sz="2000" dirty="0" smtClean="0"/>
              <a:t>think tanks</a:t>
            </a:r>
            <a:r>
              <a:rPr lang="ru-RU" sz="2000" dirty="0" smtClean="0"/>
              <a:t> как правило не являются государственными, что позволяет говорить об уникальном явлении – </a:t>
            </a:r>
            <a:r>
              <a:rPr lang="ru-RU" sz="2000" b="1" dirty="0" smtClean="0"/>
              <a:t>частичной</a:t>
            </a:r>
            <a:r>
              <a:rPr lang="ru-RU" sz="2000" dirty="0" smtClean="0"/>
              <a:t> </a:t>
            </a:r>
            <a:r>
              <a:rPr lang="ru-RU" sz="2000" b="1" dirty="0" smtClean="0"/>
              <a:t>приватизации сферы аналитики и принятия стратегических государственных решений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8196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9429" y="2133599"/>
            <a:ext cx="9545183" cy="429622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Страт</a:t>
            </a:r>
            <a:r>
              <a:rPr lang="en-US" sz="2000" dirty="0" smtClean="0"/>
              <a:t>e</a:t>
            </a:r>
            <a:r>
              <a:rPr lang="ru-RU" sz="2000" dirty="0" err="1" smtClean="0"/>
              <a:t>гия</a:t>
            </a:r>
            <a:r>
              <a:rPr lang="ru-RU" sz="2000" dirty="0" smtClean="0"/>
              <a:t> развития Израиля вообще и стратегия разработки газовых месторождений израильского шельфа – в частности - с высокой долей вероятности основаны на сценарном менеджменте</a:t>
            </a:r>
          </a:p>
          <a:p>
            <a:r>
              <a:rPr lang="ru-RU" sz="2000" dirty="0" smtClean="0"/>
              <a:t>Существует сложная сеть силовых взаимоотношений, влияющих на стратегические выборы Израиля</a:t>
            </a:r>
          </a:p>
          <a:p>
            <a:r>
              <a:rPr lang="ru-RU" sz="2000" dirty="0" smtClean="0"/>
              <a:t>Каждый центр силы в Израиле стремится самостоятельно разрабатывать наборы сценариев для реализации своей программы</a:t>
            </a:r>
          </a:p>
          <a:p>
            <a:r>
              <a:rPr lang="ru-RU" sz="2000" dirty="0" smtClean="0"/>
              <a:t>В Израиле наблюдается частичная </a:t>
            </a:r>
            <a:r>
              <a:rPr lang="ru-RU" sz="2000" dirty="0"/>
              <a:t>приватизация сферы аналитики и принятия стратегических государственных </a:t>
            </a:r>
            <a:r>
              <a:rPr lang="ru-RU" sz="2000" dirty="0" smtClean="0"/>
              <a:t>решений через систему аналитических центров в Израиле, США и некоторых других странах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910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687" y="624110"/>
            <a:ext cx="9283926" cy="1280890"/>
          </a:xfrm>
        </p:spPr>
        <p:txBody>
          <a:bodyPr>
            <a:noAutofit/>
          </a:bodyPr>
          <a:lstStyle/>
          <a:p>
            <a:pPr algn="ctr"/>
            <a:r>
              <a:rPr lang="he-IL" sz="19900" dirty="0"/>
              <a:t>תודה! :-)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4069" y="4499429"/>
            <a:ext cx="8915400" cy="18868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a.mnatsakanov@gmail.com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+79104332167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+972545714975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187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Методология-1</a:t>
            </a:r>
            <a:br>
              <a:rPr lang="ru-RU" dirty="0" smtClean="0"/>
            </a:br>
            <a:r>
              <a:rPr lang="ru-RU" dirty="0" smtClean="0"/>
              <a:t>Экономический </a:t>
            </a:r>
            <a:r>
              <a:rPr lang="ru-RU" dirty="0"/>
              <a:t>либерализм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аждый субъект </a:t>
            </a:r>
            <a:r>
              <a:rPr lang="ru-RU" dirty="0"/>
              <a:t>общественных взаимоотношений </a:t>
            </a:r>
            <a:r>
              <a:rPr lang="ru-RU" dirty="0" smtClean="0"/>
              <a:t>представляется, </a:t>
            </a:r>
            <a:r>
              <a:rPr lang="ru-RU" dirty="0"/>
              <a:t>самостоятельно ищущим оптимальные возможности для достижения собственного блага, как этот субъект его </a:t>
            </a:r>
            <a:r>
              <a:rPr lang="ru-RU" dirty="0" smtClean="0"/>
              <a:t>понимает</a:t>
            </a:r>
          </a:p>
          <a:p>
            <a:r>
              <a:rPr lang="ru-RU" dirty="0" smtClean="0"/>
              <a:t>Эта позиция </a:t>
            </a:r>
            <a:r>
              <a:rPr lang="ru-RU" dirty="0"/>
              <a:t>позволяет анализировать сложные взаимоотношения сетевого, иерархического и смешанного характера, выявляя факторы, влияющие на принятие управленческого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3342987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Методология-2</a:t>
            </a:r>
            <a:br>
              <a:rPr lang="ru-RU" dirty="0" smtClean="0"/>
            </a:br>
            <a:r>
              <a:rPr lang="ru-RU" dirty="0" err="1" smtClean="0"/>
              <a:t>Акторно</a:t>
            </a:r>
            <a:r>
              <a:rPr lang="ru-RU" dirty="0" smtClean="0"/>
              <a:t>-сетевая </a:t>
            </a:r>
            <a:r>
              <a:rPr lang="ru-RU" dirty="0"/>
              <a:t>теория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Представляет действие в сети взаимоотношений как </a:t>
            </a:r>
            <a:r>
              <a:rPr lang="ru-RU" dirty="0" err="1" smtClean="0"/>
              <a:t>опосредование</a:t>
            </a:r>
            <a:r>
              <a:rPr lang="ru-RU" dirty="0" smtClean="0"/>
              <a:t> действия другого участника сетевых взаимоотношений</a:t>
            </a:r>
          </a:p>
          <a:p>
            <a:r>
              <a:rPr lang="ru-RU" dirty="0"/>
              <a:t>позволяет дополнить </a:t>
            </a:r>
            <a:r>
              <a:rPr lang="ru-RU" dirty="0" smtClean="0"/>
              <a:t>методологические возможности </a:t>
            </a:r>
            <a:r>
              <a:rPr lang="ru-RU" dirty="0"/>
              <a:t>экономического либерализма, разместив в фокусе исследовательской работы не только субъекты, но и связи между ними</a:t>
            </a:r>
          </a:p>
        </p:txBody>
      </p:sp>
    </p:spTree>
    <p:extLst>
      <p:ext uri="{BB962C8B-B14F-4D97-AF65-F5344CB8AC3E}">
        <p14:creationId xmlns:p14="http://schemas.microsoft.com/office/powerpoint/2010/main" val="127630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Никосийское</a:t>
            </a:r>
            <a:r>
              <a:rPr lang="ru-RU" dirty="0" smtClean="0"/>
              <a:t> соглашение о разделе «Энергетического треугольника» 2010 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2170834"/>
            <a:ext cx="7200039" cy="4494761"/>
          </a:xfrm>
        </p:spPr>
      </p:pic>
    </p:spTree>
    <p:extLst>
      <p:ext uri="{BB962C8B-B14F-4D97-AF65-F5344CB8AC3E}">
        <p14:creationId xmlns:p14="http://schemas.microsoft.com/office/powerpoint/2010/main" val="3508178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7143" y="624110"/>
            <a:ext cx="9327470" cy="1280890"/>
          </a:xfrm>
        </p:spPr>
        <p:txBody>
          <a:bodyPr/>
          <a:lstStyle/>
          <a:p>
            <a:r>
              <a:rPr lang="ru-RU" dirty="0" smtClean="0"/>
              <a:t>Постановка проблемы - 1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1714" y="2133600"/>
            <a:ext cx="9762898" cy="4455886"/>
          </a:xfrm>
        </p:spPr>
        <p:txBody>
          <a:bodyPr>
            <a:normAutofit/>
          </a:bodyPr>
          <a:lstStyle/>
          <a:p>
            <a:r>
              <a:rPr lang="ru-RU" sz="2400" dirty="0"/>
              <a:t>Государство Израиль – парламентская демократия, где каждая крупная политическая сила опирается на свой ресурс как в инфраструктуре страны, так и так и в разделённом на сектора израильском </a:t>
            </a:r>
            <a:r>
              <a:rPr lang="ru-RU" sz="2400" dirty="0" smtClean="0"/>
              <a:t>обществе</a:t>
            </a:r>
          </a:p>
          <a:p>
            <a:r>
              <a:rPr lang="ru-RU" sz="2400" dirty="0" smtClean="0"/>
              <a:t>Израиль характеризуется принципиальным отсутствием </a:t>
            </a:r>
            <a:r>
              <a:rPr lang="ru-RU" sz="2400" dirty="0"/>
              <a:t>стратегической глубины в пространстве (маленькая территория) и во времени (постоянные политические кризисы внутри страны и непредсказуемый вектор развития региона – вне её). </a:t>
            </a:r>
          </a:p>
        </p:txBody>
      </p:sp>
    </p:spTree>
    <p:extLst>
      <p:ext uri="{BB962C8B-B14F-4D97-AF65-F5344CB8AC3E}">
        <p14:creationId xmlns:p14="http://schemas.microsoft.com/office/powerpoint/2010/main" val="64338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Постановка проблемы - 2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0" y="2133600"/>
            <a:ext cx="9371012" cy="3777622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Работа над долгосрочными проектами, такими как разработка газовых месторождений, требует наличия стратегической глубины</a:t>
            </a:r>
          </a:p>
          <a:p>
            <a:r>
              <a:rPr lang="ru-RU" sz="2400" dirty="0" smtClean="0"/>
              <a:t>В отсутствие пространственной и временной стратегической глубины единственная возможность обеспечить необходимое поле для принятия стратегических решений – это сценарный менеджмент. Сложность структуры стратегического сценарного менеджмента даёт необходимую глубину планирования и гибкость в воплощении сценария.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32499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Постановка проблемы - </a:t>
            </a: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04571"/>
            <a:ext cx="8915400" cy="412205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Разработка газовых месторождений Израиля ставит государство и общество </a:t>
            </a:r>
            <a:r>
              <a:rPr lang="ru-RU" sz="2400" dirty="0"/>
              <a:t>перед </a:t>
            </a:r>
            <a:r>
              <a:rPr lang="ru-RU" sz="2400" dirty="0" smtClean="0"/>
              <a:t>новыми вызовами в области </a:t>
            </a:r>
            <a:r>
              <a:rPr lang="ru-RU" sz="2400" dirty="0"/>
              <a:t>внешней политики и международных </a:t>
            </a:r>
            <a:r>
              <a:rPr lang="ru-RU" sz="2400" dirty="0" smtClean="0"/>
              <a:t>отношений, безопасности, </a:t>
            </a:r>
            <a:r>
              <a:rPr lang="ru-RU" sz="2400" dirty="0"/>
              <a:t>экономики и внутренней политики</a:t>
            </a:r>
            <a:endParaRPr lang="ru-RU" sz="2400" dirty="0" smtClean="0"/>
          </a:p>
          <a:p>
            <a:r>
              <a:rPr lang="ru-RU" sz="2400" dirty="0" smtClean="0"/>
              <a:t>Уникальность ситуации делает невозможным априорное знание правильного решения и алгоритма его получения</a:t>
            </a:r>
          </a:p>
          <a:p>
            <a:r>
              <a:rPr lang="ru-RU" sz="2400" dirty="0" smtClean="0"/>
              <a:t>Израильские элиты предлагают разнообразные варианты развития ситуации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248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Сценарный менеджмент крупнейших  израильских проектов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4971" y="2133599"/>
            <a:ext cx="10009641" cy="4194629"/>
          </a:xfrm>
        </p:spPr>
        <p:txBody>
          <a:bodyPr>
            <a:noAutofit/>
          </a:bodyPr>
          <a:lstStyle/>
          <a:p>
            <a:r>
              <a:rPr lang="ru-RU" sz="2400" dirty="0" smtClean="0"/>
              <a:t>Все конкурирующие группы израильской элиты имеют своё видение того, как должен развиваться Израиль</a:t>
            </a:r>
          </a:p>
          <a:p>
            <a:r>
              <a:rPr lang="ru-RU" sz="2400" dirty="0" smtClean="0"/>
              <a:t>Все их программы разрабатываются аналитическими центрами </a:t>
            </a:r>
            <a:r>
              <a:rPr lang="en-US" sz="2400" dirty="0" smtClean="0"/>
              <a:t>(“think tanks”)</a:t>
            </a:r>
            <a:r>
              <a:rPr lang="ru-RU" sz="2400" dirty="0" smtClean="0"/>
              <a:t>, как принадлежащими собственно этим группам, так и независимыми, как израильскими, так и американскими. </a:t>
            </a:r>
          </a:p>
          <a:p>
            <a:r>
              <a:rPr lang="ru-RU" sz="2400" dirty="0" smtClean="0"/>
              <a:t>Научная литература не имеет единого мнения по поводу степени влияния </a:t>
            </a:r>
            <a:r>
              <a:rPr lang="en-US" sz="2400" dirty="0" smtClean="0"/>
              <a:t>think tanks </a:t>
            </a:r>
            <a:r>
              <a:rPr lang="ru-RU" sz="2400" dirty="0" smtClean="0"/>
              <a:t>на принятие государственных решений в Израиле, однако существует консенсус по поводу того, что: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1885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Влияние </a:t>
            </a:r>
            <a:r>
              <a:rPr lang="en-US" dirty="0" smtClean="0"/>
              <a:t>think tanks </a:t>
            </a:r>
            <a:r>
              <a:rPr lang="ru-RU" dirty="0" smtClean="0"/>
              <a:t>на принятие стратегических решений в Израиле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3314" y="2133600"/>
            <a:ext cx="9661298" cy="3777622"/>
          </a:xfrm>
        </p:spPr>
        <p:txBody>
          <a:bodyPr>
            <a:noAutofit/>
          </a:bodyPr>
          <a:lstStyle/>
          <a:p>
            <a:r>
              <a:rPr lang="ru-RU" sz="2400" dirty="0" smtClean="0"/>
              <a:t>Факт влияния </a:t>
            </a:r>
            <a:r>
              <a:rPr lang="en-US" sz="2400" dirty="0"/>
              <a:t>think tanks </a:t>
            </a:r>
            <a:r>
              <a:rPr lang="ru-RU" sz="2400" dirty="0"/>
              <a:t>на принятие стратегических решений в </a:t>
            </a:r>
            <a:r>
              <a:rPr lang="ru-RU" sz="2400" dirty="0" smtClean="0"/>
              <a:t>Израиле</a:t>
            </a:r>
            <a:r>
              <a:rPr lang="en-US" sz="2400" dirty="0" smtClean="0"/>
              <a:t> </a:t>
            </a:r>
            <a:r>
              <a:rPr lang="ru-RU" sz="2400" dirty="0" smtClean="0"/>
              <a:t>не оспаривается специалистами</a:t>
            </a:r>
          </a:p>
          <a:p>
            <a:r>
              <a:rPr lang="ru-RU" sz="2400" dirty="0" smtClean="0"/>
              <a:t>Существует консенсус в отношении влияния американских </a:t>
            </a:r>
            <a:r>
              <a:rPr lang="en-US" sz="2400" dirty="0" smtClean="0"/>
              <a:t>think tanks </a:t>
            </a:r>
            <a:r>
              <a:rPr lang="ru-RU" sz="2400" dirty="0" smtClean="0"/>
              <a:t>на принятие </a:t>
            </a:r>
            <a:r>
              <a:rPr lang="ru-RU" sz="2400" dirty="0"/>
              <a:t>стратегических решений в </a:t>
            </a:r>
            <a:r>
              <a:rPr lang="ru-RU" sz="2400" dirty="0" smtClean="0"/>
              <a:t>Израиле, превосходящем влияние израильских аналитических центров</a:t>
            </a:r>
          </a:p>
          <a:p>
            <a:r>
              <a:rPr lang="ru-RU" sz="2400" dirty="0" smtClean="0"/>
              <a:t>Еврейские диаспоры и поддерживаемые ими </a:t>
            </a:r>
            <a:r>
              <a:rPr lang="en-US" sz="2400" dirty="0" smtClean="0"/>
              <a:t>think tanks</a:t>
            </a:r>
            <a:r>
              <a:rPr lang="ru-RU" sz="2400" dirty="0" smtClean="0"/>
              <a:t>, по большинству мнений, не пользуются большим влиянием на принятие </a:t>
            </a:r>
            <a:r>
              <a:rPr lang="ru-RU" sz="2400" dirty="0"/>
              <a:t>стратегических решений в Израиле</a:t>
            </a:r>
          </a:p>
        </p:txBody>
      </p:sp>
    </p:spTree>
    <p:extLst>
      <p:ext uri="{BB962C8B-B14F-4D97-AF65-F5344CB8AC3E}">
        <p14:creationId xmlns:p14="http://schemas.microsoft.com/office/powerpoint/2010/main" val="275682981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809</TotalTime>
  <Words>563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Gisha</vt:lpstr>
      <vt:lpstr>Wingdings 3</vt:lpstr>
      <vt:lpstr>Легкий дым</vt:lpstr>
      <vt:lpstr>Стратегия развития шельфовых газовых месторождений Израиля:</vt:lpstr>
      <vt:lpstr>Методология-1 Экономический либерализм</vt:lpstr>
      <vt:lpstr>Методология-2 Акторно-сетевая теория </vt:lpstr>
      <vt:lpstr>Никосийское соглашение о разделе «Энергетического треугольника» 2010 г.</vt:lpstr>
      <vt:lpstr>Постановка проблемы - 1</vt:lpstr>
      <vt:lpstr>Постановка проблемы - 2</vt:lpstr>
      <vt:lpstr>Постановка проблемы - 3</vt:lpstr>
      <vt:lpstr>Сценарный менеджмент крупнейших  израильских проектов</vt:lpstr>
      <vt:lpstr>Влияние think tanks на принятие стратегических решений в Израиле</vt:lpstr>
      <vt:lpstr>Роль американских аналитических центров в стратегическом менеджменте Израиля</vt:lpstr>
      <vt:lpstr>Выводы</vt:lpstr>
      <vt:lpstr>תודה! :-)</vt:lpstr>
    </vt:vector>
  </TitlesOfParts>
  <Company>Moscow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развития шельфовых газовых месторождений Израиля:</dc:title>
  <dc:creator>Мнацаканов Александр  Артавасович</dc:creator>
  <cp:lastModifiedBy>Alexander Mnatsakanov</cp:lastModifiedBy>
  <cp:revision>16</cp:revision>
  <dcterms:created xsi:type="dcterms:W3CDTF">2017-06-29T08:38:11Z</dcterms:created>
  <dcterms:modified xsi:type="dcterms:W3CDTF">2017-06-30T07:31:53Z</dcterms:modified>
</cp:coreProperties>
</file>