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77" r:id="rId5"/>
    <p:sldId id="279" r:id="rId6"/>
    <p:sldId id="280" r:id="rId7"/>
    <p:sldId id="278" r:id="rId8"/>
    <p:sldId id="281" r:id="rId9"/>
    <p:sldId id="260" r:id="rId10"/>
    <p:sldId id="261" r:id="rId11"/>
    <p:sldId id="262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4" r:id="rId20"/>
    <p:sldId id="273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FFCBBA"/>
    <a:srgbClr val="FF99FF"/>
    <a:srgbClr val="FF99CC"/>
    <a:srgbClr val="FFFFFF"/>
    <a:srgbClr val="E2B57E"/>
    <a:srgbClr val="DCA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ttehWin\Desktop\&#8470;17%204%20&#1082;&#1091;&#1088;&#1089;\&#1053;&#1086;&#1074;&#1099;&#1077;%20&#1076;&#1072;&#1085;&#1085;&#1099;&#1077;%20&#1089;&#1088;&#1072;&#1074;&#1085;&#1080;&#1090;&#1100;\&#8470;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Численность лиц,ищущих работу, состоявших на учете в центре занятости, человек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Лист1!$C$17:$E$17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Лист1!$C$18:$E$18</c:f>
              <c:numCache>
                <c:formatCode>General</c:formatCode>
                <c:ptCount val="3"/>
                <c:pt idx="0">
                  <c:v>32930</c:v>
                </c:pt>
                <c:pt idx="1">
                  <c:v>32900</c:v>
                </c:pt>
                <c:pt idx="2">
                  <c:v>34705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3-4CE1-B7DC-8BC1CFDD78D2}"/>
            </c:ext>
          </c:extLst>
        </c:ser>
        <c:ser>
          <c:idx val="1"/>
          <c:order val="1"/>
          <c:tx>
            <c:strRef>
              <c:f>Лист1!$B$19</c:f>
              <c:strCache>
                <c:ptCount val="1"/>
                <c:pt idx="0">
                  <c:v>Из них количество нетрудоустроенных лиц по направлениям центров занятости, человек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Лист1!$C$17:$E$17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Лист1!$C$19:$E$19</c:f>
              <c:numCache>
                <c:formatCode>General</c:formatCode>
                <c:ptCount val="3"/>
                <c:pt idx="0">
                  <c:v>7100</c:v>
                </c:pt>
                <c:pt idx="1">
                  <c:v>5500</c:v>
                </c:pt>
                <c:pt idx="2">
                  <c:v>5640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F3-4CE1-B7DC-8BC1CFDD78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0225056"/>
        <c:axId val="1500215808"/>
      </c:barChart>
      <c:catAx>
        <c:axId val="15002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15808"/>
        <c:crosses val="autoZero"/>
        <c:auto val="1"/>
        <c:lblAlgn val="ctr"/>
        <c:lblOffset val="100"/>
        <c:noMultiLvlLbl val="0"/>
      </c:catAx>
      <c:valAx>
        <c:axId val="15002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8.3919142419830048E-2"/>
          <c:y val="0.79553691633624557"/>
          <c:w val="0.88738473315835509"/>
          <c:h val="0.18562992125984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Свободные вакансии, поступившие от работодателей в течение января-июня 2021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B6-4124-AAC4-3E88644ECA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B6-4124-AAC4-3E88644ECA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B6-4124-AAC4-3E88644ECA0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F79B8C6-6431-4312-844C-723DF975BC5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CCE0B53-9E62-48B3-9DC6-7FC50914116F}" type="PERCENTAGE">
                      <a:rPr lang="ru-RU" baseline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(20,1 </a:t>
                    </a:r>
                    <a:r>
                      <a:rPr lang="ru-RU" baseline="0" dirty="0"/>
                      <a:t>тыс. ед.)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B6-4124-AAC4-3E88644ECA0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69D476-8B8B-4CE0-975C-95497BF636B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E3D0776-8249-41AD-8AF6-4617DE3163A9}" type="PERCENTAGE">
                      <a:rPr lang="ru-RU" baseline="0"/>
                      <a:pPr/>
                      <a:t>[ПРОЦЕНТ]</a:t>
                    </a:fld>
                    <a:r>
                      <a:rPr lang="ru-RU" baseline="0" dirty="0"/>
                      <a:t> (</a:t>
                    </a:r>
                    <a:r>
                      <a:rPr lang="ru-RU" baseline="0" dirty="0" smtClean="0"/>
                      <a:t>12,7 </a:t>
                    </a:r>
                    <a:r>
                      <a:rPr lang="ru-RU" baseline="0" dirty="0"/>
                      <a:t>тыс. ед.)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B6-4124-AAC4-3E88644ECA0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777777777777779E-2"/>
                  <c:y val="0.13293650793650794"/>
                </c:manualLayout>
              </c:layout>
              <c:tx>
                <c:rich>
                  <a:bodyPr/>
                  <a:lstStyle/>
                  <a:p>
                    <a:fld id="{9867BE5A-DF07-41D0-B51A-CB85504AAB9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FD9FE4D-816E-44DB-BF8E-A661922EEA50}" type="PERCENTAGE">
                      <a:rPr lang="ru-RU" baseline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  <a:r>
                      <a:rPr lang="ru-RU" baseline="0" dirty="0" smtClean="0"/>
                      <a:t>(6,3 </a:t>
                    </a:r>
                    <a:r>
                      <a:rPr lang="ru-RU" baseline="0" dirty="0"/>
                      <a:t>тыс. ед.)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B6-4124-AAC4-3E88644ECA0D}"/>
                </c:ext>
                <c:ext xmlns:c15="http://schemas.microsoft.com/office/drawing/2012/chart" uri="{CE6537A1-D6FC-4f65-9D91-7224C49458BB}">
                  <c15:layout>
                    <c:manualLayout>
                      <c:w val="0.30124544327792357"/>
                      <c:h val="0.204013873265841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Рабочие профессии</c:v>
                </c:pt>
                <c:pt idx="1">
                  <c:v>Служащие</c:v>
                </c:pt>
                <c:pt idx="2">
                  <c:v>Неквалифицированные рабочие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12.7</c:v>
                </c:pt>
                <c:pt idx="2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B6-4124-AAC4-3E88644EC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Что является </a:t>
            </a:r>
            <a:r>
              <a:rPr lang="ru-RU" sz="1400" dirty="0" smtClean="0"/>
              <a:t>основополагающим </a:t>
            </a:r>
            <a:r>
              <a:rPr lang="ru-RU" sz="1400" dirty="0"/>
              <a:t>критерием при подборе работы для жителей ДНР? (по </a:t>
            </a:r>
            <a:r>
              <a:rPr lang="ru-RU" sz="1400" dirty="0" smtClean="0"/>
              <a:t>соц. опросу, проведенного </a:t>
            </a:r>
            <a:r>
              <a:rPr lang="ru-RU" sz="1400" dirty="0"/>
              <a:t>РЦЗ ДНР 7-20 февраля 2022 года)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1D-4F87-832B-0D3E5B67BE54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1D-4F87-832B-0D3E5B67BE54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1D-4F87-832B-0D3E5B67BE54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1D-4F87-832B-0D3E5B67BE54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1D-4F87-832B-0D3E5B67BE54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1D-4F87-832B-0D3E5B67B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Высокий уровень оплаты труда и наличие материальных поощрений</c:v>
                </c:pt>
                <c:pt idx="1">
                  <c:v>Официальное трудоустройство и наличие соц.пакета в организации</c:v>
                </c:pt>
                <c:pt idx="2">
                  <c:v>Свободный график работы и возможность совмещения</c:v>
                </c:pt>
                <c:pt idx="3">
                  <c:v>Возможность проф.развития и перспектива карьерного роста</c:v>
                </c:pt>
                <c:pt idx="4">
                  <c:v>Удобное месторасположение организации</c:v>
                </c:pt>
                <c:pt idx="5">
                  <c:v>Возможность командировок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0.42130000000000001</c:v>
                </c:pt>
                <c:pt idx="1">
                  <c:v>0.20219999999999999</c:v>
                </c:pt>
                <c:pt idx="2">
                  <c:v>0.1573</c:v>
                </c:pt>
                <c:pt idx="3">
                  <c:v>0.1348</c:v>
                </c:pt>
                <c:pt idx="4">
                  <c:v>7.2999999999999995E-2</c:v>
                </c:pt>
                <c:pt idx="5">
                  <c:v>1.12E-2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31D-4F87-832B-0D3E5B67BE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221996339973289"/>
          <c:y val="0.24355017705396326"/>
          <c:w val="0.43294434563254947"/>
          <c:h val="0.75608538850567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2535523579507"/>
          <c:y val="0.22259629412576695"/>
          <c:w val="0.49138916523333803"/>
          <c:h val="0.72292348075880863"/>
        </c:manualLayout>
      </c:layout>
      <c:pieChart>
        <c:varyColors val="1"/>
        <c:ser>
          <c:idx val="0"/>
          <c:order val="0"/>
          <c:tx>
            <c:strRef>
              <c:f>Лист1!$B$23</c:f>
              <c:strCache>
                <c:ptCount val="1"/>
                <c:pt idx="0">
                  <c:v>Численность лиц,ищущих работу, состоявших на учете в центре занятости, 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16-4275-A855-657AA0DF1F6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16-4275-A855-657AA0DF1F65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16-4275-A855-657AA0DF1F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Лист1!$C$22:$E$22</c:f>
              <c:strCache>
                <c:ptCount val="3"/>
                <c:pt idx="0">
                  <c:v>1 пол. 2021 года</c:v>
                </c:pt>
                <c:pt idx="1">
                  <c:v>2 пол. 2021 года</c:v>
                </c:pt>
                <c:pt idx="2">
                  <c:v>2 пол. 2022 года</c:v>
                </c:pt>
              </c:strCache>
            </c:strRef>
          </c:cat>
          <c:val>
            <c:numRef>
              <c:f>Лист1!$C$23:$E$23</c:f>
              <c:numCache>
                <c:formatCode>General</c:formatCode>
                <c:ptCount val="3"/>
                <c:pt idx="0">
                  <c:v>20300</c:v>
                </c:pt>
                <c:pt idx="1">
                  <c:v>20505</c:v>
                </c:pt>
                <c:pt idx="2">
                  <c:v>31148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16-4275-A855-657AA0DF1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59512789438389"/>
          <c:y val="0.39722295129775442"/>
          <c:w val="0.30594181977252843"/>
          <c:h val="0.4083326042578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Лист1!$B$26</c:f>
              <c:strCache>
                <c:ptCount val="1"/>
                <c:pt idx="0">
                  <c:v>Численность трудоустроенных лиц по направлениям центров занятости,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Лист1!$C$25:$E$25</c:f>
              <c:strCache>
                <c:ptCount val="3"/>
                <c:pt idx="0">
                  <c:v>1 пол. 2021 года</c:v>
                </c:pt>
                <c:pt idx="1">
                  <c:v>2 пол. 2021 года</c:v>
                </c:pt>
                <c:pt idx="2">
                  <c:v>2 пол. 2022 года</c:v>
                </c:pt>
              </c:strCache>
            </c:strRef>
          </c:cat>
          <c:val>
            <c:numRef>
              <c:f>Лист1!$C$26:$E$26</c:f>
              <c:numCache>
                <c:formatCode>General</c:formatCode>
                <c:ptCount val="3"/>
                <c:pt idx="0">
                  <c:v>14200</c:v>
                </c:pt>
                <c:pt idx="1">
                  <c:v>14865</c:v>
                </c:pt>
                <c:pt idx="2">
                  <c:v>23451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CA-4CA8-96FA-2D23498481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0213088"/>
        <c:axId val="1500216352"/>
      </c:barChart>
      <c:catAx>
        <c:axId val="150021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16352"/>
        <c:crosses val="autoZero"/>
        <c:auto val="1"/>
        <c:lblAlgn val="ctr"/>
        <c:lblOffset val="100"/>
        <c:noMultiLvlLbl val="0"/>
      </c:catAx>
      <c:valAx>
        <c:axId val="150021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1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Лист1!$B$46</c:f>
              <c:strCache>
                <c:ptCount val="1"/>
                <c:pt idx="0">
                  <c:v>Трудоустроенны на временных работах, человек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731864293027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5C-4EFF-A6DF-BC281713F4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292929603329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5C-4EFF-A6DF-BC281713F4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63540990763745E-2"/>
                  <c:y val="-4.292929603329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5C-4EFF-A6DF-BC281713F4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Лист1!$C$45:$E$45</c:f>
              <c:strCache>
                <c:ptCount val="3"/>
                <c:pt idx="0">
                  <c:v>1 пол. 2021 года</c:v>
                </c:pt>
                <c:pt idx="1">
                  <c:v>2 пол. 2021 года</c:v>
                </c:pt>
                <c:pt idx="2">
                  <c:v>2 пол. 2022 года</c:v>
                </c:pt>
              </c:strCache>
            </c:strRef>
          </c:cat>
          <c:val>
            <c:numRef>
              <c:f>Лист1!$C$46:$E$46</c:f>
              <c:numCache>
                <c:formatCode>General</c:formatCode>
                <c:ptCount val="3"/>
                <c:pt idx="0">
                  <c:v>6000</c:v>
                </c:pt>
                <c:pt idx="1">
                  <c:v>3110</c:v>
                </c:pt>
                <c:pt idx="2">
                  <c:v>15425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5C-4EFF-A6DF-BC281713F4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0219616"/>
        <c:axId val="1500220160"/>
        <c:axId val="0"/>
      </c:bar3DChart>
      <c:catAx>
        <c:axId val="150021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20160"/>
        <c:crosses val="autoZero"/>
        <c:auto val="1"/>
        <c:lblAlgn val="ctr"/>
        <c:lblOffset val="100"/>
        <c:noMultiLvlLbl val="0"/>
      </c:catAx>
      <c:valAx>
        <c:axId val="15002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1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Численность лиц,ищущих работу, состоявших на учете в центре занятости,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Лист1!$C$2:$H$2</c:f>
              <c:strCache>
                <c:ptCount val="5"/>
                <c:pt idx="0">
                  <c:v>1 пол. 2020 года</c:v>
                </c:pt>
                <c:pt idx="1">
                  <c:v>2 пол. 2020 года</c:v>
                </c:pt>
                <c:pt idx="2">
                  <c:v>1 пол. 2021 года</c:v>
                </c:pt>
                <c:pt idx="3">
                  <c:v>2 пол. 2021 года</c:v>
                </c:pt>
                <c:pt idx="4">
                  <c:v>1 пол. 2022 года</c:v>
                </c:pt>
              </c:strCache>
            </c:strRef>
          </c:cat>
          <c:val>
            <c:numRef>
              <c:f>Лист1!$C$3:$H$3</c:f>
              <c:numCache>
                <c:formatCode>General</c:formatCode>
                <c:ptCount val="5"/>
                <c:pt idx="0">
                  <c:v>19523</c:v>
                </c:pt>
                <c:pt idx="1">
                  <c:v>13407</c:v>
                </c:pt>
                <c:pt idx="2">
                  <c:v>20300</c:v>
                </c:pt>
                <c:pt idx="3">
                  <c:v>20505</c:v>
                </c:pt>
                <c:pt idx="4">
                  <c:v>31148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89-43F7-A05D-C1F249539250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Количество свободных рабочих мест (вакантных должностей), предоставленных работодателями в центр занятости, единиц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Лист1!$C$2:$H$2</c:f>
              <c:strCache>
                <c:ptCount val="5"/>
                <c:pt idx="0">
                  <c:v>1 пол. 2020 года</c:v>
                </c:pt>
                <c:pt idx="1">
                  <c:v>2 пол. 2020 года</c:v>
                </c:pt>
                <c:pt idx="2">
                  <c:v>1 пол. 2021 года</c:v>
                </c:pt>
                <c:pt idx="3">
                  <c:v>2 пол. 2021 года</c:v>
                </c:pt>
                <c:pt idx="4">
                  <c:v>1 пол. 2022 года</c:v>
                </c:pt>
              </c:strCache>
            </c:strRef>
          </c:cat>
          <c:val>
            <c:numRef>
              <c:f>Лист1!$C$4:$H$4</c:f>
              <c:numCache>
                <c:formatCode>General</c:formatCode>
                <c:ptCount val="5"/>
                <c:pt idx="0">
                  <c:v>28255</c:v>
                </c:pt>
                <c:pt idx="1">
                  <c:v>19090</c:v>
                </c:pt>
                <c:pt idx="2">
                  <c:v>32415</c:v>
                </c:pt>
                <c:pt idx="3">
                  <c:v>39996</c:v>
                </c:pt>
                <c:pt idx="4">
                  <c:v>39075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89-43F7-A05D-C1F2495392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0225600"/>
        <c:axId val="1500217440"/>
      </c:barChart>
      <c:catAx>
        <c:axId val="15002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500217440"/>
        <c:crosses val="autoZero"/>
        <c:auto val="1"/>
        <c:lblAlgn val="ctr"/>
        <c:lblOffset val="100"/>
        <c:noMultiLvlLbl val="0"/>
      </c:catAx>
      <c:valAx>
        <c:axId val="150021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50022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2746898097504942E-2"/>
          <c:y val="0.80016674921818132"/>
          <c:w val="0.89026815398075243"/>
          <c:h val="0.19965441819772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Лист1!$B$49</c:f>
              <c:strCache>
                <c:ptCount val="1"/>
                <c:pt idx="0">
                  <c:v>Коэффициент напряженности на рынке труда (нагрузка на одно свободное рабочее место (вакантную должность))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Лист1!$C$48:$G$48</c:f>
              <c:strCache>
                <c:ptCount val="5"/>
                <c:pt idx="0">
                  <c:v>1 пол. 2020 года</c:v>
                </c:pt>
                <c:pt idx="1">
                  <c:v>2 пол. 2020 года</c:v>
                </c:pt>
                <c:pt idx="2">
                  <c:v>1 пол. 2021 года</c:v>
                </c:pt>
                <c:pt idx="3">
                  <c:v>2 пол. 2021 года</c:v>
                </c:pt>
                <c:pt idx="4">
                  <c:v>2 пол. 2022 года</c:v>
                </c:pt>
              </c:strCache>
            </c:strRef>
          </c:xVal>
          <c:yVal>
            <c:numRef>
              <c:f>Лист1!$C$49:$G$49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61-4F67-9232-EF3EA94A9E0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500217984"/>
        <c:axId val="1500218528"/>
      </c:scatterChart>
      <c:valAx>
        <c:axId val="150021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18528"/>
        <c:crosses val="autoZero"/>
        <c:crossBetween val="midCat"/>
      </c:valAx>
      <c:valAx>
        <c:axId val="15002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17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Лист1!$C$91</c:f>
              <c:strCache>
                <c:ptCount val="1"/>
                <c:pt idx="0">
                  <c:v>1 полугодие 2021г.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8C-4748-87C9-24A0095796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8C-4748-87C9-24A009579685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8C-4748-87C9-24A00957968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7A832E-257B-40DB-8C9E-5EFD89B426B7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B39C1836-9D45-4064-8539-EE2F66F111C9}" type="PERCENTAGE">
                      <a:rPr lang="ru-RU" baseline="0"/>
                      <a:pPr/>
                      <a:t>[ПРОЦЕНТ]</a:t>
                    </a:fld>
                    <a:r>
                      <a:rPr lang="ru-RU" baseline="0"/>
                      <a:t> (10,4 тыс. чел.)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8C-4748-87C9-24A00957968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DAF693E-8E12-4B1D-9B64-5B783AA1880F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A12ADA76-68EA-412E-ABE7-06117BF3E0E9}" type="PERCENTAGE">
                      <a:rPr lang="ru-RU" baseline="0"/>
                      <a:pPr/>
                      <a:t>[ПРОЦЕНТ]</a:t>
                    </a:fld>
                    <a:r>
                      <a:rPr lang="ru-RU" baseline="0"/>
                      <a:t> (6,7 тыс. чел.)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8C-4748-87C9-24A00957968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Другие 16% (</a:t>
                    </a:r>
                    <a:fld id="{359B7A46-ED03-464B-833C-CC324E8FA531}" type="VALUE">
                      <a:rPr lang="en-US"/>
                      <a:pPr/>
                      <a:t>[ЗНАЧЕНИЕ]</a:t>
                    </a:fld>
                    <a:r>
                      <a:rPr lang="en-US"/>
                      <a:t>тыс. чел.)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8C-4748-87C9-24A00957968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Лист1!$B$92:$B$94</c:f>
              <c:strCache>
                <c:ptCount val="3"/>
                <c:pt idx="0">
                  <c:v>Женщины</c:v>
                </c:pt>
                <c:pt idx="1">
                  <c:v>Молодежь в возрасте до 35 лет</c:v>
                </c:pt>
                <c:pt idx="2">
                  <c:v>Другие</c:v>
                </c:pt>
              </c:strCache>
            </c:strRef>
          </c:cat>
          <c:val>
            <c:numRef>
              <c:f>Лист1!$C$92:$C$94</c:f>
              <c:numCache>
                <c:formatCode>General</c:formatCode>
                <c:ptCount val="3"/>
                <c:pt idx="0">
                  <c:v>10.4</c:v>
                </c:pt>
                <c:pt idx="1">
                  <c:v>6.7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8C-4748-87C9-24A009579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Лист1!$B$69</c:f>
              <c:strCache>
                <c:ptCount val="1"/>
                <c:pt idx="0">
                  <c:v>Количество  женщин, трудоустроенных на постоянные места работы,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4170FBE-CB54-4218-B269-FF8D509C02C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BE-4C55-8DF0-E0931A7BE7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B8DDC3-1846-4892-8128-DBD31A5A8C1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BE-4C55-8DF0-E0931A7BE7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86B5B5-8F3C-4B6C-81DF-1AF8F8DE254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BE-4C55-8DF0-E0931A7BE7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Лист1!$C$68:$E$68</c:f>
              <c:strCache>
                <c:ptCount val="3"/>
                <c:pt idx="0">
                  <c:v>1 пол. 2021 года</c:v>
                </c:pt>
                <c:pt idx="1">
                  <c:v>2 пол. 2021 года</c:v>
                </c:pt>
                <c:pt idx="2">
                  <c:v>2 пол. 2022 года</c:v>
                </c:pt>
              </c:strCache>
            </c:strRef>
          </c:cat>
          <c:val>
            <c:numRef>
              <c:f>Лист1!$C$69:$E$69</c:f>
              <c:numCache>
                <c:formatCode>General</c:formatCode>
                <c:ptCount val="3"/>
                <c:pt idx="0">
                  <c:v>51.2</c:v>
                </c:pt>
                <c:pt idx="1">
                  <c:v>49.3</c:v>
                </c:pt>
                <c:pt idx="2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DBE-4C55-8DF0-E0931A7BE7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0221248"/>
        <c:axId val="1500222336"/>
        <c:axId val="0"/>
      </c:bar3DChart>
      <c:catAx>
        <c:axId val="15002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500222336"/>
        <c:crosses val="autoZero"/>
        <c:auto val="1"/>
        <c:lblAlgn val="ctr"/>
        <c:lblOffset val="100"/>
        <c:noMultiLvlLbl val="0"/>
      </c:catAx>
      <c:valAx>
        <c:axId val="15002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5002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662214471538263E-2"/>
          <c:y val="0.90173707184958873"/>
          <c:w val="0.80667541282229027"/>
          <c:h val="9.8262928150411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Лист1!$B$88</c:f>
              <c:strCache>
                <c:ptCount val="1"/>
                <c:pt idx="0">
                  <c:v>Количество нетрудоустроенных  женщин,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1D-42F5-8EA2-4DEB606734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47,9%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1D-42F5-8EA2-4DEB606734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Лист1!$C$87:$D$87</c:f>
              <c:strCache>
                <c:ptCount val="2"/>
                <c:pt idx="0">
                  <c:v>1 пол. 2021 года</c:v>
                </c:pt>
                <c:pt idx="1">
                  <c:v>1 пол. 2022 года</c:v>
                </c:pt>
              </c:strCache>
            </c:strRef>
          </c:cat>
          <c:val>
            <c:numRef>
              <c:f>Лист1!$C$88:$D$88</c:f>
              <c:numCache>
                <c:formatCode>General</c:formatCode>
                <c:ptCount val="2"/>
                <c:pt idx="0">
                  <c:v>51</c:v>
                </c:pt>
                <c:pt idx="1">
                  <c:v>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1D-42F5-8EA2-4DEB60673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0222880"/>
        <c:axId val="1329848832"/>
        <c:axId val="0"/>
      </c:bar3DChart>
      <c:catAx>
        <c:axId val="15002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9848832"/>
        <c:crosses val="autoZero"/>
        <c:auto val="1"/>
        <c:lblAlgn val="ctr"/>
        <c:lblOffset val="100"/>
        <c:noMultiLvlLbl val="0"/>
      </c:catAx>
      <c:valAx>
        <c:axId val="13298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02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6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2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13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0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3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6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9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8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3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3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2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6F3691-52CA-4ED4-97C7-A0798FADCD9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DAB52F-0C6E-4952-B0FF-5D6CAA1A6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82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cz-dnr.ru/zhiteli-osvobozhdennyix-territorij-respubliki-trudoustraivayutsya-po-n.html" TargetMode="External"/><Relationship Id="rId2" Type="http://schemas.openxmlformats.org/officeDocument/2006/relationships/hyperlink" Target="https://mer.govdnr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hyperlink" Target="http://xvesti.ru/predpriyatiya/6507-average-salary-in-the-dpr-by-industr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4737" y="121679"/>
            <a:ext cx="7133517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МИНИСТЕРСТВО ОБРАЗОВАНИЯ И НАУКИ ДНР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ГОУ ВПО «ДОНЕЦКИЙ НАЦИОНАЛЬНЫЙ УНИВЕРСИТЕТ»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ЭКОНОМИЧЕСКИЙ 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ФАКУЛЬТЕТ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КАФЕДРА «НАЦИОНАЛЬНАЯ И РЕГИОНАЛЬНАЯ ЭКОНОМИКА»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2109" y="4046865"/>
            <a:ext cx="7565232" cy="26659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i="1" u="sng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Автор:</a:t>
            </a:r>
            <a:endParaRPr lang="ru-RU" sz="1600" b="1" i="1" u="sng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i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Печкина Анна Александровна</a:t>
            </a:r>
          </a:p>
          <a:p>
            <a:pPr>
              <a:lnSpc>
                <a:spcPct val="120000"/>
              </a:lnSpc>
            </a:pP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b="1" i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курс, ГиМУ-19</a:t>
            </a:r>
          </a:p>
          <a:p>
            <a:pPr>
              <a:lnSpc>
                <a:spcPct val="120000"/>
              </a:lnSpc>
            </a:pPr>
            <a:r>
              <a:rPr lang="ru-RU" sz="1600" b="1" i="1" u="sng" cap="none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ru-RU" sz="1600" i="1" u="sng" cap="none" dirty="0" smtClean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16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канд.экон.наук</a:t>
            </a:r>
            <a:r>
              <a:rPr lang="ru-RU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ст. пр.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каф. </a:t>
            </a:r>
            <a:r>
              <a:rPr lang="ru-RU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национальной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региональной эк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ономики </a:t>
            </a:r>
          </a:p>
          <a:p>
            <a:pPr>
              <a:lnSpc>
                <a:spcPct val="120000"/>
              </a:lnSpc>
            </a:pP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Закотнюк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Оксана Леонидовна</a:t>
            </a:r>
            <a:endParaRPr lang="ru-RU" b="1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5095" y="2346092"/>
            <a:ext cx="90438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+mj-lt"/>
              </a:rPr>
              <a:t>Регулирование уровня безработицы на региональном рынке труда</a:t>
            </a:r>
            <a:endParaRPr lang="ru-RU" sz="4000" b="1" i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9226" cy="16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40" y="122549"/>
            <a:ext cx="6948160" cy="716437"/>
          </a:xfrm>
        </p:spPr>
        <p:txBody>
          <a:bodyPr>
            <a:normAutofit/>
          </a:bodyPr>
          <a:lstStyle/>
          <a:p>
            <a:r>
              <a:rPr lang="ru-RU" sz="3600" i="1" dirty="0">
                <a:effectLst/>
              </a:rPr>
              <a:t>П</a:t>
            </a:r>
            <a:r>
              <a:rPr lang="ru-RU" sz="3600" i="1" dirty="0" smtClean="0">
                <a:effectLst/>
              </a:rPr>
              <a:t>ричины </a:t>
            </a:r>
            <a:r>
              <a:rPr lang="ru-RU" sz="3600" i="1" dirty="0">
                <a:effectLst/>
              </a:rPr>
              <a:t>данной тенденции</a:t>
            </a: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394" y="165668"/>
            <a:ext cx="56529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2) Низкий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уровень зарплаты.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момент января-апреля 2020 года средняя зарплата строителя составляла 11909 рублей, находясь в рейтинге среднемесячной зарплаты ДНР по видам экономической деятельности на 10 из 11 мест. Сейчас, как никогда, возросла потребность в квалифицированных мастерах строительного дела, однако на их обучение и образование нужно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время.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11332" y="2912533"/>
            <a:ext cx="5918899" cy="3843269"/>
          </a:xfrm>
          <a:prstGeom prst="rect">
            <a:avLst/>
          </a:prstGeom>
        </p:spPr>
      </p:pic>
      <p:pic>
        <p:nvPicPr>
          <p:cNvPr id="4098" name="Picture 2" descr="https://www.prizyv.ru/wp-content/uploads/2020/04/FSSP-Sberbank-Dolgi-Rossiy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4" y="3151101"/>
            <a:ext cx="5458187" cy="36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nbusiness.kz/ru/images/original/64/images/MOKNUl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2" y="838986"/>
            <a:ext cx="5918899" cy="20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40" y="122549"/>
            <a:ext cx="6948160" cy="716437"/>
          </a:xfrm>
        </p:spPr>
        <p:txBody>
          <a:bodyPr/>
          <a:lstStyle/>
          <a:p>
            <a:r>
              <a:rPr lang="ru-RU" i="1" dirty="0">
                <a:effectLst/>
              </a:rPr>
              <a:t>П</a:t>
            </a:r>
            <a:r>
              <a:rPr lang="ru-RU" i="1" dirty="0" smtClean="0">
                <a:effectLst/>
              </a:rPr>
              <a:t>ричины </a:t>
            </a:r>
            <a:r>
              <a:rPr lang="ru-RU" i="1" dirty="0">
                <a:effectLst/>
              </a:rPr>
              <a:t>данной тенденции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876" y="189221"/>
            <a:ext cx="586897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3) Престижность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Статус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слесаря-сантехника не такой высокий, как у юриста, хоть он более востребованный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По Единой оперативной базе свободных рабочих мест РЦЗ ДНР только по Донецку требуется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+mj-lt"/>
              </a:rPr>
              <a:t>420 специалистов данной профессии из 10 471 свободной вакансии (на момент 02.10.2022) и всего 13 </a:t>
            </a:r>
            <a:r>
              <a:rPr lang="ru-RU" sz="2000" dirty="0" smtClean="0">
                <a:latin typeface="+mj-lt"/>
              </a:rPr>
              <a:t>записей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 необходимости юристов по всей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стране.</a:t>
            </a:r>
            <a:endParaRPr lang="ru-RU" sz="2000" dirty="0"/>
          </a:p>
        </p:txBody>
      </p:sp>
      <p:pic>
        <p:nvPicPr>
          <p:cNvPr id="5122" name="Picture 2" descr="https://avatars.mds.yandex.net/get-altay/3766813/2a000001751129218225879cc484d7b755ab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3494008"/>
            <a:ext cx="4826092" cy="305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0.wp.com/businessman.ru/static/img/a/27963/250971/3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838986"/>
            <a:ext cx="4826092" cy="259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b="59307"/>
          <a:stretch/>
        </p:blipFill>
        <p:spPr>
          <a:xfrm>
            <a:off x="118533" y="3174654"/>
            <a:ext cx="6942667" cy="263447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t="81634"/>
          <a:stretch/>
        </p:blipFill>
        <p:spPr>
          <a:xfrm>
            <a:off x="118533" y="5809130"/>
            <a:ext cx="6942667" cy="7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40" y="122549"/>
            <a:ext cx="6948160" cy="716437"/>
          </a:xfrm>
        </p:spPr>
        <p:txBody>
          <a:bodyPr/>
          <a:lstStyle/>
          <a:p>
            <a:r>
              <a:rPr lang="ru-RU" i="1" dirty="0">
                <a:effectLst/>
              </a:rPr>
              <a:t>П</a:t>
            </a:r>
            <a:r>
              <a:rPr lang="ru-RU" i="1" dirty="0" smtClean="0">
                <a:effectLst/>
              </a:rPr>
              <a:t>ричины </a:t>
            </a:r>
            <a:r>
              <a:rPr lang="ru-RU" i="1" dirty="0">
                <a:effectLst/>
              </a:rPr>
              <a:t>данной тенденции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932" y="922540"/>
            <a:ext cx="66993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4) Сложности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трудоустройства женщин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из-за половой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дискриминации,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также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выпускников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вузов и других учебных заведений, возникающие из-за отсутствия необходимого для работодателей опыта работы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неналаженной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системы прогнозирования актуальных и востребованных профессий, как следствие, несоответствия спроса и предложения специальностей.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9212" y="4953338"/>
            <a:ext cx="4798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Согласно </a:t>
            </a:r>
            <a:r>
              <a:rPr lang="ru-RU" dirty="0">
                <a:latin typeface="+mj-lt"/>
              </a:rPr>
              <a:t>данным отчета РЦЗ ДНР в 1 полугодии 2021 года из 20,3 тыс. лиц, ищущих работу, 51% или 10,4 тыс. человек составляет категория женщин, а второе место занимает молодежь в возрасте до 35 лет – 33% или 6,7 тыс. </a:t>
            </a:r>
            <a:r>
              <a:rPr lang="ru-RU" dirty="0" smtClean="0">
                <a:latin typeface="+mj-lt"/>
              </a:rPr>
              <a:t>человек.</a:t>
            </a:r>
            <a:endParaRPr lang="ru-RU" dirty="0">
              <a:latin typeface="+mj-lt"/>
            </a:endParaRPr>
          </a:p>
        </p:txBody>
      </p:sp>
      <p:pic>
        <p:nvPicPr>
          <p:cNvPr id="9218" name="Picture 2" descr="https://avatars.mds.yandex.net/get-zen_doc/40170/pub_5c518bb348e55b00ad4edbe7_5c518cc5327a7c00ac19c65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6" y="3691038"/>
            <a:ext cx="6495067" cy="302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783584"/>
              </p:ext>
            </p:extLst>
          </p:nvPr>
        </p:nvGraphicFramePr>
        <p:xfrm>
          <a:off x="7245871" y="1011219"/>
          <a:ext cx="4787470" cy="338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47541" y="4182794"/>
            <a:ext cx="4801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Рис.7.</a:t>
            </a:r>
            <a:r>
              <a:rPr lang="ru-RU" sz="16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/>
              <a:t>Категории </a:t>
            </a:r>
            <a:r>
              <a:rPr lang="ru-RU" dirty="0"/>
              <a:t>лиц, ищущих работу в 1-м полугодии </a:t>
            </a:r>
            <a:r>
              <a:rPr lang="ru-RU" dirty="0" smtClean="0"/>
              <a:t>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40" y="122549"/>
            <a:ext cx="6948160" cy="716437"/>
          </a:xfrm>
        </p:spPr>
        <p:txBody>
          <a:bodyPr/>
          <a:lstStyle/>
          <a:p>
            <a:r>
              <a:rPr lang="ru-RU" i="1" dirty="0">
                <a:effectLst/>
              </a:rPr>
              <a:t>П</a:t>
            </a:r>
            <a:r>
              <a:rPr lang="ru-RU" i="1" dirty="0" smtClean="0">
                <a:effectLst/>
              </a:rPr>
              <a:t>ричины </a:t>
            </a:r>
            <a:r>
              <a:rPr lang="ru-RU" i="1" dirty="0">
                <a:effectLst/>
              </a:rPr>
              <a:t>данной тенденции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933" y="922540"/>
            <a:ext cx="534962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4) Актуальная поправка*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связи с мобилизацией ситуация изменилась.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Возможностей трудоустроиться у женщин стало больше.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9878" y="5011610"/>
            <a:ext cx="53893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Закономерно, количество женщин, трудоустроившихся на постоянные места работы, составило в 1-й половине 2022 года 57,7%, что на 6,5% и 8,4% больше показателей соответствующих полугодий 2021 года.</a:t>
            </a:r>
            <a:endParaRPr lang="ru-RU" sz="20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731276"/>
              </p:ext>
            </p:extLst>
          </p:nvPr>
        </p:nvGraphicFramePr>
        <p:xfrm>
          <a:off x="5924856" y="1029819"/>
          <a:ext cx="6319729" cy="307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220154"/>
              </p:ext>
            </p:extLst>
          </p:nvPr>
        </p:nvGraphicFramePr>
        <p:xfrm>
          <a:off x="314281" y="2883531"/>
          <a:ext cx="5559394" cy="320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2958353" y="4109421"/>
            <a:ext cx="1140311" cy="6454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0855" y="4155440"/>
            <a:ext cx="575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- 3,1%</a:t>
            </a:r>
            <a:endParaRPr lang="ru-RU" sz="1200" b="1" dirty="0"/>
          </a:p>
        </p:txBody>
      </p:sp>
      <p:sp>
        <p:nvSpPr>
          <p:cNvPr id="14" name="Выгнутая вниз стрелка 13"/>
          <p:cNvSpPr/>
          <p:nvPr/>
        </p:nvSpPr>
        <p:spPr>
          <a:xfrm rot="20762581">
            <a:off x="7812631" y="2151762"/>
            <a:ext cx="2441817" cy="2691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65423" y="2276004"/>
            <a:ext cx="606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+ 6,5%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01430" y="2137504"/>
            <a:ext cx="606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+ 8,4%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159" y="6088828"/>
            <a:ext cx="55593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5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Рис.8.</a:t>
            </a:r>
            <a:r>
              <a:rPr lang="ru-RU" sz="15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lang="ru-RU" sz="1500" dirty="0"/>
              <a:t>Сравнение количества  женщин, ищущих работу, в 1-х полугодиях 2021 и 2022 </a:t>
            </a:r>
            <a:r>
              <a:rPr lang="ru-RU" sz="1500" dirty="0" smtClean="0"/>
              <a:t>годов, %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6720" y="41551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Рис.9.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Сравнение </a:t>
            </a:r>
            <a:r>
              <a:rPr lang="ru-RU" sz="1500" dirty="0">
                <a:solidFill>
                  <a:sysClr val="windowText" lastClr="000000"/>
                </a:solidFill>
              </a:rPr>
              <a:t>количества  женщин, трудоустроенных на постоянные места работы в анализируемых полугодиях 2021-2022 годов, %</a:t>
            </a:r>
          </a:p>
        </p:txBody>
      </p:sp>
    </p:spTree>
    <p:extLst>
      <p:ext uri="{BB962C8B-B14F-4D97-AF65-F5344CB8AC3E}">
        <p14:creationId xmlns:p14="http://schemas.microsoft.com/office/powerpoint/2010/main" val="33816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40" y="122549"/>
            <a:ext cx="6948160" cy="716437"/>
          </a:xfrm>
        </p:spPr>
        <p:txBody>
          <a:bodyPr/>
          <a:lstStyle/>
          <a:p>
            <a:r>
              <a:rPr lang="ru-RU" i="1" dirty="0">
                <a:effectLst/>
              </a:rPr>
              <a:t>П</a:t>
            </a:r>
            <a:r>
              <a:rPr lang="ru-RU" i="1" dirty="0" smtClean="0">
                <a:effectLst/>
              </a:rPr>
              <a:t>ричины </a:t>
            </a:r>
            <a:r>
              <a:rPr lang="ru-RU" i="1" dirty="0">
                <a:effectLst/>
              </a:rPr>
              <a:t>данной тенденции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790" y="1121315"/>
            <a:ext cx="627510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5) Преобладание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 большим отрывом свободных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вакансий физического труда над интеллектуальным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в связи с чем профессиональная подготовка, переподготовка и обучение нацелены на рабочие профессии.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02457" y="4503185"/>
            <a:ext cx="5052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Так, в течение января-июня 2021 года центры занятости ДНР располагали информацией о наличии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39,1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тыс. вакансий, поступивших от работодателей, из них: по рабочим профессиям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51% (20,1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тыс.); служащих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33% (12,7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тыс.); неквалифицированных рабочих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16% (6,3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ед.).</a:t>
            </a:r>
            <a:endParaRPr lang="ru-RU" dirty="0"/>
          </a:p>
        </p:txBody>
      </p:sp>
      <p:pic>
        <p:nvPicPr>
          <p:cNvPr id="5" name="Рисунок 4" descr="https://is42-2018.susu.ru/voronchikhinaea/wp-content/uploads/sites/13/2018/11/c3b4d7f58810f7b5479243b9d7_596f05e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" y="3173131"/>
            <a:ext cx="6114972" cy="336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55472743"/>
              </p:ext>
            </p:extLst>
          </p:nvPr>
        </p:nvGraphicFramePr>
        <p:xfrm>
          <a:off x="6577551" y="989704"/>
          <a:ext cx="5486400" cy="310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49826" y="3821664"/>
            <a:ext cx="5158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ru-RU" sz="1500" b="1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Рис.10.</a:t>
            </a:r>
            <a:r>
              <a:rPr lang="ru-RU" sz="15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</a:rPr>
              <a:t>Свободные вакансии, поступившие от работодателей в течение января-июня 2022 г.</a:t>
            </a:r>
          </a:p>
        </p:txBody>
      </p:sp>
    </p:spTree>
    <p:extLst>
      <p:ext uri="{BB962C8B-B14F-4D97-AF65-F5344CB8AC3E}">
        <p14:creationId xmlns:p14="http://schemas.microsoft.com/office/powerpoint/2010/main" val="2821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868"/>
            <a:ext cx="12085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устранения безработицы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уделить большое внимание коммуникационной составляющей между населением, работодателями, а также их посредником – государством, 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применить следующие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ww.vstu.ru/upload/iblock/f4c/f4cf438be941eb7cbdbb6455152bdd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83" y="1483863"/>
            <a:ext cx="7824248" cy="5216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13" y="200499"/>
            <a:ext cx="57754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 информацией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учреждениями профессионального образования о состоянии и перспективах развития рынка труда, требованиях к подготовке специалистов и их качествам.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813" y="1616697"/>
            <a:ext cx="57754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Популяризировать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необходимы для дальнейшего развития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самым позволить специалистам работать по образованию, не ища другие альтернативы.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6276" y="4018355"/>
            <a:ext cx="5844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Повысить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заработную плату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жителям Республики, в частности на востребованные профессии, что увеличит их привлекательность, а значит и предложение на рынке.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 тому же согласно результатам социологического опроса, проведенного РЦЗ ДНР 7-20 февраля 2022 года, основополагающим критерием при выборе работы для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населения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является высокий уровень оплаты труда и наличие материальных поощрений. Так определило большинство (42%)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опрошенных.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1380373"/>
              </p:ext>
            </p:extLst>
          </p:nvPr>
        </p:nvGraphicFramePr>
        <p:xfrm>
          <a:off x="21995" y="3032895"/>
          <a:ext cx="5992306" cy="382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 descr="https://lawyers-age.ru/wp-content/uploads/6/6/7/667c82d6c74590e9da0e7bed26c6740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26" y="358218"/>
            <a:ext cx="5569895" cy="3544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365779"/>
            <a:ext cx="6096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Наладить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качественную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отделов в школах со старшеклассниками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способствующую помочь будущим абитуриентам сделать правильный выбор профессии в соответствии с их предрасположенностями, а также потребностями рынка труда, принимая во внимание непостоянство его конъюнктуры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9970" y="3837642"/>
            <a:ext cx="572207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Внедрить государственное поощрение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предприятий, трудоустраивающих молодых специалистов без опыта работы, обучающих и повышающих их квалификации.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9970" y="5204170"/>
            <a:ext cx="578532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Создавать целенаправленный набор студентов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по окончанию образования, будут трудоустроены.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avatars.mds.yandex.net/i?id=82b7941d3dd7d3f45816ae8a536d759d-4568203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dop-obrazovanie.com/images/2020/vybor_profe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07" y="365779"/>
            <a:ext cx="5474650" cy="324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redit-on.ru/wp-content/uploads/9/2/d/92dacae94d4fcce93675776f2e7660e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0" y="2893394"/>
            <a:ext cx="5941995" cy="356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6235" y="4003425"/>
            <a:ext cx="557124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позволяющие людям после декретного отпуска быстрее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адаптироваться к рабочей среде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специальные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и учреждения 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профессиональному обучению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подготовке и переподготовке кадров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большим количеством курсов, тем самым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поощряя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профессионализма.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235" y="150786"/>
            <a:ext cx="5847761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302030"/>
              </a:buClr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Повысить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инвестиционную привлекательность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Донецкой Народной Республики путем стимулирования деловой активности, продвижения брендов городов и в целом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ее имиджа на международной арене и поддержания малого и среднего предпринимательства, создав выгодные условия для его развития (льготы, кредиты и т.д.). Как следствие, начавшие свою деятельность предприятия обеспечат местных жителей новыми рабочими местами, новыми возможностями всего спектра различных профессий, а также налоговые поступления.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kleo.ru/img/articles/528da01789c53ba6aec73b60c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4" y="3658043"/>
            <a:ext cx="5640371" cy="2934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2a0000017a072991124e18256e98f417a139-426145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87" y="207330"/>
            <a:ext cx="5501938" cy="366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933" y="141401"/>
            <a:ext cx="3903302" cy="543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8641" y="590597"/>
            <a:ext cx="111211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баланса спроса и предложения рабочей силы на рынке труда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безработица, острейшая социально-экономическая проблема современного общества, негативные последствия для проживаемого населения которой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порождают необходимость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качественном и усовершенствованном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уровня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рынка труда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ДНР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позволил разработать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методы снижения безработицы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именно продолжение активной организации временных работ, пути совершенствования взаимодействия населения, работодателей, образовательных учреждений и государства, усиление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мобильности,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налаживании системы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трудоустройства выпускников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заведений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своей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меры по повышению инвестиционной привлекательности Донецкой Народной Республики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ресурсы Донетчины традиционно отличаются высокой трудоспособностью, мобильностью и адаптационными качествами, а также способностью к саморазвитию, что позволит гармонично и эффективно влиться в российский рынок труда.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novosti.ru/uploads/2021-05/1622019361_Fiziki-poluchili-samoe-chietkoe-izobrazhenie-atomov-za-vsyu-istoriyu-nauki-F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/>
          <a:stretch/>
        </p:blipFill>
        <p:spPr bwMode="auto">
          <a:xfrm>
            <a:off x="4265078" y="4535032"/>
            <a:ext cx="3490389" cy="2322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17708"/>
              </p:ext>
            </p:extLst>
          </p:nvPr>
        </p:nvGraphicFramePr>
        <p:xfrm>
          <a:off x="6450806" y="1125127"/>
          <a:ext cx="5368501" cy="350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368" y="-208388"/>
            <a:ext cx="10353762" cy="970450"/>
          </a:xfrm>
        </p:spPr>
        <p:txBody>
          <a:bodyPr/>
          <a:lstStyle/>
          <a:p>
            <a:r>
              <a:rPr lang="ru-RU" b="1" dirty="0">
                <a:ln>
                  <a:solidFill>
                    <a:srgbClr val="FFB3B3"/>
                  </a:solidFill>
                </a:ln>
                <a:solidFill>
                  <a:schemeClr val="tx1"/>
                </a:solidFill>
                <a:effectLst/>
              </a:rPr>
              <a:t>Актуальность</a:t>
            </a:r>
            <a:endParaRPr lang="ru-RU" dirty="0">
              <a:ln>
                <a:solidFill>
                  <a:srgbClr val="FFB3B3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36" y="1033728"/>
            <a:ext cx="6220210" cy="391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любой рынок ресурсов, он формируется за счет взаимодействия спроса и предложения. Несогласование между этими величинами может привести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б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езработице –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негативно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социально-экономическому явлению, которое </a:t>
            </a:r>
            <a:r>
              <a:rPr lang="ru-RU" sz="17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к: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нерациональному использованию человеческого капитала,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снижению покупательской способности населения и его профессиональных навыков,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потере потенциального ВРП и ВНП,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упадку культурных ценностей,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обострению политической ситуации,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и поэтому, регулируя уровень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безработицы на рынке труда,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Sun" panose="02010600030101010101" pitchFamily="2" charset="-122"/>
              </a:rPr>
              <a:t> государство может обеспечить не только достойные условия жизни, но и положительный культурно-эмоциональный компонент своих граждан. 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036" y="468974"/>
            <a:ext cx="1193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Рынок труда – это система общественных отношений между работодателями и наемными работниками, связанных с куплей и продажей </a:t>
            </a:r>
            <a:r>
              <a:rPr lang="ru-RU" dirty="0" smtClean="0"/>
              <a:t>труда.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1200" y="4873475"/>
            <a:ext cx="70330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ДНР,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несмотря на положительную тенденцию роста показателя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общей доли трудоустроенных граждан (от числа состоявших на учете)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вследствие активной деятельности Республиканского центра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занятости на рынке труда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проблема безработицы остается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острой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Так, анализируя опыт трех последних лет, можно сделать вывод, что количество безработных хоть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снижается применяемыми мерами,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но стабильно занимает высокую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планку (см. рис. 1).</a:t>
            </a:r>
            <a:endParaRPr lang="ru-RU" dirty="0"/>
          </a:p>
        </p:txBody>
      </p:sp>
      <p:pic>
        <p:nvPicPr>
          <p:cNvPr id="1028" name="Picture 4" descr="https://aktanysh.tatarstan.ru/file/news/901_n198182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3" y="4826861"/>
            <a:ext cx="4129297" cy="200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39820" y="2448562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78,4%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38418" y="2310063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83,2%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77649" y="2171563"/>
            <a:ext cx="636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83,7%</a:t>
            </a:r>
            <a:endParaRPr lang="ru-RU" sz="1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9093560" y="1174879"/>
            <a:ext cx="769614" cy="117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63174" y="1023178"/>
            <a:ext cx="1691028" cy="303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Доля трудоустроенных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2425" y="4545009"/>
            <a:ext cx="628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Рис.1.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Безработные на рынке труда Донецкой Народной Республики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8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933" y="141401"/>
            <a:ext cx="3903302" cy="5431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952" y="684503"/>
            <a:ext cx="116138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вышеизложенные меры, мы получим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социальный эффект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психологического напряжения населения, связанного с проблемами трудоустройства как фактора невозможности обеспечить свою жизнь, следовательно, уменьшим показатели преступности, употребления алкоголя и наркотических веществ. С другой стороны, достигнем относительного баланса предложения и спроса на рынке труда в соответствии с ожиданиями лиц, ищущих работу, а также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динамики в развитии экономики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ДНР как региона России.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виду актуальности темы интерес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дальнейших исследований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направление более детальной разработки системы трудоустройства выпускников вузов по своей специальности, анализ наличия гендерной дискриминации в сфере занятости, совершенствование методов прогнозирования востребованных профессий и т.д.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idpostrahovke.ru/wp-content/uploads/2020/07/otzyvy-o-strahovyh-kompaniyah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29" y="3623526"/>
            <a:ext cx="4844710" cy="3234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42" y="5081045"/>
            <a:ext cx="6768446" cy="722211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FFFF"/>
                </a:solidFill>
              </a:rPr>
              <a:t>Спасибо за внимание!!!</a:t>
            </a:r>
            <a:endParaRPr lang="ru-RU" sz="50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933" y="1161983"/>
            <a:ext cx="7029255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экономического развития ДНР (офиц. сайт)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[Электронный ресурс]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доступа: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https://mer.govdnr.ru/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02.10.2022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центр занятости Донецкой Народной Республики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(офиц. сайт)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[Электронный ресурс]. – Режим доступа: </a:t>
            </a:r>
            <a:r>
              <a:rPr lang="ru-RU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https://rcz-dnr.ru/zhiteli-osvobozhdennyix-territorij-respubliki-trudoustraivayutsya-po-n.html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(дата обращения: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02.10.2022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0043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зарплата в ДНР по отраслям – учителя на втором месте / Вестник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Харцызска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2020. – [Электронный ресурс]. – Режим доступа: </a:t>
            </a:r>
            <a:r>
              <a:rPr lang="ru-RU" u="sng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xvesti.ru/predpriyatiya/6507-average-salary-in-the-dpr-by-industry.html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обращения: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02.10.2022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3071" r="9341"/>
          <a:stretch/>
        </p:blipFill>
        <p:spPr>
          <a:xfrm>
            <a:off x="7758260" y="643907"/>
            <a:ext cx="4093338" cy="560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8280" y="365063"/>
            <a:ext cx="7843100" cy="7222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Список использованных источников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olidarnost.org/netcat_files/1447/1492/bezraboti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0" y="2592594"/>
            <a:ext cx="5055939" cy="401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onpress.com/files/images/news/1709/170901151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35" y="2248348"/>
            <a:ext cx="5405839" cy="435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0161" y="251873"/>
            <a:ext cx="10510065" cy="219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Выбранная тема исследования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</a:t>
            </a:r>
            <a:r>
              <a:rPr lang="ru-RU" sz="2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связи с возобновившимися активными военными действиями, разрушившими и повредившими многочисленные объекты инфраструктуры, то есть потенциальные места работы по различным специальностям;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эвакуировавшимися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людьми,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являющимися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потенциальной рабочей силой и квалифицированными кадрами, многочисленными потерями жизней, ситуация на рынке труда изменилась.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474" y="921058"/>
            <a:ext cx="649232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Итак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 первом полугодии 2022 года на учете в центрах занятости ДНР состояли 31 148 лиц, ищущих работу, что в 1,5 раза больше в сравнении с аналогичными периодами 2021 года, когда на учете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20 300 и 20 505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человек.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868511"/>
              </p:ext>
            </p:extLst>
          </p:nvPr>
        </p:nvGraphicFramePr>
        <p:xfrm>
          <a:off x="6648052" y="167877"/>
          <a:ext cx="5339552" cy="411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72754" y="210908"/>
            <a:ext cx="8405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современного положения дел</a:t>
            </a:r>
            <a:endParaRPr lang="ru-RU" sz="2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5347" y="4898605"/>
            <a:ext cx="508225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Такое резкое увеличение показателя обусловлено </a:t>
            </a:r>
            <a:r>
              <a:rPr lang="ru-RU" sz="20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жителями освобожденных населенных пунктов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занимающих 14 318 человек из общего количества незанятых лиц. </a:t>
            </a:r>
          </a:p>
        </p:txBody>
      </p:sp>
      <p:pic>
        <p:nvPicPr>
          <p:cNvPr id="2050" name="Picture 2" descr="https://img5.lalafo.com/i/posters/original/17/c7/17/306307093446c2aff7fb66ecb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4" y="2771392"/>
            <a:ext cx="6453072" cy="37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2" y="3943876"/>
            <a:ext cx="53293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Рис.2.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Численность лиц</a:t>
            </a:r>
            <a:r>
              <a:rPr lang="ru-RU" sz="1600" dirty="0" smtClean="0">
                <a:latin typeface="+mj-lt"/>
              </a:rPr>
              <a:t>, ищущих </a:t>
            </a:r>
            <a:r>
              <a:rPr lang="ru-RU" sz="1600" dirty="0">
                <a:latin typeface="+mj-lt"/>
              </a:rPr>
              <a:t>работу, состоявших на учете в центре </a:t>
            </a:r>
            <a:r>
              <a:rPr lang="ru-RU" sz="1600" dirty="0" smtClean="0">
                <a:latin typeface="+mj-lt"/>
              </a:rPr>
              <a:t>занятости ДНР (человек)</a:t>
            </a:r>
            <a:endParaRPr lang="ru-RU" sz="1600" dirty="0">
              <a:latin typeface="+mj-lt"/>
            </a:endParaRPr>
          </a:p>
          <a:p>
            <a:pPr algn="ctr"/>
            <a:r>
              <a:rPr lang="ru-RU" sz="1600" dirty="0" smtClean="0"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967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18" y="1105870"/>
            <a:ext cx="6804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трудоустроенных так же возрос: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2754" y="210908"/>
            <a:ext cx="8405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современного положения дел</a:t>
            </a:r>
            <a:endParaRPr lang="ru-RU" sz="2800" b="1" i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713070"/>
              </p:ext>
            </p:extLst>
          </p:nvPr>
        </p:nvGraphicFramePr>
        <p:xfrm>
          <a:off x="601618" y="1877722"/>
          <a:ext cx="5697708" cy="406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69" y="1041356"/>
            <a:ext cx="5169436" cy="5500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901" y="5938221"/>
            <a:ext cx="58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Рис.3.</a:t>
            </a:r>
            <a:r>
              <a:rPr lang="ru-RU" sz="1600" dirty="0" smtClean="0">
                <a:latin typeface="+mj-lt"/>
              </a:rPr>
              <a:t> Динамика изменения численности трудоустроенных лиц </a:t>
            </a:r>
            <a:r>
              <a:rPr lang="ru-RU" sz="1600" dirty="0">
                <a:latin typeface="+mj-lt"/>
              </a:rPr>
              <a:t>по направлениям центров </a:t>
            </a:r>
            <a:r>
              <a:rPr lang="ru-RU" sz="1600" dirty="0" smtClean="0">
                <a:latin typeface="+mj-lt"/>
              </a:rPr>
              <a:t>занятости Донецкой Народной Республики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13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72754" y="210908"/>
            <a:ext cx="8405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современного положения дел</a:t>
            </a:r>
            <a:endParaRPr lang="ru-RU" sz="2800" b="1" i="1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522409"/>
              </p:ext>
            </p:extLst>
          </p:nvPr>
        </p:nvGraphicFramePr>
        <p:xfrm>
          <a:off x="6374165" y="891518"/>
          <a:ext cx="5817835" cy="396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6006" y="887944"/>
            <a:ext cx="6083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Это связано, прежде всего, с потребностью в обеспечении временной занятостью, так как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жители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освобожденных населенных пунктов остро нуждаются в социальной поддержке.</a:t>
            </a:r>
            <a:endParaRPr lang="ru-RU" sz="2400" dirty="0"/>
          </a:p>
        </p:txBody>
      </p:sp>
      <p:pic>
        <p:nvPicPr>
          <p:cNvPr id="1030" name="Picture 6" descr="https://ulmeria.ru/sites/default/files/news/preview_images/%D1%81%D0%BE%D1%86%D0%BF%D0%BE%D0%B4%D0%B4%D0%B5%D1%80%D0%B6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5" y="2498857"/>
            <a:ext cx="5947446" cy="4023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низ стрелка 6"/>
          <p:cNvSpPr/>
          <p:nvPr/>
        </p:nvSpPr>
        <p:spPr>
          <a:xfrm rot="20200330">
            <a:off x="7790631" y="1356466"/>
            <a:ext cx="3160140" cy="538714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4165" y="5458353"/>
            <a:ext cx="553916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видим, в 2022 году трудоустроили 15 425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которых 9 635 – жители освобожденных территорий (62%).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5408" y="1840976"/>
            <a:ext cx="763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2,5 раз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89025" y="1572796"/>
            <a:ext cx="67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5 раз 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1948" y="4840912"/>
            <a:ext cx="62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Рис.4.</a:t>
            </a:r>
            <a:r>
              <a:rPr lang="ru-RU" sz="1400" dirty="0" smtClean="0">
                <a:latin typeface="+mj-lt"/>
              </a:rPr>
              <a:t> Динамика трудоустроенных лиц на временных работах в Донецкой Народной Республике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28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671" y="176667"/>
            <a:ext cx="110803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проанализировать рынок труда в Донецкой Народной Республике, разработать и предложить эффективные меры по его региональному регулированию, в частности решению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регулирования уровня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безработицы.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st.depositphotos.com/3643473/5136/i/950/depositphotos_51365943-stock-photo-magnifying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8" y="2237591"/>
            <a:ext cx="7220996" cy="4379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250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793" y="210297"/>
            <a:ext cx="10803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Анализ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рынка труда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ДНР в своей динамике выявил тенденцию: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свободных рабочих мест превышает число лиц, ищущих работу, однако требования, условия и само направление деятельности не соответствуют их ожиданиям и часто профессиональному образованию.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Так, на 10 свободных вакансий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1-й половине 2020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года претендовало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незанятых трудовой деятельностью гражданина, состоящих на учете в центрах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занятости.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" y="2711109"/>
            <a:ext cx="2293819" cy="716342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881202"/>
              </p:ext>
            </p:extLst>
          </p:nvPr>
        </p:nvGraphicFramePr>
        <p:xfrm>
          <a:off x="6378047" y="2518621"/>
          <a:ext cx="5541426" cy="367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792009"/>
              </p:ext>
            </p:extLst>
          </p:nvPr>
        </p:nvGraphicFramePr>
        <p:xfrm>
          <a:off x="1640200" y="3619939"/>
          <a:ext cx="4572000" cy="241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>
            <a:off x="2484295" y="3069280"/>
            <a:ext cx="786030" cy="975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15990" y="2899101"/>
            <a:ext cx="3230362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это соотношение 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спроса и предложения на рабочую силу.</a:t>
            </a:r>
            <a:endParaRPr lang="ru-RU" sz="1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2924" y="6062479"/>
            <a:ext cx="637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Рис.5.</a:t>
            </a:r>
            <a:r>
              <a:rPr lang="ru-RU" sz="1600" dirty="0" smtClean="0">
                <a:latin typeface="+mj-lt"/>
              </a:rPr>
              <a:t> Динамика изменения коэффициента напряженности на рынке труда Донецкой Народной Республики </a:t>
            </a:r>
            <a:endParaRPr lang="ru-RU" sz="1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6352" y="6223844"/>
            <a:ext cx="637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Рис.6.</a:t>
            </a:r>
            <a:r>
              <a:rPr lang="ru-RU" sz="1600" dirty="0" smtClean="0">
                <a:latin typeface="+mj-lt"/>
              </a:rPr>
              <a:t> Динамика изменения данных для нахождения коэффициента напряженности на рынке труда Донецкой Народной Республики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5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840" y="122549"/>
            <a:ext cx="6948160" cy="716437"/>
          </a:xfrm>
        </p:spPr>
        <p:txBody>
          <a:bodyPr>
            <a:normAutofit/>
          </a:bodyPr>
          <a:lstStyle/>
          <a:p>
            <a:r>
              <a:rPr lang="ru-RU" sz="3600" i="1" dirty="0">
                <a:effectLst/>
              </a:rPr>
              <a:t>П</a:t>
            </a:r>
            <a:r>
              <a:rPr lang="ru-RU" sz="3600" i="1" dirty="0" smtClean="0">
                <a:effectLst/>
              </a:rPr>
              <a:t>ричины </a:t>
            </a:r>
            <a:r>
              <a:rPr lang="ru-RU" sz="3600" i="1" dirty="0">
                <a:effectLst/>
              </a:rPr>
              <a:t>данной тенденции</a:t>
            </a:r>
            <a:endParaRPr lang="ru-RU" sz="3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2808" y="852894"/>
            <a:ext cx="6106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1) Несоответствие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востребованности специальностей.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5810" y="1673544"/>
            <a:ext cx="6133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Рынок труда переполнен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юристами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экономистами, в то время как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первоочередно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необходимы строители, квалифицированные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рабочие промышленности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транспорта,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установок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также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кадры в здравоохранении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образовании.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233" y="3327498"/>
            <a:ext cx="1707028" cy="1798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909" y="4663547"/>
            <a:ext cx="1859441" cy="1867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8" y="4061515"/>
            <a:ext cx="3010161" cy="2469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96" y="328132"/>
            <a:ext cx="1982637" cy="3508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932" y="1074856"/>
            <a:ext cx="2621507" cy="253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315" y="4303860"/>
            <a:ext cx="1424698" cy="21854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2797" y="4160628"/>
            <a:ext cx="2051531" cy="2471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4209" y="3967973"/>
            <a:ext cx="2015406" cy="25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Другая 64">
      <a:dk1>
        <a:sysClr val="windowText" lastClr="000000"/>
      </a:dk1>
      <a:lt1>
        <a:srgbClr val="000000"/>
      </a:lt1>
      <a:dk2>
        <a:srgbClr val="FFF0EB"/>
      </a:dk2>
      <a:lt2>
        <a:srgbClr val="000000"/>
      </a:lt2>
      <a:accent1>
        <a:srgbClr val="000000"/>
      </a:accent1>
      <a:accent2>
        <a:srgbClr val="C04F32"/>
      </a:accent2>
      <a:accent3>
        <a:srgbClr val="DD8C3C"/>
      </a:accent3>
      <a:accent4>
        <a:srgbClr val="000000"/>
      </a:accent4>
      <a:accent5>
        <a:srgbClr val="C00000"/>
      </a:accent5>
      <a:accent6>
        <a:srgbClr val="000000"/>
      </a:accent6>
      <a:hlink>
        <a:srgbClr val="000000"/>
      </a:hlink>
      <a:folHlink>
        <a:srgbClr val="B99E84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4261</TotalTime>
  <Words>1502</Words>
  <Application>Microsoft Office PowerPoint</Application>
  <PresentationFormat>Широкоэкранный</PresentationFormat>
  <Paragraphs>111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SimSun</vt:lpstr>
      <vt:lpstr>Arial</vt:lpstr>
      <vt:lpstr>Calibri</vt:lpstr>
      <vt:lpstr>Symbol</vt:lpstr>
      <vt:lpstr>Times New Roman</vt:lpstr>
      <vt:lpstr>Trebuchet MS</vt:lpstr>
      <vt:lpstr>Wingdings</vt:lpstr>
      <vt:lpstr>Wingdings 2</vt:lpstr>
      <vt:lpstr>Грифель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данной тенденции</vt:lpstr>
      <vt:lpstr>Причины данной тенденции</vt:lpstr>
      <vt:lpstr>Причины данной тенденции</vt:lpstr>
      <vt:lpstr>Причины данной тенденции</vt:lpstr>
      <vt:lpstr>Причины данной тенденции</vt:lpstr>
      <vt:lpstr>Причины данной тенденции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Заключение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BittehWin</dc:creator>
  <cp:lastModifiedBy>BittehWin</cp:lastModifiedBy>
  <cp:revision>127</cp:revision>
  <dcterms:created xsi:type="dcterms:W3CDTF">2022-04-03T21:33:24Z</dcterms:created>
  <dcterms:modified xsi:type="dcterms:W3CDTF">2022-10-06T12:27:30Z</dcterms:modified>
</cp:coreProperties>
</file>