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3" r:id="rId5"/>
    <p:sldId id="285" r:id="rId6"/>
    <p:sldId id="262" r:id="rId7"/>
    <p:sldId id="289" r:id="rId8"/>
    <p:sldId id="292" r:id="rId9"/>
    <p:sldId id="293" r:id="rId10"/>
    <p:sldId id="294" r:id="rId11"/>
    <p:sldId id="295" r:id="rId12"/>
    <p:sldId id="296" r:id="rId13"/>
    <p:sldId id="287" r:id="rId14"/>
    <p:sldId id="286" r:id="rId15"/>
    <p:sldId id="260" r:id="rId16"/>
    <p:sldId id="297" r:id="rId17"/>
    <p:sldId id="291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08" autoAdjust="0"/>
  </p:normalViewPr>
  <p:slideViewPr>
    <p:cSldViewPr snapToGrid="0">
      <p:cViewPr>
        <p:scale>
          <a:sx n="66" d="100"/>
          <a:sy n="66" d="100"/>
        </p:scale>
        <p:origin x="668" y="1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6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5E2833C-BE82-4A7C-95A5-05EE92016B5B}" type="datetime1">
              <a:rPr lang="ru-RU" smtClean="0"/>
              <a:t>06.10.2021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7B202-C390-493D-8D1F-E22209051E94}" type="datetime1">
              <a:rPr lang="ru-RU" smtClean="0"/>
              <a:pPr/>
              <a:t>06.10.2021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709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83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347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534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550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107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01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введени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>
              <a:solidFill>
                <a:schemeClr val="tx1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,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Название раздела 1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Название раздела 2</a:t>
            </a:r>
          </a:p>
        </p:txBody>
      </p:sp>
      <p:sp>
        <p:nvSpPr>
          <p:cNvPr id="8" name="Объект 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Название раздела 3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6" name="Стрелка: Правая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Стрелка: Правая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 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5" name="Текст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 элемента</a:t>
            </a:r>
          </a:p>
        </p:txBody>
      </p:sp>
      <p:sp>
        <p:nvSpPr>
          <p:cNvPr id="41" name="Текст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месяц, год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Краткая биография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Должность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7" name="Рисунок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5" name="Рисунок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4" name="Рисунок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2" name="Рисунок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53" name="Текст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60" name="Текст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раздела с фотографией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dirty="0"/>
              <a:t>Спасибо </a:t>
            </a:r>
            <a:br>
              <a:rPr lang="ru-RU" noProof="0" dirty="0"/>
            </a:br>
            <a:r>
              <a:rPr lang="ru-RU" noProof="0" dirty="0"/>
              <a:t>вам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Полное имя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Электронная почта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фотографией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фотографией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 с фотографией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5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Полилиния: Фигура 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76" name="Полилиния: Фигура 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143" name="Полилиния: Фигура 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3" name="Полилиния: Фигура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87" name="Полилиния: Фигура 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2" name="Полилиния: Фигура 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74" name="Полилиния: фигура 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28" name="Рисунок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29" name="Рисунок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0" name="Рисунок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1" name="Рисунок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/>
          </a:p>
        </p:txBody>
      </p:sp>
      <p:sp>
        <p:nvSpPr>
          <p:cNvPr id="3" name="Рисунок 2" descr="Изображение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1" name="Текст 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22" name="Рисунок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6" name="Текст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>
              <a:solidFill>
                <a:schemeClr val="tx1"/>
              </a:solidFill>
            </a:endParaRP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Рисунок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5" name="Рисунок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6" name="Рисунок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4 X, вариант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: Фигура 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 dirty="0">
              <a:solidFill>
                <a:schemeClr val="tx1"/>
              </a:solidFill>
            </a:endParaRPr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Рисунок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4" name="Рисунок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7" name="Рисунок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8" name="Рисунок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Значок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52" name="Подзаголовок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1" name="Полилиния: Фигура 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Рисунок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Вставьте или перетащите свое изображение экрана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 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Название раздела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Заголовок раздела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Заголовок раздела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2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3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178" name="Полилиния: Фигура 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92" name="Группа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Полилиния: Фигура 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grpSp>
          <p:nvGrpSpPr>
            <p:cNvPr id="182" name="Группа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Полилиния: Фигура 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4" name="Полилиния: Фигура 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5" name="Полилиния: Фигура 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6" name="Полилиния: Фигура 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7" name="Полилиния: Фигура 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8" name="Полилиния: Фигура 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89" name="Полилиния: Фигура 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90" name="Полилиния: Фигура 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91" name="Полилиния: Фигура 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Название квадранта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15" Type="http://schemas.openxmlformats.org/officeDocument/2006/relationships/image" Target="../media/image17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6.png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nlinelibrary.wiley.com/doi/full/10.1111/joes.1211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wcmsp5/groups/public/---dgreports/---stat/documents/normativeinstrument/wcms_087562.pdf" TargetMode="External"/><Relationship Id="rId2" Type="http://schemas.openxmlformats.org/officeDocument/2006/relationships/hyperlink" Target="https://www.sciencedirect.com/science/article/pii/S0927537100000117#BIB5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s.google.ru/books?hl=ru&amp;lr=&amp;id=CRmZn_htJGwC&amp;oi=fnd&amp;pg=PP1&amp;dq=self-employment&amp;ots=ar56S0qkXA&amp;sig=cd5TS8ip9dLxS1aiCFgZRfyR5do&amp;redir_esc=y#v=onepage&amp;q=self-employment&amp;f=fals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nlinelibrary.wiley.com/doi/full/10.1111/joes.1211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ibrary.wiley.com/doi/full/10.1111/joes.1211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ibrary.wiley.com/doi/full/10.1111/joes.1211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660720" cy="2078700"/>
          </a:xfrm>
        </p:spPr>
        <p:txBody>
          <a:bodyPr rtlCol="0"/>
          <a:lstStyle/>
          <a:p>
            <a:pPr rtl="0"/>
            <a:r>
              <a:rPr lang="ru-RU" dirty="0" err="1" smtClean="0"/>
              <a:t>Самозанятые</a:t>
            </a:r>
            <a:r>
              <a:rPr lang="ru-RU" dirty="0" smtClean="0"/>
              <a:t> и </a:t>
            </a:r>
            <a:r>
              <a:rPr lang="ru-RU" dirty="0" err="1" smtClean="0"/>
              <a:t>фрилансеры</a:t>
            </a:r>
            <a:r>
              <a:rPr lang="ru-RU" dirty="0" smtClean="0"/>
              <a:t>: кто это?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Кирсанова Наталья, </a:t>
            </a:r>
            <a:r>
              <a:rPr lang="ru-RU" dirty="0" smtClean="0"/>
              <a:t>4 </a:t>
            </a:r>
            <a:r>
              <a:rPr lang="ru-RU" dirty="0" smtClean="0"/>
              <a:t>курс. МГУ им. М.В. Ломоносова</a:t>
            </a:r>
            <a:endParaRPr lang="ru-RU" dirty="0"/>
          </a:p>
        </p:txBody>
      </p:sp>
      <p:sp>
        <p:nvSpPr>
          <p:cNvPr id="7" name="Овал 6" descr="Логотип Backdrop">
            <a:extLst>
              <a:ext uri="{FF2B5EF4-FFF2-40B4-BE49-F238E27FC236}">
                <a16:creationId xmlns:a16="http://schemas.microsoft.com/office/drawing/2014/main" id="{DAE98AA7-EEC8-4349-B75F-8C7B0A80C3F3}"/>
              </a:ext>
            </a:extLst>
          </p:cNvPr>
          <p:cNvSpPr/>
          <p:nvPr/>
        </p:nvSpPr>
        <p:spPr>
          <a:xfrm>
            <a:off x="331094" y="2213600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1028" name="Picture 4" descr="https://www.kleo.ru/img/articles/-17-05-2020-013933.pn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r="23315"/>
          <a:stretch>
            <a:fillRect/>
          </a:stretch>
        </p:blipFill>
        <p:spPr bwMode="auto"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1D5F34C1-576F-4BF7-8C9C-D507F213AE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1032" y="4256094"/>
            <a:ext cx="1944000" cy="360000"/>
          </a:xfrm>
        </p:spPr>
        <p:txBody>
          <a:bodyPr rtlCol="0"/>
          <a:lstStyle/>
          <a:p>
            <a:pPr rtl="0"/>
            <a:r>
              <a:rPr lang="ru-RU" sz="2400" b="1" dirty="0" smtClean="0"/>
              <a:t>Портфолио на сайте</a:t>
            </a:r>
            <a:endParaRPr lang="ru-RU" sz="2400" b="1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CB0B4A0-79F2-4CB5-BBB6-FEEBD84652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 rtlCol="0"/>
          <a:lstStyle/>
          <a:p>
            <a:pPr rtl="0"/>
            <a:r>
              <a:rPr lang="ru-RU" sz="2400" b="1" dirty="0" smtClean="0"/>
              <a:t>Поиск клиентов</a:t>
            </a:r>
            <a:endParaRPr lang="ru-RU" sz="2400" b="1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8053976-DF5A-4CE2-94FB-5F70C90642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18015" y="4123405"/>
            <a:ext cx="2246071" cy="985377"/>
          </a:xfrm>
        </p:spPr>
        <p:txBody>
          <a:bodyPr rtlCol="0"/>
          <a:lstStyle/>
          <a:p>
            <a:pPr rtl="0"/>
            <a:r>
              <a:rPr lang="ru-RU" sz="2400" b="1" dirty="0" smtClean="0"/>
              <a:t>Чаще дистанционная работа</a:t>
            </a:r>
            <a:endParaRPr lang="ru-RU" sz="2400" b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C2AC9A-0FD0-4DA8-99B4-C440A1D15DA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 rtlCol="0"/>
          <a:lstStyle/>
          <a:p>
            <a:pPr rtl="0"/>
            <a:r>
              <a:rPr lang="ru-RU" dirty="0" smtClean="0"/>
              <a:t>Фриланс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F28FED25-4DDC-4D72-A54E-3E227B4203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 rtlCol="0"/>
          <a:lstStyle/>
          <a:p>
            <a:pPr rtl="0"/>
            <a:r>
              <a:rPr lang="ru-RU" sz="3200" b="1" dirty="0" smtClean="0"/>
              <a:t>Наемный</a:t>
            </a:r>
            <a:r>
              <a:rPr lang="ru-RU" dirty="0" smtClean="0"/>
              <a:t> работник, не принадлежащий ни к одной компании</a:t>
            </a:r>
            <a:endParaRPr lang="ru-RU" noProof="1"/>
          </a:p>
        </p:txBody>
      </p:sp>
      <p:sp>
        <p:nvSpPr>
          <p:cNvPr id="88" name="Номер слайда 87">
            <a:extLst>
              <a:ext uri="{FF2B5EF4-FFF2-40B4-BE49-F238E27FC236}">
                <a16:creationId xmlns:a16="http://schemas.microsoft.com/office/drawing/2014/main" id="{FAFF03E5-FC39-4375-8BD9-53A0FD781CB7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smtClean="0"/>
              <a:pPr algn="ctr" rtl="0"/>
              <a:t>10</a:t>
            </a:fld>
            <a:endParaRPr lang="ru-RU" dirty="0"/>
          </a:p>
        </p:txBody>
      </p:sp>
      <p:pic>
        <p:nvPicPr>
          <p:cNvPr id="16" name="Picture 6" descr="https://www.pinclipart.com/picdir/big/83-837567_png-file-finger-pointing-down-transparent-clipart.png"/>
          <p:cNvPicPr>
            <a:picLocks noGrp="1" noChangeAspect="1" noChangeArrowheads="1"/>
          </p:cNvPicPr>
          <p:nvPr>
            <p:ph type="pic" sz="quarter" idx="4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7" b="711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Подключения">
            <a:extLst>
              <a:ext uri="{FF2B5EF4-FFF2-40B4-BE49-F238E27FC236}">
                <a16:creationId xmlns:a16="http://schemas.microsoft.com/office/drawing/2014/main" id="{1C2B171C-E32D-5148-804C-5A02D9AC5781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t="128" b="128"/>
          <a:stretch>
            <a:fillRect/>
          </a:stretch>
        </p:blipFill>
        <p:spPr>
          <a:xfrm>
            <a:off x="2996938" y="2774487"/>
            <a:ext cx="758634" cy="758634"/>
          </a:xfrm>
          <a:prstGeom prst="rect">
            <a:avLst/>
          </a:prstGeom>
        </p:spPr>
      </p:pic>
      <p:pic>
        <p:nvPicPr>
          <p:cNvPr id="21" name="Рисунок 20" descr="Ноутбук">
            <a:extLst>
              <a:ext uri="{FF2B5EF4-FFF2-40B4-BE49-F238E27FC236}">
                <a16:creationId xmlns:a16="http://schemas.microsoft.com/office/drawing/2014/main" id="{7101B1B0-D7BC-8C4A-88BC-95D0DC53B976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t="128" b="12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ятиугольник 23"/>
          <p:cNvSpPr/>
          <p:nvPr/>
        </p:nvSpPr>
        <p:spPr>
          <a:xfrm rot="10800000">
            <a:off x="5727115" y="3183303"/>
            <a:ext cx="4099187" cy="1406442"/>
          </a:xfrm>
          <a:prstGeom prst="homePlat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3" name="Пятиугольник 22"/>
          <p:cNvSpPr/>
          <p:nvPr/>
        </p:nvSpPr>
        <p:spPr>
          <a:xfrm rot="10800000">
            <a:off x="4069002" y="1070071"/>
            <a:ext cx="4099187" cy="1406442"/>
          </a:xfrm>
          <a:prstGeom prst="homePlat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9985246" y="3698038"/>
            <a:ext cx="2265906" cy="1406442"/>
          </a:xfrm>
          <a:prstGeom prst="homePlat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9535886" y="1958066"/>
            <a:ext cx="2952586" cy="1406442"/>
          </a:xfrm>
          <a:prstGeom prst="homePlat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7806654" y="286304"/>
            <a:ext cx="4099187" cy="1406442"/>
          </a:xfrm>
          <a:prstGeom prst="homePlat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1902604" y="286304"/>
            <a:ext cx="8082642" cy="6308101"/>
          </a:xfrm>
          <a:prstGeom prst="curvedLeftArrow">
            <a:avLst>
              <a:gd name="adj1" fmla="val 5690"/>
              <a:gd name="adj2" fmla="val 5690"/>
              <a:gd name="adj3" fmla="val 25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9" name="Полилиния: Фигура 8" descr="Логотип Backdrop">
            <a:extLst>
              <a:ext uri="{FF2B5EF4-FFF2-40B4-BE49-F238E27FC236}">
                <a16:creationId xmlns:a16="http://schemas.microsoft.com/office/drawing/2014/main" id="{F4E224D4-CF4C-4EC1-B54B-3738143F6391}"/>
              </a:ext>
            </a:extLst>
          </p:cNvPr>
          <p:cNvSpPr/>
          <p:nvPr/>
        </p:nvSpPr>
        <p:spPr>
          <a:xfrm rot="10800000">
            <a:off x="1900427" y="2285709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118379" y="4478002"/>
            <a:ext cx="4099187" cy="2078700"/>
          </a:xfrm>
        </p:spPr>
        <p:txBody>
          <a:bodyPr rtlCol="0"/>
          <a:lstStyle/>
          <a:p>
            <a:pPr rtl="0"/>
            <a:r>
              <a:rPr lang="ru-RU" dirty="0" err="1" smtClean="0"/>
              <a:t>Самозанятый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935652" y="5545466"/>
            <a:ext cx="4099187" cy="1048939"/>
          </a:xfrm>
        </p:spPr>
        <p:txBody>
          <a:bodyPr rtlCol="0"/>
          <a:lstStyle/>
          <a:p>
            <a:pPr rtl="0"/>
            <a:r>
              <a:rPr lang="ru-RU" noProof="1" smtClean="0"/>
              <a:t>Источник: госуслуги</a:t>
            </a:r>
            <a:endParaRPr lang="ru-RU" noProof="1"/>
          </a:p>
          <a:p>
            <a:pPr rtl="0"/>
            <a:endParaRPr lang="ru-RU" dirty="0"/>
          </a:p>
        </p:txBody>
      </p:sp>
      <p:pic>
        <p:nvPicPr>
          <p:cNvPr id="3086" name="Picture 14" descr="https://avatars.mds.yandex.net/get-zen_doc/16074/pub_5d38095246f4ff00ad45b5a0_5d380adaecfb8000ac68ebb3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8" y="1168277"/>
            <a:ext cx="6147254" cy="47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 txBox="1">
            <a:spLocks/>
          </p:cNvSpPr>
          <p:nvPr/>
        </p:nvSpPr>
        <p:spPr bwMode="gray">
          <a:xfrm>
            <a:off x="7806653" y="563261"/>
            <a:ext cx="3786633" cy="104893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noProof="1" smtClean="0">
                <a:solidFill>
                  <a:sysClr val="windowText" lastClr="000000"/>
                </a:solidFill>
              </a:rPr>
              <a:t>Налог на профессиональный доход: 4% и 6%</a:t>
            </a:r>
          </a:p>
          <a:p>
            <a:pPr algn="ctr">
              <a:lnSpc>
                <a:spcPct val="150000"/>
              </a:lnSpc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 txBox="1">
            <a:spLocks/>
          </p:cNvSpPr>
          <p:nvPr/>
        </p:nvSpPr>
        <p:spPr bwMode="gray">
          <a:xfrm>
            <a:off x="6239111" y="3313000"/>
            <a:ext cx="3617137" cy="17914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noProof="1" smtClean="0">
                <a:solidFill>
                  <a:sysClr val="windowText" lastClr="000000"/>
                </a:solidFill>
              </a:rPr>
              <a:t>Доход не более 2 400 000 рублей в год</a:t>
            </a:r>
          </a:p>
          <a:p>
            <a:pPr algn="ctr">
              <a:lnSpc>
                <a:spcPct val="150000"/>
              </a:lnSpc>
            </a:pPr>
            <a:endParaRPr lang="ru-RU" dirty="0"/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 txBox="1">
            <a:spLocks/>
          </p:cNvSpPr>
          <p:nvPr/>
        </p:nvSpPr>
        <p:spPr bwMode="gray">
          <a:xfrm>
            <a:off x="8960449" y="3789737"/>
            <a:ext cx="4099187" cy="104893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noProof="1" smtClean="0">
                <a:solidFill>
                  <a:sysClr val="windowText" lastClr="000000"/>
                </a:solidFill>
              </a:rPr>
              <a:t>Не имеет</a:t>
            </a:r>
          </a:p>
          <a:p>
            <a:pPr algn="ctr">
              <a:lnSpc>
                <a:spcPct val="150000"/>
              </a:lnSpc>
            </a:pPr>
            <a:r>
              <a:rPr lang="ru-RU" noProof="1" smtClean="0">
                <a:solidFill>
                  <a:sysClr val="windowText" lastClr="000000"/>
                </a:solidFill>
              </a:rPr>
              <a:t> сотрудников</a:t>
            </a:r>
          </a:p>
          <a:p>
            <a:pPr algn="ctr">
              <a:lnSpc>
                <a:spcPct val="150000"/>
              </a:lnSpc>
            </a:pPr>
            <a:endParaRPr lang="ru-RU" dirty="0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 txBox="1">
            <a:spLocks/>
          </p:cNvSpPr>
          <p:nvPr/>
        </p:nvSpPr>
        <p:spPr bwMode="gray">
          <a:xfrm>
            <a:off x="8852293" y="2183515"/>
            <a:ext cx="4099187" cy="104893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noProof="1" smtClean="0">
                <a:solidFill>
                  <a:sysClr val="windowText" lastClr="000000"/>
                </a:solidFill>
              </a:rPr>
              <a:t>Оказывает услуги </a:t>
            </a:r>
          </a:p>
          <a:p>
            <a:pPr algn="ctr">
              <a:lnSpc>
                <a:spcPct val="150000"/>
              </a:lnSpc>
            </a:pPr>
            <a:r>
              <a:rPr lang="ru-RU" noProof="1" smtClean="0">
                <a:solidFill>
                  <a:sysClr val="windowText" lastClr="000000"/>
                </a:solidFill>
              </a:rPr>
              <a:t>лично</a:t>
            </a:r>
          </a:p>
          <a:p>
            <a:pPr algn="ctr">
              <a:lnSpc>
                <a:spcPct val="150000"/>
              </a:lnSpc>
            </a:pPr>
            <a:endParaRPr lang="ru-RU" dirty="0"/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 txBox="1">
            <a:spLocks/>
          </p:cNvSpPr>
          <p:nvPr/>
        </p:nvSpPr>
        <p:spPr bwMode="gray">
          <a:xfrm>
            <a:off x="4131090" y="1585496"/>
            <a:ext cx="4099187" cy="104893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noProof="1" smtClean="0">
                <a:solidFill>
                  <a:sysClr val="windowText" lastClr="000000"/>
                </a:solidFill>
              </a:rPr>
              <a:t>Продает </a:t>
            </a:r>
            <a:r>
              <a:rPr lang="en-US" noProof="1">
                <a:solidFill>
                  <a:sysClr val="windowText" lastClr="000000"/>
                </a:solidFill>
              </a:rPr>
              <a:t>h</a:t>
            </a:r>
            <a:r>
              <a:rPr lang="en-US" noProof="1" smtClean="0">
                <a:solidFill>
                  <a:sysClr val="windowText" lastClr="000000"/>
                </a:solidFill>
              </a:rPr>
              <a:t>and-made</a:t>
            </a:r>
            <a:endParaRPr lang="ru-RU" noProof="1" smtClean="0">
              <a:solidFill>
                <a:sysClr val="windowText" lastClr="000000"/>
              </a:solidFill>
            </a:endParaRPr>
          </a:p>
          <a:p>
            <a:pPr algn="ctr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91014" y="563928"/>
            <a:ext cx="4937667" cy="3921445"/>
          </a:xfrm>
        </p:spPr>
        <p:txBody>
          <a:bodyPr rtlCol="0"/>
          <a:lstStyle/>
          <a:p>
            <a:pPr lvl="0"/>
            <a:r>
              <a:rPr lang="ru-RU" sz="2800" b="1" dirty="0" smtClean="0"/>
              <a:t>1. Расскажите о себе;</a:t>
            </a:r>
          </a:p>
          <a:p>
            <a:pPr lvl="0"/>
            <a:r>
              <a:rPr lang="ru-RU" sz="2800" b="1" dirty="0" smtClean="0"/>
              <a:t>2. Ваши персональные характеристики и компетенции;</a:t>
            </a:r>
          </a:p>
          <a:p>
            <a:pPr lvl="0"/>
            <a:r>
              <a:rPr lang="ru-RU" sz="2800" b="1" dirty="0" smtClean="0"/>
              <a:t>3. Расскажите о своей занятости;</a:t>
            </a:r>
          </a:p>
          <a:p>
            <a:pPr lvl="0"/>
            <a:r>
              <a:rPr lang="ru-RU" sz="2800" b="1" dirty="0" smtClean="0"/>
              <a:t>4. Для </a:t>
            </a:r>
            <a:r>
              <a:rPr lang="ru-RU" sz="2800" b="1" dirty="0" err="1" smtClean="0"/>
              <a:t>фрилансеров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самозанятых</a:t>
            </a:r>
            <a:r>
              <a:rPr lang="ru-RU" sz="2800" b="1" dirty="0" smtClean="0"/>
              <a:t>;</a:t>
            </a:r>
            <a:endParaRPr lang="ru-RU" sz="2800" b="1" dirty="0"/>
          </a:p>
          <a:p>
            <a:pPr rtl="0"/>
            <a:endParaRPr lang="ru-RU" sz="2800" b="1" noProof="1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smtClean="0"/>
              <a:pPr rtl="0"/>
              <a:t>12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 rtlCol="0"/>
          <a:lstStyle/>
          <a:p>
            <a:pPr rtl="0"/>
            <a:r>
              <a:rPr lang="ru-RU" sz="6000" dirty="0" smtClean="0"/>
              <a:t>Опрос</a:t>
            </a:r>
            <a:endParaRPr lang="ru-RU" sz="60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8E41F722-BA6E-4DCA-864E-876ECDFB533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803976" y="4038855"/>
            <a:ext cx="5068972" cy="1415429"/>
          </a:xfrm>
        </p:spPr>
        <p:txBody>
          <a:bodyPr rtlCol="0"/>
          <a:lstStyle/>
          <a:p>
            <a:pPr rtl="0"/>
            <a:r>
              <a:rPr lang="ru-RU" sz="2800" b="1" dirty="0" smtClean="0"/>
              <a:t>На данный момент:</a:t>
            </a:r>
          </a:p>
          <a:p>
            <a:pPr rtl="0"/>
            <a:r>
              <a:rPr lang="ru-RU" sz="2800" b="1" noProof="1" smtClean="0"/>
              <a:t>175 ответов </a:t>
            </a:r>
            <a:endParaRPr lang="ru-RU" sz="2800" b="1" noProof="1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r="5185"/>
          <a:stretch>
            <a:fillRect/>
          </a:stretch>
        </p:blipFill>
        <p:spPr/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14" y="4158471"/>
            <a:ext cx="2734057" cy="2514951"/>
          </a:xfrm>
          <a:prstGeom prst="rect">
            <a:avLst/>
          </a:prstGeom>
        </p:spPr>
      </p:pic>
      <p:sp>
        <p:nvSpPr>
          <p:cNvPr id="14" name="Объект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 txBox="1">
            <a:spLocks/>
          </p:cNvSpPr>
          <p:nvPr/>
        </p:nvSpPr>
        <p:spPr>
          <a:xfrm>
            <a:off x="3313347" y="5080900"/>
            <a:ext cx="1460784" cy="746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/>
              <a:t>6 минут!</a:t>
            </a:r>
          </a:p>
          <a:p>
            <a:endParaRPr lang="ru-RU" sz="2800" b="1" noProof="1"/>
          </a:p>
        </p:txBody>
      </p:sp>
    </p:spTree>
    <p:extLst>
      <p:ext uri="{BB962C8B-B14F-4D97-AF65-F5344CB8AC3E}">
        <p14:creationId xmlns:p14="http://schemas.microsoft.com/office/powerpoint/2010/main" val="21227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30682" y="1294040"/>
            <a:ext cx="11386266" cy="265231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dirty="0" smtClean="0"/>
              <a:t>1. Склонность к </a:t>
            </a:r>
            <a:r>
              <a:rPr lang="ru-RU" sz="2800" dirty="0" err="1" smtClean="0"/>
              <a:t>самозанятости</a:t>
            </a:r>
            <a:r>
              <a:rPr lang="ru-RU" sz="2800" dirty="0" smtClean="0"/>
              <a:t> имеют мужчины, у которых один из родственников/друзей является самозанятым;</a:t>
            </a:r>
          </a:p>
          <a:p>
            <a:pPr algn="ctr">
              <a:lnSpc>
                <a:spcPct val="100000"/>
              </a:lnSpc>
            </a:pPr>
            <a:r>
              <a:rPr lang="ru-RU" sz="2800" dirty="0" smtClean="0"/>
              <a:t>2. </a:t>
            </a:r>
            <a:r>
              <a:rPr lang="ru-RU" sz="2800" dirty="0" err="1" smtClean="0"/>
              <a:t>Самозанятые</a:t>
            </a:r>
            <a:r>
              <a:rPr lang="ru-RU" sz="2800" dirty="0" smtClean="0"/>
              <a:t> и </a:t>
            </a:r>
            <a:r>
              <a:rPr lang="ru-RU" sz="2800" dirty="0" err="1" smtClean="0"/>
              <a:t>фрилансеры</a:t>
            </a:r>
            <a:r>
              <a:rPr lang="ru-RU" sz="2800" dirty="0" smtClean="0"/>
              <a:t> работают больше работников по найму;</a:t>
            </a:r>
          </a:p>
          <a:p>
            <a:pPr algn="ctr">
              <a:lnSpc>
                <a:spcPct val="100000"/>
              </a:lnSpc>
            </a:pPr>
            <a:r>
              <a:rPr lang="ru-RU" sz="2800" dirty="0" smtClean="0"/>
              <a:t>3. Люди старшего возраста склонны к </a:t>
            </a:r>
            <a:r>
              <a:rPr lang="ru-RU" sz="2800" dirty="0" err="1" smtClean="0"/>
              <a:t>самозанятости</a:t>
            </a:r>
            <a:r>
              <a:rPr lang="ru-RU" sz="2800" dirty="0" smtClean="0"/>
              <a:t> больше всех;</a:t>
            </a:r>
          </a:p>
          <a:p>
            <a:pPr algn="ctr">
              <a:lnSpc>
                <a:spcPct val="100000"/>
              </a:lnSpc>
            </a:pPr>
            <a:r>
              <a:rPr lang="ru-RU" sz="2800" dirty="0" smtClean="0"/>
              <a:t>4. Наличие детей до 3х лет отрицательно влияет на склонность к </a:t>
            </a:r>
            <a:r>
              <a:rPr lang="ru-RU" sz="2800" dirty="0" err="1" smtClean="0"/>
              <a:t>самозанятости</a:t>
            </a:r>
            <a:r>
              <a:rPr lang="ru-RU" sz="2800" dirty="0" smtClean="0"/>
              <a:t>;</a:t>
            </a:r>
          </a:p>
          <a:p>
            <a:pPr algn="ctr">
              <a:lnSpc>
                <a:spcPct val="100000"/>
              </a:lnSpc>
            </a:pPr>
            <a:r>
              <a:rPr lang="ru-RU" sz="2800" dirty="0" smtClean="0"/>
              <a:t>5. Для женщин </a:t>
            </a:r>
            <a:r>
              <a:rPr lang="ru-RU" sz="2800" dirty="0" err="1" smtClean="0"/>
              <a:t>фрилансерство</a:t>
            </a:r>
            <a:r>
              <a:rPr lang="ru-RU" sz="2800" dirty="0" smtClean="0"/>
              <a:t> больше связано с творчеством;</a:t>
            </a:r>
          </a:p>
          <a:p>
            <a:pPr algn="ctr">
              <a:lnSpc>
                <a:spcPct val="100000"/>
              </a:lnSpc>
            </a:pPr>
            <a:r>
              <a:rPr lang="ru-RU" sz="2800" dirty="0" smtClean="0"/>
              <a:t>6. </a:t>
            </a:r>
            <a:r>
              <a:rPr lang="ru-RU" sz="2800" dirty="0" err="1" smtClean="0"/>
              <a:t>Фрилансерство</a:t>
            </a:r>
            <a:r>
              <a:rPr lang="ru-RU" sz="2800" dirty="0" smtClean="0"/>
              <a:t> и </a:t>
            </a:r>
            <a:r>
              <a:rPr lang="ru-RU" sz="2800" dirty="0" err="1" smtClean="0"/>
              <a:t>самозанятость</a:t>
            </a:r>
            <a:r>
              <a:rPr lang="ru-RU" sz="2800" dirty="0" smtClean="0"/>
              <a:t> зависят от хорошего использования компьютерных технологий;</a:t>
            </a:r>
          </a:p>
          <a:p>
            <a:pPr algn="ctr">
              <a:lnSpc>
                <a:spcPct val="100000"/>
              </a:lnSpc>
            </a:pPr>
            <a:r>
              <a:rPr lang="ru-RU" sz="2800" dirty="0" smtClean="0"/>
              <a:t>7. Большинство </a:t>
            </a:r>
            <a:r>
              <a:rPr lang="ru-RU" sz="2800" dirty="0" err="1" smtClean="0"/>
              <a:t>фрилансеров</a:t>
            </a:r>
            <a:r>
              <a:rPr lang="ru-RU" sz="2800" dirty="0" smtClean="0"/>
              <a:t> не зарегистрировано;</a:t>
            </a:r>
          </a:p>
          <a:p>
            <a:pPr marL="457200" indent="-457200" algn="ctr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Гипотезы:</a:t>
            </a:r>
            <a:endParaRPr lang="en-US" sz="5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13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1090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34629" y="1870716"/>
            <a:ext cx="4793714" cy="2078699"/>
          </a:xfrm>
        </p:spPr>
        <p:txBody>
          <a:bodyPr rtlCol="0"/>
          <a:lstStyle/>
          <a:p>
            <a:pPr algn="ctr" rtl="0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EFF07F-FAEE-4EDA-A822-96C6B92C55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ru-RU" smtClean="0">
                <a:solidFill>
                  <a:schemeClr val="bg1"/>
                </a:solidFill>
              </a:rPr>
              <a:pPr algn="ctr" rtl="0"/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34629" y="1870716"/>
            <a:ext cx="4793714" cy="2078699"/>
          </a:xfrm>
        </p:spPr>
        <p:txBody>
          <a:bodyPr rtlCol="0"/>
          <a:lstStyle/>
          <a:p>
            <a:pPr algn="ctr" rtl="0"/>
            <a:r>
              <a:rPr lang="ru-RU" dirty="0" smtClean="0"/>
              <a:t>Цель исследования 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130815-DBFE-4A9B-9738-40A4F2E21836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7225311" y="1445843"/>
            <a:ext cx="4647637" cy="3928498"/>
          </a:xfrm>
        </p:spPr>
        <p:txBody>
          <a:bodyPr rtlCol="0" anchor="ctr"/>
          <a:lstStyle/>
          <a:p>
            <a:pPr algn="ctr" rtl="0"/>
            <a:r>
              <a:rPr lang="ru-RU" sz="3200" noProof="1" smtClean="0"/>
              <a:t>Выделить </a:t>
            </a:r>
            <a:r>
              <a:rPr lang="ru-RU" sz="3200" noProof="1" smtClean="0"/>
              <a:t>факторы, влияющие на решение работника стать самозанятым</a:t>
            </a:r>
            <a:endParaRPr lang="ru-RU" sz="3200" noProof="1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EFF07F-FAEE-4EDA-A822-96C6B92C55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ru-RU" smtClean="0">
                <a:solidFill>
                  <a:schemeClr val="bg1"/>
                </a:solidFill>
              </a:rPr>
              <a:pPr algn="ctr" rtl="0"/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Преподаватель">
            <a:extLst>
              <a:ext uri="{FF2B5EF4-FFF2-40B4-BE49-F238E27FC236}">
                <a16:creationId xmlns:a16="http://schemas.microsoft.com/office/drawing/2014/main" id="{EF145220-68FE-4BC3-8DF6-074CABEAC097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1D5F34C1-576F-4BF7-8C9C-D507F213AE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4105" y="4436094"/>
            <a:ext cx="2236367" cy="540000"/>
          </a:xfrm>
        </p:spPr>
        <p:txBody>
          <a:bodyPr rtlCol="0"/>
          <a:lstStyle/>
          <a:p>
            <a:pPr rtl="0"/>
            <a:r>
              <a:rPr lang="ru-RU" sz="2400" b="1" dirty="0" smtClean="0"/>
              <a:t>Способ найти карьерный путь</a:t>
            </a:r>
            <a:endParaRPr lang="ru-RU" sz="2400" b="1" dirty="0"/>
          </a:p>
        </p:txBody>
      </p:sp>
      <p:pic>
        <p:nvPicPr>
          <p:cNvPr id="29" name="Рисунок 28" descr="Лектор">
            <a:extLst>
              <a:ext uri="{FF2B5EF4-FFF2-40B4-BE49-F238E27FC236}">
                <a16:creationId xmlns:a16="http://schemas.microsoft.com/office/drawing/2014/main" id="{344FCB42-636B-4918-8866-D50ACA206D8C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8CB0B4A0-79F2-4CB5-BBB6-FEEBD84652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507399" y="4408086"/>
            <a:ext cx="1846055" cy="360000"/>
          </a:xfrm>
        </p:spPr>
        <p:txBody>
          <a:bodyPr rtlCol="0"/>
          <a:lstStyle/>
          <a:p>
            <a:pPr rtl="0"/>
            <a:r>
              <a:rPr lang="ru-RU" sz="2400" b="1" dirty="0" err="1" smtClean="0"/>
              <a:t>Самореали-зация</a:t>
            </a:r>
            <a:endParaRPr lang="ru-RU" sz="1600" b="1" dirty="0"/>
          </a:p>
        </p:txBody>
      </p:sp>
      <p:pic>
        <p:nvPicPr>
          <p:cNvPr id="31" name="Рисунок 30" descr="Монеты">
            <a:extLst>
              <a:ext uri="{FF2B5EF4-FFF2-40B4-BE49-F238E27FC236}">
                <a16:creationId xmlns:a16="http://schemas.microsoft.com/office/drawing/2014/main" id="{A1AA205C-54CC-4A28-9B43-520D5A97DD7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68053976-DF5A-4CE2-94FB-5F70C90642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53454" y="4408086"/>
            <a:ext cx="2186831" cy="687450"/>
          </a:xfrm>
        </p:spPr>
        <p:txBody>
          <a:bodyPr rtlCol="0"/>
          <a:lstStyle/>
          <a:p>
            <a:pPr rtl="0"/>
            <a:r>
              <a:rPr lang="ru-RU" sz="2400" b="1" dirty="0" err="1" smtClean="0"/>
              <a:t>Самостоятель-ная</a:t>
            </a:r>
            <a:r>
              <a:rPr lang="ru-RU" sz="2400" b="1" dirty="0" smtClean="0"/>
              <a:t> занятость</a:t>
            </a:r>
            <a:endParaRPr lang="ru-RU" sz="2400" b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C2AC9A-0FD0-4DA8-99B4-C440A1D15DA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 rtlCol="0"/>
          <a:lstStyle/>
          <a:p>
            <a:pPr rtl="0"/>
            <a:r>
              <a:rPr lang="ru-RU" dirty="0" smtClean="0"/>
              <a:t>Самозанятость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F28FED25-4DDC-4D72-A54E-3E227B4203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 rtlCol="0"/>
          <a:lstStyle/>
          <a:p>
            <a:pPr rtl="0"/>
            <a:r>
              <a:rPr lang="ru-RU" dirty="0" smtClean="0"/>
              <a:t>*Работа с одним или несколькими партнерами;</a:t>
            </a:r>
          </a:p>
          <a:p>
            <a:pPr rtl="0"/>
            <a:r>
              <a:rPr lang="ru-RU" noProof="1" smtClean="0"/>
              <a:t>*вознаграждение прямо зависит от прибыли от продажи товаров и услуг.</a:t>
            </a:r>
          </a:p>
          <a:p>
            <a:pPr rtl="0"/>
            <a:r>
              <a:rPr lang="ru-RU" noProof="1" smtClean="0"/>
              <a:t>Источник: МОТ </a:t>
            </a:r>
            <a:endParaRPr lang="ru-RU" noProof="1"/>
          </a:p>
        </p:txBody>
      </p:sp>
      <p:sp>
        <p:nvSpPr>
          <p:cNvPr id="88" name="Номер слайда 87">
            <a:extLst>
              <a:ext uri="{FF2B5EF4-FFF2-40B4-BE49-F238E27FC236}">
                <a16:creationId xmlns:a16="http://schemas.microsoft.com/office/drawing/2014/main" id="{FAFF03E5-FC39-4375-8BD9-53A0FD781CB7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smtClean="0"/>
              <a:pPr algn="ctr"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4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1381" y="1286564"/>
            <a:ext cx="9358545" cy="122572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i="1" dirty="0" smtClean="0"/>
              <a:t>Индивидуальные характеристики человека;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i="1" dirty="0" smtClean="0"/>
              <a:t>Семейное положение;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i="1" dirty="0" smtClean="0"/>
              <a:t>Человеческий капитал;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/>
              <a:t>Доступ к финансовым ресурсам;</a:t>
            </a:r>
            <a:endParaRPr lang="ru-RU" sz="32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Факторы, выявленные исследователями</a:t>
            </a:r>
            <a:endParaRPr lang="ru-RU" sz="4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0"/>
          </p:nvPr>
        </p:nvSpPr>
        <p:spPr>
          <a:xfrm>
            <a:off x="486363" y="5873143"/>
            <a:ext cx="11329200" cy="2726636"/>
          </a:xfrm>
        </p:spPr>
        <p:txBody>
          <a:bodyPr anchor="ctr"/>
          <a:lstStyle/>
          <a:p>
            <a:pPr algn="ctr">
              <a:lnSpc>
                <a:spcPts val="1080"/>
              </a:lnSpc>
            </a:pPr>
            <a:r>
              <a:rPr lang="ru-RU" sz="1400" dirty="0" smtClean="0"/>
              <a:t>Источники </a:t>
            </a:r>
            <a:r>
              <a:rPr lang="en-US" sz="1400" dirty="0" err="1" smtClean="0"/>
              <a:t>Simoes</a:t>
            </a:r>
            <a:r>
              <a:rPr lang="en-US" sz="1400" dirty="0" smtClean="0"/>
              <a:t> N., Crespo N., Moreira S. INDIVIDUAL </a:t>
            </a:r>
            <a:r>
              <a:rPr lang="en-US" sz="1400" dirty="0"/>
              <a:t>DETERMINANTS OF SELF‐EMPLOYMENT ENTRY: WHAT DO WE REALLY KNOW</a:t>
            </a:r>
            <a:r>
              <a:rPr lang="en-US" sz="1400" dirty="0" smtClean="0"/>
              <a:t>?</a:t>
            </a:r>
            <a:r>
              <a:rPr lang="ru-RU" sz="1400" dirty="0" smtClean="0"/>
              <a:t> </a:t>
            </a:r>
            <a:r>
              <a:rPr lang="en-US" sz="1400" dirty="0" smtClean="0"/>
              <a:t>2015</a:t>
            </a:r>
            <a:r>
              <a:rPr lang="ru-RU" sz="1400" dirty="0" smtClean="0"/>
              <a:t> </a:t>
            </a:r>
            <a:r>
              <a:rPr lang="en-US" sz="1400" dirty="0"/>
              <a:t>URL</a:t>
            </a:r>
            <a:r>
              <a:rPr lang="ru-RU" sz="1400" dirty="0" smtClean="0"/>
              <a:t>:  </a:t>
            </a:r>
            <a:r>
              <a:rPr lang="ru-RU" sz="1400" u="sng" dirty="0">
                <a:hlinkClick r:id="rId2"/>
              </a:rPr>
              <a:t>https://onlinelibrary.wiley.com/doi/full/10.1111/joes.12111</a:t>
            </a:r>
            <a:endParaRPr lang="en-US" sz="1400" dirty="0" smtClean="0"/>
          </a:p>
          <a:p>
            <a:pPr algn="ctr">
              <a:lnSpc>
                <a:spcPts val="1080"/>
              </a:lnSpc>
            </a:pPr>
            <a:endParaRPr lang="en-US" sz="14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ru-RU" sz="32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pic>
        <p:nvPicPr>
          <p:cNvPr id="6146" name="Picture 2" descr="https://cdn0.iconfinder.com/data/icons/occupation-002-2/64/freelance-nomad-occupation-avatar-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50" y="2385774"/>
            <a:ext cx="2496344" cy="24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26758" y="1656193"/>
            <a:ext cx="12111132" cy="1312345"/>
          </a:xfrm>
        </p:spPr>
        <p:txBody>
          <a:bodyPr/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ru-RU" sz="3200" dirty="0" smtClean="0"/>
              <a:t>Мужчины вероятнее станут </a:t>
            </a:r>
            <a:r>
              <a:rPr lang="ru-RU" sz="3200" dirty="0" err="1" smtClean="0"/>
              <a:t>самозанятыми</a:t>
            </a:r>
            <a:r>
              <a:rPr lang="ru-RU" sz="3200" dirty="0" smtClean="0"/>
              <a:t>;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ru-RU" sz="3200" dirty="0" smtClean="0"/>
              <a:t>Мужчинам – потенциал, женщинам - гибкость;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ru-RU" sz="3200" dirty="0" smtClean="0"/>
              <a:t>Женщин выберут продуманную стратегию ведения бизнеса;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26758" y="5509065"/>
            <a:ext cx="11502190" cy="3051905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1100" dirty="0" smtClean="0"/>
              <a:t>Источники: </a:t>
            </a:r>
            <a:r>
              <a:rPr lang="en-US" sz="1100" dirty="0" err="1"/>
              <a:t>Blanchflower</a:t>
            </a:r>
            <a:r>
              <a:rPr lang="en-US" sz="1100" dirty="0"/>
              <a:t> D. Self-employment in OECD countries. </a:t>
            </a:r>
            <a:r>
              <a:rPr lang="en-US" sz="1100" dirty="0" err="1"/>
              <a:t>Labour</a:t>
            </a:r>
            <a:r>
              <a:rPr lang="en-US" sz="1100" dirty="0"/>
              <a:t> Economics. V. 7, issue 5. 2000. URL: </a:t>
            </a:r>
            <a:r>
              <a:rPr lang="en-US" sz="1100" u="sng" dirty="0">
                <a:hlinkClick r:id="rId2"/>
              </a:rPr>
              <a:t>https://www.sciencedirect.com/science/article/pii/S0927537100000117#BIB52</a:t>
            </a:r>
            <a:r>
              <a:rPr lang="en-US" sz="1100" dirty="0"/>
              <a:t> </a:t>
            </a:r>
            <a:r>
              <a:rPr lang="ru-RU" sz="1100" dirty="0" smtClean="0"/>
              <a:t> </a:t>
            </a:r>
          </a:p>
          <a:p>
            <a:pPr marL="0" lvl="0" indent="0" algn="ctr">
              <a:buNone/>
            </a:pPr>
            <a:r>
              <a:rPr lang="en-US" sz="1100" dirty="0" smtClean="0"/>
              <a:t>Leoni</a:t>
            </a:r>
            <a:r>
              <a:rPr lang="en-US" sz="1100" dirty="0"/>
              <a:t>, T. and Falk, M. (2010) Gender and field of study as determinants of self‐employment. </a:t>
            </a:r>
            <a:r>
              <a:rPr lang="en-US" sz="1100" i="1" dirty="0"/>
              <a:t>Small Business Economics</a:t>
            </a:r>
            <a:r>
              <a:rPr lang="en-US" sz="1100" dirty="0"/>
              <a:t> </a:t>
            </a:r>
            <a:r>
              <a:rPr lang="en-US" sz="1100" b="1" dirty="0"/>
              <a:t>34</a:t>
            </a:r>
            <a:r>
              <a:rPr lang="en-US" sz="1100" dirty="0"/>
              <a:t>: 167– 185. </a:t>
            </a:r>
            <a:endParaRPr lang="ru-RU" sz="1100" dirty="0" smtClean="0"/>
          </a:p>
          <a:p>
            <a:pPr marL="0" lvl="0" indent="0" algn="ctr">
              <a:buNone/>
            </a:pPr>
            <a:r>
              <a:rPr lang="en-US" sz="1100" dirty="0" err="1" smtClean="0"/>
              <a:t>Croson</a:t>
            </a:r>
            <a:r>
              <a:rPr lang="en-US" sz="1100" dirty="0"/>
              <a:t>, R. and </a:t>
            </a:r>
            <a:r>
              <a:rPr lang="en-US" sz="1100" dirty="0" err="1"/>
              <a:t>Gneezy</a:t>
            </a:r>
            <a:r>
              <a:rPr lang="en-US" sz="1100" dirty="0"/>
              <a:t>, U. (2009) Gender differences in preferences. </a:t>
            </a:r>
            <a:r>
              <a:rPr lang="en-US" sz="1100" i="1" dirty="0"/>
              <a:t>Journal of Economic Literature</a:t>
            </a:r>
            <a:r>
              <a:rPr lang="en-US" sz="1100" dirty="0"/>
              <a:t> </a:t>
            </a:r>
            <a:r>
              <a:rPr lang="en-US" sz="1100" b="1" dirty="0"/>
              <a:t>47</a:t>
            </a:r>
            <a:r>
              <a:rPr lang="en-US" sz="1100" dirty="0"/>
              <a:t>: 448– 474. </a:t>
            </a:r>
            <a:endParaRPr lang="ru-RU" sz="1100" dirty="0" smtClean="0"/>
          </a:p>
          <a:p>
            <a:pPr marL="0" lvl="0" indent="0" algn="ctr">
              <a:buNone/>
            </a:pPr>
            <a:r>
              <a:rPr lang="en-US" sz="1100" dirty="0" smtClean="0"/>
              <a:t>Resolution </a:t>
            </a:r>
            <a:r>
              <a:rPr lang="en-US" sz="1100" dirty="0"/>
              <a:t>concerning the International Classification of Status in Employment (ICSE), adopted by the Fifteenth International Conference of </a:t>
            </a:r>
            <a:r>
              <a:rPr lang="en-US" sz="1100" dirty="0" err="1"/>
              <a:t>Labour</a:t>
            </a:r>
            <a:r>
              <a:rPr lang="en-US" sz="1100" dirty="0"/>
              <a:t> Statisticians (January 1993). 1993 URL: </a:t>
            </a:r>
            <a:r>
              <a:rPr lang="en-US" sz="1100" u="sng" dirty="0">
                <a:hlinkClick r:id="rId3"/>
              </a:rPr>
              <a:t>https://www.ilo.org/wcmsp5/groups/public/---dgreports/---</a:t>
            </a:r>
            <a:r>
              <a:rPr lang="en-US" sz="1100" u="sng" dirty="0" smtClean="0">
                <a:hlinkClick r:id="rId3"/>
              </a:rPr>
              <a:t>stat/documents/normativeinstrument/wcms_087562.pdf</a:t>
            </a:r>
            <a:endParaRPr lang="en-US" sz="11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1. Индивидуальные факторы: гендер</a:t>
            </a:r>
            <a:endParaRPr lang="en-US" sz="5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697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9560" y="6223052"/>
            <a:ext cx="11502190" cy="3051905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1100" dirty="0" smtClean="0"/>
              <a:t>Источник: </a:t>
            </a:r>
            <a:r>
              <a:rPr lang="en-US" sz="1100" dirty="0" smtClean="0"/>
              <a:t>Parker </a:t>
            </a:r>
            <a:r>
              <a:rPr lang="en-US" sz="1100" dirty="0"/>
              <a:t>S. The Economics of Self-employment and Entrepreneurship. Cambridge University Press. 2004. URL: </a:t>
            </a:r>
            <a:r>
              <a:rPr lang="en-US" sz="1100" dirty="0">
                <a:hlinkClick r:id="rId2"/>
              </a:rPr>
              <a:t>https://books.google.ru/books?hl=ru&amp;lr=&amp;</a:t>
            </a:r>
            <a:r>
              <a:rPr lang="en-US" sz="1100" dirty="0" smtClean="0">
                <a:hlinkClick r:id="rId2"/>
              </a:rPr>
              <a:t>id=CRmZn_htJGwC&amp;oi=fnd&amp;pg=PP1&amp;dq=self-employment&amp;ots=ar56S0qkXA&amp;sig=cd5TS8ip9dLxS1aiCFgZRfyR5do&amp;redir_esc=y#v=onepage&amp;q=self-employment&amp;f=false</a:t>
            </a:r>
            <a:r>
              <a:rPr lang="ru-RU" sz="1100" dirty="0" smtClean="0"/>
              <a:t> </a:t>
            </a:r>
            <a:endParaRPr lang="en-US" sz="11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1. Индивидуальные факторы: возраст</a:t>
            </a:r>
            <a:endParaRPr lang="en-US" sz="5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p:sp>
        <p:nvSpPr>
          <p:cNvPr id="5" name="Овал 4"/>
          <p:cNvSpPr/>
          <p:nvPr/>
        </p:nvSpPr>
        <p:spPr>
          <a:xfrm>
            <a:off x="808522" y="1212783"/>
            <a:ext cx="4408370" cy="4408370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Больше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финансовых </a:t>
            </a:r>
            <a:r>
              <a:rPr lang="ru-RU" sz="3600" b="1" dirty="0">
                <a:solidFill>
                  <a:schemeClr val="tx1"/>
                </a:solidFill>
              </a:rPr>
              <a:t>ресурсов;</a:t>
            </a:r>
          </a:p>
          <a:p>
            <a:pPr algn="ctr"/>
            <a:r>
              <a:rPr lang="ru-RU" sz="3600" b="1" dirty="0">
                <a:solidFill>
                  <a:schemeClr val="tx1"/>
                </a:solidFill>
              </a:rPr>
              <a:t>з</a:t>
            </a:r>
            <a:r>
              <a:rPr lang="ru-RU" sz="3600" b="1" dirty="0" smtClean="0">
                <a:solidFill>
                  <a:schemeClr val="tx1"/>
                </a:solidFill>
              </a:rPr>
              <a:t>накомств;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связей</a:t>
            </a:r>
            <a:endParaRPr lang="ru-RU" sz="3600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28058" y="1156739"/>
            <a:ext cx="4408370" cy="4408370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Больше неприятия риска; волнения о здоровье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4204" y="2935705"/>
            <a:ext cx="14318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latin typeface="Kristen ITC" panose="03050502040202030202" pitchFamily="66" charset="0"/>
              </a:rPr>
              <a:t>VS</a:t>
            </a:r>
            <a:endParaRPr lang="en-US" sz="7200" b="1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66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10211" y="1058367"/>
            <a:ext cx="5886389" cy="1047083"/>
          </a:xfrm>
          <a:prstGeom prst="wedgeRoundRectCallout">
            <a:avLst>
              <a:gd name="adj1" fmla="val -18460"/>
              <a:gd name="adj2" fmla="val 91609"/>
              <a:gd name="adj3" fmla="val 16667"/>
            </a:avLst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32000" y="1058367"/>
            <a:ext cx="6348321" cy="1312345"/>
          </a:xfrm>
        </p:spPr>
        <p:txBody>
          <a:bodyPr/>
          <a:lstStyle/>
          <a:p>
            <a:r>
              <a:rPr lang="ru-RU" sz="3200" dirty="0" smtClean="0"/>
              <a:t>Требует много внимания и сил  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6258365"/>
            <a:ext cx="11502190" cy="3051905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/>
              <a:t>Источники </a:t>
            </a:r>
            <a:r>
              <a:rPr lang="en-US" sz="1400" dirty="0" err="1"/>
              <a:t>Simoes</a:t>
            </a:r>
            <a:r>
              <a:rPr lang="en-US" sz="1400" dirty="0"/>
              <a:t> N., Crespo N., Moreira S. INDIVIDUAL DETERMINANTS OF SELF‐EMPLOYMENT ENTRY: WHAT DO WE REALLY KNOW?</a:t>
            </a:r>
            <a:r>
              <a:rPr lang="ru-RU" sz="1400" dirty="0"/>
              <a:t> </a:t>
            </a:r>
            <a:r>
              <a:rPr lang="en-US" sz="1400" dirty="0"/>
              <a:t>2015</a:t>
            </a:r>
            <a:r>
              <a:rPr lang="ru-RU" sz="1400" dirty="0"/>
              <a:t> </a:t>
            </a:r>
            <a:r>
              <a:rPr lang="en-US" sz="1400" dirty="0"/>
              <a:t>URL</a:t>
            </a:r>
            <a:r>
              <a:rPr lang="ru-RU" sz="1400" dirty="0"/>
              <a:t>:  </a:t>
            </a:r>
            <a:r>
              <a:rPr lang="ru-RU" sz="1400" u="sng" dirty="0">
                <a:hlinkClick r:id="rId2"/>
              </a:rPr>
              <a:t>https://onlinelibrary.wiley.com/doi/full/10.1111/joes.12111</a:t>
            </a:r>
            <a:endParaRPr lang="en-US" sz="1400" dirty="0"/>
          </a:p>
          <a:p>
            <a:pPr marL="0" lvl="0" indent="0" algn="ctr">
              <a:buNone/>
            </a:pPr>
            <a:endParaRPr lang="en-US" sz="1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/>
              <a:t>2</a:t>
            </a:r>
            <a:r>
              <a:rPr lang="ru-RU" sz="5400" dirty="0" smtClean="0"/>
              <a:t>. Семейное положение: дети</a:t>
            </a:r>
            <a:endParaRPr lang="en-US" sz="5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7</a:t>
            </a:fld>
            <a:endParaRPr lang="ru-RU" noProof="0" dirty="0"/>
          </a:p>
        </p:txBody>
      </p:sp>
      <p:pic>
        <p:nvPicPr>
          <p:cNvPr id="1028" name="Picture 4" descr="https://clipart-best.com/img/baby/baby-clip-art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82" y="2403837"/>
            <a:ext cx="2804656" cy="346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92769" y="2768772"/>
            <a:ext cx="14318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latin typeface="Kristen ITC" panose="03050502040202030202" pitchFamily="66" charset="0"/>
              </a:rPr>
              <a:t>VS</a:t>
            </a:r>
            <a:endParaRPr lang="en-US" sz="7200" b="1" dirty="0">
              <a:latin typeface="Kristen ITC" panose="03050502040202030202" pitchFamily="66" charset="0"/>
            </a:endParaRPr>
          </a:p>
        </p:txBody>
      </p:sp>
      <p:pic>
        <p:nvPicPr>
          <p:cNvPr id="1030" name="Picture 6" descr="https://euro-life.eu/wp-content/uploads/2020/05/164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63" y="1177129"/>
            <a:ext cx="5702784" cy="426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5751095" y="5016915"/>
            <a:ext cx="5886389" cy="1047083"/>
          </a:xfrm>
          <a:prstGeom prst="wedgeRoundRectCallout">
            <a:avLst>
              <a:gd name="adj1" fmla="val 20770"/>
              <a:gd name="adj2" fmla="val -75647"/>
              <a:gd name="adj3" fmla="val 16667"/>
            </a:avLst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2" name="Текст 1"/>
          <p:cNvSpPr>
            <a:spLocks noGrp="1"/>
          </p:cNvSpPr>
          <p:nvPr>
            <p:ph type="body" idx="1"/>
          </p:nvPr>
        </p:nvSpPr>
        <p:spPr>
          <a:xfrm>
            <a:off x="6103395" y="4975893"/>
            <a:ext cx="6348321" cy="1312345"/>
          </a:xfrm>
        </p:spPr>
        <p:txBody>
          <a:bodyPr/>
          <a:lstStyle/>
          <a:p>
            <a:r>
              <a:rPr lang="ru-RU" sz="3200" dirty="0" smtClean="0"/>
              <a:t>Помогает вести бизнес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63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578963" y="1861930"/>
            <a:ext cx="8795127" cy="2045051"/>
          </a:xfrm>
        </p:spPr>
        <p:txBody>
          <a:bodyPr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4000" dirty="0" smtClean="0"/>
              <a:t>Разделяют схожие ценности;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4000" dirty="0" smtClean="0"/>
              <a:t>Имеют один финансовый капитал;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4000" dirty="0" smtClean="0"/>
              <a:t>Могут вести один бизнес;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6258365"/>
            <a:ext cx="11502190" cy="3051905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/>
              <a:t>Источники </a:t>
            </a:r>
            <a:r>
              <a:rPr lang="en-US" sz="1400" dirty="0" err="1"/>
              <a:t>Simoes</a:t>
            </a:r>
            <a:r>
              <a:rPr lang="en-US" sz="1400" dirty="0"/>
              <a:t> N., Crespo N., Moreira S. INDIVIDUAL DETERMINANTS OF SELF‐EMPLOYMENT ENTRY: WHAT DO WE REALLY KNOW?</a:t>
            </a:r>
            <a:r>
              <a:rPr lang="ru-RU" sz="1400" dirty="0"/>
              <a:t> </a:t>
            </a:r>
            <a:r>
              <a:rPr lang="en-US" sz="1400" dirty="0"/>
              <a:t>2015</a:t>
            </a:r>
            <a:r>
              <a:rPr lang="ru-RU" sz="1400" dirty="0"/>
              <a:t> </a:t>
            </a:r>
            <a:r>
              <a:rPr lang="en-US" sz="1400" dirty="0"/>
              <a:t>URL</a:t>
            </a:r>
            <a:r>
              <a:rPr lang="ru-RU" sz="1400" dirty="0"/>
              <a:t>:  </a:t>
            </a:r>
            <a:r>
              <a:rPr lang="ru-RU" sz="1400" u="sng" dirty="0">
                <a:hlinkClick r:id="rId2"/>
              </a:rPr>
              <a:t>https://onlinelibrary.wiley.com/doi/full/10.1111/joes.12111</a:t>
            </a:r>
            <a:endParaRPr lang="en-US" sz="1400" dirty="0"/>
          </a:p>
          <a:p>
            <a:pPr marL="0" lvl="0" indent="0" algn="ctr">
              <a:buNone/>
            </a:pPr>
            <a:endParaRPr lang="en-US" sz="1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/>
              <a:t>2</a:t>
            </a:r>
            <a:r>
              <a:rPr lang="ru-RU" sz="5400" dirty="0" smtClean="0"/>
              <a:t>. Семейное положение: супруги</a:t>
            </a:r>
            <a:endParaRPr lang="en-US" sz="5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5647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26758" y="5870438"/>
            <a:ext cx="11502190" cy="3051905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/>
              <a:t>Источники </a:t>
            </a:r>
            <a:r>
              <a:rPr lang="en-US" sz="1400" dirty="0" err="1"/>
              <a:t>Simoes</a:t>
            </a:r>
            <a:r>
              <a:rPr lang="en-US" sz="1400" dirty="0"/>
              <a:t> N., Crespo N., Moreira S. INDIVIDUAL DETERMINANTS OF SELF‐EMPLOYMENT ENTRY: WHAT DO WE REALLY KNOW?</a:t>
            </a:r>
            <a:r>
              <a:rPr lang="ru-RU" sz="1400" dirty="0"/>
              <a:t> </a:t>
            </a:r>
            <a:r>
              <a:rPr lang="en-US" sz="1400" dirty="0"/>
              <a:t>2015</a:t>
            </a:r>
            <a:r>
              <a:rPr lang="ru-RU" sz="1400" dirty="0"/>
              <a:t> </a:t>
            </a:r>
            <a:r>
              <a:rPr lang="en-US" sz="1400" dirty="0"/>
              <a:t>URL</a:t>
            </a:r>
            <a:r>
              <a:rPr lang="ru-RU" sz="1400" dirty="0"/>
              <a:t>:  </a:t>
            </a:r>
            <a:r>
              <a:rPr lang="ru-RU" sz="1400" u="sng" dirty="0">
                <a:hlinkClick r:id="rId2"/>
              </a:rPr>
              <a:t>https://</a:t>
            </a:r>
            <a:r>
              <a:rPr lang="ru-RU" sz="1400" u="sng" dirty="0" smtClean="0">
                <a:hlinkClick r:id="rId2"/>
              </a:rPr>
              <a:t>onlinelibrary.wiley.com/doi/full/10.1111/joes.12111</a:t>
            </a:r>
            <a:endParaRPr lang="ru-RU" sz="1400" u="sng" dirty="0" smtClean="0"/>
          </a:p>
          <a:p>
            <a:pPr marL="0" indent="0" algn="ctr">
              <a:buNone/>
            </a:pPr>
            <a:r>
              <a:rPr lang="en-US" sz="1400" dirty="0" err="1" smtClean="0"/>
              <a:t>Blanchflower</a:t>
            </a:r>
            <a:r>
              <a:rPr lang="en-US" sz="1400" dirty="0"/>
              <a:t>, D. (2004) Self‐employment: more may not be better. Swedish Economic Policy Review 11: 15– 74. </a:t>
            </a:r>
            <a:endParaRPr lang="en-US" sz="1400" dirty="0" smtClean="0"/>
          </a:p>
          <a:p>
            <a:pPr marL="0" lvl="0" indent="0" algn="ctr">
              <a:buNone/>
            </a:pPr>
            <a:endParaRPr lang="en-US" sz="1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3. Человеческий капитал: образование</a:t>
            </a:r>
            <a:endParaRPr lang="en-US" sz="5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9</a:t>
            </a:fld>
            <a:endParaRPr lang="ru-RU" noProof="0" dirty="0"/>
          </a:p>
        </p:txBody>
      </p:sp>
      <p:sp>
        <p:nvSpPr>
          <p:cNvPr id="7" name="Овал 6"/>
          <p:cNvSpPr/>
          <p:nvPr/>
        </p:nvSpPr>
        <p:spPr>
          <a:xfrm>
            <a:off x="808522" y="1212783"/>
            <a:ext cx="4408370" cy="4408370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Хорошая работа по найму</a:t>
            </a:r>
            <a:endParaRPr lang="ru-RU" sz="3600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909141" y="1212783"/>
            <a:ext cx="4408370" cy="4408370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З</a:t>
            </a:r>
            <a:r>
              <a:rPr lang="ru-RU" sz="3600" b="1" dirty="0" smtClean="0">
                <a:solidFill>
                  <a:schemeClr val="tx1"/>
                </a:solidFill>
              </a:rPr>
              <a:t>нания для открытия собственного дела</a:t>
            </a:r>
            <a:endParaRPr lang="ru-RU" sz="3600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4894" y="3053351"/>
            <a:ext cx="12234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Kristen ITC" panose="03050502040202030202" pitchFamily="66" charset="0"/>
              </a:rPr>
              <a:t>VS</a:t>
            </a:r>
            <a:endParaRPr lang="en-US" sz="6000" b="1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53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ontoso Them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50617_TF66873322" id="{AF6186CF-F192-4357-B811-9A03DD72D700}" vid="{07180BE0-C0F2-492A-A18D-B5A57871FCB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CB3A9A4-3B1F-4ADC-9D4B-3B70E586C5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F3C09B-154E-4A52-A906-C3F4A2C7E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33E771-E022-4C55-86B2-92F4B446C69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розовых тонах</Template>
  <TotalTime>0</TotalTime>
  <Words>565</Words>
  <Application>Microsoft Office PowerPoint</Application>
  <PresentationFormat>Широкоэкранный</PresentationFormat>
  <Paragraphs>101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Kristen ITC</vt:lpstr>
      <vt:lpstr>Times New Roman</vt:lpstr>
      <vt:lpstr>Wingdings</vt:lpstr>
      <vt:lpstr>Тема Office</vt:lpstr>
      <vt:lpstr>Самозанятые и фрилансеры: кто это? </vt:lpstr>
      <vt:lpstr>Цель исследования </vt:lpstr>
      <vt:lpstr>Самозанятость</vt:lpstr>
      <vt:lpstr>Факторы, выявленные исследователями</vt:lpstr>
      <vt:lpstr>1. Индивидуальные факторы: гендер</vt:lpstr>
      <vt:lpstr>1. Индивидуальные факторы: возраст</vt:lpstr>
      <vt:lpstr>2. Семейное положение: дети</vt:lpstr>
      <vt:lpstr>2. Семейное положение: супруги</vt:lpstr>
      <vt:lpstr>3. Человеческий капитал: образование</vt:lpstr>
      <vt:lpstr>Фриланс</vt:lpstr>
      <vt:lpstr>Самозанятый</vt:lpstr>
      <vt:lpstr>Опрос</vt:lpstr>
      <vt:lpstr>Гипотезы: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2021-04-08T13:33:14Z</dcterms:created>
  <dcterms:modified xsi:type="dcterms:W3CDTF">2021-10-07T20:14:24Z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