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5" r:id="rId3"/>
    <p:sldId id="290" r:id="rId4"/>
    <p:sldId id="293" r:id="rId5"/>
    <p:sldId id="294" r:id="rId6"/>
    <p:sldId id="296" r:id="rId7"/>
    <p:sldId id="297" r:id="rId8"/>
    <p:sldId id="257" r:id="rId9"/>
    <p:sldId id="258" r:id="rId10"/>
    <p:sldId id="267" r:id="rId11"/>
    <p:sldId id="268" r:id="rId12"/>
    <p:sldId id="269" r:id="rId13"/>
    <p:sldId id="274" r:id="rId14"/>
    <p:sldId id="276" r:id="rId15"/>
    <p:sldId id="277" r:id="rId16"/>
    <p:sldId id="278" r:id="rId17"/>
    <p:sldId id="279" r:id="rId18"/>
    <p:sldId id="280" r:id="rId19"/>
    <p:sldId id="281" r:id="rId20"/>
    <p:sldId id="282" r:id="rId21"/>
    <p:sldId id="283" r:id="rId22"/>
    <p:sldId id="301" r:id="rId23"/>
    <p:sldId id="302" r:id="rId24"/>
    <p:sldId id="303" r:id="rId25"/>
    <p:sldId id="304" r:id="rId26"/>
    <p:sldId id="305" r:id="rId27"/>
    <p:sldId id="306" r:id="rId28"/>
    <p:sldId id="307" r:id="rId29"/>
    <p:sldId id="291" r:id="rId30"/>
    <p:sldId id="292" r:id="rId31"/>
    <p:sldId id="298" r:id="rId32"/>
    <p:sldId id="299" r:id="rId33"/>
    <p:sldId id="300" r:id="rId34"/>
    <p:sldId id="285" r:id="rId35"/>
    <p:sldId id="286" r:id="rId36"/>
    <p:sldId id="287" r:id="rId37"/>
    <p:sldId id="288" r:id="rId38"/>
    <p:sldId id="289" r:id="rId39"/>
    <p:sldId id="308" r:id="rId4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84" y="-3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11EAE-072C-4E9B-A575-573BE1E29289}" type="datetimeFigureOut">
              <a:rPr lang="ru-RU" smtClean="0"/>
              <a:pPr/>
              <a:t>02.04.2017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82E58-7379-43A2-A4BF-DE8658FCB4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11EAE-072C-4E9B-A575-573BE1E29289}" type="datetimeFigureOut">
              <a:rPr lang="ru-RU" smtClean="0"/>
              <a:pPr/>
              <a:t>02.04.2017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82E58-7379-43A2-A4BF-DE8658FCB4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11EAE-072C-4E9B-A575-573BE1E29289}" type="datetimeFigureOut">
              <a:rPr lang="ru-RU" smtClean="0"/>
              <a:pPr/>
              <a:t>02.04.2017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82E58-7379-43A2-A4BF-DE8658FCB4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11EAE-072C-4E9B-A575-573BE1E29289}" type="datetimeFigureOut">
              <a:rPr lang="ru-RU" smtClean="0"/>
              <a:pPr/>
              <a:t>02.04.2017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82E58-7379-43A2-A4BF-DE8658FCB4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11EAE-072C-4E9B-A575-573BE1E29289}" type="datetimeFigureOut">
              <a:rPr lang="ru-RU" smtClean="0"/>
              <a:pPr/>
              <a:t>02.04.2017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82E58-7379-43A2-A4BF-DE8658FCB4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11EAE-072C-4E9B-A575-573BE1E29289}" type="datetimeFigureOut">
              <a:rPr lang="ru-RU" smtClean="0"/>
              <a:pPr/>
              <a:t>02.04.2017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82E58-7379-43A2-A4BF-DE8658FCB4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11EAE-072C-4E9B-A575-573BE1E29289}" type="datetimeFigureOut">
              <a:rPr lang="ru-RU" smtClean="0"/>
              <a:pPr/>
              <a:t>02.04.2017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82E58-7379-43A2-A4BF-DE8658FCB4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11EAE-072C-4E9B-A575-573BE1E29289}" type="datetimeFigureOut">
              <a:rPr lang="ru-RU" smtClean="0"/>
              <a:pPr/>
              <a:t>02.04.2017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82E58-7379-43A2-A4BF-DE8658FCB4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11EAE-072C-4E9B-A575-573BE1E29289}" type="datetimeFigureOut">
              <a:rPr lang="ru-RU" smtClean="0"/>
              <a:pPr/>
              <a:t>02.04.2017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82E58-7379-43A2-A4BF-DE8658FCB4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11EAE-072C-4E9B-A575-573BE1E29289}" type="datetimeFigureOut">
              <a:rPr lang="ru-RU" smtClean="0"/>
              <a:pPr/>
              <a:t>02.04.2017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82E58-7379-43A2-A4BF-DE8658FCB4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11EAE-072C-4E9B-A575-573BE1E29289}" type="datetimeFigureOut">
              <a:rPr lang="ru-RU" smtClean="0"/>
              <a:pPr/>
              <a:t>02.04.2017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82E58-7379-43A2-A4BF-DE8658FCB4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B11EAE-072C-4E9B-A575-573BE1E29289}" type="datetimeFigureOut">
              <a:rPr lang="ru-RU" smtClean="0"/>
              <a:pPr/>
              <a:t>02.04.2017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C82E58-7379-43A2-A4BF-DE8658FCB4F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/>
              <a:t>Устойчивое развитие регионов России в Стратегии 2030 (роль кейнсианской модели)</a:t>
            </a:r>
            <a:endParaRPr lang="ru-RU" sz="36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ru-RU" dirty="0" smtClean="0"/>
              <a:t>МЕЖДУНАРОДНАЯ НАУЧНАЯ  КОНФЕРЕНЦИЯ </a:t>
            </a:r>
            <a:r>
              <a:rPr lang="ru-RU" b="1" dirty="0" smtClean="0"/>
              <a:t>«СОВРЕМЕННАЯ РОССИЙСКАЯ  </a:t>
            </a:r>
          </a:p>
          <a:p>
            <a:r>
              <a:rPr lang="ru-RU" b="1" dirty="0" smtClean="0"/>
              <a:t>ЭКОНОМИКА:  КЕЙНСИАНСКИЙ  ВАРИАНТ ВЫХОДА ИЗ СТАГНАЦИИ»</a:t>
            </a:r>
          </a:p>
          <a:p>
            <a:r>
              <a:rPr lang="ru-RU" dirty="0" smtClean="0"/>
              <a:t>д.э.н., в.н.с. Экономического факультета МГУ имени М.В. Ломоносова </a:t>
            </a:r>
          </a:p>
          <a:p>
            <a:r>
              <a:rPr lang="ru-RU" dirty="0" smtClean="0"/>
              <a:t>Никоноров Сергей Михайлович</a:t>
            </a:r>
          </a:p>
          <a:p>
            <a:r>
              <a:rPr lang="ru-RU" dirty="0" smtClean="0"/>
              <a:t>29.03.2017 г.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Экологический рейтинг регионов России за 2015 г. </a:t>
            </a:r>
            <a:endParaRPr lang="ru-RU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3098"/>
                <a:gridCol w="6186502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Место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Субъект </a:t>
                      </a:r>
                      <a:r>
                        <a:rPr lang="ru-RU" baseline="0" dirty="0" smtClean="0"/>
                        <a:t> ЦФО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Белгородская область</a:t>
                      </a:r>
                      <a:endParaRPr lang="ru-RU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Тамбовская область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0" dirty="0" smtClean="0"/>
                        <a:t>10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Курская</a:t>
                      </a:r>
                      <a:r>
                        <a:rPr lang="ru-RU" b="0" baseline="0" dirty="0" smtClean="0"/>
                        <a:t> область</a:t>
                      </a:r>
                      <a:endParaRPr lang="ru-RU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Липецкая область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Орловская область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Ивановская область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Костромская область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43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Смоленская область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44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Тверская область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Экологический рейтинг регионов России за 2015 г.</a:t>
            </a:r>
            <a:endParaRPr lang="ru-RU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3098"/>
                <a:gridCol w="6186502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Место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Субъект </a:t>
                      </a:r>
                      <a:r>
                        <a:rPr lang="ru-RU" baseline="0" dirty="0" smtClean="0"/>
                        <a:t> ЦФО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47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Калужская область</a:t>
                      </a:r>
                      <a:endParaRPr lang="ru-RU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49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Рязанская область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0" dirty="0" smtClean="0"/>
                        <a:t>53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Брянская область</a:t>
                      </a:r>
                      <a:endParaRPr lang="ru-RU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54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Владимирская область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59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Воронежская область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67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Москва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70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Ярославская область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80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Тульская область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81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Московская область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Экологический рейтинг регионов России за 2015 г. 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Сводный индекс составлялся из трех показателей:</a:t>
            </a:r>
          </a:p>
          <a:p>
            <a:pPr marL="514350" indent="-514350">
              <a:buAutoNum type="arabicParenR"/>
            </a:pPr>
            <a:r>
              <a:rPr lang="ru-RU" dirty="0" smtClean="0"/>
              <a:t>Природно-охранный индекс;</a:t>
            </a:r>
          </a:p>
          <a:p>
            <a:pPr marL="514350" indent="-514350">
              <a:buAutoNum type="arabicParenR"/>
            </a:pPr>
            <a:r>
              <a:rPr lang="ru-RU" dirty="0" smtClean="0"/>
              <a:t>Социально-экологический индекс;</a:t>
            </a:r>
          </a:p>
          <a:p>
            <a:pPr marL="514350" indent="-514350">
              <a:buAutoNum type="arabicParenR"/>
            </a:pPr>
            <a:r>
              <a:rPr lang="ru-RU" dirty="0" smtClean="0"/>
              <a:t>Промышленно-экологический индекс.</a:t>
            </a:r>
          </a:p>
          <a:p>
            <a:pPr marL="514350" indent="-514350">
              <a:buAutoNum type="arabicParenR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 smtClean="0"/>
              <a:t>Сравнительная оценка </a:t>
            </a:r>
            <a:r>
              <a:rPr lang="ru-RU" sz="2800" b="1" dirty="0"/>
              <a:t>региональной устойчивости нескольких субъектов России, объединенных в рамках решения единых стратегических </a:t>
            </a:r>
            <a:r>
              <a:rPr lang="ru-RU" sz="2800" b="1" dirty="0" smtClean="0"/>
              <a:t>задач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/>
              <a:t>Для определения </a:t>
            </a:r>
            <a:r>
              <a:rPr lang="ru-RU" b="1" dirty="0"/>
              <a:t>стратегии экономического развития регионов </a:t>
            </a:r>
            <a:r>
              <a:rPr lang="ru-RU" dirty="0"/>
              <a:t>использовались следующие социально-экономические показатели: темпы прироста валового регионального продукта, темпы прироста промышленного производства, коэффициенты инфляции, доля населения с доходами ниже прожиточного минимума, индексы базовых отраслей производства, реальные денежные доходы населения региона, инвестиции в основной капитал, динамика цен в экономике, рост доходов и сбережений населения региона и т.д. При построении </a:t>
            </a:r>
            <a:r>
              <a:rPr lang="ru-RU" b="1" dirty="0"/>
              <a:t>долгосрочной программы социально-экономического развития макрорегиона </a:t>
            </a:r>
            <a:r>
              <a:rPr lang="ru-RU" b="1" dirty="0" smtClean="0"/>
              <a:t>(ЦФО</a:t>
            </a:r>
            <a:r>
              <a:rPr lang="ru-RU" b="1" dirty="0"/>
              <a:t>)</a:t>
            </a:r>
            <a:r>
              <a:rPr lang="ru-RU" dirty="0"/>
              <a:t>, все показатели можно условно объединить в </a:t>
            </a:r>
            <a:r>
              <a:rPr lang="ru-RU" b="1" dirty="0"/>
              <a:t>три группы</a:t>
            </a:r>
            <a:r>
              <a:rPr lang="ru-RU" dirty="0" smtClean="0"/>
              <a:t>:</a:t>
            </a:r>
            <a:r>
              <a:rPr lang="ru-RU" dirty="0"/>
              <a:t> </a:t>
            </a:r>
          </a:p>
          <a:p>
            <a:pPr lvl="0"/>
            <a:r>
              <a:rPr lang="ru-RU" dirty="0"/>
              <a:t>показатели экономического развития региона;</a:t>
            </a:r>
          </a:p>
          <a:p>
            <a:pPr lvl="0"/>
            <a:r>
              <a:rPr lang="ru-RU" dirty="0"/>
              <a:t>степень социальной напряженности в регионе;</a:t>
            </a:r>
          </a:p>
          <a:p>
            <a:pPr lvl="0"/>
            <a:r>
              <a:rPr lang="ru-RU" dirty="0"/>
              <a:t>природно-ресурсный потенциал региона.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07182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Анализ стратегий и потенциала развития регионов – лидеров ЦФО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Выберем 2 региона – лидера из 18-ти субъектов ЦФО России: </a:t>
            </a:r>
            <a:r>
              <a:rPr lang="ru-RU" b="1" dirty="0" smtClean="0"/>
              <a:t>Белгородскую и Калужскую области.</a:t>
            </a:r>
          </a:p>
          <a:p>
            <a:r>
              <a:rPr lang="ru-RU" dirty="0" smtClean="0"/>
              <a:t>Регионы успешные и социально стабильные, с хорошей динамикой экономических показателей. В каждом из этих регионов выбрана модель развития, основанная на генерации добавленной стоимости, то есть региональные власти не рассматривают поддержку из центра в виде дотаций и субсидий как ключевой источник дохода регионального бюджета, а пытаются выстроить свою модель успешной экономики в границах субъекта.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Анализ стратегий и потенциала развития регионов – лидеров ЦФО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Аграрный юг  (Белгородская область) и старый промышленный центр (Калужская область) – сделали ставку на </a:t>
            </a:r>
            <a:r>
              <a:rPr lang="ru-RU" b="1" dirty="0" smtClean="0"/>
              <a:t>новую индустриализацию и диверсификацию экономики</a:t>
            </a:r>
            <a:r>
              <a:rPr lang="ru-RU" dirty="0" smtClean="0"/>
              <a:t>, но модели избрали отличные друг от друга, базирующиеся на разных отраслях промышленного производства.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Белгородская область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Белгородская область в начале 2000-х – регион по большому счету сырьевой. Поступления в бюджет обеспечивали добыча полезных ископаемых (в области сосредоточено более 40 % разведанных запасов железных руд страны) и их переработка на горно-обогатительных комбинатах. </a:t>
            </a:r>
          </a:p>
          <a:p>
            <a:r>
              <a:rPr lang="ru-RU" dirty="0" smtClean="0"/>
              <a:t>Однако уже к 2013 году свыше 50 % производства составляет пищевая промышленность. Год от года растут показатели сельскохозяйственного сектора. Региональная экономика сегодня зиждется на двух кластерах: продуктовом и сырьевом.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Калужская область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Калужская область природным сырьем не богата. Зато в советское время здесь был мощный промышленный сектор и крупные оборонные предприятия. Кадровый потенциал удалось сохранить и использовать для построения современного промышленного производства.</a:t>
            </a:r>
          </a:p>
          <a:p>
            <a:r>
              <a:rPr lang="ru-RU" dirty="0" smtClean="0"/>
              <a:t>Сегодня основной доход в областной бюджет приносят машиностроение и электроника. Ставка делается на продукцию с высокой добавленной стоимостью.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Регион как корпорация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 smtClean="0"/>
              <a:t>Стиль управления </a:t>
            </a:r>
            <a:r>
              <a:rPr lang="ru-RU" dirty="0" smtClean="0"/>
              <a:t>в рассматриваемых регионах – </a:t>
            </a:r>
            <a:r>
              <a:rPr lang="ru-RU" b="1" dirty="0" smtClean="0"/>
              <a:t>«регион как корпорация»</a:t>
            </a:r>
            <a:r>
              <a:rPr lang="ru-RU" dirty="0" smtClean="0"/>
              <a:t>.</a:t>
            </a:r>
          </a:p>
          <a:p>
            <a:r>
              <a:rPr lang="ru-RU" dirty="0" smtClean="0"/>
              <a:t>Это дает свои плоды – с момента когда был запущен процесс сознательного экономического развития региона, эти два региона обгоняли средний по России уровень и по удельному вводу жилья, и по темпам роста доходов и розничной торговли, а масштаб миграции в регион превышал среднероссийский уровень в несколько раз.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8 элементов модели управления регионом – как бизнес – проектом: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AutoNum type="arabicPeriod"/>
            </a:pPr>
            <a:r>
              <a:rPr lang="ru-RU" dirty="0" smtClean="0"/>
              <a:t>Функции губернатора напоминают функции генерального директора корпорации.</a:t>
            </a:r>
          </a:p>
          <a:p>
            <a:pPr marL="514350" indent="-514350">
              <a:buAutoNum type="arabicPeriod"/>
            </a:pPr>
            <a:r>
              <a:rPr lang="ru-RU" dirty="0" smtClean="0"/>
              <a:t>Действует централизованная модель управления.</a:t>
            </a:r>
          </a:p>
          <a:p>
            <a:pPr marL="514350" indent="-514350">
              <a:buAutoNum type="arabicPeriod"/>
            </a:pPr>
            <a:r>
              <a:rPr lang="ru-RU" dirty="0" smtClean="0"/>
              <a:t>Основной источник доходной части бюджета не внешние вливания, а генерация доходов от экономики региона и их рост за счет регионального экономического развития.</a:t>
            </a:r>
          </a:p>
          <a:p>
            <a:pPr marL="514350" indent="-514350">
              <a:buAutoNum type="arabicPeriod"/>
            </a:pPr>
            <a:r>
              <a:rPr lang="ru-RU" dirty="0" smtClean="0"/>
              <a:t>Управление промышленностью региона схоже с управлением производственными активами крупной компании.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Пол </a:t>
            </a:r>
            <a:r>
              <a:rPr lang="ru-RU" b="1" dirty="0" err="1" smtClean="0"/>
              <a:t>Кругман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«Сегодня мы все – </a:t>
            </a:r>
            <a:r>
              <a:rPr lang="ru-RU" dirty="0" err="1" smtClean="0"/>
              <a:t>кейнсианцы</a:t>
            </a:r>
            <a:r>
              <a:rPr lang="ru-RU" dirty="0" smtClean="0"/>
              <a:t>. Подавляющее большинство современных </a:t>
            </a:r>
            <a:r>
              <a:rPr lang="ru-RU" dirty="0" err="1" smtClean="0"/>
              <a:t>макроэкономистов</a:t>
            </a:r>
            <a:r>
              <a:rPr lang="ru-RU" dirty="0" smtClean="0"/>
              <a:t> черпает рецепты напрямую из «Общей теории…». Созданная </a:t>
            </a:r>
            <a:r>
              <a:rPr lang="ru-RU" dirty="0" err="1" smtClean="0"/>
              <a:t>Кейнсом</a:t>
            </a:r>
            <a:r>
              <a:rPr lang="ru-RU" dirty="0" smtClean="0"/>
              <a:t> идеология до сих пор не дала трещины»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8 элементов модели управления регионом – как бизнес – проектом: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None/>
            </a:pPr>
            <a:r>
              <a:rPr lang="ru-RU" dirty="0" smtClean="0"/>
              <a:t>5. Проводится инвестиционная политика, основанная на комплексном подходе к сопровождению инвестиционных проектов и проектном финансировании.</a:t>
            </a:r>
          </a:p>
          <a:p>
            <a:pPr marL="514350" indent="-514350">
              <a:buNone/>
            </a:pPr>
            <a:r>
              <a:rPr lang="ru-RU" dirty="0" smtClean="0"/>
              <a:t>6. Необходимо отметить сбалансированную структуру распределения доходов, учитывающую как необходимость текущего экономического состояния, так и необходимость инвестирования в развитие, человеческий капитал и социальную сферу.</a:t>
            </a:r>
          </a:p>
          <a:p>
            <a:pPr marL="514350" indent="-514350">
              <a:buNone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8 элементов модели управления регионом – как бизнес – проектом: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None/>
            </a:pPr>
            <a:r>
              <a:rPr lang="ru-RU" dirty="0" smtClean="0"/>
              <a:t>7. Происходит внедрение инструментов программно-целевого планирования и проектного подхода в структурах государственного управления. Это относится и к экономике, кадрам и социальной сфере.</a:t>
            </a:r>
          </a:p>
          <a:p>
            <a:pPr marL="514350" indent="-514350">
              <a:buNone/>
            </a:pPr>
            <a:r>
              <a:rPr lang="ru-RU" dirty="0" smtClean="0"/>
              <a:t>8. Подбор кадров производится по формализованной системе с процедурами оценки компетенций.</a:t>
            </a:r>
          </a:p>
          <a:p>
            <a:pPr marL="514350" indent="-514350">
              <a:buNone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Стратегия 2030 (основные аспекты):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AutoNum type="arabicParenR"/>
            </a:pPr>
            <a:r>
              <a:rPr lang="ru-RU" dirty="0" smtClean="0"/>
              <a:t>Ориентация государственной </a:t>
            </a:r>
            <a:r>
              <a:rPr lang="ru-RU" b="1" dirty="0" smtClean="0"/>
              <a:t>региональной политики </a:t>
            </a:r>
            <a:r>
              <a:rPr lang="ru-RU" dirty="0" smtClean="0"/>
              <a:t>на решение задачи обеспечения единства экономического пространства страны.</a:t>
            </a:r>
          </a:p>
          <a:p>
            <a:pPr marL="514350" indent="-514350">
              <a:buAutoNum type="arabicParenR"/>
            </a:pPr>
            <a:r>
              <a:rPr lang="ru-RU" dirty="0" smtClean="0"/>
              <a:t>Взаимная увязка </a:t>
            </a:r>
            <a:r>
              <a:rPr lang="ru-RU" b="1" dirty="0" smtClean="0"/>
              <a:t>стратегического и бюджетного планирования</a:t>
            </a:r>
            <a:r>
              <a:rPr lang="ru-RU" dirty="0" smtClean="0"/>
              <a:t>.</a:t>
            </a:r>
          </a:p>
          <a:p>
            <a:pPr marL="514350" indent="-514350">
              <a:buAutoNum type="arabicParenR"/>
            </a:pPr>
            <a:r>
              <a:rPr lang="ru-RU" dirty="0" smtClean="0"/>
              <a:t>Развитие и укрепление </a:t>
            </a:r>
            <a:r>
              <a:rPr lang="ru-RU" b="1" dirty="0" smtClean="0"/>
              <a:t>кооперационных и межрегиональных связей между субъектами России</a:t>
            </a:r>
            <a:r>
              <a:rPr lang="ru-RU" dirty="0" smtClean="0"/>
              <a:t>.</a:t>
            </a:r>
          </a:p>
          <a:p>
            <a:pPr marL="514350" indent="-514350">
              <a:buAutoNum type="arabicParenR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Стратегия 2030 (основные аспекты):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None/>
            </a:pPr>
            <a:r>
              <a:rPr lang="ru-RU" dirty="0" smtClean="0"/>
              <a:t>4) Обеспечение стабильности законодательства, определенного функционирования экономики, инвестиционной деятельности, в том числе налогообложения производимой деятельности в </a:t>
            </a:r>
            <a:r>
              <a:rPr lang="ru-RU" b="1" dirty="0" smtClean="0"/>
              <a:t>субъектах России</a:t>
            </a:r>
            <a:r>
              <a:rPr lang="ru-RU" dirty="0" smtClean="0"/>
              <a:t>.</a:t>
            </a:r>
          </a:p>
          <a:p>
            <a:pPr marL="514350" indent="-514350">
              <a:buNone/>
            </a:pPr>
            <a:r>
              <a:rPr lang="ru-RU" dirty="0" smtClean="0"/>
              <a:t>5) Определение </a:t>
            </a:r>
            <a:r>
              <a:rPr lang="ru-RU" b="1" dirty="0" smtClean="0"/>
              <a:t>типологии регионов </a:t>
            </a:r>
            <a:r>
              <a:rPr lang="ru-RU" dirty="0" smtClean="0"/>
              <a:t>в зависимости от их географического положения, традиционной и сложившейся хозяйственной специализации, социально-экономической и демографической ситуацией.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Стратегия 2030 (основные аспекты):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None/>
            </a:pPr>
            <a:r>
              <a:rPr lang="ru-RU" dirty="0" smtClean="0"/>
              <a:t>6) Разработка и реализация </a:t>
            </a:r>
            <a:r>
              <a:rPr lang="ru-RU" b="1" dirty="0" smtClean="0"/>
              <a:t>масштабных инфраструктурных проектов</a:t>
            </a:r>
            <a:r>
              <a:rPr lang="ru-RU" dirty="0" smtClean="0"/>
              <a:t>, которые дают мощный импульс развитию </a:t>
            </a:r>
            <a:r>
              <a:rPr lang="ru-RU" b="1" dirty="0" smtClean="0"/>
              <a:t>региональной экономики </a:t>
            </a:r>
            <a:r>
              <a:rPr lang="ru-RU" dirty="0" smtClean="0"/>
              <a:t>и экономики страны в целом.</a:t>
            </a:r>
          </a:p>
          <a:p>
            <a:pPr marL="514350" indent="-514350">
              <a:buNone/>
            </a:pPr>
            <a:r>
              <a:rPr lang="ru-RU" dirty="0" smtClean="0"/>
              <a:t>7) Выработка </a:t>
            </a:r>
            <a:r>
              <a:rPr lang="ru-RU" b="1" dirty="0" smtClean="0"/>
              <a:t>государственной политики</a:t>
            </a:r>
            <a:r>
              <a:rPr lang="ru-RU" dirty="0" smtClean="0"/>
              <a:t>, направленной на </a:t>
            </a:r>
            <a:r>
              <a:rPr lang="ru-RU" b="1" dirty="0" smtClean="0"/>
              <a:t>развитие городских агломераций, многоотраслевых территориальных производственных кластеров</a:t>
            </a:r>
            <a:r>
              <a:rPr lang="ru-RU" dirty="0" smtClean="0"/>
              <a:t>, реструктуризацию и модернизацию их производственной базы, разработка схем </a:t>
            </a:r>
            <a:r>
              <a:rPr lang="ru-RU" b="1" dirty="0" smtClean="0"/>
              <a:t>территориального размещения </a:t>
            </a:r>
            <a:r>
              <a:rPr lang="ru-RU" dirty="0" smtClean="0"/>
              <a:t>производственных сил и расселение населения.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Стратегия 2030 (основные аспекты):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None/>
            </a:pPr>
            <a:r>
              <a:rPr lang="ru-RU" dirty="0" smtClean="0"/>
              <a:t>8) Определение </a:t>
            </a:r>
            <a:r>
              <a:rPr lang="ru-RU" b="1" dirty="0" smtClean="0"/>
              <a:t>потенциальных территорий опережающего социально-экономического развития и «точек роста» </a:t>
            </a:r>
            <a:r>
              <a:rPr lang="ru-RU" dirty="0" smtClean="0"/>
              <a:t>(отрасли, сектора и отдельные предприятия с имеющимся перспективным научно-техническим заделом и необходимой производственной базой).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Стратегия 2030 (основные аспекты):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None/>
            </a:pPr>
            <a:r>
              <a:rPr lang="ru-RU" dirty="0" smtClean="0"/>
              <a:t>9) Стимулирование крупного бизнеса и формирование тесных и долговременных кооперационных связей с субъектами малого и среднего предпринимательства.</a:t>
            </a:r>
          </a:p>
          <a:p>
            <a:pPr marL="514350" indent="-514350">
              <a:buNone/>
            </a:pPr>
            <a:r>
              <a:rPr lang="ru-RU" dirty="0" smtClean="0"/>
              <a:t>10)Совершенствование механизма участия в закупках компаний с государственным участием субъектов малого и среднего предпринимательства.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Стратегия 2030 (основные аспекты):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None/>
            </a:pPr>
            <a:r>
              <a:rPr lang="ru-RU" dirty="0" smtClean="0"/>
              <a:t>11)Скорейшая </a:t>
            </a:r>
            <a:r>
              <a:rPr lang="ru-RU" b="1" dirty="0" smtClean="0"/>
              <a:t>диверсификация экономики моногородов</a:t>
            </a:r>
            <a:r>
              <a:rPr lang="ru-RU" dirty="0" smtClean="0"/>
              <a:t>, в том числе путем создания и развития малых и средних предприятий.</a:t>
            </a:r>
          </a:p>
          <a:p>
            <a:pPr marL="514350" indent="-514350">
              <a:buNone/>
            </a:pPr>
            <a:r>
              <a:rPr lang="ru-RU" dirty="0" smtClean="0"/>
              <a:t>12)Создание на </a:t>
            </a:r>
            <a:r>
              <a:rPr lang="ru-RU" b="1" dirty="0" smtClean="0"/>
              <a:t>региональном и местном  уровнях </a:t>
            </a:r>
            <a:r>
              <a:rPr lang="ru-RU" dirty="0" smtClean="0"/>
              <a:t>на долгосрочный период </a:t>
            </a:r>
            <a:r>
              <a:rPr lang="ru-RU" b="1" dirty="0" smtClean="0"/>
              <a:t>благоприятных условий деятельности для частных инвесторов</a:t>
            </a:r>
            <a:r>
              <a:rPr lang="ru-RU" dirty="0" smtClean="0"/>
              <a:t>, реализующих инновационные проекты, в том числе с использованием механизма государственно-частного партнерства.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Стратегия 2030 (основные аспекты):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None/>
            </a:pPr>
            <a:r>
              <a:rPr lang="ru-RU" dirty="0" smtClean="0"/>
              <a:t>12а) Развитие передовых информационных технологий в рамках формирования цифровой экономики.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Стратегия устойчивого развития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Для этого необходимо провести серьезную работу: в первую очередь, разработать новую долгосрочную </a:t>
            </a:r>
            <a:r>
              <a:rPr lang="ru-RU" b="1" dirty="0" smtClean="0"/>
              <a:t>Стратегию устойчивого развития как минимум до 2050 года. </a:t>
            </a:r>
          </a:p>
          <a:p>
            <a:r>
              <a:rPr lang="ru-RU" dirty="0" smtClean="0"/>
              <a:t>Стратегия должна опираться на </a:t>
            </a:r>
            <a:r>
              <a:rPr lang="ru-RU" b="1" dirty="0" smtClean="0"/>
              <a:t>три концептуальных блока: комплексное освоение территории, культурную политику и кластерный подход</a:t>
            </a:r>
            <a:r>
              <a:rPr lang="ru-RU" dirty="0" smtClean="0"/>
              <a:t>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Наследие Джона </a:t>
            </a:r>
            <a:r>
              <a:rPr lang="ru-RU" b="1" dirty="0" err="1" smtClean="0"/>
              <a:t>Мейнарда</a:t>
            </a:r>
            <a:r>
              <a:rPr lang="ru-RU" b="1" dirty="0" smtClean="0"/>
              <a:t> Кейнса (1883 – 1946)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Основной труд Кейнса «Общая теория занятости, процента и денег» (1936) был прямой реакцией на Великую депрессию (1929).</a:t>
            </a:r>
          </a:p>
          <a:p>
            <a:r>
              <a:rPr lang="ru-RU" dirty="0" smtClean="0"/>
              <a:t>Кейнс доказывал, что у государства есть обязанность – помогать экономике держаться на плаву в период кризиса.</a:t>
            </a:r>
          </a:p>
          <a:p>
            <a:r>
              <a:rPr lang="ru-RU" dirty="0" smtClean="0"/>
              <a:t>Кейнс спорил с идеями Жан-Батиста </a:t>
            </a:r>
            <a:r>
              <a:rPr lang="ru-RU" dirty="0" err="1" smtClean="0"/>
              <a:t>Сэя</a:t>
            </a:r>
            <a:r>
              <a:rPr lang="ru-RU" dirty="0" smtClean="0"/>
              <a:t>, считавшего, что в экономике «предложение создает собственный спрос», то есть лишь производство товаров может породить спрос на них.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Стратегия устойчивого развития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При этом важно сделать </a:t>
            </a:r>
            <a:r>
              <a:rPr lang="ru-RU" b="1" dirty="0" smtClean="0"/>
              <a:t>стратегию гибкой</a:t>
            </a:r>
            <a:r>
              <a:rPr lang="ru-RU" dirty="0" smtClean="0"/>
              <a:t>, учитывая элемент </a:t>
            </a:r>
            <a:r>
              <a:rPr lang="ru-RU" b="1" dirty="0" smtClean="0"/>
              <a:t>скользящего планирования как механизма и индикативного планирования как инструмента; </a:t>
            </a:r>
            <a:r>
              <a:rPr lang="ru-RU" dirty="0" smtClean="0"/>
              <a:t>при этом  предусмотреть баланс интересов между двумя сочетаемыми триадами: </a:t>
            </a:r>
            <a:r>
              <a:rPr lang="ru-RU" b="1" dirty="0" smtClean="0"/>
              <a:t>социально-эколого-экономическими факторами и между властью-бизнесом-обществом</a:t>
            </a:r>
            <a:r>
              <a:rPr lang="ru-RU" dirty="0" smtClean="0"/>
              <a:t>. Также нужно разработать </a:t>
            </a:r>
            <a:r>
              <a:rPr lang="ru-RU" b="1" dirty="0" smtClean="0"/>
              <a:t>новые модели управления, </a:t>
            </a:r>
            <a:r>
              <a:rPr lang="ru-RU" dirty="0" smtClean="0"/>
              <a:t>которые будут зиждется на шести основных принципах кейнсианства</a:t>
            </a:r>
            <a:r>
              <a:rPr lang="ru-RU" b="1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Шесть основных принципов кейнсианства: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AutoNum type="arabicParenR"/>
            </a:pPr>
            <a:r>
              <a:rPr lang="ru-RU" dirty="0" smtClean="0"/>
              <a:t>На экономику влияют </a:t>
            </a:r>
            <a:r>
              <a:rPr lang="ru-RU" b="1" dirty="0" smtClean="0"/>
              <a:t>решения</a:t>
            </a:r>
            <a:r>
              <a:rPr lang="ru-RU" dirty="0" smtClean="0"/>
              <a:t> как </a:t>
            </a:r>
            <a:r>
              <a:rPr lang="ru-RU" b="1" dirty="0" smtClean="0"/>
              <a:t>государства</a:t>
            </a:r>
            <a:r>
              <a:rPr lang="ru-RU" dirty="0" smtClean="0"/>
              <a:t>, так и </a:t>
            </a:r>
            <a:r>
              <a:rPr lang="ru-RU" b="1" dirty="0" smtClean="0"/>
              <a:t>индивидов</a:t>
            </a:r>
            <a:r>
              <a:rPr lang="ru-RU" dirty="0" smtClean="0"/>
              <a:t>, и иногда перестает быть </a:t>
            </a:r>
            <a:r>
              <a:rPr lang="ru-RU" b="1" dirty="0" smtClean="0"/>
              <a:t>устойчивой</a:t>
            </a:r>
            <a:r>
              <a:rPr lang="ru-RU" dirty="0" smtClean="0"/>
              <a:t>.</a:t>
            </a:r>
          </a:p>
          <a:p>
            <a:pPr marL="514350" indent="-514350">
              <a:buAutoNum type="arabicParenR"/>
            </a:pPr>
            <a:r>
              <a:rPr lang="ru-RU" dirty="0" smtClean="0"/>
              <a:t>Важен </a:t>
            </a:r>
            <a:r>
              <a:rPr lang="ru-RU" b="1" dirty="0" smtClean="0"/>
              <a:t>краткосрочный план </a:t>
            </a:r>
            <a:r>
              <a:rPr lang="ru-RU" dirty="0" smtClean="0"/>
              <a:t>– иногда даже больше долгосрочного. Краткосрочные всплески безработицы могут причинить еще больший ущерб в долгосрочном плане, оставив после себя невосстановимые выбоины. «В долгосрочной перспективе мы все мертвы» (Кейнс).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Шесть основных принципов кейнсианства: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14350" indent="-514350">
              <a:buNone/>
            </a:pPr>
            <a:r>
              <a:rPr lang="ru-RU" dirty="0" smtClean="0"/>
              <a:t>3) </a:t>
            </a:r>
            <a:r>
              <a:rPr lang="ru-RU" b="1" dirty="0" smtClean="0"/>
              <a:t>Цены</a:t>
            </a:r>
            <a:r>
              <a:rPr lang="ru-RU" dirty="0" smtClean="0"/>
              <a:t> и в особенности </a:t>
            </a:r>
            <a:r>
              <a:rPr lang="ru-RU" b="1" dirty="0" smtClean="0"/>
              <a:t>зарплаты</a:t>
            </a:r>
            <a:r>
              <a:rPr lang="ru-RU" dirty="0" smtClean="0"/>
              <a:t> реагируют на изменения спроса и предложения </a:t>
            </a:r>
            <a:r>
              <a:rPr lang="ru-RU" b="1" dirty="0" smtClean="0"/>
              <a:t>медленно</a:t>
            </a:r>
            <a:r>
              <a:rPr lang="ru-RU" dirty="0" smtClean="0"/>
              <a:t>, а значит, </a:t>
            </a:r>
            <a:r>
              <a:rPr lang="ru-RU" b="1" dirty="0" smtClean="0"/>
              <a:t>безработица</a:t>
            </a:r>
            <a:r>
              <a:rPr lang="ru-RU" dirty="0" smtClean="0"/>
              <a:t> часто бывает больше или меньше той, которая должна наблюдаться в экономике.</a:t>
            </a:r>
          </a:p>
          <a:p>
            <a:pPr marL="514350" indent="-514350">
              <a:buNone/>
            </a:pPr>
            <a:r>
              <a:rPr lang="ru-RU" dirty="0" smtClean="0"/>
              <a:t>4) </a:t>
            </a:r>
            <a:r>
              <a:rPr lang="ru-RU" b="1" dirty="0" smtClean="0"/>
              <a:t>Безработица</a:t>
            </a:r>
            <a:r>
              <a:rPr lang="ru-RU" dirty="0" smtClean="0"/>
              <a:t> часто бывает слишком </a:t>
            </a:r>
            <a:r>
              <a:rPr lang="ru-RU" b="1" dirty="0" smtClean="0"/>
              <a:t>высока и непостоянна</a:t>
            </a:r>
            <a:r>
              <a:rPr lang="ru-RU" dirty="0" smtClean="0"/>
              <a:t>; </a:t>
            </a:r>
            <a:r>
              <a:rPr lang="ru-RU" b="1" dirty="0" smtClean="0"/>
              <a:t>рецессии и депрессии </a:t>
            </a:r>
            <a:r>
              <a:rPr lang="ru-RU" dirty="0" smtClean="0"/>
              <a:t>– недуги экономики, а не эффективная реакция рынка на отсутствие перспектив.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Шесть основных принципов кейнсианства: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None/>
            </a:pPr>
            <a:r>
              <a:rPr lang="ru-RU" dirty="0" smtClean="0"/>
              <a:t>5) </a:t>
            </a:r>
            <a:r>
              <a:rPr lang="ru-RU" b="1" dirty="0" smtClean="0"/>
              <a:t>Экономический бум и спад </a:t>
            </a:r>
            <a:r>
              <a:rPr lang="ru-RU" dirty="0" smtClean="0"/>
              <a:t>– это проблема, которую государство обязано пытаться решить, </a:t>
            </a:r>
            <a:r>
              <a:rPr lang="ru-RU" b="1" dirty="0" smtClean="0"/>
              <a:t>стабилизируя экономический цикл</a:t>
            </a:r>
            <a:r>
              <a:rPr lang="ru-RU" dirty="0" smtClean="0"/>
              <a:t>.</a:t>
            </a:r>
          </a:p>
          <a:p>
            <a:pPr marL="514350" indent="-514350">
              <a:buNone/>
            </a:pPr>
            <a:r>
              <a:rPr lang="ru-RU" dirty="0" smtClean="0"/>
              <a:t>6) Проблема </a:t>
            </a:r>
            <a:r>
              <a:rPr lang="ru-RU" b="1" dirty="0" smtClean="0"/>
              <a:t>безработицы</a:t>
            </a:r>
            <a:r>
              <a:rPr lang="ru-RU" dirty="0" smtClean="0"/>
              <a:t> – </a:t>
            </a:r>
            <a:r>
              <a:rPr lang="ru-RU" b="1" dirty="0" smtClean="0"/>
              <a:t>первична</a:t>
            </a:r>
            <a:r>
              <a:rPr lang="ru-RU" dirty="0" smtClean="0"/>
              <a:t>, проблема </a:t>
            </a:r>
            <a:r>
              <a:rPr lang="ru-RU" b="1" dirty="0" smtClean="0"/>
              <a:t>инфляции</a:t>
            </a:r>
            <a:r>
              <a:rPr lang="ru-RU" dirty="0" smtClean="0"/>
              <a:t> – </a:t>
            </a:r>
            <a:r>
              <a:rPr lang="ru-RU" b="1" dirty="0" smtClean="0"/>
              <a:t>вторична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Предложение: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Ввести в эффективный контракт губернатора с начислением определенного количества баллов – </a:t>
            </a:r>
            <a:r>
              <a:rPr lang="ru-RU" b="1" dirty="0" smtClean="0"/>
              <a:t>социо-эколого-экономический индекс (индекс К.В. Папенова).</a:t>
            </a:r>
          </a:p>
          <a:p>
            <a:r>
              <a:rPr lang="ru-RU" b="1" dirty="0" smtClean="0"/>
              <a:t>Индекс К.В. Папенова </a:t>
            </a:r>
            <a:r>
              <a:rPr lang="ru-RU" dirty="0" smtClean="0"/>
              <a:t>рассчитывать исходя из среднеарифметической оценки трех индексов:</a:t>
            </a:r>
          </a:p>
          <a:p>
            <a:pPr marL="514350" indent="-514350">
              <a:buAutoNum type="arabicParenR"/>
            </a:pPr>
            <a:r>
              <a:rPr lang="ru-RU" dirty="0" smtClean="0"/>
              <a:t>Индекс эколого-экономический</a:t>
            </a:r>
          </a:p>
          <a:p>
            <a:pPr marL="514350" indent="-514350">
              <a:buAutoNum type="arabicParenR"/>
            </a:pPr>
            <a:r>
              <a:rPr lang="ru-RU" dirty="0" smtClean="0"/>
              <a:t>Индекс развития человеческого капитала</a:t>
            </a:r>
          </a:p>
          <a:p>
            <a:pPr marL="514350" indent="-514350">
              <a:buAutoNum type="arabicParenR"/>
            </a:pPr>
            <a:r>
              <a:rPr lang="ru-RU" dirty="0" smtClean="0"/>
              <a:t>Индекс человеческого счастья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Предложение: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AutoNum type="arabicParenR"/>
            </a:pPr>
            <a:r>
              <a:rPr lang="ru-RU" b="1" dirty="0" smtClean="0"/>
              <a:t>Эколого-экономический индекс </a:t>
            </a:r>
            <a:r>
              <a:rPr lang="ru-RU" dirty="0" smtClean="0"/>
              <a:t>рассчитывать по методике С.Н. Бобылева, включающий 6 элементов:</a:t>
            </a:r>
          </a:p>
          <a:p>
            <a:pPr marL="514350" indent="-514350">
              <a:buFontTx/>
              <a:buChar char="-"/>
            </a:pPr>
            <a:r>
              <a:rPr lang="ru-RU" dirty="0" smtClean="0"/>
              <a:t>выбросы СО2 в регионах;</a:t>
            </a:r>
          </a:p>
          <a:p>
            <a:pPr marL="514350" indent="-514350">
              <a:buFontTx/>
              <a:buChar char="-"/>
            </a:pPr>
            <a:r>
              <a:rPr lang="ru-RU" dirty="0" smtClean="0"/>
              <a:t>затраты на охрану окружающей среды;</a:t>
            </a:r>
          </a:p>
          <a:p>
            <a:pPr marL="514350" indent="-514350">
              <a:buFontTx/>
              <a:buChar char="-"/>
            </a:pPr>
            <a:r>
              <a:rPr lang="ru-RU" dirty="0" smtClean="0"/>
              <a:t>земли особо охраняемых природных территорий и объектов;</a:t>
            </a:r>
          </a:p>
          <a:p>
            <a:pPr marL="514350" indent="-514350">
              <a:buFontTx/>
              <a:buChar char="-"/>
            </a:pPr>
            <a:r>
              <a:rPr lang="ru-RU" dirty="0" smtClean="0"/>
              <a:t>валовое накопление основного капитала;</a:t>
            </a:r>
          </a:p>
          <a:p>
            <a:pPr marL="514350" indent="-514350">
              <a:buFontTx/>
              <a:buChar char="-"/>
            </a:pPr>
            <a:r>
              <a:rPr lang="ru-RU" dirty="0" smtClean="0"/>
              <a:t>инвестиции в основной капитал по виду деятельности;</a:t>
            </a:r>
          </a:p>
          <a:p>
            <a:pPr marL="514350" indent="-514350">
              <a:buFontTx/>
              <a:buChar char="-"/>
            </a:pPr>
            <a:r>
              <a:rPr lang="ru-RU" dirty="0" smtClean="0"/>
              <a:t>истощение природных ресурсов.</a:t>
            </a:r>
          </a:p>
          <a:p>
            <a:pPr marL="514350" indent="-514350">
              <a:buFontTx/>
              <a:buChar char="-"/>
            </a:pPr>
            <a:endParaRPr lang="ru-RU" dirty="0" smtClean="0"/>
          </a:p>
          <a:p>
            <a:pPr marL="514350" indent="-514350"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Предложение: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2) Индекс человеческого развития</a:t>
            </a:r>
            <a:r>
              <a:rPr lang="ru-RU" dirty="0" smtClean="0"/>
              <a:t> (ИЧР), рассчитывать по методике ООН, включая три элемента:</a:t>
            </a:r>
          </a:p>
          <a:p>
            <a:pPr>
              <a:buFontTx/>
              <a:buChar char="-"/>
            </a:pPr>
            <a:r>
              <a:rPr lang="ru-RU" dirty="0" smtClean="0"/>
              <a:t>уровень жизни,</a:t>
            </a:r>
          </a:p>
          <a:p>
            <a:pPr>
              <a:buFontTx/>
              <a:buChar char="-"/>
            </a:pPr>
            <a:r>
              <a:rPr lang="ru-RU" dirty="0" smtClean="0"/>
              <a:t>грамотность и образованность,</a:t>
            </a:r>
          </a:p>
          <a:p>
            <a:pPr>
              <a:buFontTx/>
              <a:buChar char="-"/>
            </a:pPr>
            <a:r>
              <a:rPr lang="ru-RU" dirty="0" smtClean="0"/>
              <a:t>долголетие,</a:t>
            </a:r>
          </a:p>
          <a:p>
            <a:pPr>
              <a:buNone/>
            </a:pPr>
            <a:r>
              <a:rPr lang="ru-RU" dirty="0" smtClean="0"/>
              <a:t>    как основных характеристик человеческого потенциала исследуемой территории.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Предложение: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3) Индекс человеческого счастья</a:t>
            </a:r>
            <a:r>
              <a:rPr lang="ru-RU" dirty="0" smtClean="0"/>
              <a:t>, рассчитывать по методике ООН (с авторскими доработками), включая следующие элементы:</a:t>
            </a:r>
          </a:p>
          <a:p>
            <a:pPr marL="514350" indent="-514350">
              <a:buFontTx/>
              <a:buChar char="-"/>
              <a:defRPr/>
            </a:pPr>
            <a:r>
              <a:rPr lang="ru-RU" b="1" dirty="0" smtClean="0"/>
              <a:t>удовлетворенность жизнью</a:t>
            </a:r>
            <a:r>
              <a:rPr lang="ru-RU" dirty="0" smtClean="0"/>
              <a:t>,</a:t>
            </a:r>
          </a:p>
          <a:p>
            <a:pPr marL="514350" indent="-514350">
              <a:buFontTx/>
              <a:buChar char="-"/>
              <a:defRPr/>
            </a:pPr>
            <a:r>
              <a:rPr lang="ru-RU" dirty="0" smtClean="0"/>
              <a:t>ожидаемая продолжительность жизни,</a:t>
            </a:r>
          </a:p>
          <a:p>
            <a:pPr marL="514350" indent="-514350">
              <a:buFontTx/>
              <a:buChar char="-"/>
              <a:defRPr/>
            </a:pPr>
            <a:r>
              <a:rPr lang="ru-RU" dirty="0" smtClean="0"/>
              <a:t>экологический след.</a:t>
            </a:r>
          </a:p>
          <a:p>
            <a:pPr>
              <a:buNone/>
            </a:pP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Вывод: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 smtClean="0"/>
              <a:t>Социо-эколого-экономический индекс (индекс К.В. Папенова)</a:t>
            </a:r>
            <a:r>
              <a:rPr lang="ru-RU" dirty="0" smtClean="0"/>
              <a:t>, введенный в эффективный контракт губернатора, повысит экологическую составляющую устойчивого развития региона и станет эффективным инструментом регионального развития.</a:t>
            </a:r>
          </a:p>
          <a:p>
            <a:r>
              <a:rPr lang="ru-RU" dirty="0" smtClean="0"/>
              <a:t>Схожий индекс можно рассчитывать и для городов России, с обязательным условием внедрения его в эффективный контракт мэров и сити-менеджеров городов России.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Итог: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Цитируя Кейнса можно отметить, что «</a:t>
            </a:r>
            <a:r>
              <a:rPr lang="ru-RU" b="1" dirty="0" smtClean="0"/>
              <a:t>частная инициатива </a:t>
            </a:r>
            <a:r>
              <a:rPr lang="ru-RU" dirty="0" smtClean="0"/>
              <a:t>будет достаточной только тогда, когда </a:t>
            </a:r>
            <a:r>
              <a:rPr lang="ru-RU" b="1" dirty="0" smtClean="0"/>
              <a:t>разумные расчеты </a:t>
            </a:r>
            <a:r>
              <a:rPr lang="ru-RU" dirty="0" smtClean="0"/>
              <a:t>дополняются и поддерживаются </a:t>
            </a:r>
            <a:r>
              <a:rPr lang="ru-RU" b="1" dirty="0" smtClean="0"/>
              <a:t>духом жизнерадостным</a:t>
            </a:r>
            <a:r>
              <a:rPr lang="ru-RU" dirty="0" smtClean="0"/>
              <a:t>»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Наследие Джона </a:t>
            </a:r>
            <a:r>
              <a:rPr lang="ru-RU" b="1" dirty="0" err="1" smtClean="0"/>
              <a:t>Мейнарда</a:t>
            </a:r>
            <a:r>
              <a:rPr lang="ru-RU" b="1" dirty="0" smtClean="0"/>
              <a:t> Кейнса (1883 – 1946)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До Великой депрессии считалось, что экономика в основном регулирует себя сама: невидимая рука рынка автоматически увеличивает занятость и объем производства до оптимального уровня.</a:t>
            </a:r>
          </a:p>
          <a:p>
            <a:r>
              <a:rPr lang="ru-RU" dirty="0" smtClean="0"/>
              <a:t>Кейнс с этим решительно не соглашался. Он утверждал, что в период спада снижение спроса на товары может вызвать серьезный кризис, который заставляет экономику сокращаться и подстегивает безработицу.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Наследие Джона </a:t>
            </a:r>
            <a:r>
              <a:rPr lang="ru-RU" b="1" dirty="0" err="1" smtClean="0"/>
              <a:t>Мейнарда</a:t>
            </a:r>
            <a:r>
              <a:rPr lang="ru-RU" b="1" dirty="0" smtClean="0"/>
              <a:t> Кейнса (1883 – 1946)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 этой ситуации государство отвечает за перезапуск экономики, для чего ему следует брать взаймы деньги и тратить их, нанимать работников в госсектор и финансировать государственные инфраструктурные проекты – например, строить мосты и железные дороги, больницы и школы.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Наследие Джона </a:t>
            </a:r>
            <a:r>
              <a:rPr lang="ru-RU" b="1" dirty="0" err="1" smtClean="0"/>
              <a:t>Мейнарда</a:t>
            </a:r>
            <a:r>
              <a:rPr lang="ru-RU" b="1" dirty="0" smtClean="0"/>
              <a:t> Кейнса (1883 – 1946)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Понижение учетной ставки может в какой-то мере подхлестнуть экономику, но одной этой меры недостаточно.</a:t>
            </a:r>
          </a:p>
          <a:p>
            <a:r>
              <a:rPr lang="ru-RU" dirty="0" smtClean="0"/>
              <a:t>Согласно Кейнсу, дополнительные траты государства разойдутся по всей экономике. Так, строительство нового шоссе создаст рабочие места в строительных фирмах, новые работники потратят деньги на продовольствие, товары и услуги, что, в свою очередь, поможет восстановиться экономике в целом (принцип «бутерброда»).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Наследие Джона </a:t>
            </a:r>
            <a:r>
              <a:rPr lang="ru-RU" b="1" dirty="0" err="1" smtClean="0"/>
              <a:t>Мейнарда</a:t>
            </a:r>
            <a:r>
              <a:rPr lang="ru-RU" b="1" dirty="0" smtClean="0"/>
              <a:t> Кейнса (1883 – 1946)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Ключом к этому аргументу стала идея мультипликатора.</a:t>
            </a:r>
          </a:p>
          <a:p>
            <a:r>
              <a:rPr lang="ru-RU" dirty="0" smtClean="0"/>
              <a:t>Например, вложения каждого рубля государственных средств в ВИЭ приносит от 3 – 15 частных вложений (количество зависит от институционального фактора).</a:t>
            </a:r>
          </a:p>
          <a:p>
            <a:r>
              <a:rPr lang="ru-RU" dirty="0" smtClean="0"/>
              <a:t>Удачный кейс, 1933 г. – Франклин Рузвельт провозглашает Новый Курс – программу государственных работ, призванных остановить Великую депрессию (1.инфраструктурные проекты; 2.лесонасаждения и т.д.).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Инвестиционный потенциал российских регионов в 2015 г.</a:t>
            </a:r>
            <a:endParaRPr lang="ru-RU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251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86040"/>
                <a:gridCol w="1071570"/>
                <a:gridCol w="1214446"/>
                <a:gridCol w="1214446"/>
                <a:gridCol w="1071570"/>
                <a:gridCol w="971528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Регион (субъект</a:t>
                      </a:r>
                      <a:r>
                        <a:rPr lang="ru-RU" baseline="0" dirty="0" smtClean="0"/>
                        <a:t> России)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Ранг риска, 2014 г.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Ранг потенциала,</a:t>
                      </a:r>
                      <a:r>
                        <a:rPr lang="ru-RU" baseline="0" dirty="0" smtClean="0"/>
                        <a:t> 2014 г.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Ранг потенциала,</a:t>
                      </a:r>
                      <a:r>
                        <a:rPr lang="ru-RU" baseline="0" dirty="0" smtClean="0"/>
                        <a:t> 2015 г.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Место</a:t>
                      </a:r>
                      <a:r>
                        <a:rPr lang="ru-RU" baseline="0" dirty="0" smtClean="0"/>
                        <a:t> в ЦФО, 2015 г.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Место в ЦЭР, 2015 г.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1. г. Москва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2. Московская</a:t>
                      </a:r>
                      <a:r>
                        <a:rPr lang="ru-RU" baseline="0" dirty="0" smtClean="0"/>
                        <a:t> область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3. Белгородская область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8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18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17 (+1)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-</a:t>
                      </a:r>
                      <a:endParaRPr lang="ru-RU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4. Воронежская область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5. Калужская область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14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32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31 (+1)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5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3</a:t>
                      </a:r>
                      <a:endParaRPr lang="ru-RU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6. Тульская область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7. Курская область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8. Владимирская область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9. Ярославская область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Инвестиционный потенциал российских регионов в 2015 г.</a:t>
            </a:r>
            <a:endParaRPr lang="ru-RU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251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86040"/>
                <a:gridCol w="1071570"/>
                <a:gridCol w="1214446"/>
                <a:gridCol w="1214446"/>
                <a:gridCol w="1071570"/>
                <a:gridCol w="971528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Регион (субъект</a:t>
                      </a:r>
                      <a:r>
                        <a:rPr lang="ru-RU" baseline="0" dirty="0" smtClean="0"/>
                        <a:t> России)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Ранг риска, 2014 г.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Ранг потенциала,</a:t>
                      </a:r>
                      <a:r>
                        <a:rPr lang="ru-RU" baseline="0" dirty="0" smtClean="0"/>
                        <a:t> 2014 г.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Ранг потенциала,</a:t>
                      </a:r>
                      <a:r>
                        <a:rPr lang="ru-RU" baseline="0" dirty="0" smtClean="0"/>
                        <a:t> 2015 г.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Место</a:t>
                      </a:r>
                      <a:r>
                        <a:rPr lang="ru-RU" baseline="0" dirty="0" smtClean="0"/>
                        <a:t> в ЦФО, 2015 г.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Место в ЦЭР, 2015 г.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10.</a:t>
                      </a:r>
                      <a:r>
                        <a:rPr lang="ru-RU" baseline="0" dirty="0" smtClean="0"/>
                        <a:t> Липецкая область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11. Брянская область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0" dirty="0" smtClean="0"/>
                        <a:t>12. Тверская</a:t>
                      </a:r>
                      <a:r>
                        <a:rPr lang="ru-RU" b="0" baseline="0" dirty="0" smtClean="0"/>
                        <a:t> область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13. Смоленская область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0" dirty="0" smtClean="0"/>
                        <a:t>14.  Рязанская область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15. Тамбовская область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16. Ивановская</a:t>
                      </a:r>
                      <a:r>
                        <a:rPr lang="ru-RU" baseline="0" dirty="0" smtClean="0"/>
                        <a:t> область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17. Орловская область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18. Костромская область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13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501</TotalTime>
  <Words>2127</Words>
  <Application>Microsoft Office PowerPoint</Application>
  <PresentationFormat>Экран (4:3)</PresentationFormat>
  <Paragraphs>287</Paragraphs>
  <Slides>39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39</vt:i4>
      </vt:variant>
    </vt:vector>
  </HeadingPairs>
  <TitlesOfParts>
    <vt:vector size="40" baseType="lpstr">
      <vt:lpstr>Тема Office</vt:lpstr>
      <vt:lpstr>Устойчивое развитие регионов России в Стратегии 2030 (роль кейнсианской модели)</vt:lpstr>
      <vt:lpstr>Пол Кругман</vt:lpstr>
      <vt:lpstr>Наследие Джона Мейнарда Кейнса (1883 – 1946)</vt:lpstr>
      <vt:lpstr>Наследие Джона Мейнарда Кейнса (1883 – 1946)</vt:lpstr>
      <vt:lpstr>Наследие Джона Мейнарда Кейнса (1883 – 1946)</vt:lpstr>
      <vt:lpstr>Наследие Джона Мейнарда Кейнса (1883 – 1946)</vt:lpstr>
      <vt:lpstr>Наследие Джона Мейнарда Кейнса (1883 – 1946)</vt:lpstr>
      <vt:lpstr>Инвестиционный потенциал российских регионов в 2015 г.</vt:lpstr>
      <vt:lpstr>Инвестиционный потенциал российских регионов в 2015 г.</vt:lpstr>
      <vt:lpstr>Экологический рейтинг регионов России за 2015 г. </vt:lpstr>
      <vt:lpstr>Экологический рейтинг регионов России за 2015 г.</vt:lpstr>
      <vt:lpstr>Экологический рейтинг регионов России за 2015 г. </vt:lpstr>
      <vt:lpstr>Сравнительная оценка региональной устойчивости нескольких субъектов России, объединенных в рамках решения единых стратегических задач</vt:lpstr>
      <vt:lpstr>Анализ стратегий и потенциала развития регионов – лидеров ЦФО</vt:lpstr>
      <vt:lpstr>Анализ стратегий и потенциала развития регионов – лидеров ЦФО</vt:lpstr>
      <vt:lpstr>Белгородская область</vt:lpstr>
      <vt:lpstr>Калужская область</vt:lpstr>
      <vt:lpstr>Регион как корпорация</vt:lpstr>
      <vt:lpstr>8 элементов модели управления регионом – как бизнес – проектом:</vt:lpstr>
      <vt:lpstr>8 элементов модели управления регионом – как бизнес – проектом:</vt:lpstr>
      <vt:lpstr>8 элементов модели управления регионом – как бизнес – проектом:</vt:lpstr>
      <vt:lpstr>Стратегия 2030 (основные аспекты):</vt:lpstr>
      <vt:lpstr>Стратегия 2030 (основные аспекты):</vt:lpstr>
      <vt:lpstr>Стратегия 2030 (основные аспекты):</vt:lpstr>
      <vt:lpstr>Стратегия 2030 (основные аспекты):</vt:lpstr>
      <vt:lpstr>Стратегия 2030 (основные аспекты):</vt:lpstr>
      <vt:lpstr>Стратегия 2030 (основные аспекты):</vt:lpstr>
      <vt:lpstr>Стратегия 2030 (основные аспекты):</vt:lpstr>
      <vt:lpstr>Стратегия устойчивого развития</vt:lpstr>
      <vt:lpstr>Стратегия устойчивого развития</vt:lpstr>
      <vt:lpstr>Шесть основных принципов кейнсианства:</vt:lpstr>
      <vt:lpstr>Шесть основных принципов кейнсианства:</vt:lpstr>
      <vt:lpstr>Шесть основных принципов кейнсианства:</vt:lpstr>
      <vt:lpstr>Предложение:</vt:lpstr>
      <vt:lpstr>Предложение:</vt:lpstr>
      <vt:lpstr>Предложение:</vt:lpstr>
      <vt:lpstr>Предложение:</vt:lpstr>
      <vt:lpstr>Вывод:</vt:lpstr>
      <vt:lpstr>Итог: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«Устойчивое развитие инновационных регионов Центра России»</dc:title>
  <dc:creator>AdminPro</dc:creator>
  <cp:lastModifiedBy>Сергей</cp:lastModifiedBy>
  <cp:revision>56</cp:revision>
  <dcterms:created xsi:type="dcterms:W3CDTF">2015-07-17T08:03:19Z</dcterms:created>
  <dcterms:modified xsi:type="dcterms:W3CDTF">2017-04-02T15:54:54Z</dcterms:modified>
</cp:coreProperties>
</file>