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1" r:id="rId1"/>
  </p:sldMasterIdLst>
  <p:notesMasterIdLst>
    <p:notesMasterId r:id="rId25"/>
  </p:notesMasterIdLst>
  <p:sldIdLst>
    <p:sldId id="256" r:id="rId2"/>
    <p:sldId id="333" r:id="rId3"/>
    <p:sldId id="334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55" r:id="rId23"/>
    <p:sldId id="356" r:id="rId24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16" userDrawn="1">
          <p15:clr>
            <a:srgbClr val="A4A3A4"/>
          </p15:clr>
        </p15:guide>
        <p15:guide id="2" pos="3120">
          <p15:clr>
            <a:srgbClr val="A4A3A4"/>
          </p15:clr>
        </p15:guide>
        <p15:guide id="3" orient="horz" pos="379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yacheslav Novozhilov" initials="VN" lastIdx="2" clrIdx="0">
    <p:extLst>
      <p:ext uri="{19B8F6BF-5375-455C-9EA6-DF929625EA0E}">
        <p15:presenceInfo xmlns:p15="http://schemas.microsoft.com/office/powerpoint/2012/main" userId="082eaa793b7724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043"/>
    <a:srgbClr val="FB7C3E"/>
    <a:srgbClr val="FFFFFF"/>
    <a:srgbClr val="FFAA46"/>
    <a:srgbClr val="E0DCDD"/>
    <a:srgbClr val="FFFD40"/>
    <a:srgbClr val="88DF3F"/>
    <a:srgbClr val="07B100"/>
    <a:srgbClr val="0C7B06"/>
    <a:srgbClr val="CBB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82B497-2BC0-4AD3-810E-C3216C7117E7}">
  <a:tblStyle styleId="{7382B497-2BC0-4AD3-810E-C3216C7117E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1V>
      <a:tcStyle>
        <a:tcBdr/>
        <a:fill>
          <a:solidFill>
            <a:srgbClr val="CFD7E7"/>
          </a:solidFill>
        </a:fill>
      </a:tcStyle>
    </a:band1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8D7FD197-7809-4244-A8C4-A520DFF0AA4F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2" autoAdjust="0"/>
    <p:restoredTop sz="94660"/>
  </p:normalViewPr>
  <p:slideViewPr>
    <p:cSldViewPr showGuides="1">
      <p:cViewPr varScale="1">
        <p:scale>
          <a:sx n="108" d="100"/>
          <a:sy n="108" d="100"/>
        </p:scale>
        <p:origin x="1422" y="108"/>
      </p:cViewPr>
      <p:guideLst>
        <p:guide orient="horz" pos="1616"/>
        <p:guide pos="3120"/>
        <p:guide orient="horz" pos="37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96471835251362"/>
          <c:y val="0.13387498986409829"/>
          <c:w val="0.81209781950333126"/>
          <c:h val="0.7295968557240417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108</c:v>
                </c:pt>
                <c:pt idx="1">
                  <c:v>150</c:v>
                </c:pt>
                <c:pt idx="2">
                  <c:v>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BF-4F3D-85F7-388843A72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377135"/>
        <c:axId val="34377551"/>
      </c:barChart>
      <c:catAx>
        <c:axId val="343771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551"/>
        <c:crosses val="autoZero"/>
        <c:auto val="1"/>
        <c:lblAlgn val="ctr"/>
        <c:lblOffset val="100"/>
        <c:noMultiLvlLbl val="0"/>
      </c:catAx>
      <c:valAx>
        <c:axId val="343775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996471835251362"/>
          <c:y val="0.13387498986409829"/>
          <c:w val="0.81209781950333126"/>
          <c:h val="0.729596855724041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0.38</c:v>
                </c:pt>
                <c:pt idx="1">
                  <c:v>0.3</c:v>
                </c:pt>
                <c:pt idx="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34-42EC-B6E7-AF992DA49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shape val="box"/>
        <c:axId val="34377135"/>
        <c:axId val="34377551"/>
        <c:axId val="0"/>
      </c:bar3DChart>
      <c:catAx>
        <c:axId val="34377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551"/>
        <c:crosses val="autoZero"/>
        <c:auto val="1"/>
        <c:lblAlgn val="ctr"/>
        <c:lblOffset val="100"/>
        <c:noMultiLvlLbl val="0"/>
      </c:catAx>
      <c:valAx>
        <c:axId val="34377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996471835251362"/>
          <c:y val="0.13387498986409829"/>
          <c:w val="0.81209781950333126"/>
          <c:h val="0.72959685572404176"/>
        </c:manualLayout>
      </c:layout>
      <c:area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dLbl>
              <c:idx val="2"/>
              <c:layout>
                <c:manualLayout>
                  <c:x val="-2.8846153846153848E-2"/>
                  <c:y val="-2.88461516621640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E6-4E6F-9548-AACBF47C8D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126</c:v>
                </c:pt>
                <c:pt idx="1">
                  <c:v>50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E6-4E6F-9548-AACBF47C8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377135"/>
        <c:axId val="34377551"/>
        <c:axId val="2083227647"/>
      </c:area3DChart>
      <c:catAx>
        <c:axId val="34377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551"/>
        <c:crosses val="autoZero"/>
        <c:auto val="1"/>
        <c:lblAlgn val="ctr"/>
        <c:lblOffset val="100"/>
        <c:noMultiLvlLbl val="0"/>
      </c:catAx>
      <c:valAx>
        <c:axId val="34377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135"/>
        <c:crosses val="autoZero"/>
        <c:crossBetween val="midCat"/>
      </c:valAx>
      <c:serAx>
        <c:axId val="2083227647"/>
        <c:scaling>
          <c:orientation val="minMax"/>
        </c:scaling>
        <c:delete val="1"/>
        <c:axPos val="b"/>
        <c:majorTickMark val="out"/>
        <c:minorTickMark val="none"/>
        <c:tickLblPos val="nextTo"/>
        <c:crossAx val="34377551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996471835251362"/>
          <c:y val="0.13387498986409829"/>
          <c:w val="0.81209781950333126"/>
          <c:h val="0.729596855724041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687338569235409E-2"/>
                  <c:y val="-1.9714141073694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1A-4097-94E4-88E96BD219A7}"/>
                </c:ext>
              </c:extLst>
            </c:dLbl>
            <c:dLbl>
              <c:idx val="1"/>
              <c:layout>
                <c:manualLayout>
                  <c:x val="1.2843669284617734E-2"/>
                  <c:y val="-2.2178408707906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1A-4097-94E4-88E96BD219A7}"/>
                </c:ext>
              </c:extLst>
            </c:dLbl>
            <c:dLbl>
              <c:idx val="2"/>
              <c:layout>
                <c:manualLayout>
                  <c:x val="6.4218346423087491E-3"/>
                  <c:y val="-1.7249873439483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1A-4097-94E4-88E96BD219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90</c:v>
                </c:pt>
                <c:pt idx="1">
                  <c:v>73.400000000000006</c:v>
                </c:pt>
                <c:pt idx="2">
                  <c:v>33.799999999999997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1A-4097-94E4-88E96BD21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shape val="box"/>
        <c:axId val="34377135"/>
        <c:axId val="34377551"/>
        <c:axId val="0"/>
      </c:bar3DChart>
      <c:catAx>
        <c:axId val="34377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551"/>
        <c:crosses val="autoZero"/>
        <c:auto val="1"/>
        <c:lblAlgn val="ctr"/>
        <c:lblOffset val="100"/>
        <c:noMultiLvlLbl val="0"/>
      </c:catAx>
      <c:valAx>
        <c:axId val="34377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96471835251362"/>
          <c:y val="0.13387498986409829"/>
          <c:w val="0.81209781950333126"/>
          <c:h val="0.729596855724041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687338569235409E-2"/>
                  <c:y val="-1.9714141073694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51-4446-A31F-D6B53B7923DD}"/>
                </c:ext>
              </c:extLst>
            </c:dLbl>
            <c:dLbl>
              <c:idx val="1"/>
              <c:layout>
                <c:manualLayout>
                  <c:x val="1.2843669284617734E-2"/>
                  <c:y val="-2.2178408707906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51-4446-A31F-D6B53B7923DD}"/>
                </c:ext>
              </c:extLst>
            </c:dLbl>
            <c:dLbl>
              <c:idx val="2"/>
              <c:layout>
                <c:manualLayout>
                  <c:x val="6.4218346423087491E-3"/>
                  <c:y val="-1.7249873439483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51-4446-A31F-D6B53B7923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75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51-4446-A31F-D6B53B7923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34377135"/>
        <c:axId val="34377551"/>
      </c:barChart>
      <c:catAx>
        <c:axId val="34377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551"/>
        <c:crosses val="autoZero"/>
        <c:auto val="1"/>
        <c:lblAlgn val="ctr"/>
        <c:lblOffset val="100"/>
        <c:noMultiLvlLbl val="0"/>
      </c:catAx>
      <c:valAx>
        <c:axId val="34377551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996471835251362"/>
          <c:y val="0.13387498986409829"/>
          <c:w val="0.81209781950333126"/>
          <c:h val="0.729596855724041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2013-2015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Природный газ, млрд м3</c:v>
                </c:pt>
                <c:pt idx="1">
                  <c:v>Нефть, млн т</c:v>
                </c:pt>
                <c:pt idx="2">
                  <c:v>Уголь, млн т в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4100</c:v>
                </c:pt>
                <c:pt idx="1">
                  <c:v>1854</c:v>
                </c:pt>
                <c:pt idx="2">
                  <c:v>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15-47DA-B783-88350B6922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2020-2022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Природный газ, млрд м3</c:v>
                </c:pt>
                <c:pt idx="1">
                  <c:v>Нефть, млн т</c:v>
                </c:pt>
                <c:pt idx="2">
                  <c:v>Уголь, млн т в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5400</c:v>
                </c:pt>
                <c:pt idx="1">
                  <c:v>5597</c:v>
                </c:pt>
                <c:pt idx="2">
                  <c:v>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15-47DA-B783-88350B69222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Природный газ, млрд м3</c:v>
                </c:pt>
                <c:pt idx="1">
                  <c:v>Нефть, млн т</c:v>
                </c:pt>
                <c:pt idx="2">
                  <c:v>Уголь, млн т в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6500</c:v>
                </c:pt>
                <c:pt idx="1">
                  <c:v>5122</c:v>
                </c:pt>
                <c:pt idx="2">
                  <c:v>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15-47DA-B783-88350B692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shape val="box"/>
        <c:axId val="34377135"/>
        <c:axId val="34377551"/>
        <c:axId val="0"/>
      </c:bar3DChart>
      <c:catAx>
        <c:axId val="34377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551"/>
        <c:crosses val="autoZero"/>
        <c:auto val="1"/>
        <c:lblAlgn val="ctr"/>
        <c:lblOffset val="100"/>
        <c:noMultiLvlLbl val="0"/>
      </c:catAx>
      <c:valAx>
        <c:axId val="34377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Производство руд цветных металлов по видам в РФ до 2030, млн т</a:t>
            </a:r>
          </a:p>
        </c:rich>
      </c:tx>
      <c:layout>
        <c:manualLayout>
          <c:xMode val="edge"/>
          <c:yMode val="edge"/>
          <c:x val="0.16666498928581905"/>
          <c:y val="1.74059871113462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790226330545978"/>
          <c:y val="0.16943211058068647"/>
          <c:w val="0.81209781950333126"/>
          <c:h val="0.55802361183826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Руда медная </c:v>
                </c:pt>
                <c:pt idx="1">
                  <c:v>Руда никелевая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17.2</c:v>
                </c:pt>
                <c:pt idx="1">
                  <c:v>29.4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48-4678-A94C-38CDA6BA843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Руда медная </c:v>
                </c:pt>
                <c:pt idx="1">
                  <c:v>Руда никелевая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25</c:v>
                </c:pt>
                <c:pt idx="1">
                  <c:v>28.6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48-4678-A94C-38CDA6BA843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Руда медная </c:v>
                </c:pt>
                <c:pt idx="1">
                  <c:v>Руда никелевая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108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48-4678-A94C-38CDA6BA84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377135"/>
        <c:axId val="34377551"/>
      </c:barChart>
      <c:catAx>
        <c:axId val="34377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551"/>
        <c:crosses val="autoZero"/>
        <c:auto val="1"/>
        <c:lblAlgn val="ctr"/>
        <c:lblOffset val="100"/>
        <c:noMultiLvlLbl val="0"/>
      </c:catAx>
      <c:valAx>
        <c:axId val="34377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Производство руд цветных металлов по видам в РФ до 2030, млн т</a:t>
            </a:r>
          </a:p>
        </c:rich>
      </c:tx>
      <c:layout>
        <c:manualLayout>
          <c:xMode val="edge"/>
          <c:yMode val="edge"/>
          <c:x val="0.10683603107450075"/>
          <c:y val="4.22716829846980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996471835251362"/>
          <c:y val="0.16435950862252269"/>
          <c:w val="0.81209781950333126"/>
          <c:h val="0.564886543899309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Концентрат железорудный</c:v>
                </c:pt>
                <c:pt idx="1">
                  <c:v>Полиметаллические комплексные руды</c:v>
                </c:pt>
                <c:pt idx="2">
                  <c:v>Руды цветных металлов, всего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103.5</c:v>
                </c:pt>
                <c:pt idx="1">
                  <c:v>57.5</c:v>
                </c:pt>
                <c:pt idx="2">
                  <c:v>68.3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E7-4FD1-AFAC-7B4F3AF6DDC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Концентрат железорудный</c:v>
                </c:pt>
                <c:pt idx="1">
                  <c:v>Полиметаллические комплексные руды</c:v>
                </c:pt>
                <c:pt idx="2">
                  <c:v>Руды цветных металлов, всего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108</c:v>
                </c:pt>
                <c:pt idx="1">
                  <c:v>63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E7-4FD1-AFAC-7B4F3AF6DDC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Концентрат железорудный</c:v>
                </c:pt>
                <c:pt idx="1">
                  <c:v>Полиметаллические комплексные руды</c:v>
                </c:pt>
                <c:pt idx="2">
                  <c:v>Руды цветных металлов, всего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135</c:v>
                </c:pt>
                <c:pt idx="1">
                  <c:v>78</c:v>
                </c:pt>
                <c:pt idx="2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E7-4FD1-AFAC-7B4F3AF6DD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377135"/>
        <c:axId val="34377551"/>
      </c:barChart>
      <c:catAx>
        <c:axId val="34377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551"/>
        <c:crosses val="autoZero"/>
        <c:auto val="1"/>
        <c:lblAlgn val="ctr"/>
        <c:lblOffset val="100"/>
        <c:noMultiLvlLbl val="0"/>
      </c:catAx>
      <c:valAx>
        <c:axId val="34377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771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FE4189-B0C3-4814-9EF9-35D1FBAC9C91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012CAB5-689F-4ACB-9B17-FD039FE8F560}">
      <dgm:prSet phldrT="[Текст]" custT="1"/>
      <dgm:spPr/>
      <dgm:t>
        <a:bodyPr/>
        <a:lstStyle/>
        <a:p>
          <a:r>
            <a:rPr lang="ru-RU" sz="1800" b="1" dirty="0"/>
            <a:t>Загрязнение почвы</a:t>
          </a:r>
        </a:p>
      </dgm:t>
    </dgm:pt>
    <dgm:pt modelId="{2D36AD72-E4D7-46D5-8B15-C01E791586B8}" type="parTrans" cxnId="{06F8F52B-F701-4C5A-AEA7-90C7A191CCE2}">
      <dgm:prSet/>
      <dgm:spPr/>
      <dgm:t>
        <a:bodyPr/>
        <a:lstStyle/>
        <a:p>
          <a:endParaRPr lang="ru-RU" sz="2000" b="1"/>
        </a:p>
      </dgm:t>
    </dgm:pt>
    <dgm:pt modelId="{C498B292-0F8C-4F4E-8ECA-DED6BC4A576E}" type="sibTrans" cxnId="{06F8F52B-F701-4C5A-AEA7-90C7A191CCE2}">
      <dgm:prSet/>
      <dgm:spPr/>
      <dgm:t>
        <a:bodyPr/>
        <a:lstStyle/>
        <a:p>
          <a:endParaRPr lang="ru-RU" sz="2000" b="1"/>
        </a:p>
      </dgm:t>
    </dgm:pt>
    <dgm:pt modelId="{6403A9B3-0349-47D6-8D19-648853D903AA}">
      <dgm:prSet phldrT="[Текст]" custT="1"/>
      <dgm:spPr/>
      <dgm:t>
        <a:bodyPr/>
        <a:lstStyle/>
        <a:p>
          <a:r>
            <a:rPr lang="ru-RU" sz="1800" b="1" dirty="0"/>
            <a:t>Парниковый эффект</a:t>
          </a:r>
        </a:p>
      </dgm:t>
    </dgm:pt>
    <dgm:pt modelId="{04175831-79D1-4316-AB2A-136097AC4756}" type="parTrans" cxnId="{F0BCA8ED-509A-4705-B24C-E784F18D6E42}">
      <dgm:prSet/>
      <dgm:spPr/>
      <dgm:t>
        <a:bodyPr/>
        <a:lstStyle/>
        <a:p>
          <a:endParaRPr lang="ru-RU" sz="2000" b="1"/>
        </a:p>
      </dgm:t>
    </dgm:pt>
    <dgm:pt modelId="{B8A52C22-011A-43AC-8044-9B0E05EEEE0F}" type="sibTrans" cxnId="{F0BCA8ED-509A-4705-B24C-E784F18D6E42}">
      <dgm:prSet/>
      <dgm:spPr/>
      <dgm:t>
        <a:bodyPr/>
        <a:lstStyle/>
        <a:p>
          <a:endParaRPr lang="ru-RU" sz="2000" b="1"/>
        </a:p>
      </dgm:t>
    </dgm:pt>
    <dgm:pt modelId="{AB8BB444-78B8-4FB8-BC35-042D8E44FADC}">
      <dgm:prSet phldrT="[Текст]" custT="1"/>
      <dgm:spPr/>
      <dgm:t>
        <a:bodyPr/>
        <a:lstStyle/>
        <a:p>
          <a:r>
            <a:rPr lang="ru-RU" sz="1800" b="1" dirty="0"/>
            <a:t>Радиационное загрязнение</a:t>
          </a:r>
        </a:p>
      </dgm:t>
    </dgm:pt>
    <dgm:pt modelId="{DC7A81A2-4FA0-429F-9449-7EE2868B8AE8}" type="parTrans" cxnId="{5A5998E7-83BC-4CA6-9F97-B152601AD90F}">
      <dgm:prSet/>
      <dgm:spPr/>
      <dgm:t>
        <a:bodyPr/>
        <a:lstStyle/>
        <a:p>
          <a:endParaRPr lang="ru-RU" sz="2000" b="1"/>
        </a:p>
      </dgm:t>
    </dgm:pt>
    <dgm:pt modelId="{6898F6B8-41A6-4157-9FBC-690B7ED00E47}" type="sibTrans" cxnId="{5A5998E7-83BC-4CA6-9F97-B152601AD90F}">
      <dgm:prSet/>
      <dgm:spPr/>
      <dgm:t>
        <a:bodyPr/>
        <a:lstStyle/>
        <a:p>
          <a:endParaRPr lang="ru-RU" sz="2000" b="1"/>
        </a:p>
      </dgm:t>
    </dgm:pt>
    <dgm:pt modelId="{75384C88-93A4-48ED-9F47-0C271B3F4A17}">
      <dgm:prSet phldrT="[Текст]" custT="1"/>
      <dgm:spPr/>
      <dgm:t>
        <a:bodyPr/>
        <a:lstStyle/>
        <a:p>
          <a:r>
            <a:rPr lang="ru-RU" sz="1800" b="1" dirty="0"/>
            <a:t>Загрязнение вод выбросами промышленных предприятий</a:t>
          </a:r>
        </a:p>
      </dgm:t>
    </dgm:pt>
    <dgm:pt modelId="{15E9D036-58D0-4C35-A0E0-CC9FBE8525C4}" type="parTrans" cxnId="{0D161A67-7618-420E-8AA6-EEE50CB57EB4}">
      <dgm:prSet/>
      <dgm:spPr/>
      <dgm:t>
        <a:bodyPr/>
        <a:lstStyle/>
        <a:p>
          <a:endParaRPr lang="ru-RU" sz="2000" b="1"/>
        </a:p>
      </dgm:t>
    </dgm:pt>
    <dgm:pt modelId="{25C3D197-1345-41A4-99C3-5655D577A984}" type="sibTrans" cxnId="{0D161A67-7618-420E-8AA6-EEE50CB57EB4}">
      <dgm:prSet/>
      <dgm:spPr/>
      <dgm:t>
        <a:bodyPr/>
        <a:lstStyle/>
        <a:p>
          <a:endParaRPr lang="ru-RU" sz="2000" b="1"/>
        </a:p>
      </dgm:t>
    </dgm:pt>
    <dgm:pt modelId="{97145665-0D06-4E74-A8AE-0063344CA920}">
      <dgm:prSet phldrT="[Текст]" custT="1"/>
      <dgm:spPr/>
      <dgm:t>
        <a:bodyPr/>
        <a:lstStyle/>
        <a:p>
          <a:r>
            <a:rPr lang="ru-RU" sz="1800" b="1" dirty="0"/>
            <a:t>Загрязнение атмосферы выбросами промышленных предприятий</a:t>
          </a:r>
        </a:p>
      </dgm:t>
    </dgm:pt>
    <dgm:pt modelId="{D05482E5-68BA-49C4-A033-496988B98E47}" type="parTrans" cxnId="{E138FF8E-CA17-4844-A6B7-AB2716A36812}">
      <dgm:prSet/>
      <dgm:spPr/>
      <dgm:t>
        <a:bodyPr/>
        <a:lstStyle/>
        <a:p>
          <a:endParaRPr lang="ru-RU" sz="2000" b="1"/>
        </a:p>
      </dgm:t>
    </dgm:pt>
    <dgm:pt modelId="{FC9208FE-F970-48E5-8F3E-086C2C8803CE}" type="sibTrans" cxnId="{E138FF8E-CA17-4844-A6B7-AB2716A36812}">
      <dgm:prSet/>
      <dgm:spPr/>
      <dgm:t>
        <a:bodyPr/>
        <a:lstStyle/>
        <a:p>
          <a:endParaRPr lang="ru-RU" sz="2000" b="1"/>
        </a:p>
      </dgm:t>
    </dgm:pt>
    <dgm:pt modelId="{93F52ED7-2763-4D91-8F8F-AD52D135C696}" type="pres">
      <dgm:prSet presAssocID="{17FE4189-B0C3-4814-9EF9-35D1FBAC9C91}" presName="diagram" presStyleCnt="0">
        <dgm:presLayoutVars>
          <dgm:dir/>
          <dgm:resizeHandles val="exact"/>
        </dgm:presLayoutVars>
      </dgm:prSet>
      <dgm:spPr/>
    </dgm:pt>
    <dgm:pt modelId="{4BBC7284-6234-456B-8EAA-8B21D34AEEAC}" type="pres">
      <dgm:prSet presAssocID="{4012CAB5-689F-4ACB-9B17-FD039FE8F560}" presName="node" presStyleLbl="node1" presStyleIdx="0" presStyleCnt="5">
        <dgm:presLayoutVars>
          <dgm:bulletEnabled val="1"/>
        </dgm:presLayoutVars>
      </dgm:prSet>
      <dgm:spPr/>
    </dgm:pt>
    <dgm:pt modelId="{06F40D0D-4FA2-4EEA-B27C-00B709A18CBF}" type="pres">
      <dgm:prSet presAssocID="{C498B292-0F8C-4F4E-8ECA-DED6BC4A576E}" presName="sibTrans" presStyleCnt="0"/>
      <dgm:spPr/>
    </dgm:pt>
    <dgm:pt modelId="{2032BA4A-9B8D-474C-B784-0DD128906C5A}" type="pres">
      <dgm:prSet presAssocID="{6403A9B3-0349-47D6-8D19-648853D903AA}" presName="node" presStyleLbl="node1" presStyleIdx="1" presStyleCnt="5">
        <dgm:presLayoutVars>
          <dgm:bulletEnabled val="1"/>
        </dgm:presLayoutVars>
      </dgm:prSet>
      <dgm:spPr/>
    </dgm:pt>
    <dgm:pt modelId="{78D73ECE-99B6-4737-BF8B-BC7A4755A6AD}" type="pres">
      <dgm:prSet presAssocID="{B8A52C22-011A-43AC-8044-9B0E05EEEE0F}" presName="sibTrans" presStyleCnt="0"/>
      <dgm:spPr/>
    </dgm:pt>
    <dgm:pt modelId="{9191C7CA-BA07-4881-8F98-A24B92B7A374}" type="pres">
      <dgm:prSet presAssocID="{AB8BB444-78B8-4FB8-BC35-042D8E44FADC}" presName="node" presStyleLbl="node1" presStyleIdx="2" presStyleCnt="5">
        <dgm:presLayoutVars>
          <dgm:bulletEnabled val="1"/>
        </dgm:presLayoutVars>
      </dgm:prSet>
      <dgm:spPr/>
    </dgm:pt>
    <dgm:pt modelId="{475AF986-C728-41CF-B860-B838535A2D2C}" type="pres">
      <dgm:prSet presAssocID="{6898F6B8-41A6-4157-9FBC-690B7ED00E47}" presName="sibTrans" presStyleCnt="0"/>
      <dgm:spPr/>
    </dgm:pt>
    <dgm:pt modelId="{62C1E9D6-79EC-4787-8902-FE1908FA4BC4}" type="pres">
      <dgm:prSet presAssocID="{75384C88-93A4-48ED-9F47-0C271B3F4A17}" presName="node" presStyleLbl="node1" presStyleIdx="3" presStyleCnt="5">
        <dgm:presLayoutVars>
          <dgm:bulletEnabled val="1"/>
        </dgm:presLayoutVars>
      </dgm:prSet>
      <dgm:spPr/>
    </dgm:pt>
    <dgm:pt modelId="{8FED29DF-23AD-421D-8D5B-B1F1942B5A84}" type="pres">
      <dgm:prSet presAssocID="{25C3D197-1345-41A4-99C3-5655D577A984}" presName="sibTrans" presStyleCnt="0"/>
      <dgm:spPr/>
    </dgm:pt>
    <dgm:pt modelId="{F806B013-5501-4CA7-95B4-1B5DA307E9E3}" type="pres">
      <dgm:prSet presAssocID="{97145665-0D06-4E74-A8AE-0063344CA920}" presName="node" presStyleLbl="node1" presStyleIdx="4" presStyleCnt="5">
        <dgm:presLayoutVars>
          <dgm:bulletEnabled val="1"/>
        </dgm:presLayoutVars>
      </dgm:prSet>
      <dgm:spPr/>
    </dgm:pt>
  </dgm:ptLst>
  <dgm:cxnLst>
    <dgm:cxn modelId="{29C6D00F-8F11-41B3-B076-AFE0EFFF5C14}" type="presOf" srcId="{97145665-0D06-4E74-A8AE-0063344CA920}" destId="{F806B013-5501-4CA7-95B4-1B5DA307E9E3}" srcOrd="0" destOrd="0" presId="urn:microsoft.com/office/officeart/2005/8/layout/default"/>
    <dgm:cxn modelId="{4AF36925-3E5E-432F-9BF2-80084CC973CA}" type="presOf" srcId="{4012CAB5-689F-4ACB-9B17-FD039FE8F560}" destId="{4BBC7284-6234-456B-8EAA-8B21D34AEEAC}" srcOrd="0" destOrd="0" presId="urn:microsoft.com/office/officeart/2005/8/layout/default"/>
    <dgm:cxn modelId="{C0B2472A-89D5-45B4-9B50-96D17B9A85A3}" type="presOf" srcId="{17FE4189-B0C3-4814-9EF9-35D1FBAC9C91}" destId="{93F52ED7-2763-4D91-8F8F-AD52D135C696}" srcOrd="0" destOrd="0" presId="urn:microsoft.com/office/officeart/2005/8/layout/default"/>
    <dgm:cxn modelId="{06F8F52B-F701-4C5A-AEA7-90C7A191CCE2}" srcId="{17FE4189-B0C3-4814-9EF9-35D1FBAC9C91}" destId="{4012CAB5-689F-4ACB-9B17-FD039FE8F560}" srcOrd="0" destOrd="0" parTransId="{2D36AD72-E4D7-46D5-8B15-C01E791586B8}" sibTransId="{C498B292-0F8C-4F4E-8ECA-DED6BC4A576E}"/>
    <dgm:cxn modelId="{0D161A67-7618-420E-8AA6-EEE50CB57EB4}" srcId="{17FE4189-B0C3-4814-9EF9-35D1FBAC9C91}" destId="{75384C88-93A4-48ED-9F47-0C271B3F4A17}" srcOrd="3" destOrd="0" parTransId="{15E9D036-58D0-4C35-A0E0-CC9FBE8525C4}" sibTransId="{25C3D197-1345-41A4-99C3-5655D577A984}"/>
    <dgm:cxn modelId="{E138FF8E-CA17-4844-A6B7-AB2716A36812}" srcId="{17FE4189-B0C3-4814-9EF9-35D1FBAC9C91}" destId="{97145665-0D06-4E74-A8AE-0063344CA920}" srcOrd="4" destOrd="0" parTransId="{D05482E5-68BA-49C4-A033-496988B98E47}" sibTransId="{FC9208FE-F970-48E5-8F3E-086C2C8803CE}"/>
    <dgm:cxn modelId="{897464CC-8E61-44D8-8C2F-D352233361A3}" type="presOf" srcId="{75384C88-93A4-48ED-9F47-0C271B3F4A17}" destId="{62C1E9D6-79EC-4787-8902-FE1908FA4BC4}" srcOrd="0" destOrd="0" presId="urn:microsoft.com/office/officeart/2005/8/layout/default"/>
    <dgm:cxn modelId="{5A5998E7-83BC-4CA6-9F97-B152601AD90F}" srcId="{17FE4189-B0C3-4814-9EF9-35D1FBAC9C91}" destId="{AB8BB444-78B8-4FB8-BC35-042D8E44FADC}" srcOrd="2" destOrd="0" parTransId="{DC7A81A2-4FA0-429F-9449-7EE2868B8AE8}" sibTransId="{6898F6B8-41A6-4157-9FBC-690B7ED00E47}"/>
    <dgm:cxn modelId="{78C026E8-D7A4-4B41-8768-2DF8F63DE411}" type="presOf" srcId="{6403A9B3-0349-47D6-8D19-648853D903AA}" destId="{2032BA4A-9B8D-474C-B784-0DD128906C5A}" srcOrd="0" destOrd="0" presId="urn:microsoft.com/office/officeart/2005/8/layout/default"/>
    <dgm:cxn modelId="{F0BCA8ED-509A-4705-B24C-E784F18D6E42}" srcId="{17FE4189-B0C3-4814-9EF9-35D1FBAC9C91}" destId="{6403A9B3-0349-47D6-8D19-648853D903AA}" srcOrd="1" destOrd="0" parTransId="{04175831-79D1-4316-AB2A-136097AC4756}" sibTransId="{B8A52C22-011A-43AC-8044-9B0E05EEEE0F}"/>
    <dgm:cxn modelId="{A30B39FF-B96B-4BAE-95F0-F30E2BDA29CE}" type="presOf" srcId="{AB8BB444-78B8-4FB8-BC35-042D8E44FADC}" destId="{9191C7CA-BA07-4881-8F98-A24B92B7A374}" srcOrd="0" destOrd="0" presId="urn:microsoft.com/office/officeart/2005/8/layout/default"/>
    <dgm:cxn modelId="{ABB83C43-163A-4116-A6C0-CDFB4E7970D1}" type="presParOf" srcId="{93F52ED7-2763-4D91-8F8F-AD52D135C696}" destId="{4BBC7284-6234-456B-8EAA-8B21D34AEEAC}" srcOrd="0" destOrd="0" presId="urn:microsoft.com/office/officeart/2005/8/layout/default"/>
    <dgm:cxn modelId="{4C8E9B2B-1F97-496C-ACF1-3252BAB527FC}" type="presParOf" srcId="{93F52ED7-2763-4D91-8F8F-AD52D135C696}" destId="{06F40D0D-4FA2-4EEA-B27C-00B709A18CBF}" srcOrd="1" destOrd="0" presId="urn:microsoft.com/office/officeart/2005/8/layout/default"/>
    <dgm:cxn modelId="{69400A3B-2E32-4B4F-88EF-8CB6FEC57C74}" type="presParOf" srcId="{93F52ED7-2763-4D91-8F8F-AD52D135C696}" destId="{2032BA4A-9B8D-474C-B784-0DD128906C5A}" srcOrd="2" destOrd="0" presId="urn:microsoft.com/office/officeart/2005/8/layout/default"/>
    <dgm:cxn modelId="{12554F18-92EF-418B-9B39-A9ED7FE4C5FF}" type="presParOf" srcId="{93F52ED7-2763-4D91-8F8F-AD52D135C696}" destId="{78D73ECE-99B6-4737-BF8B-BC7A4755A6AD}" srcOrd="3" destOrd="0" presId="urn:microsoft.com/office/officeart/2005/8/layout/default"/>
    <dgm:cxn modelId="{6D60C6DA-EF8D-4D8D-B3CA-1A4EACC725A9}" type="presParOf" srcId="{93F52ED7-2763-4D91-8F8F-AD52D135C696}" destId="{9191C7CA-BA07-4881-8F98-A24B92B7A374}" srcOrd="4" destOrd="0" presId="urn:microsoft.com/office/officeart/2005/8/layout/default"/>
    <dgm:cxn modelId="{E2BD7DC7-BDFA-46C4-9123-84AEB5C38B16}" type="presParOf" srcId="{93F52ED7-2763-4D91-8F8F-AD52D135C696}" destId="{475AF986-C728-41CF-B860-B838535A2D2C}" srcOrd="5" destOrd="0" presId="urn:microsoft.com/office/officeart/2005/8/layout/default"/>
    <dgm:cxn modelId="{44156B12-BA9F-4100-852A-11B800A7084A}" type="presParOf" srcId="{93F52ED7-2763-4D91-8F8F-AD52D135C696}" destId="{62C1E9D6-79EC-4787-8902-FE1908FA4BC4}" srcOrd="6" destOrd="0" presId="urn:microsoft.com/office/officeart/2005/8/layout/default"/>
    <dgm:cxn modelId="{F82C9D44-EF6C-45BA-B25A-517C5005696D}" type="presParOf" srcId="{93F52ED7-2763-4D91-8F8F-AD52D135C696}" destId="{8FED29DF-23AD-421D-8D5B-B1F1942B5A84}" srcOrd="7" destOrd="0" presId="urn:microsoft.com/office/officeart/2005/8/layout/default"/>
    <dgm:cxn modelId="{A8ECBAA6-B448-43A7-96CB-7EA1405E9251}" type="presParOf" srcId="{93F52ED7-2763-4D91-8F8F-AD52D135C696}" destId="{F806B013-5501-4CA7-95B4-1B5DA307E9E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C7284-6234-456B-8EAA-8B21D34AEEAC}">
      <dsp:nvSpPr>
        <dsp:cNvPr id="0" name=""/>
        <dsp:cNvSpPr/>
      </dsp:nvSpPr>
      <dsp:spPr>
        <a:xfrm>
          <a:off x="1007901" y="1318"/>
          <a:ext cx="2057572" cy="12345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Загрязнение почвы</a:t>
          </a:r>
        </a:p>
      </dsp:txBody>
      <dsp:txXfrm>
        <a:off x="1007901" y="1318"/>
        <a:ext cx="2057572" cy="1234543"/>
      </dsp:txXfrm>
    </dsp:sp>
    <dsp:sp modelId="{2032BA4A-9B8D-474C-B784-0DD128906C5A}">
      <dsp:nvSpPr>
        <dsp:cNvPr id="0" name=""/>
        <dsp:cNvSpPr/>
      </dsp:nvSpPr>
      <dsp:spPr>
        <a:xfrm>
          <a:off x="3271230" y="1318"/>
          <a:ext cx="2057572" cy="1234543"/>
        </a:xfrm>
        <a:prstGeom prst="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Парниковый эффект</a:t>
          </a:r>
        </a:p>
      </dsp:txBody>
      <dsp:txXfrm>
        <a:off x="3271230" y="1318"/>
        <a:ext cx="2057572" cy="1234543"/>
      </dsp:txXfrm>
    </dsp:sp>
    <dsp:sp modelId="{9191C7CA-BA07-4881-8F98-A24B92B7A374}">
      <dsp:nvSpPr>
        <dsp:cNvPr id="0" name=""/>
        <dsp:cNvSpPr/>
      </dsp:nvSpPr>
      <dsp:spPr>
        <a:xfrm>
          <a:off x="1007901" y="1441619"/>
          <a:ext cx="2057572" cy="1234543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Радиационное загрязнение</a:t>
          </a:r>
        </a:p>
      </dsp:txBody>
      <dsp:txXfrm>
        <a:off x="1007901" y="1441619"/>
        <a:ext cx="2057572" cy="1234543"/>
      </dsp:txXfrm>
    </dsp:sp>
    <dsp:sp modelId="{62C1E9D6-79EC-4787-8902-FE1908FA4BC4}">
      <dsp:nvSpPr>
        <dsp:cNvPr id="0" name=""/>
        <dsp:cNvSpPr/>
      </dsp:nvSpPr>
      <dsp:spPr>
        <a:xfrm>
          <a:off x="3271230" y="1441619"/>
          <a:ext cx="2057572" cy="1234543"/>
        </a:xfrm>
        <a:prstGeom prst="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Загрязнение вод выбросами промышленных предприятий</a:t>
          </a:r>
        </a:p>
      </dsp:txBody>
      <dsp:txXfrm>
        <a:off x="3271230" y="1441619"/>
        <a:ext cx="2057572" cy="1234543"/>
      </dsp:txXfrm>
    </dsp:sp>
    <dsp:sp modelId="{F806B013-5501-4CA7-95B4-1B5DA307E9E3}">
      <dsp:nvSpPr>
        <dsp:cNvPr id="0" name=""/>
        <dsp:cNvSpPr/>
      </dsp:nvSpPr>
      <dsp:spPr>
        <a:xfrm>
          <a:off x="2139565" y="2881919"/>
          <a:ext cx="2057572" cy="1234543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Загрязнение атмосферы выбросами промышленных предприятий</a:t>
          </a:r>
        </a:p>
      </dsp:txBody>
      <dsp:txXfrm>
        <a:off x="2139565" y="2881919"/>
        <a:ext cx="2057572" cy="1234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50270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ru-RU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-15550" y="4621308"/>
            <a:ext cx="6326145" cy="5667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-15552" y="5301207"/>
            <a:ext cx="5209767" cy="6757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7F7F7F"/>
              </a:buClr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95300" y="6356358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384550" y="6356358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7099300" y="6356358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Shape 21" descr="http://toplogos.ru/images/logo-mgu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969" y="188640"/>
            <a:ext cx="788759" cy="778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1268954" y="193770"/>
            <a:ext cx="7368098" cy="778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268954" y="1340766"/>
            <a:ext cx="7368098" cy="47853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3970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3970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95300" y="6356358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384550" y="6356358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681192" y="6356358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" name="Shape 28"/>
          <p:cNvCxnSpPr/>
          <p:nvPr/>
        </p:nvCxnSpPr>
        <p:spPr>
          <a:xfrm>
            <a:off x="8639347" y="6394035"/>
            <a:ext cx="0" cy="294606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Shape 29"/>
          <p:cNvCxnSpPr/>
          <p:nvPr/>
        </p:nvCxnSpPr>
        <p:spPr>
          <a:xfrm>
            <a:off x="1281116" y="1124744"/>
            <a:ext cx="7364411" cy="0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" name="Shape 30" descr="http://toplogos.ru/images/logo-mgu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969" y="188640"/>
            <a:ext cx="788759" cy="778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1268954" y="193770"/>
            <a:ext cx="7368098" cy="778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1268954" y="1340766"/>
            <a:ext cx="7368098" cy="47853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3970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39700" algn="just" rt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95300" y="6356358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384550" y="6356358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681192" y="6356358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" name="Shape 37"/>
          <p:cNvCxnSpPr/>
          <p:nvPr/>
        </p:nvCxnSpPr>
        <p:spPr>
          <a:xfrm>
            <a:off x="8639347" y="6394035"/>
            <a:ext cx="0" cy="294606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Shape 38"/>
          <p:cNvCxnSpPr/>
          <p:nvPr/>
        </p:nvCxnSpPr>
        <p:spPr>
          <a:xfrm>
            <a:off x="1281116" y="1124744"/>
            <a:ext cx="7364411" cy="0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9" name="Shape 39" descr="http://toplogos.ru/images/logo-mgu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969" y="188640"/>
            <a:ext cx="788759" cy="778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268954" y="274637"/>
            <a:ext cx="736809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268954" y="1600205"/>
            <a:ext cx="73680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just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just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just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just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just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95300" y="6356358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384550" y="6356358"/>
            <a:ext cx="31368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099300" y="6356358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7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-15552" y="4653135"/>
            <a:ext cx="9921551" cy="11024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912971" y="5851764"/>
            <a:ext cx="8099106" cy="81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endParaRPr lang="ru-RU" sz="1200" b="1" dirty="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НАУЧНЫЙ СЕМИНАР. МГУ им. М.В. Ломоносова, экономический факультет</a:t>
            </a:r>
            <a:endParaRPr lang="ru-RU" sz="1200" b="1"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ru-RU" sz="1600" b="1" dirty="0">
                <a:solidFill>
                  <a:schemeClr val="dk1"/>
                </a:solidFill>
              </a:rPr>
              <a:t>Морозов В.А. профессор кафедры философии и методологии экономики</a:t>
            </a:r>
            <a:endParaRPr lang="ru-RU" sz="1600" dirty="0">
              <a:solidFill>
                <a:schemeClr val="dk1"/>
              </a:solidFill>
            </a:endParaRPr>
          </a:p>
        </p:txBody>
      </p:sp>
      <p:sp>
        <p:nvSpPr>
          <p:cNvPr id="47" name="Shape 47"/>
          <p:cNvSpPr txBox="1"/>
          <p:nvPr/>
        </p:nvSpPr>
        <p:spPr>
          <a:xfrm>
            <a:off x="733975" y="302791"/>
            <a:ext cx="8420099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F7F7F"/>
              </a:buClr>
              <a:buSzPct val="25000"/>
              <a:buFont typeface="Arial"/>
              <a:buNone/>
            </a:pPr>
            <a:endParaRPr lang="ru-RU" sz="18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1864975" y="4725150"/>
            <a:ext cx="6160504" cy="9368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ru-RU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Эколого-экономическое развитие территорий.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1D525D-D6AC-8ABD-4EC9-26489A16C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33" y="302791"/>
            <a:ext cx="6624736" cy="4254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C4C37-9648-DFA3-0179-88492502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Наиболее острые экологические ситуации на территории России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34002B-B0E6-66CC-BC9A-8E1595162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8" t="16420" r="13093" b="13240"/>
          <a:stretch/>
        </p:blipFill>
        <p:spPr>
          <a:xfrm>
            <a:off x="776536" y="2437202"/>
            <a:ext cx="8352928" cy="428428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47C7C2-F5EC-24D6-1F7F-574C6C46FA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E5F239-3782-6599-3606-7342B591C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63" t="87014" r="13974" b="942"/>
          <a:stretch/>
        </p:blipFill>
        <p:spPr>
          <a:xfrm>
            <a:off x="889000" y="1412776"/>
            <a:ext cx="8128000" cy="7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89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12D60-89B6-2B74-6DFA-91035AF76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Карта бюджетной обеспеченности регионов России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DB804D-A2D8-7252-60B2-5BFCD61E5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6865CBC9-48AF-5718-6A91-9BB797CD1CD5}"/>
              </a:ext>
            </a:extLst>
          </p:cNvPr>
          <p:cNvSpPr/>
          <p:nvPr/>
        </p:nvSpPr>
        <p:spPr>
          <a:xfrm>
            <a:off x="1064568" y="1467106"/>
            <a:ext cx="4702746" cy="297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6020E79-12B0-5A20-6FB4-D1C1D01F25B6}"/>
              </a:ext>
            </a:extLst>
          </p:cNvPr>
          <p:cNvSpPr/>
          <p:nvPr/>
        </p:nvSpPr>
        <p:spPr>
          <a:xfrm>
            <a:off x="1972001" y="1479490"/>
            <a:ext cx="2080916" cy="602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AC90FD2-4065-1809-0B13-4B50D3681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85" y="1214413"/>
            <a:ext cx="7537567" cy="436009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3326A4E-09B3-939A-4C03-896CD8422E92}"/>
              </a:ext>
            </a:extLst>
          </p:cNvPr>
          <p:cNvGrpSpPr/>
          <p:nvPr/>
        </p:nvGrpSpPr>
        <p:grpSpPr>
          <a:xfrm>
            <a:off x="913408" y="4137467"/>
            <a:ext cx="3240360" cy="2599866"/>
            <a:chOff x="8992592" y="3212976"/>
            <a:chExt cx="2871774" cy="3645024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697D9A7-48CA-37BA-D92A-1C291F0DFF45}"/>
                </a:ext>
              </a:extLst>
            </p:cNvPr>
            <p:cNvGrpSpPr/>
            <p:nvPr/>
          </p:nvGrpSpPr>
          <p:grpSpPr>
            <a:xfrm>
              <a:off x="8992592" y="3212976"/>
              <a:ext cx="2871774" cy="3645024"/>
              <a:chOff x="-1959768" y="3717032"/>
              <a:chExt cx="2871774" cy="3645024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5F52D30-85BD-F7C7-913F-B9373C4564ED}"/>
                  </a:ext>
                </a:extLst>
              </p:cNvPr>
              <p:cNvSpPr/>
              <p:nvPr/>
            </p:nvSpPr>
            <p:spPr>
              <a:xfrm>
                <a:off x="-1959768" y="3717032"/>
                <a:ext cx="2655750" cy="3645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A2DCA9B2-F2B4-160E-9BF3-C6B355BB6583}"/>
                  </a:ext>
                </a:extLst>
              </p:cNvPr>
              <p:cNvSpPr/>
              <p:nvPr/>
            </p:nvSpPr>
            <p:spPr>
              <a:xfrm>
                <a:off x="-1754887" y="4475893"/>
                <a:ext cx="720080" cy="348519"/>
              </a:xfrm>
              <a:prstGeom prst="rect">
                <a:avLst/>
              </a:prstGeom>
              <a:solidFill>
                <a:srgbClr val="0C7B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009F493-AFB4-9DAF-5468-AEFC8BFDA660}"/>
                  </a:ext>
                </a:extLst>
              </p:cNvPr>
              <p:cNvSpPr txBox="1"/>
              <p:nvPr/>
            </p:nvSpPr>
            <p:spPr>
              <a:xfrm>
                <a:off x="-1743744" y="3834055"/>
                <a:ext cx="265575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chemeClr val="tx1"/>
                    </a:solidFill>
                  </a:rPr>
                  <a:t>Обеспеченность 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E4A211-88AC-EDB4-85E3-5A82F6043A7D}"/>
                  </a:ext>
                </a:extLst>
              </p:cNvPr>
              <p:cNvSpPr txBox="1"/>
              <p:nvPr/>
            </p:nvSpPr>
            <p:spPr>
              <a:xfrm>
                <a:off x="-990698" y="4454695"/>
                <a:ext cx="1523097" cy="307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Крайне высокая </a:t>
                </a:r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FE25B3D0-63C7-5A7E-A81A-6BB017C123B7}"/>
                  </a:ext>
                </a:extLst>
              </p:cNvPr>
              <p:cNvSpPr/>
              <p:nvPr/>
            </p:nvSpPr>
            <p:spPr>
              <a:xfrm>
                <a:off x="-1760164" y="5071423"/>
                <a:ext cx="720080" cy="348519"/>
              </a:xfrm>
              <a:prstGeom prst="rect">
                <a:avLst/>
              </a:prstGeom>
              <a:solidFill>
                <a:srgbClr val="88DF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59D83FC8-1F19-8C8F-C065-37BB2A6D6AF8}"/>
                  </a:ext>
                </a:extLst>
              </p:cNvPr>
              <p:cNvSpPr/>
              <p:nvPr/>
            </p:nvSpPr>
            <p:spPr>
              <a:xfrm>
                <a:off x="-1760164" y="5666953"/>
                <a:ext cx="720080" cy="348519"/>
              </a:xfrm>
              <a:prstGeom prst="rect">
                <a:avLst/>
              </a:prstGeom>
              <a:solidFill>
                <a:srgbClr val="FFFD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ACDA021B-CBD2-60A4-3D35-3F4BBCEA6F74}"/>
                  </a:ext>
                </a:extLst>
              </p:cNvPr>
              <p:cNvSpPr/>
              <p:nvPr/>
            </p:nvSpPr>
            <p:spPr>
              <a:xfrm>
                <a:off x="-1760164" y="6262483"/>
                <a:ext cx="720080" cy="348519"/>
              </a:xfrm>
              <a:prstGeom prst="rect">
                <a:avLst/>
              </a:prstGeom>
              <a:solidFill>
                <a:srgbClr val="FFAA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BE76BC-D26F-08BF-C30D-1CE5AD542D2F}"/>
                  </a:ext>
                </a:extLst>
              </p:cNvPr>
              <p:cNvSpPr txBox="1"/>
              <p:nvPr/>
            </p:nvSpPr>
            <p:spPr>
              <a:xfrm>
                <a:off x="-972226" y="5046110"/>
                <a:ext cx="1112714" cy="307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Высокая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0D6696F-E831-136E-CECA-5EFD8AF25B11}"/>
                  </a:ext>
                </a:extLst>
              </p:cNvPr>
              <p:cNvSpPr txBox="1"/>
              <p:nvPr/>
            </p:nvSpPr>
            <p:spPr>
              <a:xfrm>
                <a:off x="-972226" y="5637524"/>
                <a:ext cx="1112714" cy="307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Средняя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8B34C5-95B7-B4F7-FFD2-2D11E787D04F}"/>
                  </a:ext>
                </a:extLst>
              </p:cNvPr>
              <p:cNvSpPr txBox="1"/>
              <p:nvPr/>
            </p:nvSpPr>
            <p:spPr>
              <a:xfrm>
                <a:off x="-972226" y="6228939"/>
                <a:ext cx="1244706" cy="307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Низкая</a:t>
                </a:r>
              </a:p>
            </p:txBody>
          </p:sp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1FE7B1B-87F2-3CBB-400D-D1AA7E163FA4}"/>
                </a:ext>
              </a:extLst>
            </p:cNvPr>
            <p:cNvSpPr/>
            <p:nvPr/>
          </p:nvSpPr>
          <p:spPr>
            <a:xfrm>
              <a:off x="9192196" y="6353957"/>
              <a:ext cx="720080" cy="348519"/>
            </a:xfrm>
            <a:prstGeom prst="rect">
              <a:avLst/>
            </a:prstGeom>
            <a:solidFill>
              <a:srgbClr val="E140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214A7A-5B27-98B5-E255-43FE0543A299}"/>
                </a:ext>
              </a:extLst>
            </p:cNvPr>
            <p:cNvSpPr txBox="1"/>
            <p:nvPr/>
          </p:nvSpPr>
          <p:spPr>
            <a:xfrm>
              <a:off x="9980134" y="6316296"/>
              <a:ext cx="1597488" cy="307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Крайне низкая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218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E16AE-094B-1240-0FEA-D86702F5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Инвестиции в основной капитал для охраны окружающей среды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% к 2007 г.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8ABB75-4678-DF20-3E5A-65E755B33F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1F6F9A2-8E04-AA52-E693-F7C34F33F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6902420"/>
              </p:ext>
            </p:extLst>
          </p:nvPr>
        </p:nvGraphicFramePr>
        <p:xfrm>
          <a:off x="1651000" y="1462779"/>
          <a:ext cx="6604000" cy="440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6444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680AB-112E-06F0-1A82-194E3EDF9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Объем выбросов от стационарных источников на единицу ВВП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тонн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млн.рублей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454D49-0C04-8B76-7405-4CF2D729DA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FAC5F17B-2C47-31A9-D1D2-46D4464B5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390218"/>
              </p:ext>
            </p:extLst>
          </p:nvPr>
        </p:nvGraphicFramePr>
        <p:xfrm>
          <a:off x="560512" y="1087282"/>
          <a:ext cx="7910512" cy="5153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0521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BEB78-F3B1-1A6C-8C06-9EC4376B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Количество городов РФ с высоким очень высоким уровнем загрязнения атмосферного воздуха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EDF336-1F0F-ACB6-EE44-BEF20C1762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EFC51A83-47ED-3796-B117-8F547BDF5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7316462"/>
              </p:ext>
            </p:extLst>
          </p:nvPr>
        </p:nvGraphicFramePr>
        <p:xfrm>
          <a:off x="-144273" y="136517"/>
          <a:ext cx="9134648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5528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FA7296-480A-A664-86ED-A526CFB18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902BDD-A97A-DB4E-80AA-F64173243F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4AC45B-AA21-D527-2875-7545F4CFB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44" y="1412776"/>
            <a:ext cx="8640960" cy="473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76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76604-AB8F-B5E9-2573-7A4853BCA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Объем образованных отходов всех классов опасности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тонн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млн.рублей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961DEC-AAD5-E49C-EBC3-434E638849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4A2D2F39-182C-EA85-0ACB-72B2C5D14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9583442"/>
              </p:ext>
            </p:extLst>
          </p:nvPr>
        </p:nvGraphicFramePr>
        <p:xfrm>
          <a:off x="560512" y="1087282"/>
          <a:ext cx="7910512" cy="5153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9501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7AE83-40B6-BF66-BCB5-DF5984B1F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Объем выбросов парниковых газов в РФ,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 % к уровню 1990 г.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A252FF-2AB7-08F8-2E07-93BCDE0938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95604EB3-D642-93E9-78FD-48E234C564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6944395"/>
              </p:ext>
            </p:extLst>
          </p:nvPr>
        </p:nvGraphicFramePr>
        <p:xfrm>
          <a:off x="560512" y="1087282"/>
          <a:ext cx="7910512" cy="5153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2564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7F555-E36A-7F3B-A6AC-F58BB390D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Прирост запасов топливно-энергетических полезных ископаемых в РФ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CDE3AB-F465-B009-9D55-5A99390C54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18A6D26D-96D8-8FBF-E181-1435FE6CA1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8479087"/>
              </p:ext>
            </p:extLst>
          </p:nvPr>
        </p:nvGraphicFramePr>
        <p:xfrm>
          <a:off x="560512" y="1087282"/>
          <a:ext cx="7910512" cy="526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9803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8B9E70-2CFA-5AE5-2B2E-623EDB6749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27C2B46D-7DBF-4AD8-3E76-4BD073B0CC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0828781"/>
              </p:ext>
            </p:extLst>
          </p:nvPr>
        </p:nvGraphicFramePr>
        <p:xfrm>
          <a:off x="-231576" y="1639988"/>
          <a:ext cx="4669979" cy="5107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BF3C8B6-3C05-FA16-CD29-24ECAD2E66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1987368"/>
              </p:ext>
            </p:extLst>
          </p:nvPr>
        </p:nvGraphicFramePr>
        <p:xfrm>
          <a:off x="4160912" y="1405876"/>
          <a:ext cx="5745088" cy="5107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927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86660-2DCA-C67F-11D1-7623D15F3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Антропогенные факторы загрязнения окружающей среды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A605AD-3F28-EB2F-C422-4DBA4C3C1F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24D9BD06-7131-F57F-9323-41B543FFC2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969756"/>
              </p:ext>
            </p:extLst>
          </p:nvPr>
        </p:nvGraphicFramePr>
        <p:xfrm>
          <a:off x="1784648" y="1496860"/>
          <a:ext cx="6336704" cy="4117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4F734BB7-7AD6-E400-8DF6-8FD437730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15" y="1279329"/>
            <a:ext cx="2665733" cy="149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AC879C-2DBD-6BED-3393-FF07D1A6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40" y="3006912"/>
            <a:ext cx="2665732" cy="171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72408DF-4852-E812-62F7-3DFC59E9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20" y="5013176"/>
            <a:ext cx="2510487" cy="175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BACDEC2-EFD2-A20E-01A0-BF77928E0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0" y="3687306"/>
            <a:ext cx="2548879" cy="170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B7C294D-A95C-A7FD-8B95-2E9AF2703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8" y="1606881"/>
            <a:ext cx="2395791" cy="179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263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15710-9262-713D-1A7C-88078788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Экологизация экономики и экология человека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A05DEB-1346-058C-C553-7A5689B06FB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38350" y="6251810"/>
            <a:ext cx="2311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C10E586-A124-0C4D-8AB8-B72F12892E2C}"/>
              </a:ext>
            </a:extLst>
          </p:cNvPr>
          <p:cNvSpPr/>
          <p:nvPr/>
        </p:nvSpPr>
        <p:spPr>
          <a:xfrm>
            <a:off x="415105" y="1196752"/>
            <a:ext cx="9145016" cy="7780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>
                <a:solidFill>
                  <a:schemeClr val="tx1"/>
                </a:solidFill>
              </a:rPr>
              <a:t>Ключевая цель </a:t>
            </a:r>
            <a:r>
              <a:rPr lang="ru-RU" dirty="0">
                <a:solidFill>
                  <a:schemeClr val="tx1"/>
                </a:solidFill>
              </a:rPr>
              <a:t>– значительное улучшение  качества природной среды и экологических условий жизни человека, формирование сбалансированной экологически ориентированной модели развития экономики и экологически конкурентоспособных производств.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6E1183B-FDAE-3D4F-0602-3088E5831725}"/>
              </a:ext>
            </a:extLst>
          </p:cNvPr>
          <p:cNvSpPr/>
          <p:nvPr/>
        </p:nvSpPr>
        <p:spPr>
          <a:xfrm>
            <a:off x="415105" y="2406532"/>
            <a:ext cx="2157851" cy="25656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100" b="1" dirty="0">
                <a:solidFill>
                  <a:schemeClr val="tx1"/>
                </a:solidFill>
              </a:rPr>
              <a:t>«Экология производства»</a:t>
            </a:r>
          </a:p>
          <a:p>
            <a:r>
              <a:rPr lang="ru-RU" sz="1100" dirty="0">
                <a:solidFill>
                  <a:schemeClr val="tx1"/>
                </a:solidFill>
              </a:rPr>
              <a:t>Поэтапное сокращение уровней воздействия на окружающую среду от всех антропогенных источников: </a:t>
            </a:r>
          </a:p>
          <a:p>
            <a:endParaRPr lang="ru-RU" sz="1100" dirty="0">
              <a:solidFill>
                <a:schemeClr val="tx1"/>
              </a:solidFill>
            </a:endParaRPr>
          </a:p>
          <a:p>
            <a:r>
              <a:rPr lang="ru-RU" sz="1100" dirty="0">
                <a:solidFill>
                  <a:schemeClr val="tx1"/>
                </a:solidFill>
              </a:rPr>
              <a:t>-новая система нормирования ПДВ на окружающую среду и т.д.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915F91C-D4DE-EA1E-0F48-D1801D669DCB}"/>
              </a:ext>
            </a:extLst>
          </p:cNvPr>
          <p:cNvSpPr/>
          <p:nvPr/>
        </p:nvSpPr>
        <p:spPr>
          <a:xfrm>
            <a:off x="2737711" y="2406532"/>
            <a:ext cx="2157851" cy="25656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100" b="1" dirty="0">
                <a:solidFill>
                  <a:schemeClr val="tx1"/>
                </a:solidFill>
              </a:rPr>
              <a:t>«Экология человека» </a:t>
            </a:r>
          </a:p>
          <a:p>
            <a:r>
              <a:rPr lang="ru-RU" sz="1100" dirty="0">
                <a:solidFill>
                  <a:schemeClr val="tx1"/>
                </a:solidFill>
              </a:rPr>
              <a:t>Создание экологически безопасной и комфортной среды проживания населения, мест его работы и отдыха, иной социальной активности:</a:t>
            </a:r>
          </a:p>
          <a:p>
            <a:endParaRPr lang="ru-RU" sz="1100" dirty="0">
              <a:solidFill>
                <a:schemeClr val="tx1"/>
              </a:solidFill>
            </a:endParaRPr>
          </a:p>
          <a:p>
            <a:r>
              <a:rPr lang="ru-RU" sz="1100" dirty="0">
                <a:solidFill>
                  <a:schemeClr val="tx1"/>
                </a:solidFill>
              </a:rPr>
              <a:t>-установление нормативов качества воды, воздуха, почвы и т.д., а также нормативов допустимой антропогенной нагрузки и т.д.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EB9A794-8228-C3E3-F3B2-1AB4F4BEEAC6}"/>
              </a:ext>
            </a:extLst>
          </p:cNvPr>
          <p:cNvSpPr/>
          <p:nvPr/>
        </p:nvSpPr>
        <p:spPr>
          <a:xfrm>
            <a:off x="5060317" y="2406532"/>
            <a:ext cx="2157851" cy="25656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100" b="1" dirty="0">
                <a:solidFill>
                  <a:schemeClr val="tx1"/>
                </a:solidFill>
              </a:rPr>
              <a:t>«Экология бизнеса» </a:t>
            </a:r>
          </a:p>
          <a:p>
            <a:r>
              <a:rPr lang="ru-RU" sz="1100" dirty="0">
                <a:solidFill>
                  <a:schemeClr val="tx1"/>
                </a:solidFill>
              </a:rPr>
              <a:t>Создание эффективного экологического сектора экономики:</a:t>
            </a:r>
          </a:p>
          <a:p>
            <a:endParaRPr lang="ru-RU" sz="1100" dirty="0">
              <a:solidFill>
                <a:schemeClr val="tx1"/>
              </a:solidFill>
            </a:endParaRPr>
          </a:p>
          <a:p>
            <a:r>
              <a:rPr lang="ru-RU" sz="1100" dirty="0">
                <a:solidFill>
                  <a:schemeClr val="tx1"/>
                </a:solidFill>
              </a:rPr>
              <a:t>-</a:t>
            </a:r>
            <a:r>
              <a:rPr lang="ru-RU" sz="1100" dirty="0" err="1">
                <a:solidFill>
                  <a:schemeClr val="tx1"/>
                </a:solidFill>
              </a:rPr>
              <a:t>госформирование</a:t>
            </a:r>
            <a:r>
              <a:rPr lang="ru-RU" sz="1100" dirty="0">
                <a:solidFill>
                  <a:schemeClr val="tx1"/>
                </a:solidFill>
              </a:rPr>
              <a:t> правил экологического аудита, требований к разработке технологий и т.д.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F749519-C2D5-45AB-A2C7-7743A76AD345}"/>
              </a:ext>
            </a:extLst>
          </p:cNvPr>
          <p:cNvSpPr/>
          <p:nvPr/>
        </p:nvSpPr>
        <p:spPr>
          <a:xfrm>
            <a:off x="7382922" y="2406532"/>
            <a:ext cx="2157851" cy="25656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100" b="1" dirty="0">
                <a:solidFill>
                  <a:schemeClr val="tx1"/>
                </a:solidFill>
              </a:rPr>
              <a:t>«Экология природной среды» </a:t>
            </a:r>
          </a:p>
          <a:p>
            <a:r>
              <a:rPr lang="ru-RU" sz="1100" dirty="0">
                <a:solidFill>
                  <a:schemeClr val="tx1"/>
                </a:solidFill>
              </a:rPr>
              <a:t>Сохранение и защита природной среды:</a:t>
            </a:r>
          </a:p>
          <a:p>
            <a:endParaRPr lang="ru-RU" sz="1100" dirty="0">
              <a:solidFill>
                <a:schemeClr val="tx1"/>
              </a:solidFill>
            </a:endParaRPr>
          </a:p>
          <a:p>
            <a:r>
              <a:rPr lang="ru-RU" sz="1100" dirty="0">
                <a:solidFill>
                  <a:schemeClr val="tx1"/>
                </a:solidFill>
              </a:rPr>
              <a:t>-новые методы территориального планирования, землепользования и застройки</a:t>
            </a:r>
          </a:p>
          <a:p>
            <a:r>
              <a:rPr lang="ru-RU" sz="1100" dirty="0">
                <a:solidFill>
                  <a:schemeClr val="tx1"/>
                </a:solidFill>
              </a:rPr>
              <a:t>-сохранение естественных экосистем и т.д.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9BCC49-369A-AA37-5BE6-9214883F876A}"/>
              </a:ext>
            </a:extLst>
          </p:cNvPr>
          <p:cNvSpPr txBox="1"/>
          <p:nvPr/>
        </p:nvSpPr>
        <p:spPr>
          <a:xfrm>
            <a:off x="3119922" y="1980034"/>
            <a:ext cx="3551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Основные направления</a:t>
            </a:r>
            <a:endParaRPr lang="ru-RU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42EF21-945F-67C2-263A-6476F19AAE18}"/>
              </a:ext>
            </a:extLst>
          </p:cNvPr>
          <p:cNvSpPr txBox="1"/>
          <p:nvPr/>
        </p:nvSpPr>
        <p:spPr>
          <a:xfrm>
            <a:off x="3151825" y="5003715"/>
            <a:ext cx="3551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Целевые показатели</a:t>
            </a:r>
            <a:endParaRPr lang="ru-RU" sz="2000" b="1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155208D-2894-EB0A-B017-A5638ED1ABC0}"/>
              </a:ext>
            </a:extLst>
          </p:cNvPr>
          <p:cNvSpPr/>
          <p:nvPr/>
        </p:nvSpPr>
        <p:spPr>
          <a:xfrm>
            <a:off x="415105" y="5403825"/>
            <a:ext cx="2157851" cy="13496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100" dirty="0">
                <a:solidFill>
                  <a:schemeClr val="tx1"/>
                </a:solidFill>
              </a:rPr>
              <a:t>Снижение удельных уровней воздействия на окружающую среду в 3-7 раз в зависимости от отрасли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5BA5048-6C48-A65A-38D6-FDCFB867E04F}"/>
              </a:ext>
            </a:extLst>
          </p:cNvPr>
          <p:cNvSpPr/>
          <p:nvPr/>
        </p:nvSpPr>
        <p:spPr>
          <a:xfrm>
            <a:off x="2737711" y="5403825"/>
            <a:ext cx="2157851" cy="13496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100" dirty="0">
                <a:solidFill>
                  <a:schemeClr val="tx1"/>
                </a:solidFill>
              </a:rPr>
              <a:t>Сокращение:</a:t>
            </a:r>
          </a:p>
          <a:p>
            <a:r>
              <a:rPr lang="ru-RU" sz="1100" dirty="0">
                <a:solidFill>
                  <a:schemeClr val="tx1"/>
                </a:solidFill>
              </a:rPr>
              <a:t>--в 5 раз числа городов с высоки и очень высоким уровнем загрязнения</a:t>
            </a:r>
          </a:p>
          <a:p>
            <a:r>
              <a:rPr lang="ru-RU" sz="1100" dirty="0">
                <a:solidFill>
                  <a:schemeClr val="tx1"/>
                </a:solidFill>
              </a:rPr>
              <a:t>-в 4 раза кол-ва жителей, проживающих в </a:t>
            </a:r>
            <a:r>
              <a:rPr lang="ru-RU" sz="1100" dirty="0" err="1">
                <a:solidFill>
                  <a:schemeClr val="tx1"/>
                </a:solidFill>
              </a:rPr>
              <a:t>неудовлет.условиях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5E808A1-5C37-83DB-FC21-2D32C6C5F3ED}"/>
              </a:ext>
            </a:extLst>
          </p:cNvPr>
          <p:cNvSpPr/>
          <p:nvPr/>
        </p:nvSpPr>
        <p:spPr>
          <a:xfrm>
            <a:off x="5060317" y="5403825"/>
            <a:ext cx="2157851" cy="13496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100" dirty="0">
                <a:solidFill>
                  <a:schemeClr val="tx1"/>
                </a:solidFill>
              </a:rPr>
              <a:t>-рост рынка </a:t>
            </a:r>
            <a:r>
              <a:rPr lang="ru-RU" sz="1100" dirty="0" err="1">
                <a:solidFill>
                  <a:schemeClr val="tx1"/>
                </a:solidFill>
              </a:rPr>
              <a:t>экодевелопмента</a:t>
            </a:r>
            <a:r>
              <a:rPr lang="ru-RU" sz="1100" dirty="0">
                <a:solidFill>
                  <a:schemeClr val="tx1"/>
                </a:solidFill>
              </a:rPr>
              <a:t>, товаров и услуг в 5 раз</a:t>
            </a:r>
          </a:p>
          <a:p>
            <a:r>
              <a:rPr lang="ru-RU" sz="1100" dirty="0">
                <a:solidFill>
                  <a:schemeClr val="tx1"/>
                </a:solidFill>
              </a:rPr>
              <a:t>-расширение занятости до 300 тыс. раб. мест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496C1FA-D862-4B99-5D01-DEEF148D4FA6}"/>
              </a:ext>
            </a:extLst>
          </p:cNvPr>
          <p:cNvSpPr/>
          <p:nvPr/>
        </p:nvSpPr>
        <p:spPr>
          <a:xfrm>
            <a:off x="7382922" y="5403825"/>
            <a:ext cx="2157851" cy="13496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100" dirty="0">
                <a:solidFill>
                  <a:schemeClr val="tx1"/>
                </a:solidFill>
              </a:rPr>
              <a:t>-Сокращение региональных различия в сети особо охраняемых территорий</a:t>
            </a:r>
          </a:p>
          <a:p>
            <a:r>
              <a:rPr lang="ru-RU" sz="1100" dirty="0">
                <a:solidFill>
                  <a:schemeClr val="tx1"/>
                </a:solidFill>
              </a:rPr>
              <a:t>-повышение </a:t>
            </a:r>
            <a:r>
              <a:rPr lang="ru-RU" sz="1100" dirty="0" err="1">
                <a:solidFill>
                  <a:schemeClr val="tx1"/>
                </a:solidFill>
              </a:rPr>
              <a:t>биопродуктивности</a:t>
            </a:r>
            <a:endParaRPr lang="ru-RU" sz="1100" dirty="0">
              <a:solidFill>
                <a:schemeClr val="tx1"/>
              </a:solidFill>
            </a:endParaRPr>
          </a:p>
          <a:p>
            <a:r>
              <a:rPr lang="ru-RU" sz="1100" dirty="0">
                <a:solidFill>
                  <a:schemeClr val="tx1"/>
                </a:solidFill>
              </a:rPr>
              <a:t>-восстановление видового разнообразия</a:t>
            </a:r>
          </a:p>
        </p:txBody>
      </p:sp>
    </p:spTree>
    <p:extLst>
      <p:ext uri="{BB962C8B-B14F-4D97-AF65-F5344CB8AC3E}">
        <p14:creationId xmlns:p14="http://schemas.microsoft.com/office/powerpoint/2010/main" val="2386867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1C109-8CE5-4775-2A1D-EBDCA42B3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Структура </a:t>
            </a:r>
            <a:r>
              <a:rPr lang="ru-RU" sz="2000" dirty="0" err="1"/>
              <a:t>алгоритмики</a:t>
            </a:r>
            <a:r>
              <a:rPr lang="ru-RU" sz="2000" dirty="0"/>
              <a:t> государственного управления в русле концепции устойчивого развития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946486-323D-5D15-1EE1-1C268E5556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450602-9E86-D388-B608-7D6E25320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51"/>
          <a:stretch/>
        </p:blipFill>
        <p:spPr>
          <a:xfrm>
            <a:off x="272480" y="1340768"/>
            <a:ext cx="9786540" cy="469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85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373B3-AC16-CF82-8F77-15CB7B2C9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Пути совместимой жизнедеятельности человечества с природой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DF1EF9-5D64-0971-D44A-00A0F8A614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11829F-ED6E-0789-C774-7C2C03D04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1"/>
          <a:stretch/>
        </p:blipFill>
        <p:spPr>
          <a:xfrm>
            <a:off x="1923946" y="1578496"/>
            <a:ext cx="6058107" cy="50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74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59657-4E6F-AF18-4D1F-42319771E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949" y="1081274"/>
            <a:ext cx="7368098" cy="778098"/>
          </a:xfrm>
        </p:spPr>
        <p:txBody>
          <a:bodyPr/>
          <a:lstStyle/>
          <a:p>
            <a:r>
              <a:rPr lang="ru-RU" dirty="0"/>
              <a:t>Благодарю Вас за внимание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CF0DA3-3043-E2E9-7918-B564449FC0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33E29C-DEB1-FC50-83A8-307139A4D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24" y="1830834"/>
            <a:ext cx="5349349" cy="467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0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44622-7D44-0D11-20D3-70EC5DD95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Еда и мусор на планете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56E3A3-96D2-D67E-6CC1-29314AEBE5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396565-CC93-4746-333B-EE5F4E867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3" b="8057"/>
          <a:stretch/>
        </p:blipFill>
        <p:spPr bwMode="auto">
          <a:xfrm>
            <a:off x="185409" y="1222328"/>
            <a:ext cx="9535181" cy="5569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27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B373D-CD05-7040-4A65-9CEE3FFA5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Динамика соотношения отраслей практически не меняется за последние 50 лет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0E0163-3FCA-E9B2-9BFD-97A7BD869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7" b="5909"/>
          <a:stretch/>
        </p:blipFill>
        <p:spPr>
          <a:xfrm>
            <a:off x="920552" y="1268760"/>
            <a:ext cx="7572478" cy="554905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FF9088-9E7A-4CBB-F695-1217555813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7305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38447-4881-53B6-92CE-CA52E99B8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Группировки субъектов РФ по объему выбросов веществ, отходящих от стационарных источников загрязнения атмосферного воздуха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7FAE48-2C73-C469-CB04-5B89E329CC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22E62A-5C73-C4C7-57F7-954E93FA0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2" b="1320"/>
          <a:stretch/>
        </p:blipFill>
        <p:spPr>
          <a:xfrm>
            <a:off x="1421737" y="1253628"/>
            <a:ext cx="7062526" cy="4583284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FE8A3CF-27E7-47DB-465B-60ED0E537F9D}"/>
              </a:ext>
            </a:extLst>
          </p:cNvPr>
          <p:cNvGrpSpPr/>
          <p:nvPr/>
        </p:nvGrpSpPr>
        <p:grpSpPr>
          <a:xfrm>
            <a:off x="913408" y="3933056"/>
            <a:ext cx="2871774" cy="2880320"/>
            <a:chOff x="-1959768" y="3717032"/>
            <a:chExt cx="2871774" cy="288032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2B24E15-D706-B361-0D45-71B522A4D347}"/>
                </a:ext>
              </a:extLst>
            </p:cNvPr>
            <p:cNvSpPr/>
            <p:nvPr/>
          </p:nvSpPr>
          <p:spPr>
            <a:xfrm>
              <a:off x="-1959768" y="3717032"/>
              <a:ext cx="2655750" cy="2880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900E6BC-2B13-3F7B-2EC9-11899DD9BF6C}"/>
                </a:ext>
              </a:extLst>
            </p:cNvPr>
            <p:cNvSpPr/>
            <p:nvPr/>
          </p:nvSpPr>
          <p:spPr>
            <a:xfrm>
              <a:off x="-1760164" y="4365104"/>
              <a:ext cx="720080" cy="288032"/>
            </a:xfrm>
            <a:prstGeom prst="rect">
              <a:avLst/>
            </a:prstGeom>
            <a:solidFill>
              <a:srgbClr val="F0EB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22BD42-6420-2B24-DC40-21AE64F3BA5E}"/>
                </a:ext>
              </a:extLst>
            </p:cNvPr>
            <p:cNvSpPr txBox="1"/>
            <p:nvPr/>
          </p:nvSpPr>
          <p:spPr>
            <a:xfrm>
              <a:off x="-1743744" y="3834055"/>
              <a:ext cx="26557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tx1"/>
                  </a:solidFill>
                </a:rPr>
                <a:t>Выбросы загрязняющих веществ, </a:t>
              </a:r>
              <a:r>
                <a:rPr lang="ru-RU" b="1" dirty="0" err="1">
                  <a:solidFill>
                    <a:schemeClr val="tx1"/>
                  </a:solidFill>
                </a:rPr>
                <a:t>тыс.тонн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093C45-5E95-8046-F08D-491975E52D38}"/>
                </a:ext>
              </a:extLst>
            </p:cNvPr>
            <p:cNvSpPr txBox="1"/>
            <p:nvPr/>
          </p:nvSpPr>
          <p:spPr>
            <a:xfrm>
              <a:off x="-972226" y="4345359"/>
              <a:ext cx="11127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До 50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06BBF8-3968-2D49-42DE-9387509B1F6D}"/>
                </a:ext>
              </a:extLst>
            </p:cNvPr>
            <p:cNvSpPr txBox="1"/>
            <p:nvPr/>
          </p:nvSpPr>
          <p:spPr>
            <a:xfrm>
              <a:off x="-972226" y="4780593"/>
              <a:ext cx="11127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51-100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EAD069AD-4328-9CC4-B2B7-BE39B2F3D655}"/>
                </a:ext>
              </a:extLst>
            </p:cNvPr>
            <p:cNvSpPr/>
            <p:nvPr/>
          </p:nvSpPr>
          <p:spPr>
            <a:xfrm>
              <a:off x="-1760164" y="4797870"/>
              <a:ext cx="720080" cy="288032"/>
            </a:xfrm>
            <a:prstGeom prst="rect">
              <a:avLst/>
            </a:prstGeom>
            <a:solidFill>
              <a:srgbClr val="CBB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77DC54E-6D8C-F98F-795C-BBBEB5E7CC58}"/>
                </a:ext>
              </a:extLst>
            </p:cNvPr>
            <p:cNvSpPr/>
            <p:nvPr/>
          </p:nvSpPr>
          <p:spPr>
            <a:xfrm>
              <a:off x="-1760164" y="5230636"/>
              <a:ext cx="720080" cy="288032"/>
            </a:xfrm>
            <a:prstGeom prst="rect">
              <a:avLst/>
            </a:prstGeom>
            <a:solidFill>
              <a:srgbClr val="A492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19D4410-BCB5-DFB5-F436-00E32B511D8B}"/>
                </a:ext>
              </a:extLst>
            </p:cNvPr>
            <p:cNvSpPr/>
            <p:nvPr/>
          </p:nvSpPr>
          <p:spPr>
            <a:xfrm>
              <a:off x="-1760164" y="5663402"/>
              <a:ext cx="720080" cy="288032"/>
            </a:xfrm>
            <a:prstGeom prst="rect">
              <a:avLst/>
            </a:prstGeom>
            <a:solidFill>
              <a:srgbClr val="846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DDBA688-2434-911A-2756-3561D905256B}"/>
                </a:ext>
              </a:extLst>
            </p:cNvPr>
            <p:cNvSpPr/>
            <p:nvPr/>
          </p:nvSpPr>
          <p:spPr>
            <a:xfrm>
              <a:off x="-1760164" y="6096169"/>
              <a:ext cx="720080" cy="288032"/>
            </a:xfrm>
            <a:prstGeom prst="rect">
              <a:avLst/>
            </a:prstGeom>
            <a:solidFill>
              <a:srgbClr val="644A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4F1686-4CB7-1356-4E32-28ADEC0CF80E}"/>
                </a:ext>
              </a:extLst>
            </p:cNvPr>
            <p:cNvSpPr txBox="1"/>
            <p:nvPr/>
          </p:nvSpPr>
          <p:spPr>
            <a:xfrm>
              <a:off x="-972226" y="5215827"/>
              <a:ext cx="11127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101-200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253A91-AC7F-9E57-5D54-FC880D525CFF}"/>
                </a:ext>
              </a:extLst>
            </p:cNvPr>
            <p:cNvSpPr txBox="1"/>
            <p:nvPr/>
          </p:nvSpPr>
          <p:spPr>
            <a:xfrm>
              <a:off x="-972226" y="5651061"/>
              <a:ext cx="11127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201-500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684323-4F3B-C68B-D119-A639C2D09893}"/>
                </a:ext>
              </a:extLst>
            </p:cNvPr>
            <p:cNvSpPr txBox="1"/>
            <p:nvPr/>
          </p:nvSpPr>
          <p:spPr>
            <a:xfrm>
              <a:off x="-972226" y="6086296"/>
              <a:ext cx="124470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Свыше 500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9670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E040B-5FEE-53C7-0BAE-B2633EEEB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Загрязнение водных ресурсов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0D7A6A-C49A-ED36-1C13-666FF02B0A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27DF1C-0140-683C-81A3-B6DEF67FD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6" t="10484" r="2476" b="11346"/>
          <a:stretch/>
        </p:blipFill>
        <p:spPr>
          <a:xfrm>
            <a:off x="957029" y="1520945"/>
            <a:ext cx="7123666" cy="3816109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9A90B08-ACFC-C969-DDAB-DACC9EB51E5B}"/>
              </a:ext>
            </a:extLst>
          </p:cNvPr>
          <p:cNvGrpSpPr/>
          <p:nvPr/>
        </p:nvGrpSpPr>
        <p:grpSpPr>
          <a:xfrm>
            <a:off x="7201165" y="3140968"/>
            <a:ext cx="2871774" cy="3645024"/>
            <a:chOff x="8992592" y="3212976"/>
            <a:chExt cx="2871774" cy="3645024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9A495E07-6AED-08F9-D50A-45912BE15239}"/>
                </a:ext>
              </a:extLst>
            </p:cNvPr>
            <p:cNvGrpSpPr/>
            <p:nvPr/>
          </p:nvGrpSpPr>
          <p:grpSpPr>
            <a:xfrm>
              <a:off x="8992592" y="3212976"/>
              <a:ext cx="2871774" cy="3645024"/>
              <a:chOff x="-1959768" y="3717032"/>
              <a:chExt cx="2871774" cy="3645024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CA6BF490-77AD-B118-FC17-492D7E45B854}"/>
                  </a:ext>
                </a:extLst>
              </p:cNvPr>
              <p:cNvSpPr/>
              <p:nvPr/>
            </p:nvSpPr>
            <p:spPr>
              <a:xfrm>
                <a:off x="-1959768" y="3717032"/>
                <a:ext cx="2655750" cy="3645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A565EC86-29A4-5A71-3B93-4261DBA0FDFF}"/>
                  </a:ext>
                </a:extLst>
              </p:cNvPr>
              <p:cNvSpPr/>
              <p:nvPr/>
            </p:nvSpPr>
            <p:spPr>
              <a:xfrm>
                <a:off x="-1760164" y="4365104"/>
                <a:ext cx="720080" cy="288032"/>
              </a:xfrm>
              <a:prstGeom prst="rect">
                <a:avLst/>
              </a:prstGeom>
              <a:solidFill>
                <a:srgbClr val="0C7B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A76D07-CAD4-149B-A077-9A0A234A22C2}"/>
                  </a:ext>
                </a:extLst>
              </p:cNvPr>
              <p:cNvSpPr txBox="1"/>
              <p:nvPr/>
            </p:nvSpPr>
            <p:spPr>
              <a:xfrm>
                <a:off x="-1743744" y="3834055"/>
                <a:ext cx="265575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chemeClr val="tx1"/>
                    </a:solidFill>
                  </a:rPr>
                  <a:t>Сброс сточных вод на душу населения (м3 в год)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FA608F-F97F-4900-BCDC-AF55E4213DDC}"/>
                  </a:ext>
                </a:extLst>
              </p:cNvPr>
              <p:cNvSpPr txBox="1"/>
              <p:nvPr/>
            </p:nvSpPr>
            <p:spPr>
              <a:xfrm>
                <a:off x="-972226" y="4345359"/>
                <a:ext cx="111271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1-10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4ACA19-D727-F170-8147-7A53DA404D53}"/>
                  </a:ext>
                </a:extLst>
              </p:cNvPr>
              <p:cNvSpPr txBox="1"/>
              <p:nvPr/>
            </p:nvSpPr>
            <p:spPr>
              <a:xfrm>
                <a:off x="-972226" y="4780593"/>
                <a:ext cx="111271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10-50</a:t>
                </a:r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12149565-3B1A-9FFF-D1C7-A7F0284DC675}"/>
                  </a:ext>
                </a:extLst>
              </p:cNvPr>
              <p:cNvSpPr/>
              <p:nvPr/>
            </p:nvSpPr>
            <p:spPr>
              <a:xfrm>
                <a:off x="-1760164" y="4797870"/>
                <a:ext cx="720080" cy="288032"/>
              </a:xfrm>
              <a:prstGeom prst="rect">
                <a:avLst/>
              </a:prstGeom>
              <a:solidFill>
                <a:srgbClr val="07B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B3B8B508-5DE6-CDB0-47CF-FEF0A0C5252B}"/>
                  </a:ext>
                </a:extLst>
              </p:cNvPr>
              <p:cNvSpPr/>
              <p:nvPr/>
            </p:nvSpPr>
            <p:spPr>
              <a:xfrm>
                <a:off x="-1760164" y="5230636"/>
                <a:ext cx="720080" cy="288032"/>
              </a:xfrm>
              <a:prstGeom prst="rect">
                <a:avLst/>
              </a:prstGeom>
              <a:solidFill>
                <a:srgbClr val="88DF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7248B2FC-1546-D490-4C26-530D98676551}"/>
                  </a:ext>
                </a:extLst>
              </p:cNvPr>
              <p:cNvSpPr/>
              <p:nvPr/>
            </p:nvSpPr>
            <p:spPr>
              <a:xfrm>
                <a:off x="-1760164" y="5663402"/>
                <a:ext cx="720080" cy="288032"/>
              </a:xfrm>
              <a:prstGeom prst="rect">
                <a:avLst/>
              </a:prstGeom>
              <a:solidFill>
                <a:srgbClr val="FFFD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79B3CD37-82DD-0A60-25AE-6A8EFDB396ED}"/>
                  </a:ext>
                </a:extLst>
              </p:cNvPr>
              <p:cNvSpPr/>
              <p:nvPr/>
            </p:nvSpPr>
            <p:spPr>
              <a:xfrm>
                <a:off x="-1760164" y="6096169"/>
                <a:ext cx="720080" cy="288032"/>
              </a:xfrm>
              <a:prstGeom prst="rect">
                <a:avLst/>
              </a:prstGeom>
              <a:solidFill>
                <a:srgbClr val="FFAA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C63635D-DD03-5095-EB0A-8B715E1B202C}"/>
                  </a:ext>
                </a:extLst>
              </p:cNvPr>
              <p:cNvSpPr txBox="1"/>
              <p:nvPr/>
            </p:nvSpPr>
            <p:spPr>
              <a:xfrm>
                <a:off x="-972226" y="5215827"/>
                <a:ext cx="111271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50-92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624A4B-3BB3-79ED-DD6A-887678E9D17C}"/>
                  </a:ext>
                </a:extLst>
              </p:cNvPr>
              <p:cNvSpPr txBox="1"/>
              <p:nvPr/>
            </p:nvSpPr>
            <p:spPr>
              <a:xfrm>
                <a:off x="-972226" y="5651061"/>
                <a:ext cx="111271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92-150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18DFF2B-8359-4E82-E2C4-24BE906F30DF}"/>
                  </a:ext>
                </a:extLst>
              </p:cNvPr>
              <p:cNvSpPr txBox="1"/>
              <p:nvPr/>
            </p:nvSpPr>
            <p:spPr>
              <a:xfrm>
                <a:off x="-972226" y="6086296"/>
                <a:ext cx="12447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150-222</a:t>
                </a:r>
              </a:p>
            </p:txBody>
          </p:sp>
        </p:grp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5BD5C718-1FD0-D677-A720-2E4AF587E3CD}"/>
                </a:ext>
              </a:extLst>
            </p:cNvPr>
            <p:cNvSpPr/>
            <p:nvPr/>
          </p:nvSpPr>
          <p:spPr>
            <a:xfrm>
              <a:off x="9185920" y="6012537"/>
              <a:ext cx="720080" cy="288032"/>
            </a:xfrm>
            <a:prstGeom prst="rect">
              <a:avLst/>
            </a:prstGeom>
            <a:solidFill>
              <a:srgbClr val="FB7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2B4E9AE-6A03-8993-C075-5C1F549C1029}"/>
                </a:ext>
              </a:extLst>
            </p:cNvPr>
            <p:cNvSpPr/>
            <p:nvPr/>
          </p:nvSpPr>
          <p:spPr>
            <a:xfrm>
              <a:off x="9185920" y="6445304"/>
              <a:ext cx="720080" cy="288032"/>
            </a:xfrm>
            <a:prstGeom prst="rect">
              <a:avLst/>
            </a:prstGeom>
            <a:solidFill>
              <a:srgbClr val="E140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7038D5-1DB4-353C-1880-FDFDC15C3AD4}"/>
                </a:ext>
              </a:extLst>
            </p:cNvPr>
            <p:cNvSpPr txBox="1"/>
            <p:nvPr/>
          </p:nvSpPr>
          <p:spPr>
            <a:xfrm>
              <a:off x="9973858" y="6000196"/>
              <a:ext cx="11127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222-300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9EC971-795A-4678-4A8D-843323C3E1C2}"/>
                </a:ext>
              </a:extLst>
            </p:cNvPr>
            <p:cNvSpPr txBox="1"/>
            <p:nvPr/>
          </p:nvSpPr>
          <p:spPr>
            <a:xfrm>
              <a:off x="9973858" y="6435431"/>
              <a:ext cx="124470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300-445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745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F1600-7DE2-AE81-948F-8D196B4F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Территории с напряженной экологической обстановкой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E7FC4C-0C3C-3330-DBFD-E5388C187A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917E17-1D92-7052-AC8C-1A7E4A68A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06"/>
          <a:stretch/>
        </p:blipFill>
        <p:spPr>
          <a:xfrm>
            <a:off x="337483" y="1249755"/>
            <a:ext cx="9231033" cy="54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49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23FAE-3B7C-972D-AB57-EF9820FF2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Районирование территории России по природным условиям для жизни населения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FDBAF7-F846-0BAC-D6E1-2034C22DCC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AD38B0-CD2F-B8FD-B6F2-50D5C7AA3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883" y="1281120"/>
            <a:ext cx="7620234" cy="507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10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59A3D-A472-5A3F-748B-7A2C3FAE1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Методы и средства экологической защиты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665C43-BD1E-4FAB-D9CA-33F1D331DA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ru-RU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A82B6A-0C4E-A598-BE08-B48E73EA8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64" y="1349513"/>
            <a:ext cx="7671872" cy="508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61830"/>
      </p:ext>
    </p:extLst>
  </p:cSld>
  <p:clrMapOvr>
    <a:masterClrMapping/>
  </p:clrMapOvr>
</p:sld>
</file>

<file path=ppt/theme/theme1.xml><?xml version="1.0" encoding="utf-8"?>
<a:theme xmlns:a="http://schemas.openxmlformats.org/drawingml/2006/main" name="1_Red-grey-ascetic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543</Words>
  <Application>Microsoft Office PowerPoint</Application>
  <PresentationFormat>Лист A4 (210x297 мм)</PresentationFormat>
  <Paragraphs>111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1_Red-grey-ascetic</vt:lpstr>
      <vt:lpstr>Эколого-экономическое развитие территорий.</vt:lpstr>
      <vt:lpstr>Антропогенные факторы загрязнения окружающей среды</vt:lpstr>
      <vt:lpstr>Еда и мусор на планете</vt:lpstr>
      <vt:lpstr>Динамика соотношения отраслей практически не меняется за последние 50 лет</vt:lpstr>
      <vt:lpstr>Группировки субъектов РФ по объему выбросов веществ, отходящих от стационарных источников загрязнения атмосферного воздуха</vt:lpstr>
      <vt:lpstr>Загрязнение водных ресурсов</vt:lpstr>
      <vt:lpstr>Территории с напряженной экологической обстановкой</vt:lpstr>
      <vt:lpstr>Районирование территории России по природным условиям для жизни населения</vt:lpstr>
      <vt:lpstr>Методы и средства экологической защиты</vt:lpstr>
      <vt:lpstr>Наиболее острые экологические ситуации на территории России</vt:lpstr>
      <vt:lpstr>Карта бюджетной обеспеченности регионов России</vt:lpstr>
      <vt:lpstr>Инвестиции в основной капитал для охраны окружающей среды % к 2007 г.</vt:lpstr>
      <vt:lpstr>Объем выбросов от стационарных источников на единицу ВВП тонн/млн.рублей</vt:lpstr>
      <vt:lpstr>Количество городов РФ с высоким очень высоким уровнем загрязнения атмосферного воздуха</vt:lpstr>
      <vt:lpstr>Презентация PowerPoint</vt:lpstr>
      <vt:lpstr>Объем образованных отходов всех классов опасности тонн/млн.рублей</vt:lpstr>
      <vt:lpstr>Объем выбросов парниковых газов в РФ, в % к уровню 1990 г.</vt:lpstr>
      <vt:lpstr>Прирост запасов топливно-энергетических полезных ископаемых в РФ</vt:lpstr>
      <vt:lpstr>Презентация PowerPoint</vt:lpstr>
      <vt:lpstr>Экологизация экономики и экология человека</vt:lpstr>
      <vt:lpstr>Структура алгоритмики государственного управления в русле концепции устойчивого развития</vt:lpstr>
      <vt:lpstr>Пути совместимой жизнедеятельности человечества с природой</vt:lpstr>
      <vt:lpstr>Благодарю Вас за внимание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Социально-экономическое значение налогов с физических лиц</dc:title>
  <dc:creator>Вячеслав</dc:creator>
  <cp:lastModifiedBy>Александр Заровный</cp:lastModifiedBy>
  <cp:revision>286</cp:revision>
  <dcterms:modified xsi:type="dcterms:W3CDTF">2022-06-21T20:57:33Z</dcterms:modified>
</cp:coreProperties>
</file>