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73" r:id="rId2"/>
    <p:sldId id="282" r:id="rId3"/>
    <p:sldId id="297" r:id="rId4"/>
    <p:sldId id="296" r:id="rId5"/>
    <p:sldId id="283" r:id="rId6"/>
    <p:sldId id="284" r:id="rId7"/>
    <p:sldId id="298" r:id="rId8"/>
    <p:sldId id="299" r:id="rId9"/>
    <p:sldId id="300" r:id="rId10"/>
    <p:sldId id="274" r:id="rId11"/>
    <p:sldId id="271" r:id="rId12"/>
    <p:sldId id="301" r:id="rId13"/>
    <p:sldId id="276" r:id="rId14"/>
    <p:sldId id="290" r:id="rId15"/>
    <p:sldId id="291" r:id="rId16"/>
    <p:sldId id="292" r:id="rId17"/>
    <p:sldId id="294" r:id="rId18"/>
    <p:sldId id="293" r:id="rId19"/>
    <p:sldId id="295" r:id="rId20"/>
    <p:sldId id="302" r:id="rId21"/>
    <p:sldId id="287" r:id="rId22"/>
    <p:sldId id="286" r:id="rId23"/>
    <p:sldId id="288" r:id="rId24"/>
    <p:sldId id="289" r:id="rId25"/>
    <p:sldId id="277" r:id="rId26"/>
    <p:sldId id="278" r:id="rId27"/>
    <p:sldId id="285" r:id="rId28"/>
    <p:sldId id="279" r:id="rId29"/>
    <p:sldId id="281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/>
              <a:t>Распределение</a:t>
            </a:r>
            <a:r>
              <a:rPr lang="ru-RU" sz="2400" baseline="0" dirty="0"/>
              <a:t> работ на "отлично" между форматами</a:t>
            </a:r>
            <a:endParaRPr lang="ru-RU" sz="24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Лист1!$K$1</c:f>
              <c:strCache>
                <c:ptCount val="1"/>
                <c:pt idx="0">
                  <c:v>"Экономика"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Лист1!$J$2:$J$4</c:f>
              <c:strCache>
                <c:ptCount val="3"/>
                <c:pt idx="0">
                  <c:v>Академический</c:v>
                </c:pt>
                <c:pt idx="1">
                  <c:v>Проектно-исследовательский</c:v>
                </c:pt>
                <c:pt idx="2">
                  <c:v>Проектный</c:v>
                </c:pt>
              </c:strCache>
            </c:strRef>
          </c:cat>
          <c:val>
            <c:numRef>
              <c:f>Лист1!$K$2:$K$4</c:f>
              <c:numCache>
                <c:formatCode>General</c:formatCode>
                <c:ptCount val="3"/>
                <c:pt idx="0">
                  <c:v>59</c:v>
                </c:pt>
                <c:pt idx="1">
                  <c:v>42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F0-46B1-B916-F2E87F102A1B}"/>
            </c:ext>
          </c:extLst>
        </c:ser>
        <c:ser>
          <c:idx val="1"/>
          <c:order val="1"/>
          <c:tx>
            <c:strRef>
              <c:f>Лист1!$L$1</c:f>
              <c:strCache>
                <c:ptCount val="1"/>
                <c:pt idx="0">
                  <c:v>"Менеджмент"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Лист1!$J$2:$J$4</c:f>
              <c:strCache>
                <c:ptCount val="3"/>
                <c:pt idx="0">
                  <c:v>Академический</c:v>
                </c:pt>
                <c:pt idx="1">
                  <c:v>Проектно-исследовательский</c:v>
                </c:pt>
                <c:pt idx="2">
                  <c:v>Проектный</c:v>
                </c:pt>
              </c:strCache>
            </c:strRef>
          </c:cat>
          <c:val>
            <c:numRef>
              <c:f>Лист1!$L$2:$L$4</c:f>
              <c:numCache>
                <c:formatCode>General</c:formatCode>
                <c:ptCount val="3"/>
                <c:pt idx="0">
                  <c:v>0</c:v>
                </c:pt>
                <c:pt idx="1">
                  <c:v>12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F0-46B1-B916-F2E87F102A1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321723296"/>
        <c:axId val="1321724128"/>
      </c:barChart>
      <c:catAx>
        <c:axId val="1321723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21724128"/>
        <c:crosses val="autoZero"/>
        <c:auto val="1"/>
        <c:lblAlgn val="ctr"/>
        <c:lblOffset val="100"/>
        <c:noMultiLvlLbl val="0"/>
      </c:catAx>
      <c:valAx>
        <c:axId val="1321724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21723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3236053567786233"/>
          <c:y val="0.91681474323646361"/>
          <c:w val="0.33527879995598858"/>
          <c:h val="8.31852567635363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866551025181259E-2"/>
          <c:y val="2.266452751598563E-2"/>
          <c:w val="0.9487572113510564"/>
          <c:h val="0.833112934187803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'Состоявшиеся защиты'!$AN$375</c:f>
              <c:strCache>
                <c:ptCount val="1"/>
                <c:pt idx="0">
                  <c:v>"Отлично"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'Состоявшиеся защиты'!$AM$376:$AM$383</c:f>
              <c:strCache>
                <c:ptCount val="7"/>
                <c:pt idx="0">
                  <c:v>Классика</c:v>
                </c:pt>
                <c:pt idx="1">
                  <c:v>Эмпирическая</c:v>
                </c:pt>
                <c:pt idx="2">
                  <c:v>Методологическая</c:v>
                </c:pt>
                <c:pt idx="3">
                  <c:v>Отраслевая</c:v>
                </c:pt>
                <c:pt idx="4">
                  <c:v>Бизнес-кейс</c:v>
                </c:pt>
                <c:pt idx="5">
                  <c:v>Опыт</c:v>
                </c:pt>
                <c:pt idx="6">
                  <c:v>Иное</c:v>
                </c:pt>
              </c:strCache>
            </c:strRef>
          </c:cat>
          <c:val>
            <c:numRef>
              <c:f>'Состоявшиеся защиты'!$AP$376:$AP$382</c:f>
              <c:numCache>
                <c:formatCode>0%</c:formatCode>
                <c:ptCount val="7"/>
                <c:pt idx="0">
                  <c:v>3.9215686274509803E-2</c:v>
                </c:pt>
                <c:pt idx="1">
                  <c:v>0</c:v>
                </c:pt>
                <c:pt idx="2">
                  <c:v>7.8431372549019607E-2</c:v>
                </c:pt>
                <c:pt idx="3">
                  <c:v>0.50980392156862742</c:v>
                </c:pt>
                <c:pt idx="4">
                  <c:v>0.31372549019607843</c:v>
                </c:pt>
                <c:pt idx="5">
                  <c:v>0.21568627450980393</c:v>
                </c:pt>
                <c:pt idx="6">
                  <c:v>0.15686274509803921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5A-47F9-8A41-90979CC08055}"/>
            </c:ext>
          </c:extLst>
        </c:ser>
        <c:ser>
          <c:idx val="1"/>
          <c:order val="1"/>
          <c:tx>
            <c:strRef>
              <c:f>'Состоявшиеся защиты'!$AO$375</c:f>
              <c:strCache>
                <c:ptCount val="1"/>
                <c:pt idx="0">
                  <c:v>"Хорошо"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'Состоявшиеся защиты'!$AM$376:$AM$383</c:f>
              <c:strCache>
                <c:ptCount val="7"/>
                <c:pt idx="0">
                  <c:v>Классика</c:v>
                </c:pt>
                <c:pt idx="1">
                  <c:v>Эмпирическая</c:v>
                </c:pt>
                <c:pt idx="2">
                  <c:v>Методологическая</c:v>
                </c:pt>
                <c:pt idx="3">
                  <c:v>Отраслевая</c:v>
                </c:pt>
                <c:pt idx="4">
                  <c:v>Бизнес-кейс</c:v>
                </c:pt>
                <c:pt idx="5">
                  <c:v>Опыт</c:v>
                </c:pt>
                <c:pt idx="6">
                  <c:v>Иное</c:v>
                </c:pt>
              </c:strCache>
            </c:strRef>
          </c:cat>
          <c:val>
            <c:numRef>
              <c:f>'Состоявшиеся защиты'!$AQ$376:$AQ$382</c:f>
              <c:numCache>
                <c:formatCode>0%</c:formatCode>
                <c:ptCount val="7"/>
                <c:pt idx="0">
                  <c:v>7.3170731707317069E-2</c:v>
                </c:pt>
                <c:pt idx="1">
                  <c:v>0</c:v>
                </c:pt>
                <c:pt idx="2">
                  <c:v>0</c:v>
                </c:pt>
                <c:pt idx="3">
                  <c:v>0.1951219512195122</c:v>
                </c:pt>
                <c:pt idx="4">
                  <c:v>0.31707317073170732</c:v>
                </c:pt>
                <c:pt idx="5">
                  <c:v>0.3902439024390244</c:v>
                </c:pt>
                <c:pt idx="6">
                  <c:v>0.26829268292682928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5A-47F9-8A41-90979CC0805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91475999"/>
        <c:axId val="591474751"/>
      </c:barChart>
      <c:catAx>
        <c:axId val="5914759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91474751"/>
        <c:crosses val="autoZero"/>
        <c:auto val="1"/>
        <c:lblAlgn val="ctr"/>
        <c:lblOffset val="100"/>
        <c:noMultiLvlLbl val="0"/>
      </c:catAx>
      <c:valAx>
        <c:axId val="5914747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914759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225E2-9809-4C1E-9628-EC7CC3E86555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03A96E-F3F6-493B-81C2-9EF5344AC9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082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E6ED37-E7E9-4579-8D0A-4850E220CF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5B2709D-35AC-4BE8-8E08-F1963C2F47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7FD51A-C61A-44E5-B541-E20A482F6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47DF-340B-4744-B1B4-7AC68CCFAFFE}" type="datetime1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0977C2-C892-4D6B-B63D-74565F882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72F45C-162B-4E8B-9172-FB2485FF7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313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665FD3-FDE0-4C23-A05D-3234F97EE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27A1DEE-2B42-41B5-82ED-3EA2206B06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BAB606-01E7-4778-B9FB-71FC119BF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7082A-EEFA-48E1-801F-D4119D184F56}" type="datetime1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70881F-C83E-46C9-8281-17718798A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A2A14A-B30E-4273-940E-170FA3775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625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7F12009-4AF4-4ED1-8F01-45B02C94A3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B2D37F3-81A6-43DE-90EA-274AB354E6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379201-E760-4971-87C0-FC2060C8E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5D28F-BEBA-4D8B-9D80-25C00D877EB2}" type="datetime1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F07A3F-2AC7-44E7-98E3-0F891978D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C9986-47CB-4A2F-BD85-A3F54C3E9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750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0DAC0F-D5ED-420D-BFE0-7AD70C4A0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9C3B5E-1947-48DE-8A35-087D923183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56B125-CEFA-4D02-A3D1-96F5B792C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F0AE2-2A9B-4852-BCC7-B4F829C5C3C9}" type="datetime1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0E1B3C-8A07-4F30-95D9-A219BB361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BA1338-5210-488B-9BF3-4CB9AF3F2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363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6761C6-3F73-45ED-9548-6D3D74139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8B687D4-A51D-4814-B05E-53F7DF8A6C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8F462F-CFAB-47F7-A2A0-31849D19C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B3F02-2C51-4C07-8E03-6591F1C896B6}" type="datetime1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C17BA7-6B3D-40E3-ACBD-8C0D4AB71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9B2E2AA-F40F-438F-AE98-C7253C6BD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999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A6951A-BA54-4014-8A52-AF7274A3B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1FC5A0-C223-470D-840E-335509369D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C15E1B-1D60-44EC-8111-D4647872B0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CFE5A4A-31A7-4E7A-A1F5-852604272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7EC6-A3A5-44A0-8454-206674D0B10F}" type="datetime1">
              <a:rPr lang="ru-RU" smtClean="0"/>
              <a:t>07.02.2023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6A41109-871E-424E-8F1F-5C8536E24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8233DE7-AEBE-4868-A137-88F7FE60B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211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CE7A40-A3F3-43E9-8C79-FF4DCB939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2A141B6-5859-4A4C-8D59-981D476E10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BD2E246-3AB7-4E09-9B71-2727488E4E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3DF7C38-E0F9-4DA9-8372-F27F4C32E3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63AEF84-B0D9-475B-906C-6B666FEF0E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A339225-67EA-4DA7-991C-9E47C6E05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E4B5-5CFB-4FA4-A0E7-AB2C76FA56AC}" type="datetime1">
              <a:rPr lang="ru-RU" smtClean="0"/>
              <a:t>07.02.2023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A5D0D92-065B-46EA-A350-54566BFB1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AA7F561-83BD-4B0E-A2AF-62DF12EDB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630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2FB9AB-45F1-4460-A1A2-A925BDCD3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A4414EF-4DBC-4EB0-BE35-955D3FBC6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6E8D-7534-4528-9964-8D14EB439636}" type="datetime1">
              <a:rPr lang="ru-RU" smtClean="0"/>
              <a:t>07.02.2023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C6CBAC0-284D-48FF-AA47-669A328FF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84AB59D-E1E0-4789-9B80-FDF6A0569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064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B4C1F48-D231-47A3-B5B6-D0C6C36B8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C4B10-6F01-4FCF-82BD-A5F1D4E9ACBA}" type="datetime1">
              <a:rPr lang="ru-RU" smtClean="0"/>
              <a:t>07.02.2023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0CA3C76-2145-4C91-9FD0-B3F763B13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39F16A2-D077-4195-A3BA-DC4D70EF8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232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81B5F6-2DA3-4979-8072-6D2BD67EF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58475C-BB9D-4277-9E40-19F2068042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FE565FE-9D7D-445E-BB8A-1BCD34D2B6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EA758E-7D68-44E9-93F2-8D8E40DDC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4169F-46B7-4F32-A157-9AA32E18C62D}" type="datetime1">
              <a:rPr lang="ru-RU" smtClean="0"/>
              <a:t>07.02.2023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8429356-F5D6-4F3A-AC78-70CF595CF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D2528F-434C-4140-B458-8E2C3DAB0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242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1DEBE7-4A41-4460-8E05-DF7BED9F4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842F973-4D79-48F0-8FA4-385A454A70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3A4E9A1-6AC0-4625-9CDF-ECABE497BA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A6E8976-12EB-4CE1-9C0A-5119C821E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F2784-272F-41B5-9F7E-FC5E8C896E62}" type="datetime1">
              <a:rPr lang="ru-RU" smtClean="0"/>
              <a:t>07.02.2023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0768443-0A9E-4766-ADE8-3FF10801D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843AD0-1080-412E-8B51-0F61ED11D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340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4C11BD-DA7E-497C-9959-EA7A80DE7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989B1F0-1039-4C0F-B1ED-6E850A9186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1B2CF8-202B-4073-B772-7EE24398AF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F0DD3A-300D-4774-B6D9-7166B9C473AD}" type="datetime1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FEEE20-6177-4AF0-9ECB-19CE381E10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2E3C7B-2D8E-4D79-A782-638AF5D2E7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08AEA-32F0-4B8C-84F6-9275A1769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236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big-i.ru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mailto:dvkuzin@inbox.r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62759"/>
            <a:ext cx="9144000" cy="23876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ВКР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НАПРАВЛЕНИЮ «МЕНЕДЖМЕНТ»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и методические рекомендации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104541"/>
            <a:ext cx="9144000" cy="284647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Кузин Д.В.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Зав. кафедрой управления организацией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1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177967" y="701094"/>
            <a:ext cx="80752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Экономический факультет МГУ им. М.В. Ломоносова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727107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5429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ВКР 2021-2022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76217"/>
            <a:ext cx="10947400" cy="4895273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Значительное несоответствие тематики ВКР проблематике направления «Менеджмент». Из 150 работ (2021-22), в моей выборке было 77 работ, из которых как минимум 30 не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полностью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соответствуют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тематике направления.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ВКР – единственная форма итогового контроля, поэтому комиссии будут обращать на формулировку темы работы особое внимание.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Необходимо </a:t>
            </a:r>
            <a:r>
              <a:rPr lang="ru-RU" sz="38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своевременное и постоянное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научными руководителями (кафедрами) при  согласовании тем, постановке исследовательских управленческих проблем, определении содержания и выводов работы. 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Ориентиром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список направлений исследований в рамках подготовленного проблемного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поля (передано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кафедрам), а также паспорта специальности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ВАК 08.00.05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(5.2.6– менеджмент). </a:t>
            </a:r>
            <a:endParaRPr lang="ru-RU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242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838200" y="2056537"/>
            <a:ext cx="10515600" cy="5120121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Межкультурные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различия в динамике модного тренда.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дистанционного образования.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снижения выбросов парниковых газов крупнейшими эмитентами.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Налогообложение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частного сектора в СССР в период нэпа.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Оценка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инвестиционной привлекательности акций фондового рынка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США. </a:t>
            </a:r>
          </a:p>
          <a:p>
            <a:pPr marL="0" lv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11</a:t>
            </a:fld>
            <a:endParaRPr lang="ru-RU"/>
          </a:p>
        </p:txBody>
      </p:sp>
      <p:sp>
        <p:nvSpPr>
          <p:cNvPr id="10" name="Заголовок 12"/>
          <p:cNvSpPr>
            <a:spLocks noGrp="1"/>
          </p:cNvSpPr>
          <p:nvPr>
            <p:ph type="title"/>
          </p:nvPr>
        </p:nvSpPr>
        <p:spPr>
          <a:xfrm>
            <a:off x="838200" y="30047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НЕСООТВЕТСТВИЯ ТЕМ ВКР ПРОБЛЕМАТИКЕ НАПРАВЛЕНИЯ «МЕНЕДЖМЕНТ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76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838200" y="1419240"/>
            <a:ext cx="11159836" cy="53022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«Эффективность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снижения выбросов парниковых газов крупнейшими 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эмитентами».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Бобылев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 Н. Тематика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ESG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но редакция формулировки повторяется второй год и надо делать акцент на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«Структура индивидуальных ценностей и её роль в научных командных проектах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Андреюк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 Предмет - групповые ценности, объект- группа старшеклассников, новизна – влияние ценностей на группу. Слова «управление» нет. О командных ролях и роли команд – 4 стр. Одна книга по командам менеджеров (2003), 4 англоязычных источника по человеческим ценностям.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«Факторы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лояльности покупателей к бренду детского 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питания».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Пахалов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 М.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введении есть один пункт по разработке рекомендаций по управлению лояльностью, но в выводах лишь несколько общих фраз. Ни одной публикации по менеджменту и управлению маркетингом.</a:t>
            </a:r>
          </a:p>
          <a:p>
            <a:pPr marL="0" lv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инвестиционного банкинга в Российской Федерации в условиях пандемии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Мерекина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Е. В. Слова «управление» и литературы по менеджменту нет.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«Анализ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рекламного рынка в России в контексте теории экономического 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доминирования»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Блохин А.А.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«отлично» завышена: формальные выводы, плохое оформление, слова «управление» нет, всего 3 известные работы по менеджменту и маркетингу, ни одной англоязычной статьи и одна книга 1995 г.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«Сравнительный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финансовых рынков Исламской Республики Иран и Российской 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Федерации»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Кокорев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Р.А.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развития внешней торговли Китая на современном этапе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Олейник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А.Н.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12</a:t>
            </a:fld>
            <a:endParaRPr lang="ru-RU" dirty="0"/>
          </a:p>
        </p:txBody>
      </p:sp>
      <p:sp>
        <p:nvSpPr>
          <p:cNvPr id="10" name="Заголовок 12"/>
          <p:cNvSpPr>
            <a:spLocks noGrp="1"/>
          </p:cNvSpPr>
          <p:nvPr>
            <p:ph type="title"/>
          </p:nvPr>
        </p:nvSpPr>
        <p:spPr>
          <a:xfrm>
            <a:off x="838200" y="19887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ВКР  С ОЦЕНКОЙ «ОТЛИЧНО», НО С ВОПРОСАМИ ПО НАЗВАНИЯМ И СОДЕРЖАНИЮ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559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ЧАСТИЧНОГО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НЕСООТВЕТСТВИЯ ТЕМ ВКР ПРОБЛЕМАТИКЕ НАПРАВЛЕНИЯ «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65659"/>
          </a:xfrm>
        </p:spPr>
        <p:txBody>
          <a:bodyPr>
            <a:normAutofit fontScale="92500" lnSpcReduction="10000"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Применение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интернет-технологий для продвижения банковских услуг.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бизнеса с помощью франчайзинга.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трансформация в банковском секторе.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Девелоперский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бизнес в условиях пандемии: мировой опыт и российская практика.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внедрения цифровых технологий в лёгкой промышленности России.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Предпочтения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российских потребителей при выборе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видеостриминговых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сервисов.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Предпринимательство как карьерный выбор студентов высших учебных заведений. 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7732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НЕКОТОРЫЕ ВОПРОСЫ МЕТОДОЛОГИИ ИССЛЕДОВАНИЙ В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МЕНЕДЖМЕНТЕ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94465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Методологию можно определить как систему, реализующую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четыре функции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получение, создание нового знания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структурирование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выработка языка менеджмента,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виде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категорий, законов, гипотез, теоретических идей,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концепций и теорий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ыбор модели и методов исследований;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использования новых знаний в общественной практической деятельности.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0513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753436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ПОДХОДЫ В ИССЛЕДОВАНИИ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МЕНЕДЖМЕНТА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514763"/>
            <a:ext cx="10873509" cy="5206711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Диалектический </a:t>
            </a:r>
            <a:r>
              <a:rPr lang="ru-RU" sz="3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</a:t>
            </a:r>
            <a:r>
              <a:rPr lang="ru-RU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позволяющий рассматривать управленческие проблемы в их постоянной взаимосвязи, движении и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развитии.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Общенаучный </a:t>
            </a:r>
            <a:r>
              <a:rPr lang="ru-RU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 </a:t>
            </a:r>
            <a:r>
              <a:rPr lang="ru-RU" sz="3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теоретические исследования, эксперименты, </a:t>
            </a:r>
            <a:r>
              <a:rPr lang="ru-RU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общелогические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методы (анализ, синтез). Общие </a:t>
            </a:r>
            <a:r>
              <a:rPr lang="ru-RU" sz="3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единства теории и практики, определенности, конкретности, познаваемости, объективности, причинности, развития, историзма.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Частнонаучный</a:t>
            </a:r>
            <a:r>
              <a:rPr lang="ru-RU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</a:t>
            </a:r>
            <a:r>
              <a:rPr lang="ru-RU" sz="3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 специфическим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характером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пониманием сущности отдельных объектов управления, а также спецификой науки управления. </a:t>
            </a:r>
            <a:endParaRPr lang="ru-RU" sz="31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3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Дисциплинарный подход </a:t>
            </a:r>
            <a:r>
              <a:rPr lang="ru-RU" sz="3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приемов, принципов,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методов конкретных дисциплин,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применяемых в менеджменте.</a:t>
            </a:r>
            <a:endParaRPr lang="ru-RU" sz="31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3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Междисциплинарный подход </a:t>
            </a:r>
            <a:r>
              <a:rPr lang="ru-RU" sz="3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рассмотрение менеджмента как междисциплинарной науки, требующей соответствующих комплексных исследований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1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3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Эмпирический подход –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практики, конкретных ситуаций, </a:t>
            </a:r>
            <a:r>
              <a:rPr lang="ru-RU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бенчмаркинг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1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Метафизический </a:t>
            </a:r>
            <a:r>
              <a:rPr lang="ru-RU" sz="3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 </a:t>
            </a:r>
            <a:r>
              <a:rPr lang="ru-RU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100" dirty="0"/>
              <a:t>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сосредоточение усилий на поисках различных вариантов смыслов и интерпретации развития, анализ сущности процессов и явлений, поиск в цепочке: смыслы – ценности – цели, анализ суждений,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интерпретаций, ожиданий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предпочтений, впечатлений, внимания и т.д.</a:t>
            </a:r>
            <a:endParaRPr lang="ru-RU" sz="31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31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7682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ПОДХОДЫ В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МЕНЕДЖМЕНТЕ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(целостность, охват, взаимосвязь элементов, новые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свойства, устойчивость и т.д.)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Синергетический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(взаимодействие элементов, неопределенность,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нестабильность, нелинейность, случайности, хаос и др.)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Ситуационный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(место, время, условия, факторы, специфика – в    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менеджменте нет идеала)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Сценарный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(если…, то…. – анализ альтернатив,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вариантов, последствий)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Структурно-функциональный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(анализ отдельных элементов или функций)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(анализ процесса: вход – процесс – выход – обратная связь)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(информация, оптимизация, моделирование)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3340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2614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ТИПЫ ИССЛЕДОВАНИЙ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МЕНЕДЖМЕНТЕ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51708"/>
            <a:ext cx="10515600" cy="5052291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Разведывательное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(или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пилотажное)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наиболее простой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позволяющий решать ограниченные задачи. По сути, это процесс «обкатки» инструментария, т. е. методических документов (анкеты, бланка-интервью,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опросного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листа, карточки наблюдения или изучения документов). Обследуемые совокупности сравнительно невелики – 20-100 объектов.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Описательное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более сложный тип анализа, с его помощью получают эмпирическую информацию, дающую относительно целостное представление об изучаемом социальном объекте, явлении или процессе. Обычно это исследование проводится в том случае, когда объект анализа – сравнительно большая совокупность, отличающаяся разнообразными свойствами и характеристиками (например, трудовой коллектив крупного предприятия, где работают люди разных профессий, пола, возраста, имеющие различный стаж работы, и т. 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Аналитическое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самый серьезный тип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Оно не только описывает элементы изучаемого объекта, явления или процесса, но и позволяет выявить причины, лежащие в 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основе, а также изменение и развитие объекта.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причинно-следственных, так и нелинейных связей и закономерностей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основное назначение этого типа исследования. В аналитическом исследовании изучается совокупность многих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факторов в их взаимодействии,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обусловливающих данное явление.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2586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МЕТОДЫ ПРОВЕДЕНИЯ ИССЛЕДОВАНИЙ В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МЕНЕДЖМЕНТЕ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(возможности ограничены).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 и интервьюирование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другие методы получения экспертной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(проблемы доступности и выборки).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первичной документации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уставных документов, отчетности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меморандумов, официальных сайтов организаций, а также ограничений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доступности, публичности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транспарентности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организации.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вторичной информации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(аналитика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экспертов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консультантов,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публикации, материалы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конференций,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круглых столов, семинаров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т.д.).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Моделирование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(математическое, имитационное, ситуационное, игровое, бизнес-моделирование  и др.)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1347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9887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ПРОБЛЕМНОСТЬ В ИССЛЕДОВАНИИ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МЕНЕДЖМЕНТА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413164"/>
            <a:ext cx="10781145" cy="5308311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Исходным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пунктом исследования в гуманитарных науках является проблемная ситуация, складывающаяся в реальной жизни.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противоречие, разрыв между желаемым и действительным,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между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целью и ее достижением, необходимостью и возможностью, между сущим и должным, между контролируемой ситуацией 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неконтролируемой.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доказывает: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лучше придерживаться какой-либо проблемы, чем проводить исследование беспроблемно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быть уже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решенной или ложной, а для этого нужна ее экспертиза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Можно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акже изучать практику решения определенных проблем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NB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ищем реальную, глубинную  (а не мнимую, видимую, легкую) проблему. См., например,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книгу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«Проблема не в этом».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Формулирование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неизбежно влечет за собой определение объекта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Во-первых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следует выяснить пространственно-временную определенность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объекта.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Во-вторых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необходимо давать развернутую характеристику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 объекта, которая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 определение типа социального объекта (общность, 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организация, взаимодействие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деятельность, институт, профессия и т. д.). </a:t>
            </a:r>
            <a:endParaRPr lang="ru-RU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Проблема должна быть связана 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объектом и предметом, с одной стороны, и целями исследования – с другой.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Непременным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атрибутом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прикладных исследований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менеджменте являются практические цели.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628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65406"/>
            <a:ext cx="105156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ВКР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2020-2022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гг.</a:t>
            </a:r>
          </a:p>
          <a:p>
            <a:pPr>
              <a:buFont typeface="Wingdings" panose="05000000000000000000" pitchFamily="2" charset="2"/>
              <a:buChar char="q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методологии исследований в менеджменте</a:t>
            </a:r>
          </a:p>
          <a:p>
            <a:pPr>
              <a:buFont typeface="Wingdings" panose="05000000000000000000" pitchFamily="2" charset="2"/>
              <a:buChar char="q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управленческой проблемы и возможные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 ВКР</a:t>
            </a: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и актуальные темы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0259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940385"/>
            <a:ext cx="10515600" cy="603307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 – это междисциплинарная наука. Предмет менеджмента – управленческие отношения – покрывает разные (в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.ч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пересекающиеся)  поля исследований.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в ряде направлений исследований и функционалов менеджмента (маркетинг, управление персоналом, финансовый менеджмент и др.) довольно трудно провести четкую грань между тем, что, строго говоря, относится к менеджменту, а что нет. 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Примеры: </a:t>
            </a:r>
          </a:p>
          <a:p>
            <a:pPr marL="514350" indent="-514350">
              <a:lnSpc>
                <a:spcPct val="120000"/>
              </a:lnSpc>
              <a:buAutoNum type="arabicParenR"/>
            </a:pPr>
            <a:r>
              <a:rPr lang="ru-RU" sz="33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маркетинге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и анализ явления или проблемы (анализ рынка, состава и поведения потребителей, их лояльности, системы ценностей, предпочтений, ожиданий  и т.д.) – это ближе к направлению «Экономика», но предпосылка последующего принятия решений. А создание или изменение механизма для частичного или полного решения  выявленных проблем (стратегия продвижение продуктов, организация рекламных кампаний, формирование и развитие маркетинговых подразделений или компаний, бренд-менеджмент и т.д. – это сфера менеджмента (субъекты, функционалы, процессы, ресурсы, стратегии, бизнес-модели и т.д.).</a:t>
            </a:r>
          </a:p>
          <a:p>
            <a:pPr marL="514350" indent="-514350">
              <a:lnSpc>
                <a:spcPct val="120000"/>
              </a:lnSpc>
              <a:buAutoNum type="arabicParenR"/>
            </a:pPr>
            <a:r>
              <a:rPr lang="ru-RU" sz="33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управлении персоналом </a:t>
            </a:r>
            <a:r>
              <a:rPr lang="ru-RU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рынка труда, демографических трендов и факторов, уровней квалификаций, компетенций, знаний и т.д. – еще не менеджмент. А функционал </a:t>
            </a:r>
            <a:r>
              <a:rPr lang="en-US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HRM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подбор, расстановка, обучение, повышение квалификации, привлечение талантов, формирование соответствующих служб и подразделений, управление знаниями и т.д. – это проблемы менеджмента.</a:t>
            </a:r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20</a:t>
            </a:fld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C09E41ED-2F5E-417E-8DC2-37619944D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УПРАВЛЕНЧЕСКОЙ ПРОБЛЕМЫ</a:t>
            </a:r>
            <a:br>
              <a:rPr lang="ru-RU" sz="2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8418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Овал 24">
            <a:extLst>
              <a:ext uri="{FF2B5EF4-FFF2-40B4-BE49-F238E27FC236}">
                <a16:creationId xmlns:a16="http://schemas.microsoft.com/office/drawing/2014/main" id="{CFA71F4A-DCEF-4B27-AA31-F152B23A0007}"/>
              </a:ext>
            </a:extLst>
          </p:cNvPr>
          <p:cNvSpPr/>
          <p:nvPr/>
        </p:nvSpPr>
        <p:spPr>
          <a:xfrm>
            <a:off x="6809667" y="2188647"/>
            <a:ext cx="3467100" cy="3238500"/>
          </a:xfrm>
          <a:prstGeom prst="ellipse">
            <a:avLst/>
          </a:prstGeom>
          <a:solidFill>
            <a:schemeClr val="accent6">
              <a:lumMod val="60000"/>
              <a:lumOff val="40000"/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66FFF3CE-E5B6-41EA-93C3-D3892382DFD9}"/>
              </a:ext>
            </a:extLst>
          </p:cNvPr>
          <p:cNvSpPr/>
          <p:nvPr/>
        </p:nvSpPr>
        <p:spPr>
          <a:xfrm>
            <a:off x="4154091" y="2156798"/>
            <a:ext cx="3467100" cy="3238500"/>
          </a:xfrm>
          <a:prstGeom prst="ellipse">
            <a:avLst/>
          </a:prstGeom>
          <a:solidFill>
            <a:schemeClr val="accent4">
              <a:lumMod val="40000"/>
              <a:lumOff val="60000"/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03C7845-053A-4F77-BE56-22173DCB9437}"/>
              </a:ext>
            </a:extLst>
          </p:cNvPr>
          <p:cNvSpPr txBox="1"/>
          <p:nvPr/>
        </p:nvSpPr>
        <p:spPr>
          <a:xfrm>
            <a:off x="4649943" y="2884567"/>
            <a:ext cx="25388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Методологический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Отраслевой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0CE024F6-8A9A-4212-8A4C-B583C1D1AED2}"/>
              </a:ext>
            </a:extLst>
          </p:cNvPr>
          <p:cNvSpPr/>
          <p:nvPr/>
        </p:nvSpPr>
        <p:spPr>
          <a:xfrm>
            <a:off x="1573610" y="2188648"/>
            <a:ext cx="3467100" cy="3238500"/>
          </a:xfrm>
          <a:prstGeom prst="ellipse">
            <a:avLst/>
          </a:prstGeom>
          <a:solidFill>
            <a:schemeClr val="accent1"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E4110D2-D549-49A4-910A-11A326487CDD}"/>
              </a:ext>
            </a:extLst>
          </p:cNvPr>
          <p:cNvSpPr txBox="1"/>
          <p:nvPr/>
        </p:nvSpPr>
        <p:spPr>
          <a:xfrm>
            <a:off x="2388791" y="2873237"/>
            <a:ext cx="17653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«Классика»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«Классика» с эмпир. уклоном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Академический менеджмент</a:t>
            </a:r>
          </a:p>
          <a:p>
            <a:pPr algn="ctr"/>
            <a:endParaRPr lang="ru-RU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ED72B75-26AB-4AAB-AAD4-0898C29A1F43}"/>
              </a:ext>
            </a:extLst>
          </p:cNvPr>
          <p:cNvSpPr txBox="1"/>
          <p:nvPr/>
        </p:nvSpPr>
        <p:spPr>
          <a:xfrm>
            <a:off x="1865710" y="5496818"/>
            <a:ext cx="288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Академический формат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DFCB46A-AD58-4AF0-A77C-C7352AA0AEE6}"/>
              </a:ext>
            </a:extLst>
          </p:cNvPr>
          <p:cNvSpPr txBox="1"/>
          <p:nvPr/>
        </p:nvSpPr>
        <p:spPr>
          <a:xfrm>
            <a:off x="4499408" y="5477053"/>
            <a:ext cx="288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Проектно-исследовательский формат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BD8669D-58DF-483A-A55F-565B28B6629B}"/>
              </a:ext>
            </a:extLst>
          </p:cNvPr>
          <p:cNvSpPr txBox="1"/>
          <p:nvPr/>
        </p:nvSpPr>
        <p:spPr>
          <a:xfrm>
            <a:off x="7232253" y="5496818"/>
            <a:ext cx="288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Проектный формат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3A615AF-6FB2-41E1-83BC-8D1185EC32FB}"/>
              </a:ext>
            </a:extLst>
          </p:cNvPr>
          <p:cNvSpPr txBox="1"/>
          <p:nvPr/>
        </p:nvSpPr>
        <p:spPr>
          <a:xfrm>
            <a:off x="7866338" y="2976900"/>
            <a:ext cx="1614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Бизнес-кейс</a:t>
            </a:r>
          </a:p>
        </p:txBody>
      </p:sp>
      <p:sp>
        <p:nvSpPr>
          <p:cNvPr id="29" name="Заголовок 1">
            <a:extLst>
              <a:ext uri="{FF2B5EF4-FFF2-40B4-BE49-F238E27FC236}">
                <a16:creationId xmlns:a16="http://schemas.microsoft.com/office/drawing/2014/main" id="{35226CFF-7BD2-4FED-82E3-89797DBD6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МОДЕЛИ ВКР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0974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093036-F8FA-4D9C-8933-0EC8A5B0C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 ВКР – «МЕНЕДЖМЕНТ»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249881-FA26-4759-8D63-62DF010AD6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02295"/>
            <a:ext cx="10515600" cy="5855705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Академический формат.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теоретического и эмпирического характера, осуществляемое в целях получения новых знаний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исторических причинах тех или иных решений и действий, об идеологии, парадигмах и трендах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структуре, свойствах и закономерностях изучаемого объекта (явления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эволюции понимания определенных категорий и понятий в менеджменте.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NB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в менеджменте – это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обобщение практики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б) основа для новых 	практик.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Проектно-исследовательский формат.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Поиск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альтернативных ответов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вопросы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решений проблем, которые ставит перед бизнесом внешняя среда.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современных исследований в конкретной области менеджмента, анализ среды, конкуренции и трендов,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компаний, описание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разработанного целостного или частичного проекта возможных мероприятий, проведение релевантного анкетирования и опросов (по необходимости), обоснование целесообразного набора рекомендаций (по необходимости), методик или инструментария для различных областей менеджмента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Проектный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комплексный анализ кейса (организации), анализ и 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прикладной проблемы (в том числе и междисциплинарной), бизнес-плана проекта и т.п. Данный формат предполагает 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выявление реальных проблем, получение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предметного результата, демонстрацию его внедрения и описание результатов внедрения.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7475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B20AC7-0786-4C26-8A21-130F470F0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ФОРМАТЫ «ОТЛИЧНЫХ» РАБОТ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2021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5F039F-C67E-403D-A435-36F93CB1D2D5}"/>
              </a:ext>
            </a:extLst>
          </p:cNvPr>
          <p:cNvSpPr txBox="1"/>
          <p:nvPr/>
        </p:nvSpPr>
        <p:spPr>
          <a:xfrm>
            <a:off x="1208320" y="6203852"/>
            <a:ext cx="9933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/>
              <a:t>*на направлении «Менеджмент» анализировались работы именно по тематике менеджмента</a:t>
            </a:r>
            <a:endParaRPr lang="ru-RU" dirty="0"/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9FF38B96-767F-4585-87DD-62D0CC4E3A8E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406769" y="1420837"/>
          <a:ext cx="9340947" cy="4783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022846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9E1B6D-A292-41B8-A1D8-CA86102A8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 «МЕНЕДЖМЕНТ» - ОЦЕНКИ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30C04CBB-8732-4B0A-B404-4371269939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8447396"/>
              </p:ext>
            </p:extLst>
          </p:nvPr>
        </p:nvGraphicFramePr>
        <p:xfrm>
          <a:off x="838200" y="1449751"/>
          <a:ext cx="10261600" cy="50431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013774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45757"/>
            <a:ext cx="11150600" cy="5768108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названии отразить 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«управление»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«стратегия» 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(продвижением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продукта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услуги, трансформацией, изменениями, решением проблемы и т.п.).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управленческой проблемы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обоснование вариантов ее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900" dirty="0" smtClean="0"/>
              <a:t> 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Четкое акцентирование предмета, субъекта и объекта управления. </a:t>
            </a:r>
            <a:endParaRPr lang="ru-RU" sz="2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бизнеса, государственных органов или некоммерческих организаций.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анализ 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нового 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явления в менеджменте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выявление факторов,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взаимосвязей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отработка метода исследования.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системы, факторов и механизмов управления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Обзор современных теорий и концепций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(меньше учебников и пособий, больше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монографий, статей и актуальных исследований – российских и зарубежных).</a:t>
            </a:r>
          </a:p>
          <a:p>
            <a:pPr marL="0" indent="0">
              <a:buNone/>
            </a:pPr>
            <a:r>
              <a:rPr lang="en-US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NB: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теории помогают предсказывать результаты, к которым приводят те или иные 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объясняют, почему так происходит.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Результатом 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быть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конкретные предложения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бизнес-модели, стратегии и т.п.),    так и правильно выявленные и проанализированные управленческие проблемы и поставленные вопросы (возможно пока без точных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развёрнутых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ответов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там, где они целесообразны, уместны и обоснованы.</a:t>
            </a:r>
          </a:p>
          <a:p>
            <a:pPr>
              <a:buFont typeface="Wingdings" panose="05000000000000000000" pitchFamily="2" charset="2"/>
              <a:buChar char="q"/>
            </a:pP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25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38200" y="-138541"/>
            <a:ext cx="10515600" cy="158908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ОБОСНОВАНИЮ ВКР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222623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0291" y="859007"/>
            <a:ext cx="11647053" cy="588817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функционалы в организации, управление бизнес процессами.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Стратегии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стратегический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изменениями и трансформациями в бизнесе.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ричины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факторы, цели, средства,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стейкхолдеры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результатов, эффективности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результативности, последствия.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Управление нововведениями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Управление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маркетингом,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стратегии продвижения продуктов, бренд-менеджмент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просто технологии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инструменты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Сравнительный анализ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подходов 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управлению и моделей управления.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 принятия, реализации и последствий решений. Этика принятия решений.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Управление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коммуникационными процессами со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стейкхолдерами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CRM, HR,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IR, PR, GR, SR)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Управление конфликтами.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Управление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группами, командами, проблемы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лидерства.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26</a:t>
            </a:fld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38200" y="-16177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РЕКОМЕНДАЦИИ ПО СОДЕРЖАНИЮ ВКР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122885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43724"/>
            <a:ext cx="11058236" cy="463449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трансформация и менеджмент –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технологии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то, как они влияют на принятие решений,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клиентоцентричность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продвижение продуктов, бизнес-модели, формирование экосистем, организационную культуру,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лидерство, управление процессом формирования компетенций и т.д.).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Проблемы искусственного интеллекта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менеджменте, 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ИИ, этика принятия решений.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новых «живых»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и организационных форм (сетей, эко-систем)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Антикризисное управление и актуальные проблемы риск-менеджмента.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сложности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современном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(скорость, неопределенность, хаос и т.д.)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вниманием.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 в экономике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совместного потребления и впечатлений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Управление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знаниями в современных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компаниях, 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знаниями.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талантами и новые практики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HR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-менеджмента.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Пандемии,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новая реальность и актуальные проблемы управления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Проблемы современного корпоративного управления и социальной ответственности, 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ESG.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27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38200" y="3262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НЕКОТОРЫЕ АКТУАЛЬНЫЕ КОНЦЕПТУАЛЬНЫЕ ТЕМЫ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024841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97892"/>
            <a:ext cx="10515600" cy="4560599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Harvard Business Review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Россия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hlinkClick r:id="rId2"/>
              </a:rPr>
              <a:t>Большие Идеи (</a:t>
            </a:r>
            <a:r>
              <a:rPr lang="en-US" dirty="0">
                <a:hlinkClick r:id="rId2"/>
              </a:rPr>
              <a:t>big-i.ru)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Российский журнал менеджмента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Управленческие науки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Проблемы теории и практики управления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Акционерное общество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Секрет фирмы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Экономические стратегии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Менеджмент в России и за рубежом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Менеджмент сегодня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Управление компанией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28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38200" y="18573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НЕКОТОРЫЕ РЕКОМЕНДУЕМЫЕ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РОССИЙСКИЕ ЖУРНАЛЫ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854229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1400" y="109595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Консультации:</a:t>
            </a:r>
          </a:p>
          <a:p>
            <a:pPr marL="0" indent="0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Среда до 15:00 и после 17:00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ауд. 391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  <a:hlinkClick r:id="rId2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dvkuzin@inbox.ru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479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588655"/>
            <a:ext cx="11270673" cy="504305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тематики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постановки проблем и содержания ВКР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направлению «Менеджмент»</a:t>
            </a:r>
          </a:p>
          <a:p>
            <a:pPr marL="0" indent="0">
              <a:buNone/>
            </a:pP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Определения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ключевых кафедр направления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</a:p>
          <a:p>
            <a:pPr marL="0" indent="0">
              <a:buNone/>
            </a:pP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и дальнейшие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шаги по улучшению качества ВКР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3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ГЛАВНЫЕ ВОПРОСЫ ОБСЛЕДОВАНИЯ 2020-2022 гг.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092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77480"/>
            <a:ext cx="11206018" cy="435133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Экономисты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готовят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(обоснуют) решения. 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Менеджеры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принимают, исполняют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контролируют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оценивают,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исправляют</a:t>
            </a:r>
          </a:p>
          <a:p>
            <a:pPr marL="0" indent="0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просчитывают последствия.</a:t>
            </a:r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ЗАЧЕМ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ПОЧЕМУ, ЧТО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КАК И С КЕМ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ЧТО-ТО ДЕЛАТЬ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39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ВКР НАПРАВЛЕНИЯ «МЕНЕДЖМЕНТ» ПО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ТЕМАТИКЕ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Текст 13"/>
          <p:cNvSpPr>
            <a:spLocks noGrp="1"/>
          </p:cNvSpPr>
          <p:nvPr>
            <p:ph type="body" idx="1"/>
          </p:nvPr>
        </p:nvSpPr>
        <p:spPr>
          <a:xfrm>
            <a:off x="405518" y="1275731"/>
            <a:ext cx="5157787" cy="823912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405518" y="2272145"/>
            <a:ext cx="5766682" cy="3917518"/>
          </a:xfrm>
        </p:spPr>
        <p:txBody>
          <a:bodyPr>
            <a:normAutofit fontScale="70000" lnSpcReduction="20000"/>
          </a:bodyPr>
          <a:lstStyle/>
          <a:p>
            <a:pPr lvl="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Профиль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управление, маркетинг,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инновации, учет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61% работ.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Профиль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финансы,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39% работ.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Распределение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тематике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ВКР: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менеджмент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39%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 – 19,5%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– 13,7%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отраслевые проблемы – 11,4%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финансы – 9,1%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учет и отчетность – 2,3%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6172200" y="1273970"/>
            <a:ext cx="5183188" cy="823912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бъект 15"/>
          <p:cNvSpPr>
            <a:spLocks noGrp="1"/>
          </p:cNvSpPr>
          <p:nvPr>
            <p:ph sz="quarter" idx="4"/>
          </p:nvPr>
        </p:nvSpPr>
        <p:spPr>
          <a:xfrm>
            <a:off x="6172200" y="2272145"/>
            <a:ext cx="5183188" cy="408420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Профиль 1 –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44,7% работ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Профиль 2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55,3% работ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Распределение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тематике ВКР:</a:t>
            </a:r>
          </a:p>
          <a:p>
            <a:pPr lvl="1">
              <a:lnSpc>
                <a:spcPct val="100000"/>
              </a:lnSpc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 – 22,8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аркетинг – 17,5% </a:t>
            </a:r>
          </a:p>
          <a:p>
            <a:pPr lvl="1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–25,4% </a:t>
            </a:r>
          </a:p>
          <a:p>
            <a:pPr lvl="1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отраслевые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19,2%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- финансы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9,6%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учет о отчетность 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4,4%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3784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Всего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той или иной степени с управленческой тематикой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направлению «Менеджмент» –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чуть больше половины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том числе, например: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экономике – 7 (из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 работ направления)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финансам – 4 (из 11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отраслям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- 7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(из 22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маркетингу 10 (из 20).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6</a:t>
            </a:fld>
            <a:endParaRPr lang="ru-RU"/>
          </a:p>
        </p:txBody>
      </p:sp>
      <p:sp>
        <p:nvSpPr>
          <p:cNvPr id="11" name="Заголовок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ДОЛЯ ВКР С УПРАВЛЕНЧЕСКОЙ 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ТЕМАТИКОЙ 2021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732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5429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ТЕМАТИКИ ВКР 2021-2022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376217"/>
            <a:ext cx="11270674" cy="489527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ситуации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114 ВКР направления  с управленческой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тематикой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той или иной степени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52%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2022 г.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151 ВКР 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- 83%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по профилям</a:t>
            </a:r>
          </a:p>
          <a:p>
            <a:pPr marL="0" lv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Профиль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маркетинг, персонал, инновации,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учет)  </a:t>
            </a:r>
          </a:p>
          <a:p>
            <a:pPr marL="0" lv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       74 ВКР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(49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против 45% в 2021 г.)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Профиль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экономика, прочее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lv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       77 ВКР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55%,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аналогично 2021 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51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Отраслевые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технологические 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 операционные аспекты  менеджмента – 35%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управления, функционалы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(прежде всего маркетинг и управление персоналом) и система 	управления – 25%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стратегического менеджмента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25%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государственного и регионального 	управления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	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частно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-государственного партнерства – 11%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история управления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управленческой мысли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– 	4%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8</a:t>
            </a:fld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C09E41ED-2F5E-417E-8DC2-37619944D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ВКР ПО ОСНОВНЫМ НАПРАВЛЕНИЯМ </a:t>
            </a:r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ИССЛЕДОВАНИЙ </a:t>
            </a:r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84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9E41ED-2F5E-417E-8DC2-37619944D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2498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ВКР НАПРАВЛЕНИЯ «МЕНЕДЖМЕНТ» ПО ОСНОВНЫМ КАФЕДРАМ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133A137-92D9-4504-840E-19D07626E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8AEA-32F0-4B8C-84F6-9275A1769B95}" type="slidenum">
              <a:rPr lang="ru-RU" smtClean="0"/>
              <a:t>9</a:t>
            </a:fld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/>
          </p:nvPr>
        </p:nvGraphicFramePr>
        <p:xfrm>
          <a:off x="1551711" y="1469020"/>
          <a:ext cx="9208653" cy="53488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63547">
                  <a:extLst>
                    <a:ext uri="{9D8B030D-6E8A-4147-A177-3AD203B41FA5}">
                      <a16:colId xmlns:a16="http://schemas.microsoft.com/office/drawing/2014/main" val="3303747022"/>
                    </a:ext>
                  </a:extLst>
                </a:gridCol>
                <a:gridCol w="2094981">
                  <a:extLst>
                    <a:ext uri="{9D8B030D-6E8A-4147-A177-3AD203B41FA5}">
                      <a16:colId xmlns:a16="http://schemas.microsoft.com/office/drawing/2014/main" val="2962520173"/>
                    </a:ext>
                  </a:extLst>
                </a:gridCol>
                <a:gridCol w="1950125">
                  <a:extLst>
                    <a:ext uri="{9D8B030D-6E8A-4147-A177-3AD203B41FA5}">
                      <a16:colId xmlns:a16="http://schemas.microsoft.com/office/drawing/2014/main" val="2146790845"/>
                    </a:ext>
                  </a:extLst>
                </a:gridCol>
              </a:tblGrid>
              <a:tr h="5814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Кафедра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3187225"/>
                  </a:ext>
                </a:extLst>
              </a:tr>
              <a:tr h="4696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Политической экономии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 (25%)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 (29%)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73311324"/>
                  </a:ext>
                </a:extLst>
              </a:tr>
              <a:tr h="4696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Маркетинга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(12%)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(19%)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1961066"/>
                  </a:ext>
                </a:extLst>
              </a:tr>
              <a:tr h="4696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Управления организацией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(10,5%)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(11,3%)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63233427"/>
                  </a:ext>
                </a:extLst>
              </a:tr>
              <a:tr h="4696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Экономики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труда и персонала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(7,9%)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(10,6%)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6696591"/>
                  </a:ext>
                </a:extLst>
              </a:tr>
              <a:tr h="4696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Экономики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инноваций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(4,4%)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(5,3%)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822724"/>
                  </a:ext>
                </a:extLst>
              </a:tr>
              <a:tr h="4696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Финансов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кредита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8983011"/>
                  </a:ext>
                </a:extLst>
              </a:tr>
              <a:tr h="4696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Агроэкономики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6772916"/>
                  </a:ext>
                </a:extLst>
              </a:tr>
              <a:tr h="4696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Макроэкономической политики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0721319"/>
                  </a:ext>
                </a:extLst>
              </a:tr>
              <a:tr h="4696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Учета, анализа и аудита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55254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85232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4634</TotalTime>
  <Words>2009</Words>
  <Application>Microsoft Office PowerPoint</Application>
  <PresentationFormat>Широкоэкранный</PresentationFormat>
  <Paragraphs>298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Wingdings</vt:lpstr>
      <vt:lpstr>Тема Office</vt:lpstr>
      <vt:lpstr>ВКР ПО НАПРАВЛЕНИЮ «МЕНЕДЖМЕНТ»  Анализ и методические рекомендации</vt:lpstr>
      <vt:lpstr>ТЕМЫ</vt:lpstr>
      <vt:lpstr>1. ГЛАВНЫЕ ВОПРОСЫ ОБСЛЕДОВАНИЯ 2020-2022 гг. ______________________________________________________</vt:lpstr>
      <vt:lpstr>Презентация PowerPoint</vt:lpstr>
      <vt:lpstr>РАСПРЕДЕЛЕНИЕ ВКР НАПРАВЛЕНИЯ «МЕНЕДЖМЕНТ» ПО ТЕМАТИКЕ _________________________________________________________</vt:lpstr>
      <vt:lpstr>ДОЛЯ ВКР С УПРАВЛЕНЧЕСКОЙ  ТЕМАТИКОЙ 2021 _________________________________________________________</vt:lpstr>
      <vt:lpstr>СРАВНЕНИЕ ТЕМАТИКИ ВКР 2021-2022 ________________________________________________</vt:lpstr>
      <vt:lpstr>РАСПРЕДЕЛЕНИЕ ВКР ПО ОСНОВНЫМ НАПРАВЛЕНИЯМ ИССЛЕДОВАНИЙ  _____________________________________________________</vt:lpstr>
      <vt:lpstr>РАСПРЕДЕЛЕНИЕ ВКР НАПРАВЛЕНИЯ «МЕНЕДЖМЕНТ» ПО ОСНОВНЫМ КАФЕДРАМ</vt:lpstr>
      <vt:lpstr>ПРОБЛЕМЫ ВКР 2021-2022 _________________________________________________________</vt:lpstr>
      <vt:lpstr>ПРИМЕРЫ НЕСООТВЕТСТВИЯ ТЕМ ВКР ПРОБЛЕМАТИКЕ НАПРАВЛЕНИЯ «МЕНЕДЖМЕНТ» ________________________________________________________</vt:lpstr>
      <vt:lpstr>ПРИМЕРЫ ВКР  С ОЦЕНКОЙ «ОТЛИЧНО», НО С ВОПРОСАМИ ПО НАЗВАНИЯМ И СОДЕРЖАНИЮ ___________________________________________________________</vt:lpstr>
      <vt:lpstr>ПРИМЕРЫ ЧАСТИЧНОГО НЕСООТВЕТСТВИЯ ТЕМ ВКР ПРОБЛЕМАТИКЕ НАПРАВЛЕНИЯ «МЕНЕДЖМЕНТ _________________________________________________________</vt:lpstr>
      <vt:lpstr>2. НЕКОТОРЫЕ ВОПРОСЫ МЕТОДОЛОГИИ ИССЛЕДОВАНИЙ В МЕНЕДЖМЕНТЕ ________________________________________________________</vt:lpstr>
      <vt:lpstr>ОБЩИЕ ПОДХОДЫ В ИССЛЕДОВАНИИ МЕНЕДЖМЕНТА ___________________________________________________________ </vt:lpstr>
      <vt:lpstr>ГЛАВНЫЕ  ПОДХОДЫ В МЕНЕДЖМЕНТЕ _________________________________________________________</vt:lpstr>
      <vt:lpstr>ТИПЫ ИССЛЕДОВАНИЙ В МЕНЕДЖМЕНТЕ __________________________________________________________</vt:lpstr>
      <vt:lpstr>ОБЩИЕ МЕТОДЫ ПРОВЕДЕНИЯ ИССЛЕДОВАНИЙ В МЕНЕДЖМЕНТЕ _________________________________________________________</vt:lpstr>
      <vt:lpstr>ПРОБЛЕМНОСТЬ В ИССЛЕДОВАНИИ МЕНЕДЖМЕНТА _________________________________________________________</vt:lpstr>
      <vt:lpstr>ПОСТАНОВКА УПРАВЛЕНЧЕСКОЙ ПРОБЛЕМЫ ________________________________________________________</vt:lpstr>
      <vt:lpstr>3. МОДЕЛИ ВКР</vt:lpstr>
      <vt:lpstr>МОДЕЛИ ВКР – «МЕНЕДЖМЕНТ»</vt:lpstr>
      <vt:lpstr>ФОРМАТЫ «ОТЛИЧНЫХ» РАБОТ* 2021</vt:lpstr>
      <vt:lpstr>МОДЕЛИ «МЕНЕДЖМЕНТ» - ОЦЕНКИ</vt:lpstr>
      <vt:lpstr> 4. РЕКОМЕНДАЦИИ ПО ОБОСНОВАНИЮ ВКР _________________________________________________________</vt:lpstr>
      <vt:lpstr> РЕКОМЕНДАЦИИ ПО СОДЕРЖАНИЮ ВКР</vt:lpstr>
      <vt:lpstr> НЕКОТОРЫЕ АКТУАЛЬНЫЕ КОНЦЕПТУАЛЬНЫЕ ТЕМЫ</vt:lpstr>
      <vt:lpstr> НЕКОТОРЫЕ РЕКОМЕНДУЕМЫЕ РОССИЙСКИЕ ЖУРНАЛЫ __________________________________________________________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Vladimir Ivanov</dc:creator>
  <cp:lastModifiedBy>Пользователь</cp:lastModifiedBy>
  <cp:revision>109</cp:revision>
  <dcterms:created xsi:type="dcterms:W3CDTF">2020-05-21T05:43:52Z</dcterms:created>
  <dcterms:modified xsi:type="dcterms:W3CDTF">2023-02-07T14:11:16Z</dcterms:modified>
</cp:coreProperties>
</file>