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111FE-F962-4A0D-B6DF-273F86CFB756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C3107-6EC0-4906-A28A-A7B3BAD30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0969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111FE-F962-4A0D-B6DF-273F86CFB756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C3107-6EC0-4906-A28A-A7B3BAD30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456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111FE-F962-4A0D-B6DF-273F86CFB756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C3107-6EC0-4906-A28A-A7B3BAD30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745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111FE-F962-4A0D-B6DF-273F86CFB756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C3107-6EC0-4906-A28A-A7B3BAD30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726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111FE-F962-4A0D-B6DF-273F86CFB756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C3107-6EC0-4906-A28A-A7B3BAD30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9490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111FE-F962-4A0D-B6DF-273F86CFB756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C3107-6EC0-4906-A28A-A7B3BAD30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844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111FE-F962-4A0D-B6DF-273F86CFB756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C3107-6EC0-4906-A28A-A7B3BAD30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124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111FE-F962-4A0D-B6DF-273F86CFB756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C3107-6EC0-4906-A28A-A7B3BAD30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253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111FE-F962-4A0D-B6DF-273F86CFB756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C3107-6EC0-4906-A28A-A7B3BAD30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052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111FE-F962-4A0D-B6DF-273F86CFB756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C3107-6EC0-4906-A28A-A7B3BAD30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596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111FE-F962-4A0D-B6DF-273F86CFB756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C3107-6EC0-4906-A28A-A7B3BAD30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668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111FE-F962-4A0D-B6DF-273F86CFB756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C3107-6EC0-4906-A28A-A7B3BAD30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421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Layouts/slideLayout6.xml" Type="http://schemas.openxmlformats.org/officeDocument/2006/relationships/slideLayout"/></Relationships>
</file>

<file path=ppt/slides/_rels/slide10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media/image11.jpeg" Type="http://schemas.openxmlformats.org/officeDocument/2006/relationships/image"/><Relationship Id="rId1" Target="../slideLayouts/slideLayout6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3" Target="../media/image3.jpeg" Type="http://schemas.openxmlformats.org/officeDocument/2006/relationships/image"/><Relationship Id="rId2" Target="../media/image2.jpeg" Type="http://schemas.openxmlformats.org/officeDocument/2006/relationships/image"/><Relationship Id="rId1" Target="../slideLayouts/slideLayout6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6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6.xml" Type="http://schemas.openxmlformats.org/officeDocument/2006/relationships/slideLayout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6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6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6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лановая экономика или свободный рынок: есть ли третий вариант… - ИА  МедиаКалибр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325" y="1764388"/>
            <a:ext cx="8401050" cy="4817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773" y="610275"/>
            <a:ext cx="10515600" cy="1325563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Современное Планирование Экономики 	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971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Современный опыт</a:t>
            </a:r>
            <a:endParaRPr lang="ru-RU" b="1" dirty="0"/>
          </a:p>
        </p:txBody>
      </p:sp>
      <p:pic>
        <p:nvPicPr>
          <p:cNvPr id="4098" name="Picture 2" descr="ЕС стремится достичь «стальной» сделки с США до конца го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71" y="2171700"/>
            <a:ext cx="5107445" cy="26814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Над будущим России нависла серьезная угроза - РИА Новости, 07.09.202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9797" y="2171700"/>
            <a:ext cx="4766949" cy="26814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301262" y="5635870"/>
            <a:ext cx="95428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Обладает большей эффективность в более развитых странах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86249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Индустриализация 	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5877" y="189279"/>
            <a:ext cx="4478779" cy="6486037"/>
          </a:xfrm>
          <a:prstGeom prst="rect">
            <a:avLst/>
          </a:prstGeom>
        </p:spPr>
      </p:pic>
      <p:pic>
        <p:nvPicPr>
          <p:cNvPr id="1026" name="Picture 2" descr="Большой скачок — индустриализация Китая, погубившая миллионы человек |  Андрей Ермолин | Дзен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66" y="2344621"/>
            <a:ext cx="5990249" cy="4125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497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8731" y="277202"/>
            <a:ext cx="10515600" cy="1325563"/>
          </a:xfrm>
        </p:spPr>
        <p:txBody>
          <a:bodyPr>
            <a:normAutofit/>
          </a:bodyPr>
          <a:lstStyle/>
          <a:p>
            <a:r>
              <a:rPr lang="ru-RU" sz="5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Соцлагерь</a:t>
            </a:r>
            <a:endParaRPr lang="ru-RU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7341" y="1370500"/>
            <a:ext cx="10017318" cy="511822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8491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80219"/>
            <a:ext cx="11886419" cy="579330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870" y="1135073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7300" dirty="0" smtClean="0">
                <a:solidFill>
                  <a:srgbClr val="FF0000"/>
                </a:solidFill>
              </a:rPr>
              <a:t>+                            </a:t>
            </a:r>
            <a:r>
              <a:rPr lang="ru-RU" sz="7300" dirty="0" smtClean="0">
                <a:solidFill>
                  <a:schemeClr val="accent5"/>
                </a:solidFill>
              </a:rPr>
              <a:t>– </a:t>
            </a:r>
            <a:r>
              <a:rPr lang="ru-RU" dirty="0" smtClean="0">
                <a:solidFill>
                  <a:schemeClr val="accent5"/>
                </a:solidFill>
              </a:rPr>
              <a:t/>
            </a:r>
            <a:br>
              <a:rPr lang="ru-RU" dirty="0" smtClean="0">
                <a:solidFill>
                  <a:schemeClr val="accent5"/>
                </a:solidFill>
              </a:rPr>
            </a:br>
            <a:endParaRPr lang="ru-RU" dirty="0">
              <a:solidFill>
                <a:schemeClr val="accent5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81450" y="1797856"/>
            <a:ext cx="369276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Социальная </a:t>
            </a:r>
            <a:r>
              <a:rPr lang="ru-RU" b="1" dirty="0" smtClean="0"/>
              <a:t>ориентированность</a:t>
            </a:r>
          </a:p>
          <a:p>
            <a:endParaRPr lang="ru-RU" b="1" dirty="0"/>
          </a:p>
          <a:p>
            <a:r>
              <a:rPr lang="ru-RU" b="1" dirty="0"/>
              <a:t>Возможность концентрации ресурсов для производства отдельных видов </a:t>
            </a:r>
            <a:r>
              <a:rPr lang="ru-RU" b="1" dirty="0" smtClean="0"/>
              <a:t>продукции</a:t>
            </a:r>
          </a:p>
          <a:p>
            <a:endParaRPr lang="ru-RU" b="1" dirty="0"/>
          </a:p>
          <a:p>
            <a:endParaRPr lang="ru-RU" b="1" dirty="0" smtClean="0"/>
          </a:p>
          <a:p>
            <a:r>
              <a:rPr lang="ru-RU" b="1" dirty="0"/>
              <a:t>Издержки снижаются благодаря масштабу </a:t>
            </a:r>
            <a:r>
              <a:rPr lang="ru-RU" b="1" dirty="0" smtClean="0"/>
              <a:t>производства</a:t>
            </a:r>
          </a:p>
          <a:p>
            <a:endParaRPr lang="ru-RU" b="1" dirty="0"/>
          </a:p>
          <a:p>
            <a:r>
              <a:rPr lang="ru-RU" b="1" dirty="0"/>
              <a:t>М</a:t>
            </a:r>
            <a:r>
              <a:rPr lang="ru-RU" b="1" dirty="0" smtClean="0"/>
              <a:t>инимальный </a:t>
            </a:r>
            <a:r>
              <a:rPr lang="ru-RU" b="1" dirty="0"/>
              <a:t>уровень социального расслоения</a:t>
            </a:r>
            <a:endParaRPr lang="ru-RU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943209" y="1797855"/>
            <a:ext cx="6096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ea typeface="Calibri" panose="020F0502020204030204" pitchFamily="34" charset="0"/>
              </a:rPr>
              <a:t>Недостаточная информированность лиц, ответственных за план и трудоёмкий процесс планирования в централизованных </a:t>
            </a:r>
            <a:r>
              <a:rPr lang="ru-RU" b="1" dirty="0" smtClean="0">
                <a:latin typeface="Arial" panose="020B0604020202020204" pitchFamily="34" charset="0"/>
                <a:ea typeface="Calibri" panose="020F0502020204030204" pitchFamily="34" charset="0"/>
              </a:rPr>
              <a:t>системах</a:t>
            </a:r>
          </a:p>
          <a:p>
            <a:endParaRPr lang="ru-RU" b="1" dirty="0">
              <a:latin typeface="Arial" panose="020B0604020202020204" pitchFamily="34" charset="0"/>
            </a:endParaRPr>
          </a:p>
          <a:p>
            <a:r>
              <a:rPr lang="ru-RU" b="1" dirty="0"/>
              <a:t>Развитие теневого </a:t>
            </a:r>
            <a:r>
              <a:rPr lang="ru-RU" b="1" dirty="0" smtClean="0"/>
              <a:t>сектора</a:t>
            </a:r>
          </a:p>
          <a:p>
            <a:endParaRPr lang="ru-RU" b="1" dirty="0"/>
          </a:p>
          <a:p>
            <a:r>
              <a:rPr lang="ru-RU" b="1" dirty="0"/>
              <a:t>Отсутствие серьезной мотивации к </a:t>
            </a:r>
            <a:r>
              <a:rPr lang="ru-RU" b="1" dirty="0" smtClean="0"/>
              <a:t>труду</a:t>
            </a:r>
          </a:p>
          <a:p>
            <a:endParaRPr lang="ru-RU" b="1" dirty="0"/>
          </a:p>
          <a:p>
            <a:r>
              <a:rPr lang="ru-RU" b="1" dirty="0"/>
              <a:t>Экономическая </a:t>
            </a:r>
            <a:r>
              <a:rPr lang="ru-RU" b="1" dirty="0" smtClean="0"/>
              <a:t>нестабильность</a:t>
            </a:r>
          </a:p>
          <a:p>
            <a:endParaRPr lang="ru-RU" b="1" dirty="0"/>
          </a:p>
          <a:p>
            <a:r>
              <a:rPr lang="ru-RU" b="1" dirty="0" smtClean="0"/>
              <a:t>Отсутствие </a:t>
            </a:r>
            <a:r>
              <a:rPr lang="ru-RU" b="1" dirty="0"/>
              <a:t>конкурентных </a:t>
            </a:r>
            <a:r>
              <a:rPr lang="ru-RU" b="1" dirty="0" smtClean="0"/>
              <a:t>отношений</a:t>
            </a:r>
          </a:p>
          <a:p>
            <a:endParaRPr lang="ru-RU" b="1" dirty="0"/>
          </a:p>
          <a:p>
            <a:r>
              <a:rPr lang="ru-RU" b="1" dirty="0"/>
              <a:t>Н</a:t>
            </a:r>
            <a:r>
              <a:rPr lang="ru-RU" b="1" dirty="0" smtClean="0"/>
              <a:t>еповоротливость </a:t>
            </a:r>
            <a:r>
              <a:rPr lang="ru-RU" b="1" dirty="0"/>
              <a:t>плановой машины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547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Посол РФ заявил, что КНДР не собирается поставлять боеприпасы России –  Москва 24, 25.05.20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90" y="1690688"/>
            <a:ext cx="4653719" cy="26201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Современные представители </a:t>
            </a:r>
            <a:endParaRPr lang="ru-RU" dirty="0"/>
          </a:p>
        </p:txBody>
      </p:sp>
      <p:pic>
        <p:nvPicPr>
          <p:cNvPr id="2052" name="Picture 4" descr="Куба. Концентрация свободы — Join UP!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6309" y="3136950"/>
            <a:ext cx="5286088" cy="31716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65286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Китай скупает мир. Капита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2539" y="3138854"/>
            <a:ext cx="5516246" cy="3293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entralAsia: Индия открыта для многих соглашений о свободной торговле,  акцент делается также и на важных полезных ископаемых, - министр торговл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282" y="521359"/>
            <a:ext cx="5304448" cy="2986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554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Индикативное планирование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0493" y="1690688"/>
            <a:ext cx="7410467" cy="4403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49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80219"/>
            <a:ext cx="11886419" cy="5793303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530470" y="102790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7300" dirty="0" smtClean="0">
                <a:solidFill>
                  <a:srgbClr val="FF0000"/>
                </a:solidFill>
              </a:rPr>
              <a:t>+                            </a:t>
            </a:r>
            <a:r>
              <a:rPr lang="ru-RU" sz="7300" dirty="0" smtClean="0">
                <a:solidFill>
                  <a:schemeClr val="accent5"/>
                </a:solidFill>
              </a:rPr>
              <a:t> </a:t>
            </a:r>
            <a:r>
              <a:rPr lang="ru-RU" dirty="0" smtClean="0">
                <a:solidFill>
                  <a:schemeClr val="accent5"/>
                </a:solidFill>
              </a:rPr>
              <a:t/>
            </a:r>
            <a:br>
              <a:rPr lang="ru-RU" dirty="0" smtClean="0">
                <a:solidFill>
                  <a:schemeClr val="accent5"/>
                </a:solidFill>
              </a:rPr>
            </a:br>
            <a:endParaRPr lang="ru-RU" dirty="0">
              <a:solidFill>
                <a:schemeClr val="accent5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60586" y="1941602"/>
            <a:ext cx="10052538" cy="33751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solidFill>
                  <a:srgbClr val="3A3A3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Осознанная</a:t>
            </a:r>
            <a:r>
              <a:rPr lang="ru-RU" dirty="0">
                <a:solidFill>
                  <a:srgbClr val="3A3A3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координирующая деятельность государства вместе со всеми участниками и сторонами, заинтересованными в </a:t>
            </a:r>
            <a:r>
              <a:rPr lang="ru-RU" dirty="0" smtClean="0">
                <a:solidFill>
                  <a:srgbClr val="3A3A3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этом;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dirty="0" smtClean="0">
              <a:solidFill>
                <a:srgbClr val="3A3A3B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solidFill>
                  <a:srgbClr val="3A3A3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Доминирование </a:t>
            </a:r>
            <a:r>
              <a:rPr lang="ru-RU" dirty="0">
                <a:solidFill>
                  <a:srgbClr val="3A3A3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принципа приоритета таких решений, которые приняты в интересах всего общества в целом, а не в интересах отдельных субъектов экономики</a:t>
            </a:r>
            <a:r>
              <a:rPr lang="ru-RU" dirty="0" smtClean="0">
                <a:solidFill>
                  <a:srgbClr val="3A3A3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solidFill>
                  <a:srgbClr val="3A3A3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Достижение </a:t>
            </a:r>
            <a:r>
              <a:rPr lang="ru-RU" dirty="0">
                <a:solidFill>
                  <a:srgbClr val="3A3A3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максимальной эффективности используемых ресурсов</a:t>
            </a:r>
            <a:r>
              <a:rPr lang="ru-RU" dirty="0" smtClean="0">
                <a:solidFill>
                  <a:srgbClr val="3A3A3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solidFill>
                  <a:srgbClr val="3A3A3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План </a:t>
            </a:r>
            <a:r>
              <a:rPr lang="ru-RU" dirty="0">
                <a:solidFill>
                  <a:srgbClr val="3A3A3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сбалансирован по всему перечню ресурсов.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246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0338" y="717611"/>
            <a:ext cx="11886419" cy="579330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95900" y="1165224"/>
            <a:ext cx="10515600" cy="1325563"/>
          </a:xfrm>
        </p:spPr>
        <p:txBody>
          <a:bodyPr>
            <a:noAutofit/>
          </a:bodyPr>
          <a:lstStyle/>
          <a:p>
            <a:r>
              <a:rPr lang="ru-RU" sz="9600" dirty="0">
                <a:solidFill>
                  <a:schemeClr val="accent5"/>
                </a:solidFill>
              </a:rPr>
              <a:t>-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48870" y="2126247"/>
            <a:ext cx="10488706" cy="3342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solidFill>
                  <a:srgbClr val="3A3A3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Олигополистическая </a:t>
            </a:r>
            <a:r>
              <a:rPr lang="ru-RU" sz="2000" dirty="0">
                <a:solidFill>
                  <a:srgbClr val="3A3A3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направленность. </a:t>
            </a:r>
            <a:endParaRPr lang="ru-RU" sz="2000" dirty="0" smtClean="0">
              <a:solidFill>
                <a:srgbClr val="3A3A3B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2000" dirty="0" smtClean="0">
              <a:solidFill>
                <a:srgbClr val="3A3A3B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solidFill>
                  <a:srgbClr val="3A3A3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Крупные </a:t>
            </a:r>
            <a:r>
              <a:rPr lang="ru-RU" sz="2000" dirty="0">
                <a:solidFill>
                  <a:srgbClr val="3A3A3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неопределенности в параметрах сбалансированных региональных планов, вызванные различными экономическими кризисами и политическими </a:t>
            </a:r>
            <a:r>
              <a:rPr lang="ru-RU" sz="2000" dirty="0" smtClean="0">
                <a:solidFill>
                  <a:srgbClr val="3A3A3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конфликтами;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2000" dirty="0">
              <a:solidFill>
                <a:srgbClr val="3A3A3B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solidFill>
                  <a:srgbClr val="3A3A3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Особенности </a:t>
            </a:r>
            <a:r>
              <a:rPr lang="ru-RU" sz="2000" dirty="0">
                <a:solidFill>
                  <a:srgbClr val="3A3A3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переходного периода и переходной </a:t>
            </a:r>
            <a:r>
              <a:rPr lang="ru-RU" sz="2000" dirty="0" smtClean="0">
                <a:solidFill>
                  <a:srgbClr val="3A3A3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экономики;</a:t>
            </a:r>
          </a:p>
          <a:p>
            <a:pPr marL="342900" indent="-342900" algn="ctr">
              <a:lnSpc>
                <a:spcPct val="107000"/>
              </a:lnSpc>
              <a:spcAft>
                <a:spcPts val="800"/>
              </a:spcAft>
              <a:buAutoNum type="arabicPeriod"/>
            </a:pPr>
            <a:endParaRPr lang="ru-RU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solidFill>
                  <a:srgbClr val="3A3A3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Трудности </a:t>
            </a:r>
            <a:r>
              <a:rPr lang="ru-RU" sz="2000" dirty="0">
                <a:solidFill>
                  <a:srgbClr val="3A3A3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 риски, связанные с неопределенным поведением частного сектора.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5035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164</Words>
  <Application>Microsoft Office PowerPoint</Application>
  <PresentationFormat>Широкоэкранный</PresentationFormat>
  <Paragraphs>43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Современное Планирование Экономики  </vt:lpstr>
      <vt:lpstr>Индустриализация  </vt:lpstr>
      <vt:lpstr>Соцлагерь</vt:lpstr>
      <vt:lpstr>+                            –  </vt:lpstr>
      <vt:lpstr>Современные представители </vt:lpstr>
      <vt:lpstr>Презентация PowerPoint</vt:lpstr>
      <vt:lpstr>Индикативное планирование </vt:lpstr>
      <vt:lpstr>Презентация PowerPoint</vt:lpstr>
      <vt:lpstr>-</vt:lpstr>
      <vt:lpstr>Современный опыт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Современные Плановые Экономики  </dc:title>
  <dc:creator>Файзуллин Марат Ильдарович</dc:creator>
  <cp:lastModifiedBy>Файзуллин Марат Ильдарович</cp:lastModifiedBy>
  <cp:revision>8</cp:revision>
  <dcterms:created xsi:type="dcterms:W3CDTF">2023-12-05T13:20:14Z</dcterms:created>
  <dcterms:modified xsi:type="dcterms:W3CDTF">2023-12-14T13:12:08Z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356161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S10.0.0</vt:lpwstr>
  </property>
</Properties>
</file>