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1" r:id="rId5"/>
    <p:sldId id="258" r:id="rId6"/>
    <p:sldId id="259" r:id="rId7"/>
    <p:sldId id="260" r:id="rId8"/>
    <p:sldId id="262" r:id="rId9"/>
    <p:sldId id="265" r:id="rId10"/>
    <p:sldId id="267" r:id="rId11"/>
    <p:sldId id="268" r:id="rId12"/>
    <p:sldId id="263" r:id="rId13"/>
    <p:sldId id="266" r:id="rId1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C05EB5-AF3D-4FB8-A936-3E4350D47020}" v="15" dt="2018-10-12T15:55:02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айсын Хубиев" userId="11179592f387c0b6" providerId="LiveId" clId="{BEC05EB5-AF3D-4FB8-A936-3E4350D47020}"/>
    <pc:docChg chg="undo custSel addSld modSld">
      <pc:chgData name="Кайсын Хубиев" userId="11179592f387c0b6" providerId="LiveId" clId="{BEC05EB5-AF3D-4FB8-A936-3E4350D47020}" dt="2018-10-12T16:01:22.578" v="1567" actId="20577"/>
      <pc:docMkLst>
        <pc:docMk/>
      </pc:docMkLst>
      <pc:sldChg chg="modSp">
        <pc:chgData name="Кайсын Хубиев" userId="11179592f387c0b6" providerId="LiveId" clId="{BEC05EB5-AF3D-4FB8-A936-3E4350D47020}" dt="2018-10-12T15:21:50.247" v="66" actId="20577"/>
        <pc:sldMkLst>
          <pc:docMk/>
          <pc:sldMk cId="3963743084" sldId="256"/>
        </pc:sldMkLst>
        <pc:spChg chg="mod">
          <ac:chgData name="Кайсын Хубиев" userId="11179592f387c0b6" providerId="LiveId" clId="{BEC05EB5-AF3D-4FB8-A936-3E4350D47020}" dt="2018-10-12T15:21:36.413" v="65" actId="20577"/>
          <ac:spMkLst>
            <pc:docMk/>
            <pc:sldMk cId="3963743084" sldId="256"/>
            <ac:spMk id="2" creationId="{00000000-0000-0000-0000-000000000000}"/>
          </ac:spMkLst>
        </pc:spChg>
        <pc:spChg chg="mod">
          <ac:chgData name="Кайсын Хубиев" userId="11179592f387c0b6" providerId="LiveId" clId="{BEC05EB5-AF3D-4FB8-A936-3E4350D47020}" dt="2018-10-12T15:21:50.247" v="66" actId="20577"/>
          <ac:spMkLst>
            <pc:docMk/>
            <pc:sldMk cId="3963743084" sldId="256"/>
            <ac:spMk id="3" creationId="{00000000-0000-0000-0000-000000000000}"/>
          </ac:spMkLst>
        </pc:spChg>
      </pc:sldChg>
      <pc:sldChg chg="modSp">
        <pc:chgData name="Кайсын Хубиев" userId="11179592f387c0b6" providerId="LiveId" clId="{BEC05EB5-AF3D-4FB8-A936-3E4350D47020}" dt="2018-10-12T15:42:15.232" v="830" actId="20577"/>
        <pc:sldMkLst>
          <pc:docMk/>
          <pc:sldMk cId="457113758" sldId="261"/>
        </pc:sldMkLst>
        <pc:spChg chg="mod">
          <ac:chgData name="Кайсын Хубиев" userId="11179592f387c0b6" providerId="LiveId" clId="{BEC05EB5-AF3D-4FB8-A936-3E4350D47020}" dt="2018-10-12T15:42:15.232" v="830" actId="20577"/>
          <ac:spMkLst>
            <pc:docMk/>
            <pc:sldMk cId="457113758" sldId="261"/>
            <ac:spMk id="3" creationId="{00000000-0000-0000-0000-000000000000}"/>
          </ac:spMkLst>
        </pc:spChg>
      </pc:sldChg>
      <pc:sldChg chg="modSp">
        <pc:chgData name="Кайсын Хубиев" userId="11179592f387c0b6" providerId="LiveId" clId="{BEC05EB5-AF3D-4FB8-A936-3E4350D47020}" dt="2018-10-12T15:54:56.506" v="1239" actId="27636"/>
        <pc:sldMkLst>
          <pc:docMk/>
          <pc:sldMk cId="185760587" sldId="263"/>
        </pc:sldMkLst>
        <pc:spChg chg="mod">
          <ac:chgData name="Кайсын Хубиев" userId="11179592f387c0b6" providerId="LiveId" clId="{BEC05EB5-AF3D-4FB8-A936-3E4350D47020}" dt="2018-10-12T15:54:56.506" v="1239" actId="27636"/>
          <ac:spMkLst>
            <pc:docMk/>
            <pc:sldMk cId="185760587" sldId="263"/>
            <ac:spMk id="3" creationId="{00000000-0000-0000-0000-000000000000}"/>
          </ac:spMkLst>
        </pc:spChg>
      </pc:sldChg>
      <pc:sldChg chg="modSp add">
        <pc:chgData name="Кайсын Хубиев" userId="11179592f387c0b6" providerId="LiveId" clId="{BEC05EB5-AF3D-4FB8-A936-3E4350D47020}" dt="2018-10-12T15:28:22.666" v="425" actId="20577"/>
        <pc:sldMkLst>
          <pc:docMk/>
          <pc:sldMk cId="3511534652" sldId="264"/>
        </pc:sldMkLst>
        <pc:spChg chg="mod">
          <ac:chgData name="Кайсын Хубиев" userId="11179592f387c0b6" providerId="LiveId" clId="{BEC05EB5-AF3D-4FB8-A936-3E4350D47020}" dt="2018-10-12T15:22:56.002" v="92" actId="20577"/>
          <ac:spMkLst>
            <pc:docMk/>
            <pc:sldMk cId="3511534652" sldId="264"/>
            <ac:spMk id="2" creationId="{AF08D1DC-E698-434D-B9E1-48B4FF7682D3}"/>
          </ac:spMkLst>
        </pc:spChg>
        <pc:spChg chg="mod">
          <ac:chgData name="Кайсын Хубиев" userId="11179592f387c0b6" providerId="LiveId" clId="{BEC05EB5-AF3D-4FB8-A936-3E4350D47020}" dt="2018-10-12T15:28:22.666" v="425" actId="20577"/>
          <ac:spMkLst>
            <pc:docMk/>
            <pc:sldMk cId="3511534652" sldId="264"/>
            <ac:spMk id="3" creationId="{7458A098-89AD-45CC-9801-DA188A23FA6E}"/>
          </ac:spMkLst>
        </pc:spChg>
      </pc:sldChg>
      <pc:sldChg chg="modSp add">
        <pc:chgData name="Кайсын Хубиев" userId="11179592f387c0b6" providerId="LiveId" clId="{BEC05EB5-AF3D-4FB8-A936-3E4350D47020}" dt="2018-10-12T15:35:33.975" v="760" actId="20577"/>
        <pc:sldMkLst>
          <pc:docMk/>
          <pc:sldMk cId="3890124964" sldId="265"/>
        </pc:sldMkLst>
        <pc:spChg chg="mod">
          <ac:chgData name="Кайсын Хубиев" userId="11179592f387c0b6" providerId="LiveId" clId="{BEC05EB5-AF3D-4FB8-A936-3E4350D47020}" dt="2018-10-12T15:31:04.480" v="476" actId="20577"/>
          <ac:spMkLst>
            <pc:docMk/>
            <pc:sldMk cId="3890124964" sldId="265"/>
            <ac:spMk id="2" creationId="{06B27EA6-80D6-4A98-8227-9BD065FCFA82}"/>
          </ac:spMkLst>
        </pc:spChg>
        <pc:spChg chg="mod">
          <ac:chgData name="Кайсын Хубиев" userId="11179592f387c0b6" providerId="LiveId" clId="{BEC05EB5-AF3D-4FB8-A936-3E4350D47020}" dt="2018-10-12T15:35:33.975" v="760" actId="20577"/>
          <ac:spMkLst>
            <pc:docMk/>
            <pc:sldMk cId="3890124964" sldId="265"/>
            <ac:spMk id="3" creationId="{CEB94307-9616-4EA1-8BF0-25349A2BF381}"/>
          </ac:spMkLst>
        </pc:spChg>
      </pc:sldChg>
      <pc:sldChg chg="modSp add">
        <pc:chgData name="Кайсын Хубиев" userId="11179592f387c0b6" providerId="LiveId" clId="{BEC05EB5-AF3D-4FB8-A936-3E4350D47020}" dt="2018-10-12T16:01:22.578" v="1567" actId="20577"/>
        <pc:sldMkLst>
          <pc:docMk/>
          <pc:sldMk cId="1750157184" sldId="266"/>
        </pc:sldMkLst>
        <pc:spChg chg="mod">
          <ac:chgData name="Кайсын Хубиев" userId="11179592f387c0b6" providerId="LiveId" clId="{BEC05EB5-AF3D-4FB8-A936-3E4350D47020}" dt="2018-10-12T16:01:22.578" v="1567" actId="20577"/>
          <ac:spMkLst>
            <pc:docMk/>
            <pc:sldMk cId="1750157184" sldId="266"/>
            <ac:spMk id="2" creationId="{8F8E8EE6-3920-478A-8705-A7B05B40E18C}"/>
          </ac:spMkLst>
        </pc:spChg>
        <pc:spChg chg="mod">
          <ac:chgData name="Кайсын Хубиев" userId="11179592f387c0b6" providerId="LiveId" clId="{BEC05EB5-AF3D-4FB8-A936-3E4350D47020}" dt="2018-10-12T16:00:31.500" v="1553" actId="27636"/>
          <ac:spMkLst>
            <pc:docMk/>
            <pc:sldMk cId="1750157184" sldId="266"/>
            <ac:spMk id="3" creationId="{6292E5C3-36B9-4303-AC56-CDFAC380B9D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68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44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138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32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06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06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7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00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74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31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68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3EC40-11F9-4B68-A00E-A74CB52308CC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CDF33-A394-42D6-843A-F77E3A7058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79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usinessman.ru/transnatsionalnyie-korporatsii-spisok-krupneyshih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/>
              <a:t>К.А.Хубиев</a:t>
            </a:r>
            <a:br>
              <a:rPr lang="ru-RU" sz="4400" b="1" dirty="0"/>
            </a:br>
            <a:r>
              <a:rPr lang="ru-RU" sz="4400" b="1" dirty="0"/>
              <a:t>Глобальные вызовы и угрозы национальной безопасности России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743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0DB864-C18C-41B7-A4B4-570CF5CA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Крупнейшие ТНК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1592DF-E5D7-4CCA-889D-AAC6238E9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Крупнейшие ТНК представлены следующими компаниями: </a:t>
            </a:r>
            <a:r>
              <a:rPr lang="ru-RU" dirty="0" err="1"/>
              <a:t>Apple</a:t>
            </a:r>
            <a:r>
              <a:rPr lang="ru-RU" dirty="0"/>
              <a:t> (США). </a:t>
            </a:r>
            <a:r>
              <a:rPr lang="en-US" dirty="0"/>
              <a:t>Exxon Mobile. Microsoft (</a:t>
            </a:r>
            <a:r>
              <a:rPr lang="ru-RU" dirty="0"/>
              <a:t>США</a:t>
            </a:r>
            <a:r>
              <a:rPr lang="en-US" dirty="0"/>
              <a:t>), IMB (</a:t>
            </a:r>
            <a:r>
              <a:rPr lang="ru-RU" dirty="0"/>
              <a:t>США</a:t>
            </a:r>
            <a:r>
              <a:rPr lang="en-US" dirty="0"/>
              <a:t>). </a:t>
            </a:r>
            <a:r>
              <a:rPr lang="ru-RU" dirty="0" err="1"/>
              <a:t>Wall-Mart</a:t>
            </a:r>
            <a:r>
              <a:rPr lang="ru-RU" dirty="0"/>
              <a:t> </a:t>
            </a:r>
            <a:r>
              <a:rPr lang="ru-RU" dirty="0" err="1"/>
              <a:t>Store</a:t>
            </a:r>
            <a:r>
              <a:rPr lang="ru-RU" dirty="0"/>
              <a:t> (крупнейшая в мире сеть розничной торговли, США). </a:t>
            </a:r>
            <a:r>
              <a:rPr lang="ru-RU" dirty="0" err="1"/>
              <a:t>Chevron</a:t>
            </a:r>
            <a:r>
              <a:rPr lang="ru-RU" dirty="0"/>
              <a:t> (энергетика, США). </a:t>
            </a:r>
            <a:r>
              <a:rPr lang="ru-RU" dirty="0" err="1"/>
              <a:t>General</a:t>
            </a:r>
            <a:r>
              <a:rPr lang="ru-RU" dirty="0"/>
              <a:t> </a:t>
            </a:r>
            <a:r>
              <a:rPr lang="ru-RU" dirty="0" err="1"/>
              <a:t>Electric</a:t>
            </a:r>
            <a:r>
              <a:rPr lang="ru-RU" dirty="0"/>
              <a:t> (производство локомотивов, энергетических установок, газовых турбин, авиадвигателей, медицинского оборудования, осветительной техники, США). </a:t>
            </a:r>
            <a:r>
              <a:rPr lang="ru-RU" dirty="0" err="1"/>
              <a:t>Google</a:t>
            </a:r>
            <a:r>
              <a:rPr lang="ru-RU" dirty="0"/>
              <a:t> (США). </a:t>
            </a:r>
            <a:r>
              <a:rPr lang="ru-RU" dirty="0" err="1"/>
              <a:t>Berkshire</a:t>
            </a:r>
            <a:r>
              <a:rPr lang="ru-RU" dirty="0"/>
              <a:t> </a:t>
            </a:r>
            <a:r>
              <a:rPr lang="ru-RU" dirty="0" err="1"/>
              <a:t>Hathaway</a:t>
            </a:r>
            <a:r>
              <a:rPr lang="ru-RU" dirty="0"/>
              <a:t> (инвестирование и страхование, США). AT&amp;T </a:t>
            </a:r>
            <a:r>
              <a:rPr lang="ru-RU" dirty="0" err="1"/>
              <a:t>Inc</a:t>
            </a:r>
            <a:r>
              <a:rPr lang="ru-RU" dirty="0"/>
              <a:t> (телекоммуникации, </a:t>
            </a:r>
            <a:r>
              <a:rPr lang="ru-RU" dirty="0" err="1"/>
              <a:t>AT&amp;Inc</a:t>
            </a:r>
            <a:r>
              <a:rPr lang="ru-RU" dirty="0"/>
              <a:t>).  BusinessMan.ru: </a:t>
            </a:r>
            <a:r>
              <a:rPr lang="ru-RU" u="sng" dirty="0">
                <a:hlinkClick r:id="rId2"/>
              </a:rPr>
              <a:t>https://businessman.ru/transnatsionalnyie-korporatsii-spisok-krupneyshih.html</a:t>
            </a:r>
            <a:r>
              <a:rPr lang="ru-RU" dirty="0"/>
              <a:t> Абсолютное доминирование США здесь очевидно, в отличие от крупнейших транснациональных банков. Это обстоятельство является существенным для понимания политики США в лице нынешнего президента.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8257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F3D18C-065C-411A-A024-963609B3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Крупнейшие банки</a:t>
            </a:r>
          </a:p>
        </p:txBody>
      </p:sp>
      <p:pic>
        <p:nvPicPr>
          <p:cNvPr id="4" name="Объект 3" descr="__111">
            <a:extLst>
              <a:ext uri="{FF2B5EF4-FFF2-40B4-BE49-F238E27FC236}">
                <a16:creationId xmlns:a16="http://schemas.microsoft.com/office/drawing/2014/main" xmlns="" id="{F050F1ED-7FE1-4EE7-9FC8-9B3110FA945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24" y="2344151"/>
            <a:ext cx="8380952" cy="3314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266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Позиция России. Асимметрия плана Путина.</a:t>
            </a:r>
          </a:p>
          <a:p>
            <a:r>
              <a:rPr lang="ru-RU" dirty="0" err="1"/>
              <a:t>ЕАЭС+Китай+АСЕАН+ШОС</a:t>
            </a:r>
            <a:endParaRPr lang="ru-RU" dirty="0"/>
          </a:p>
          <a:p>
            <a:r>
              <a:rPr lang="ru-RU" dirty="0"/>
              <a:t>Новая стратегическая угроза </a:t>
            </a:r>
            <a:r>
              <a:rPr lang="ru-RU" dirty="0" err="1"/>
              <a:t>Трампизма</a:t>
            </a:r>
            <a:r>
              <a:rPr lang="ru-RU" dirty="0"/>
              <a:t>. Регономика-2</a:t>
            </a:r>
          </a:p>
          <a:p>
            <a:r>
              <a:rPr lang="ru-RU" dirty="0"/>
              <a:t>Новый план Путина. Майские указы: два стратегических прорыва-научно - технический и социальный.</a:t>
            </a:r>
          </a:p>
          <a:p>
            <a:r>
              <a:rPr lang="ru-RU" dirty="0"/>
              <a:t>Реальность реализации при ресурсных ограничениях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60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8E8EE6-3920-478A-8705-A7B05B40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Выводы. Продолжение </a:t>
            </a:r>
            <a:r>
              <a:rPr lang="ru-RU"/>
              <a:t>и заключение.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92E5C3-36B9-4303-AC56-CDFAC380B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Тормоз идеологических ограничений -Заявление Кудрина 09 сентября 2018 года на Совфеде  «Роль государства в экономике продолжает усиливаться вопреки требованию Путина» — А. Кудрин. </a:t>
            </a:r>
          </a:p>
          <a:p>
            <a:r>
              <a:rPr lang="ru-RU" dirty="0"/>
              <a:t> Мотив - всего 13 млрд руб. В 2020 г. доходы казны по этой статье должны составить 11 млрд рублей.</a:t>
            </a:r>
          </a:p>
          <a:p>
            <a:r>
              <a:rPr lang="ru-RU" dirty="0"/>
              <a:t>Здесь же сетование на то что не растет частный бизнес</a:t>
            </a:r>
          </a:p>
          <a:p>
            <a:r>
              <a:rPr lang="ru-RU" dirty="0"/>
              <a:t>Опять о роли государства</a:t>
            </a:r>
          </a:p>
          <a:p>
            <a:r>
              <a:rPr lang="ru-RU" dirty="0"/>
              <a:t>Избавляться от примитивного олигархического капитализма и его экономической идеологии, принявшей форму демократического догматизма.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15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08D1DC-E698-434D-B9E1-48B4FF768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Американская угроза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58A098-89AD-45CC-9801-DA188A23F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Универсальный менталитет американского мирового господства</a:t>
            </a:r>
          </a:p>
          <a:p>
            <a:r>
              <a:rPr lang="ru-RU" dirty="0"/>
              <a:t>Стратегия гегемонии демократической  альтернативы</a:t>
            </a:r>
          </a:p>
          <a:p>
            <a:r>
              <a:rPr lang="ru-RU" dirty="0" err="1"/>
              <a:t>Трампистская</a:t>
            </a:r>
            <a:r>
              <a:rPr lang="ru-RU" dirty="0"/>
              <a:t> (республиканская) альтернатива</a:t>
            </a:r>
          </a:p>
          <a:p>
            <a:r>
              <a:rPr lang="ru-RU" dirty="0"/>
              <a:t>Европейский </a:t>
            </a:r>
            <a:r>
              <a:rPr lang="ru-RU" dirty="0" err="1"/>
              <a:t>саттитлетизм</a:t>
            </a:r>
            <a:endParaRPr lang="ru-RU" dirty="0"/>
          </a:p>
          <a:p>
            <a:r>
              <a:rPr lang="ru-RU" dirty="0"/>
              <a:t>Варианты практической реализации альтернатив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53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Новый торгово-экономический передел мира.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5291"/>
            <a:ext cx="10515600" cy="466167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Азиатско-тихоокеанское партнёрство Соглашение о создании ТТП 4 февраля 2016 года в Окленде, Новая </a:t>
            </a:r>
            <a:r>
              <a:rPr lang="ru-RU" dirty="0" err="1"/>
              <a:t>ЗеландияЗеландия</a:t>
            </a:r>
            <a:r>
              <a:rPr lang="ru-RU" dirty="0"/>
              <a:t>.(</a:t>
            </a:r>
            <a:r>
              <a:rPr lang="ru-RU" dirty="0" err="1"/>
              <a:t>Австралия,Бруней,Вьетнам,Канада,Малайзия,Мексика,Новая</a:t>
            </a:r>
            <a:r>
              <a:rPr lang="ru-RU" dirty="0"/>
              <a:t> </a:t>
            </a:r>
            <a:r>
              <a:rPr lang="ru-RU" dirty="0" err="1"/>
              <a:t>Зеландия,Перу,США,Сингапур,ЧИЛИ,Япония</a:t>
            </a:r>
            <a:r>
              <a:rPr lang="ru-RU" dirty="0"/>
              <a:t>) По прогнозам, доля стран ТТП (вместе с Японией) в мировом ВВП может достигнуть 38–40 % и четверть оборота мировой торговли цель - создание зоны свободной торговли в Азиатско-Тихоокеанском регионе. </a:t>
            </a:r>
          </a:p>
          <a:p>
            <a:r>
              <a:rPr lang="ru-RU" dirty="0"/>
              <a:t>Это глянцевая сторона проекта</a:t>
            </a:r>
          </a:p>
          <a:p>
            <a:r>
              <a:rPr lang="ru-RU" dirty="0"/>
              <a:t>Цели-борьба с растущим влиянием Китая и России на мировую экономику, за доминирование США в регионе</a:t>
            </a:r>
          </a:p>
          <a:p>
            <a:r>
              <a:rPr lang="ru-RU" dirty="0"/>
              <a:t>Средства-технологическая монополия; вменение недоступных экологических и социальных стандартов; доминирование транс национальных компаний над правительствами национальных государств.</a:t>
            </a:r>
          </a:p>
          <a:p>
            <a:r>
              <a:rPr lang="ru-RU" dirty="0"/>
              <a:t>Последствия: торговые войны, </a:t>
            </a:r>
            <a:r>
              <a:rPr lang="ru-RU" dirty="0">
                <a:solidFill>
                  <a:srgbClr val="FF0000"/>
                </a:solidFill>
              </a:rPr>
              <a:t>демонтаж ВТО,</a:t>
            </a:r>
            <a:r>
              <a:rPr lang="ru-RU" dirty="0"/>
              <a:t> угрозы вооруженных конфликтов</a:t>
            </a:r>
          </a:p>
          <a:p>
            <a:r>
              <a:rPr lang="ru-RU" dirty="0"/>
              <a:t>Роль Японии и Китая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72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 создания Трансатлантического союза США +Канада и ЕС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Расчетные обещаемые выгоды</a:t>
            </a:r>
          </a:p>
          <a:p>
            <a:pPr marL="0" indent="0">
              <a:buNone/>
            </a:pPr>
            <a:r>
              <a:rPr lang="ru-RU" dirty="0"/>
              <a:t>- США – 90 млрд евро дополнительного дохода</a:t>
            </a:r>
          </a:p>
          <a:p>
            <a:pPr>
              <a:buFontTx/>
              <a:buChar char="-"/>
            </a:pPr>
            <a:r>
              <a:rPr lang="ru-RU" dirty="0"/>
              <a:t>ЕС – 100 млрд евро дополнительно в бюджет</a:t>
            </a:r>
          </a:p>
          <a:p>
            <a:pPr>
              <a:buFontTx/>
              <a:buChar char="-"/>
            </a:pPr>
            <a:r>
              <a:rPr lang="ru-RU" dirty="0"/>
              <a:t>Дополнительный доход каждой европейской семье 545 евро</a:t>
            </a:r>
          </a:p>
          <a:p>
            <a:pPr>
              <a:buFontTx/>
              <a:buChar char="-"/>
            </a:pPr>
            <a:r>
              <a:rPr lang="ru-RU" dirty="0"/>
              <a:t>400 тыс. дополни рабочих мест в ЕС </a:t>
            </a:r>
          </a:p>
          <a:p>
            <a:pPr>
              <a:buFontTx/>
              <a:buChar char="-"/>
            </a:pPr>
            <a:r>
              <a:rPr lang="ru-RU" dirty="0"/>
              <a:t>Трудности: Великобритания, разногласия в ЕС</a:t>
            </a:r>
          </a:p>
          <a:p>
            <a:pPr>
              <a:buFontTx/>
              <a:buChar char="-"/>
            </a:pPr>
            <a:r>
              <a:rPr lang="ru-RU" dirty="0"/>
              <a:t>Риски: охват до 80% мирового ВВП, вытеснение европейских товаров американскими, демонтаж ВТО.</a:t>
            </a:r>
          </a:p>
          <a:p>
            <a:pPr>
              <a:buFontTx/>
              <a:buChar char="-"/>
            </a:pPr>
            <a:r>
              <a:rPr lang="ru-RU" dirty="0"/>
              <a:t>Реакция Назарбаева, Путина. Фактор </a:t>
            </a:r>
            <a:r>
              <a:rPr lang="ru-RU" dirty="0" err="1"/>
              <a:t>Д.Трампа</a:t>
            </a: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11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Долговая экономика – феномен ХХ</a:t>
            </a:r>
            <a:r>
              <a:rPr lang="en-US" b="1" dirty="0"/>
              <a:t>I</a:t>
            </a:r>
            <a:r>
              <a:rPr lang="ru-RU" b="1" dirty="0"/>
              <a:t> века.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t"/>
            <a:r>
              <a:rPr lang="ru-RU" dirty="0"/>
              <a:t>Размеры (от ВВП)-Япония – 242,3%  Греция –  174% Италия – 133,1% Португалия – 125,3% Ирландия – 121,0% США – 107,3%Сингапур – 106,2% Испания – 99,1% Великобритания – 95,6%</a:t>
            </a:r>
          </a:p>
          <a:p>
            <a:pPr fontAlgn="t"/>
            <a:r>
              <a:rPr lang="ru-RU" dirty="0"/>
              <a:t>Воспроизводственное значение</a:t>
            </a:r>
          </a:p>
          <a:p>
            <a:pPr fontAlgn="t"/>
            <a:r>
              <a:rPr lang="ru-RU" dirty="0"/>
              <a:t>Потоки-от развивающихся стран к развитым. Китай.</a:t>
            </a:r>
          </a:p>
          <a:p>
            <a:pPr fontAlgn="t"/>
            <a:r>
              <a:rPr lang="ru-RU" dirty="0"/>
              <a:t>Нарастающий коэффициент квалификации мигрирующей рабочей силы</a:t>
            </a:r>
          </a:p>
          <a:p>
            <a:pPr fontAlgn="t"/>
            <a:r>
              <a:rPr lang="ru-RU" dirty="0"/>
              <a:t>Феноменальный способ  эксплуатации</a:t>
            </a:r>
          </a:p>
          <a:p>
            <a:pPr fontAlgn="t"/>
            <a:r>
              <a:rPr lang="ru-RU" dirty="0"/>
              <a:t>Связь долговой и миграционной проблем</a:t>
            </a:r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05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Контрциклическое</a:t>
            </a:r>
            <a:r>
              <a:rPr lang="ru-RU" dirty="0"/>
              <a:t> развитие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Характер цикла: от принципа «паровоза» к принципу «качелей»</a:t>
            </a:r>
          </a:p>
          <a:p>
            <a:pPr>
              <a:buFontTx/>
              <a:buChar char="-"/>
            </a:pPr>
            <a:r>
              <a:rPr lang="ru-RU" dirty="0"/>
              <a:t>Сокращение разрыва в ВВП на душу населения в результате опережающих темпов роста ВВП</a:t>
            </a:r>
          </a:p>
          <a:p>
            <a:pPr>
              <a:buFontTx/>
              <a:buChar char="-"/>
            </a:pPr>
            <a:r>
              <a:rPr lang="ru-RU" dirty="0"/>
              <a:t>Опережающие темпы роста доли инвестиций в ВВП</a:t>
            </a:r>
          </a:p>
          <a:p>
            <a:r>
              <a:rPr lang="ru-RU" dirty="0"/>
              <a:t>Основа- нарастающее напряжение ресурсных ограничений.</a:t>
            </a:r>
          </a:p>
          <a:p>
            <a:r>
              <a:rPr lang="ru-RU" dirty="0"/>
              <a:t>Границы развития: колониализм, развал СССР, торгово-экономический передел мира</a:t>
            </a:r>
          </a:p>
          <a:p>
            <a:r>
              <a:rPr lang="ru-RU" dirty="0"/>
              <a:t>Угрозы: конфликты и войны</a:t>
            </a:r>
          </a:p>
          <a:p>
            <a:r>
              <a:rPr lang="ru-RU" dirty="0"/>
              <a:t>Выход: новая модель национального и мирохозяйственного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2369225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Динамика годовых темпов роста ВВП развитых и развивающихся стран в1961-2014 г. %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839" y="2119844"/>
            <a:ext cx="3734321" cy="3762900"/>
          </a:xfrm>
        </p:spPr>
      </p:pic>
    </p:spTree>
    <p:extLst>
      <p:ext uri="{BB962C8B-B14F-4D97-AF65-F5344CB8AC3E}">
        <p14:creationId xmlns:p14="http://schemas.microsoft.com/office/powerpoint/2010/main" val="327725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Динамика доли инвестиций в % к ВВП развитых и развивающихся стран в 1960-2014 г.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663" y="1460865"/>
            <a:ext cx="4335719" cy="5277802"/>
          </a:xfrm>
        </p:spPr>
      </p:pic>
    </p:spTree>
    <p:extLst>
      <p:ext uri="{BB962C8B-B14F-4D97-AF65-F5344CB8AC3E}">
        <p14:creationId xmlns:p14="http://schemas.microsoft.com/office/powerpoint/2010/main" val="232383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B27EA6-80D6-4A98-8227-9BD065FC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Альтернатива </a:t>
            </a:r>
            <a:r>
              <a:rPr lang="ru-RU" dirty="0" err="1"/>
              <a:t>Трампизма</a:t>
            </a:r>
            <a:r>
              <a:rPr lang="ru-RU" dirty="0"/>
              <a:t>: опора на реальный сектор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EB94307-9616-4EA1-8BF0-25349A2BF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Сокращение налога на прибыль корпораций</a:t>
            </a:r>
          </a:p>
          <a:p>
            <a:r>
              <a:rPr lang="ru-RU" dirty="0"/>
              <a:t>Ослабление экологического бремени: выход из соглашений по Киотскому протоколу</a:t>
            </a:r>
          </a:p>
          <a:p>
            <a:r>
              <a:rPr lang="ru-RU" dirty="0"/>
              <a:t>Селективная форсированная амортизация</a:t>
            </a:r>
          </a:p>
          <a:p>
            <a:r>
              <a:rPr lang="ru-RU" dirty="0"/>
              <a:t>«Стягивание» в национальные границы зарубежной промышленности</a:t>
            </a:r>
          </a:p>
          <a:p>
            <a:r>
              <a:rPr lang="ru-RU" dirty="0"/>
              <a:t>Создание дополнительных рабочих мест</a:t>
            </a:r>
          </a:p>
        </p:txBody>
      </p:sp>
    </p:spTree>
    <p:extLst>
      <p:ext uri="{BB962C8B-B14F-4D97-AF65-F5344CB8AC3E}">
        <p14:creationId xmlns:p14="http://schemas.microsoft.com/office/powerpoint/2010/main" val="38901249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483</Words>
  <Application>Microsoft Office PowerPoint</Application>
  <PresentationFormat>Произвольный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К.А.Хубиев Глобальные вызовы и угрозы национальной безопасности России </vt:lpstr>
      <vt:lpstr>Американская угроза</vt:lpstr>
      <vt:lpstr>Новый торгово-экономический передел мира. </vt:lpstr>
      <vt:lpstr>Проект создания Трансатлантического союза США +Канада и ЕС</vt:lpstr>
      <vt:lpstr>Долговая экономика – феномен ХХI века.</vt:lpstr>
      <vt:lpstr>Контрциклическое развитие</vt:lpstr>
      <vt:lpstr>Динамика годовых темпов роста ВВП развитых и развивающихся стран в1961-2014 г. %</vt:lpstr>
      <vt:lpstr>Динамика доли инвестиций в % к ВВП развитых и развивающихся стран в 1960-2014 г.</vt:lpstr>
      <vt:lpstr>Альтернатива Трампизма: опора на реальный сектор</vt:lpstr>
      <vt:lpstr>Крупнейшие ТНК</vt:lpstr>
      <vt:lpstr>Крупнейшие банки</vt:lpstr>
      <vt:lpstr>Выводы</vt:lpstr>
      <vt:lpstr>Выводы. Продолжение и заключение.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 значимые тенденции мирового экономического развития</dc:title>
  <dc:creator>Кайсын Хубиев</dc:creator>
  <cp:lastModifiedBy>Сергей</cp:lastModifiedBy>
  <cp:revision>18</cp:revision>
  <cp:lastPrinted>2016-09-21T17:29:32Z</cp:lastPrinted>
  <dcterms:created xsi:type="dcterms:W3CDTF">2016-09-04T21:37:55Z</dcterms:created>
  <dcterms:modified xsi:type="dcterms:W3CDTF">2018-10-16T11:00:45Z</dcterms:modified>
</cp:coreProperties>
</file>