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sldIdLst>
    <p:sldId id="256" r:id="rId2"/>
    <p:sldId id="276" r:id="rId3"/>
    <p:sldId id="269" r:id="rId4"/>
    <p:sldId id="272" r:id="rId5"/>
    <p:sldId id="271" r:id="rId6"/>
    <p:sldId id="267" r:id="rId7"/>
    <p:sldId id="264" r:id="rId8"/>
    <p:sldId id="258" r:id="rId9"/>
    <p:sldId id="266" r:id="rId10"/>
    <p:sldId id="280" r:id="rId11"/>
    <p:sldId id="265" r:id="rId12"/>
    <p:sldId id="278" r:id="rId13"/>
    <p:sldId id="268" r:id="rId14"/>
    <p:sldId id="281" r:id="rId15"/>
    <p:sldId id="273" r:id="rId16"/>
    <p:sldId id="277" r:id="rId17"/>
    <p:sldId id="282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3056" autoAdjust="0"/>
  </p:normalViewPr>
  <p:slideViewPr>
    <p:cSldViewPr>
      <p:cViewPr varScale="1">
        <p:scale>
          <a:sx n="107" d="100"/>
          <a:sy n="107" d="100"/>
        </p:scale>
        <p:origin x="1734" y="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E8BEA91-451A-433F-8186-F287131FF84B}" type="datetimeFigureOut">
              <a:rPr lang="ru-RU" smtClean="0"/>
              <a:pPr/>
              <a:t>16.04.2019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925B2F3-C8F2-4072-8202-F5715DE52E7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16.04.2019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16.04.2019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16.04.2019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16.04.2019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16.04.2019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16.04.2019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16.04.2019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692696"/>
            <a:ext cx="7772400" cy="2907754"/>
          </a:xfrm>
        </p:spPr>
        <p:txBody>
          <a:bodyPr>
            <a:normAutofit fontScale="90000"/>
          </a:bodyPr>
          <a:lstStyle/>
          <a:p>
            <a:r>
              <a:rPr lang="ru-RU" b="1" i="1" dirty="0" smtClean="0"/>
              <a:t>Роль цифровой среды в развитии социально-экономических</a:t>
            </a:r>
            <a:r>
              <a:rPr lang="ru-RU" i="1" dirty="0" smtClean="0"/>
              <a:t> </a:t>
            </a:r>
            <a:r>
              <a:rPr lang="ru-RU" b="1" i="1" dirty="0" smtClean="0"/>
              <a:t>отношений </a:t>
            </a:r>
            <a:r>
              <a:rPr lang="ru-RU" i="1" dirty="0" smtClean="0"/>
              <a:t/>
            </a:r>
            <a:br>
              <a:rPr lang="ru-RU" i="1" dirty="0" smtClean="0"/>
            </a:br>
            <a:r>
              <a:rPr lang="ru-RU" b="1" i="1" dirty="0" smtClean="0"/>
              <a:t>сферы высшего образования</a:t>
            </a:r>
            <a:r>
              <a:rPr lang="ru-RU" i="1" dirty="0" smtClean="0"/>
              <a:t/>
            </a:r>
            <a:br>
              <a:rPr lang="ru-RU" i="1" dirty="0" smtClean="0"/>
            </a:br>
            <a:endParaRPr lang="ru-RU" i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b="1" i="1" dirty="0" err="1" smtClean="0"/>
              <a:t>д.э.н</a:t>
            </a:r>
            <a:r>
              <a:rPr lang="ru-RU" b="1" i="1" dirty="0" smtClean="0"/>
              <a:t>., профессор </a:t>
            </a:r>
            <a:r>
              <a:rPr lang="ru-RU" b="1" i="1" dirty="0" err="1" smtClean="0"/>
              <a:t>Ишина</a:t>
            </a:r>
            <a:r>
              <a:rPr lang="ru-RU" b="1" i="1" dirty="0" smtClean="0"/>
              <a:t> Ирина Валериевна</a:t>
            </a:r>
            <a:endParaRPr lang="ru-RU" b="1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620688"/>
            <a:ext cx="8229600" cy="5505475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ru-RU" dirty="0" smtClean="0"/>
              <a:t>         Но как раз кадры высшей школы и могут выступить серьезным ограничением для реализации ключевых функций процесса </a:t>
            </a:r>
            <a:r>
              <a:rPr lang="ru-RU" dirty="0" err="1" smtClean="0"/>
              <a:t>цифровизации</a:t>
            </a:r>
            <a:r>
              <a:rPr lang="ru-RU" dirty="0" smtClean="0"/>
              <a:t> высшей школы. Как их «выращивать» и «где»?</a:t>
            </a:r>
            <a:endParaRPr lang="ru-RU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04664"/>
            <a:ext cx="8229600" cy="5721499"/>
          </a:xfrm>
        </p:spPr>
        <p:txBody>
          <a:bodyPr>
            <a:normAutofit fontScale="25000" lnSpcReduction="20000"/>
          </a:bodyPr>
          <a:lstStyle/>
          <a:p>
            <a:pPr algn="just">
              <a:buNone/>
            </a:pPr>
            <a:r>
              <a:rPr lang="ru-RU" dirty="0" smtClean="0"/>
              <a:t>               </a:t>
            </a:r>
          </a:p>
          <a:p>
            <a:pPr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8000" dirty="0" smtClean="0"/>
              <a:t>                   Преподаватель – высшее учебное заведение:  изменение кадровой модели: совместители,  почасовая оплата, автоматизация труда вспомогательного персонала и т.д. </a:t>
            </a:r>
          </a:p>
          <a:p>
            <a:pPr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8000" dirty="0" smtClean="0"/>
              <a:t>              Рассматривая трансформацию отношений между преподавателями и администрацией, отметим, что за рубежом  уже сейчас складывается «разрушительная тенденция» замещения штатных преподавателей.</a:t>
            </a:r>
          </a:p>
          <a:p>
            <a:pPr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8000" dirty="0" smtClean="0"/>
              <a:t>              И некоторые российские высшие учебные заведения идут по этому пути. Результаты этого процесса с точки зрения экономической составляющей, представляются достаточно выгодными, как со стороны государства (сокращение бюджетного финансирования), так и со стороны администрации высших учебных заведений (уменьшение расходов на заработную плату, взносов на социальное страхование, на оплату отпуска и ряда других направлений расходов).  Но существуют и негативные стороны: изменение мотивационного поведения преподавателя, разрушение социума образовательного учреждения и ряд других. </a:t>
            </a:r>
          </a:p>
          <a:p>
            <a:pPr algn="just">
              <a:lnSpc>
                <a:spcPct val="120000"/>
              </a:lnSpc>
              <a:spcBef>
                <a:spcPts val="0"/>
              </a:spcBef>
              <a:buNone/>
            </a:pPr>
            <a:endParaRPr lang="ru-RU" sz="8000" dirty="0" smtClean="0"/>
          </a:p>
          <a:p>
            <a:pPr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8000" dirty="0" smtClean="0"/>
              <a:t>          </a:t>
            </a:r>
          </a:p>
          <a:p>
            <a:pPr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8000" dirty="0" smtClean="0"/>
              <a:t/>
            </a:r>
            <a:br>
              <a:rPr lang="ru-RU" sz="8000" dirty="0" smtClean="0"/>
            </a:br>
            <a:endParaRPr lang="ru-RU" sz="8000" dirty="0" smtClean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76672"/>
            <a:ext cx="8229600" cy="5649491"/>
          </a:xfrm>
        </p:spPr>
        <p:txBody>
          <a:bodyPr>
            <a:normAutofit fontScale="77500" lnSpcReduction="20000"/>
          </a:bodyPr>
          <a:lstStyle/>
          <a:p>
            <a:pPr algn="ctr">
              <a:buNone/>
            </a:pPr>
            <a:r>
              <a:rPr lang="ru-RU" b="1" dirty="0" smtClean="0"/>
              <a:t> </a:t>
            </a:r>
            <a:r>
              <a:rPr lang="ru-RU" dirty="0" smtClean="0"/>
              <a:t>Финансирование образования:</a:t>
            </a:r>
          </a:p>
          <a:p>
            <a:pPr algn="just">
              <a:buNone/>
            </a:pPr>
            <a:r>
              <a:rPr lang="ru-RU" dirty="0" smtClean="0"/>
              <a:t>           Отставание образования от запросов экономики связано с фундаментальным недофинансированием образования. </a:t>
            </a:r>
          </a:p>
          <a:p>
            <a:pPr algn="just">
              <a:buNone/>
            </a:pPr>
            <a:r>
              <a:rPr lang="ru-RU" dirty="0" smtClean="0"/>
              <a:t>            Россия, являясь мировым лидером по охвату профессиональным образованием, тратит на образование бюджетных средств почти в полтора раза меньше (3,6 ВВП), чем Великобритания, США, Франция. </a:t>
            </a:r>
            <a:r>
              <a:rPr lang="ru-RU" i="1" dirty="0" smtClean="0"/>
              <a:t>Финансирование из частных средств —0,8% ВВП.        Согласно сопоставлениям ОЭСР, в 2015 году финансовое обеспечение образования по паритету покупательной способности из всех источников на одного студента колледжа или вуза </a:t>
            </a:r>
            <a:r>
              <a:rPr lang="ru-RU" b="1" i="1" dirty="0" smtClean="0"/>
              <a:t>было в среднем в 1,7 раза ниже, чем средний показатель для стран ОЭСР. Расходы на исследования и разработки в российских вузах на одного студента в 8 раз ниже, чем в среднем по ОЭСР. </a:t>
            </a:r>
            <a:endParaRPr lang="ru-RU" b="1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60648"/>
            <a:ext cx="8229600" cy="5865515"/>
          </a:xfrm>
        </p:spPr>
        <p:txBody>
          <a:bodyPr>
            <a:normAutofit fontScale="85000" lnSpcReduction="10000"/>
          </a:bodyPr>
          <a:lstStyle/>
          <a:p>
            <a:pPr algn="just">
              <a:buNone/>
            </a:pPr>
            <a:r>
              <a:rPr lang="ru-RU" dirty="0" smtClean="0"/>
              <a:t>          Высшее учебное заведение – высшее учебное заведение.</a:t>
            </a:r>
          </a:p>
          <a:p>
            <a:pPr algn="just">
              <a:buNone/>
            </a:pPr>
            <a:r>
              <a:rPr lang="ru-RU" dirty="0" smtClean="0"/>
              <a:t>          Как было отмечено выше: цифровая трансформация - культурный, кадровый и технологический сдвиг. </a:t>
            </a:r>
          </a:p>
          <a:p>
            <a:pPr algn="just">
              <a:buNone/>
            </a:pPr>
            <a:r>
              <a:rPr lang="ru-RU" dirty="0" smtClean="0"/>
              <a:t>          В своем культурном измерении формируется новый подход к взаимодействию между руководителями высших учебных заведений, управлению изменениями для удовлетворения быстро меняющихся потребностей. Для того чтобы быть конкурентоспособными надо становиться лидерами: моделировать цифровую трансформацию, внедряя инновационные методы и создавая новые цифровые архитектуры. </a:t>
            </a:r>
            <a:endParaRPr lang="ru-RU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76672"/>
            <a:ext cx="8229600" cy="5649491"/>
          </a:xfrm>
        </p:spPr>
        <p:txBody>
          <a:bodyPr>
            <a:normAutofit fontScale="85000" lnSpcReduction="10000"/>
          </a:bodyPr>
          <a:lstStyle/>
          <a:p>
            <a:pPr algn="ctr">
              <a:buNone/>
            </a:pPr>
            <a:r>
              <a:rPr lang="ru-RU" dirty="0" smtClean="0"/>
              <a:t>           Повышение квалификации:</a:t>
            </a:r>
          </a:p>
          <a:p>
            <a:pPr algn="just">
              <a:buNone/>
            </a:pPr>
            <a:r>
              <a:rPr lang="ru-RU" dirty="0" smtClean="0"/>
              <a:t>           Высшая школа экономики на конкурсной основе поддержит 25 курсов в региональных университетах, разработанных с использованием </a:t>
            </a:r>
            <a:r>
              <a:rPr lang="ru-RU" b="1" dirty="0" smtClean="0"/>
              <a:t>массовых </a:t>
            </a:r>
            <a:r>
              <a:rPr lang="ru-RU" b="1" dirty="0" err="1" smtClean="0"/>
              <a:t>онлайн-курсов</a:t>
            </a:r>
            <a:r>
              <a:rPr lang="ru-RU" b="1" dirty="0" smtClean="0"/>
              <a:t> НИУ ВШЭ.</a:t>
            </a:r>
            <a:r>
              <a:rPr lang="ru-RU" dirty="0" smtClean="0"/>
              <a:t> Предусмотрена и стажировка преподавателей из региональных университетов под руководством авторов курсов, методическая поддержка, а также командировки преподавателей НИУ ВШЭ для проведения мастер-классов и чтения установочных лекций. </a:t>
            </a:r>
          </a:p>
          <a:p>
            <a:pPr algn="just">
              <a:buNone/>
            </a:pPr>
            <a:r>
              <a:rPr lang="ru-RU" dirty="0" smtClean="0"/>
              <a:t>          Но этого безусловно недостаточно. И в результате «расслоение»: на одном полюсе продвинутые «высшие учебные заведения», на другом вузы без «будущего». 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60648"/>
            <a:ext cx="8229600" cy="5865515"/>
          </a:xfrm>
        </p:spPr>
        <p:txBody>
          <a:bodyPr>
            <a:normAutofit fontScale="85000" lnSpcReduction="10000"/>
          </a:bodyPr>
          <a:lstStyle/>
          <a:p>
            <a:pPr algn="just">
              <a:buNone/>
            </a:pPr>
            <a:r>
              <a:rPr lang="ru-RU" dirty="0" smtClean="0"/>
              <a:t>          Изменение управленческой модели: создание сетевых учебных заведений с использованием массовых открытых </a:t>
            </a:r>
            <a:r>
              <a:rPr lang="ru-RU" dirty="0" err="1" smtClean="0"/>
              <a:t>онлайн-курсов</a:t>
            </a:r>
            <a:r>
              <a:rPr lang="ru-RU" dirty="0" smtClean="0"/>
              <a:t> ведущих университетов, включая смешанную модель преподавания (семинары и экзамены проводятся на местах). Как предложение, например, преподаватели, поддерживающие </a:t>
            </a:r>
            <a:r>
              <a:rPr lang="ru-RU" dirty="0" err="1" smtClean="0"/>
              <a:t>онлайн-курсы</a:t>
            </a:r>
            <a:r>
              <a:rPr lang="ru-RU" dirty="0" smtClean="0"/>
              <a:t>, включаются в «виртуальные кафедры» ведущих российских университетов. </a:t>
            </a:r>
          </a:p>
          <a:p>
            <a:pPr algn="just">
              <a:buNone/>
            </a:pPr>
            <a:r>
              <a:rPr lang="ru-RU" dirty="0" smtClean="0"/>
              <a:t>         Учебные и исследовательские сетевые институты могут стать платформами для выбора студентами  предложений по  обучению с возможностями трудоустройства, охватить новых дистанционных учащихся с </a:t>
            </a:r>
            <a:r>
              <a:rPr lang="ru-RU" b="1" dirty="0" smtClean="0"/>
              <a:t>помощью создаваемых сетей. 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88640"/>
            <a:ext cx="8229600" cy="5937523"/>
          </a:xfrm>
        </p:spPr>
        <p:txBody>
          <a:bodyPr>
            <a:normAutofit fontScale="55000" lnSpcReduction="20000"/>
          </a:bodyPr>
          <a:lstStyle/>
          <a:p>
            <a:pPr algn="just">
              <a:buNone/>
            </a:pPr>
            <a:r>
              <a:rPr lang="ru-RU" dirty="0" smtClean="0"/>
              <a:t>    </a:t>
            </a:r>
          </a:p>
          <a:p>
            <a:pPr algn="just">
              <a:buNone/>
            </a:pPr>
            <a:r>
              <a:rPr lang="ru-RU" sz="3600" dirty="0" smtClean="0"/>
              <a:t>             </a:t>
            </a:r>
          </a:p>
          <a:p>
            <a:pPr algn="just">
              <a:buNone/>
            </a:pPr>
            <a:r>
              <a:rPr lang="ru-RU" sz="3800" dirty="0" smtClean="0"/>
              <a:t>            По данным доклада </a:t>
            </a:r>
            <a:r>
              <a:rPr lang="ru-RU" sz="3800" dirty="0" err="1" smtClean="0"/>
              <a:t>Global</a:t>
            </a:r>
            <a:r>
              <a:rPr lang="ru-RU" sz="3800" dirty="0" smtClean="0"/>
              <a:t> </a:t>
            </a:r>
            <a:r>
              <a:rPr lang="ru-RU" sz="3800" dirty="0" err="1" smtClean="0"/>
              <a:t>Human</a:t>
            </a:r>
            <a:r>
              <a:rPr lang="ru-RU" sz="3800" dirty="0" smtClean="0"/>
              <a:t> </a:t>
            </a:r>
            <a:r>
              <a:rPr lang="ru-RU" sz="3800" dirty="0" err="1" smtClean="0"/>
              <a:t>Capital</a:t>
            </a:r>
            <a:r>
              <a:rPr lang="ru-RU" sz="3800" dirty="0" smtClean="0"/>
              <a:t> 2017, изданного Всемирным экономическим форумом в сентябре 2017 года, Россия занимает очень высокое 4-е место в мире с точки зрения объема человеческого капитала (измеряется в основном через показатели охвата населения разными уровнями формального образования). </a:t>
            </a:r>
          </a:p>
          <a:p>
            <a:pPr algn="just">
              <a:buNone/>
            </a:pPr>
            <a:r>
              <a:rPr lang="ru-RU" sz="3800" dirty="0" smtClean="0"/>
              <a:t>           Но  42-е место по параметрам реального использования навыков в трудовой деятельности и включенности в непрерывное образование. При этом по такому важнейшему для роста экономики индикатору, как «доступность квалифицированных работников», Россия занимает 89-е место в мире. </a:t>
            </a:r>
          </a:p>
          <a:p>
            <a:pPr>
              <a:buNone/>
            </a:pPr>
            <a:endParaRPr lang="ru-RU" sz="3800" dirty="0" smtClean="0"/>
          </a:p>
          <a:p>
            <a:endParaRPr lang="ru-RU" sz="3800" dirty="0" smtClean="0"/>
          </a:p>
          <a:p>
            <a:pPr algn="just">
              <a:buNone/>
            </a:pPr>
            <a:r>
              <a:rPr lang="ru-RU" sz="3800" dirty="0" smtClean="0"/>
              <a:t>       ДВЕНАДЦАТЬ РЕШЕНИЙ ДЛЯ НОВОГО ОБРАЗОВАНИЯ ДОКЛАД ЦЕНТРА СТРАТЕГИЧЕСКИХ РАЗРАБОТОК И ВЫСШЕЙ ШКОЛЫ ЭКОНОМИКИ МОСКВА АПРЕЛЬ 2018</a:t>
            </a:r>
            <a:endParaRPr lang="ru-RU" sz="3800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76672"/>
            <a:ext cx="8229600" cy="5649491"/>
          </a:xfrm>
        </p:spPr>
        <p:txBody>
          <a:bodyPr/>
          <a:lstStyle/>
          <a:p>
            <a:pPr algn="ctr">
              <a:buNone/>
            </a:pPr>
            <a:endParaRPr lang="ru-RU" dirty="0" smtClean="0"/>
          </a:p>
          <a:p>
            <a:pPr algn="ctr">
              <a:buNone/>
            </a:pPr>
            <a:endParaRPr lang="ru-RU" dirty="0" smtClean="0"/>
          </a:p>
          <a:p>
            <a:pPr algn="ctr">
              <a:buNone/>
            </a:pPr>
            <a:endParaRPr lang="ru-RU" dirty="0" smtClean="0"/>
          </a:p>
          <a:p>
            <a:pPr algn="ctr">
              <a:buNone/>
            </a:pPr>
            <a:endParaRPr lang="ru-RU" dirty="0" smtClean="0"/>
          </a:p>
          <a:p>
            <a:pPr algn="ctr">
              <a:buNone/>
            </a:pPr>
            <a:r>
              <a:rPr lang="ru-RU" sz="3600" dirty="0" smtClean="0"/>
              <a:t>Благодарю за внимание</a:t>
            </a:r>
            <a:endParaRPr lang="ru-RU" sz="36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48680"/>
            <a:ext cx="8229600" cy="5577483"/>
          </a:xfrm>
        </p:spPr>
        <p:txBody>
          <a:bodyPr>
            <a:normAutofit lnSpcReduction="10000"/>
          </a:bodyPr>
          <a:lstStyle/>
          <a:p>
            <a:pPr marL="742950" indent="-742950" algn="just">
              <a:buNone/>
            </a:pPr>
            <a:r>
              <a:rPr lang="en-US" sz="3600" dirty="0" smtClean="0"/>
              <a:t>         </a:t>
            </a:r>
            <a:r>
              <a:rPr lang="ru-RU" sz="2800" dirty="0" smtClean="0"/>
              <a:t>           Одним из резервов роста в перспективе выступает инфраструктура, в первую очередь  цифровая инфраструктура экономики. </a:t>
            </a:r>
          </a:p>
          <a:p>
            <a:pPr marL="742950" indent="-742950" algn="just">
              <a:buNone/>
            </a:pPr>
            <a:r>
              <a:rPr lang="ru-RU" sz="2800" dirty="0" smtClean="0"/>
              <a:t>                      Цифровое преобразование (трансформация) выступает  катализатором перемен всех сфер экономической деятельности.</a:t>
            </a:r>
          </a:p>
          <a:p>
            <a:pPr marL="742950" indent="-742950" algn="just">
              <a:buNone/>
            </a:pPr>
            <a:r>
              <a:rPr lang="ru-RU" sz="2800" dirty="0" smtClean="0"/>
              <a:t>                    За рубежом последствия </a:t>
            </a:r>
            <a:r>
              <a:rPr lang="ru-RU" sz="2800" dirty="0" err="1" smtClean="0"/>
              <a:t>цифровизации</a:t>
            </a:r>
            <a:r>
              <a:rPr lang="ru-RU" sz="2800" dirty="0" smtClean="0"/>
              <a:t> сравнивают с последствиями промышленной революции и электрификации.</a:t>
            </a:r>
          </a:p>
          <a:p>
            <a:pPr marL="742950" indent="-742950" algn="just">
              <a:buNone/>
            </a:pPr>
            <a:endParaRPr lang="ru-RU" sz="2800" dirty="0" smtClean="0"/>
          </a:p>
          <a:p>
            <a:pPr marL="742950" indent="-742950" algn="just">
              <a:buNone/>
            </a:pPr>
            <a:r>
              <a:rPr lang="ru-RU" sz="2800" dirty="0" smtClean="0"/>
              <a:t>                      </a:t>
            </a:r>
            <a:endParaRPr lang="ru-RU" sz="3600" dirty="0" smtClean="0"/>
          </a:p>
        </p:txBody>
      </p:sp>
    </p:spTree>
    <p:extLst>
      <p:ext uri="{BB962C8B-B14F-4D97-AF65-F5344CB8AC3E}">
        <p14:creationId xmlns:p14="http://schemas.microsoft.com/office/powerpoint/2010/main" val="276665416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32656"/>
            <a:ext cx="8229600" cy="5793507"/>
          </a:xfrm>
        </p:spPr>
        <p:txBody>
          <a:bodyPr>
            <a:normAutofit lnSpcReduction="10000"/>
          </a:bodyPr>
          <a:lstStyle/>
          <a:p>
            <a:pPr algn="just">
              <a:buNone/>
            </a:pPr>
            <a:r>
              <a:rPr lang="ru-RU" dirty="0" smtClean="0"/>
              <a:t>            </a:t>
            </a:r>
          </a:p>
          <a:p>
            <a:pPr algn="just">
              <a:buNone/>
            </a:pPr>
            <a:r>
              <a:rPr lang="ru-RU" dirty="0" smtClean="0"/>
              <a:t>            По данным EDUCAUSE  (некоммерческой ассоциации, которая помогает высшему образованию повысить влияние ИТ) топ проблем ИТ в высшем образовании: цифровая трансформация обучения; информационная безопасность; стратегическое лидерство; устойчивое финансирование; доступность высшего образования; устойчивое кадровое обеспечение. </a:t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88640"/>
            <a:ext cx="8229600" cy="5937523"/>
          </a:xfrm>
        </p:spPr>
        <p:txBody>
          <a:bodyPr>
            <a:normAutofit fontScale="92500" lnSpcReduction="20000"/>
          </a:bodyPr>
          <a:lstStyle/>
          <a:p>
            <a:pPr algn="just">
              <a:buNone/>
            </a:pPr>
            <a:r>
              <a:rPr lang="ru-RU" dirty="0" smtClean="0"/>
              <a:t>          </a:t>
            </a:r>
          </a:p>
          <a:p>
            <a:pPr algn="just">
              <a:buNone/>
            </a:pPr>
            <a:r>
              <a:rPr lang="ru-RU" dirty="0" smtClean="0"/>
              <a:t>           Цифровая трансформация - культурный, кадровый и технологический сдвиг. Обусловлен достижениями в аналитике, искусственном интеллекте, мобильных устройствах, социальных сетях. </a:t>
            </a:r>
          </a:p>
          <a:p>
            <a:pPr algn="just">
              <a:buNone/>
            </a:pPr>
            <a:r>
              <a:rPr lang="ru-RU" dirty="0" smtClean="0"/>
              <a:t>            Эти движущие силы обеспечивают новый подход ко всему: от цифровых архитектур образовательного процесса до взаимодействия руководителей учебных заведений.</a:t>
            </a:r>
          </a:p>
          <a:p>
            <a:pPr algn="just">
              <a:buNone/>
            </a:pPr>
            <a:r>
              <a:rPr lang="ru-RU" dirty="0" smtClean="0"/>
              <a:t>             Ожидаемые результаты: изменение учебного процесса; методов преподавания и обучения; новые исследовательские возможности; снижение затрат.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76672"/>
            <a:ext cx="8229600" cy="5649491"/>
          </a:xfrm>
        </p:spPr>
        <p:txBody>
          <a:bodyPr>
            <a:normAutofit fontScale="70000" lnSpcReduction="20000"/>
          </a:bodyPr>
          <a:lstStyle/>
          <a:p>
            <a:pPr marL="742950" indent="-742950" algn="just">
              <a:buNone/>
            </a:pPr>
            <a:r>
              <a:rPr lang="ru-RU" dirty="0" smtClean="0"/>
              <a:t>                </a:t>
            </a:r>
            <a:r>
              <a:rPr lang="ru-RU" sz="3400" dirty="0" smtClean="0"/>
              <a:t>Высшее образование испытывает двойственное воздействие, с одной стороны подвергаясь как и все сферы экономической деятельности непосредственному влиянию цифры, с другой –является генератором технологических преобразований.</a:t>
            </a:r>
          </a:p>
          <a:p>
            <a:pPr marL="742950" indent="-742950" algn="just">
              <a:buNone/>
            </a:pPr>
            <a:r>
              <a:rPr lang="ru-RU" sz="3400" dirty="0" smtClean="0"/>
              <a:t>                     И если по имеющимся оценкам технологии изменяются каждые пять лет, то становится понятным с какими серьезными вызовами сталкивается система высшего образования при создании условий для формирования человеческого капитала (</a:t>
            </a:r>
            <a:r>
              <a:rPr lang="ru-RU" sz="3400" b="1" dirty="0" smtClean="0"/>
              <a:t>интеллектуального капитала </a:t>
            </a:r>
            <a:r>
              <a:rPr lang="ru-RU" sz="3400" dirty="0" smtClean="0"/>
              <a:t>— способность генерировать и осваивать инновации, своего рода экономическая проекция творческой деятельности. Интеллектуальный капитал является решающим для модернизации экономики, перехода к новым технологическим укладам). </a:t>
            </a:r>
          </a:p>
          <a:p>
            <a:endParaRPr lang="ru-RU" sz="34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04664"/>
            <a:ext cx="8229600" cy="5721499"/>
          </a:xfrm>
        </p:spPr>
        <p:txBody>
          <a:bodyPr/>
          <a:lstStyle/>
          <a:p>
            <a:pPr algn="just">
              <a:buNone/>
            </a:pPr>
            <a:r>
              <a:rPr lang="ru-RU" b="1" dirty="0" smtClean="0"/>
              <a:t>      </a:t>
            </a:r>
          </a:p>
          <a:p>
            <a:pPr algn="just">
              <a:buNone/>
            </a:pPr>
            <a:r>
              <a:rPr lang="ru-RU" dirty="0" smtClean="0"/>
              <a:t>          Иногда самая хорошая технология - это создание новых эффективных решений, которые осуществляют невидимую работу.  Они не обязательно самые блестящие, но они действительно делают вещи лучше.</a:t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04664"/>
            <a:ext cx="8229600" cy="5721499"/>
          </a:xfrm>
        </p:spPr>
        <p:txBody>
          <a:bodyPr>
            <a:normAutofit fontScale="85000" lnSpcReduction="20000"/>
          </a:bodyPr>
          <a:lstStyle/>
          <a:p>
            <a:pPr algn="just">
              <a:buNone/>
            </a:pPr>
            <a:r>
              <a:rPr lang="ru-RU" dirty="0" smtClean="0"/>
              <a:t>           В настоящее время в практике российской высшей школы превалирует традиционная модель образования, она понятна, апробирована, характеризуется достаточно </a:t>
            </a:r>
            <a:r>
              <a:rPr lang="ru-RU" b="1" dirty="0" smtClean="0"/>
              <a:t>высокими</a:t>
            </a:r>
            <a:r>
              <a:rPr lang="ru-RU" dirty="0" smtClean="0"/>
              <a:t> результатами. </a:t>
            </a:r>
          </a:p>
          <a:p>
            <a:pPr algn="just">
              <a:buNone/>
            </a:pPr>
            <a:r>
              <a:rPr lang="ru-RU" dirty="0" smtClean="0"/>
              <a:t>           Но современные реалии определяют необходимость ее существенной трансформации, которая должна происходить не в результате постепенного улучшения ситуации, а в результате принципиальных изменений. </a:t>
            </a:r>
          </a:p>
          <a:p>
            <a:pPr algn="just">
              <a:buNone/>
            </a:pPr>
            <a:r>
              <a:rPr lang="ru-RU" dirty="0" smtClean="0"/>
              <a:t>           Самым  насущным вопросом становится определение векторов изменения этой модели, и анализ возможных результатов ее внедрения для всех субъектов учебного процесса: преподавателей, студентов, администрации.</a:t>
            </a:r>
            <a:endParaRPr lang="ru-RU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04664"/>
            <a:ext cx="8229600" cy="5721499"/>
          </a:xfrm>
        </p:spPr>
        <p:txBody>
          <a:bodyPr>
            <a:normAutofit fontScale="92500" lnSpcReduction="20000"/>
          </a:bodyPr>
          <a:lstStyle/>
          <a:p>
            <a:pPr algn="just">
              <a:buNone/>
            </a:pPr>
            <a:r>
              <a:rPr lang="ru-RU" dirty="0" smtClean="0"/>
              <a:t>                     Преподаватель – студент: взаимодействие в режиме реального времени, использование интернет, Интернет вещей (</a:t>
            </a:r>
            <a:r>
              <a:rPr lang="ru-RU" dirty="0" err="1" smtClean="0"/>
              <a:t>IoT</a:t>
            </a:r>
            <a:r>
              <a:rPr lang="ru-RU" dirty="0" smtClean="0"/>
              <a:t>) и возможно других продвинутых технологий, о которых сегодня мы не знаем. Использование режима реального времени формирует новую среду образовательного процесса, предполагающую минимальный личный контакт преподавателя со студентами. Акцент делается на самостоятельной работе студентов, и преподаватель должен научить студентов понимать эти новые технологии и работать с ними.</a:t>
            </a:r>
          </a:p>
          <a:p>
            <a:pPr algn="just">
              <a:buNone/>
            </a:pPr>
            <a:r>
              <a:rPr lang="ru-RU" dirty="0" smtClean="0"/>
              <a:t>                     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76672"/>
            <a:ext cx="8229600" cy="5649491"/>
          </a:xfrm>
        </p:spPr>
        <p:txBody>
          <a:bodyPr>
            <a:normAutofit fontScale="62500" lnSpcReduction="20000"/>
          </a:bodyPr>
          <a:lstStyle/>
          <a:p>
            <a:pPr algn="just">
              <a:buNone/>
            </a:pPr>
            <a:r>
              <a:rPr lang="ru-RU" dirty="0" smtClean="0"/>
              <a:t>           </a:t>
            </a:r>
            <a:r>
              <a:rPr lang="ru-RU" dirty="0" err="1" smtClean="0"/>
              <a:t>Он-лайн</a:t>
            </a:r>
            <a:r>
              <a:rPr lang="ru-RU" dirty="0" smtClean="0"/>
              <a:t> обучение - серьезный стимул более тщательной проработки учебно-методического материала, презентаций,  фондов оценочных средств и т.д.,  предлагаемых к использованию в учебном процессе, с точки зрения приближения их содержания к потребностям экономики и «понятности» для обучающихся. </a:t>
            </a:r>
          </a:p>
          <a:p>
            <a:pPr algn="just">
              <a:buNone/>
            </a:pPr>
            <a:r>
              <a:rPr lang="ru-RU" dirty="0" smtClean="0"/>
              <a:t>            Вопросы: </a:t>
            </a:r>
          </a:p>
          <a:p>
            <a:pPr marL="514350" indent="-514350" algn="just">
              <a:buFont typeface="+mj-lt"/>
              <a:buAutoNum type="arabicPeriod"/>
            </a:pPr>
            <a:r>
              <a:rPr lang="ru-RU" dirty="0" smtClean="0"/>
              <a:t>      оценки качества предлагаемых материалов, </a:t>
            </a:r>
          </a:p>
          <a:p>
            <a:pPr marL="514350" indent="-514350" algn="just">
              <a:buFont typeface="+mj-lt"/>
              <a:buAutoNum type="arabicPeriod"/>
            </a:pPr>
            <a:r>
              <a:rPr lang="ru-RU" dirty="0" smtClean="0"/>
              <a:t>      защиты интеллектуальной собственности: методических, учебных и научных материалов преподавателя, используемых при </a:t>
            </a:r>
            <a:r>
              <a:rPr lang="ru-RU" dirty="0" err="1" smtClean="0"/>
              <a:t>он-лайн</a:t>
            </a:r>
            <a:r>
              <a:rPr lang="ru-RU" dirty="0" smtClean="0"/>
              <a:t> обучении. </a:t>
            </a:r>
          </a:p>
          <a:p>
            <a:pPr algn="just">
              <a:buNone/>
            </a:pPr>
            <a:r>
              <a:rPr lang="ru-RU" dirty="0" smtClean="0"/>
              <a:t>            Первый вопрос имеет частичное решение: в рамках проекта «Современная цифровая образовательная среда Российской Федерации», НИУ ВШЭ разработан информационный  ресурс (</a:t>
            </a:r>
            <a:r>
              <a:rPr lang="ru-RU" dirty="0" err="1" smtClean="0"/>
              <a:t>online.edu.ru</a:t>
            </a:r>
            <a:r>
              <a:rPr lang="ru-RU" dirty="0" smtClean="0"/>
              <a:t> - </a:t>
            </a:r>
            <a:r>
              <a:rPr lang="ru-RU" dirty="0" err="1" smtClean="0"/>
              <a:t>ресурс</a:t>
            </a:r>
            <a:r>
              <a:rPr lang="ru-RU" dirty="0" smtClean="0"/>
              <a:t> одного окна), на котором собраны прошедшие экспертизу и рекомендуемые к использованию </a:t>
            </a:r>
            <a:r>
              <a:rPr lang="ru-RU" dirty="0" err="1" smtClean="0"/>
              <a:t>on</a:t>
            </a:r>
            <a:r>
              <a:rPr lang="ru-RU" dirty="0" smtClean="0"/>
              <a:t> - </a:t>
            </a:r>
            <a:r>
              <a:rPr lang="ru-RU" dirty="0" err="1" smtClean="0"/>
              <a:t>line</a:t>
            </a:r>
            <a:r>
              <a:rPr lang="ru-RU" dirty="0" smtClean="0"/>
              <a:t> курсы по ограниченному количеству дисциплин. [https://online.edu.ru/ru/]. В качестве правообладателя курса выступает учебное учреждение, но не автор, разработавший этот курс. </a:t>
            </a:r>
          </a:p>
          <a:p>
            <a:pPr algn="just">
              <a:buNone/>
            </a:pPr>
            <a:r>
              <a:rPr lang="ru-RU" dirty="0" smtClean="0"/>
              <a:t>           Более сложного решения требует второй вопрос, в связи с недостаточно четкой проработанностью нормативных актов по защите интеллектуальной собственности.</a:t>
            </a:r>
            <a:endParaRPr lang="ru-RU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263</TotalTime>
  <Words>1220</Words>
  <Application>Microsoft Office PowerPoint</Application>
  <PresentationFormat>Экран (4:3)</PresentationFormat>
  <Paragraphs>59</Paragraphs>
  <Slides>17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0" baseType="lpstr">
      <vt:lpstr>Arial</vt:lpstr>
      <vt:lpstr>Calibri</vt:lpstr>
      <vt:lpstr>Тема Office</vt:lpstr>
      <vt:lpstr>Роль цифровой среды в развитии социально-экономических отношений  сферы высшего образования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ирина</dc:creator>
  <cp:lastModifiedBy>Rogozhnikova Varvara Nikolaevna</cp:lastModifiedBy>
  <cp:revision>35</cp:revision>
  <dcterms:created xsi:type="dcterms:W3CDTF">2019-01-28T10:27:42Z</dcterms:created>
  <dcterms:modified xsi:type="dcterms:W3CDTF">2019-04-16T10:38:30Z</dcterms:modified>
</cp:coreProperties>
</file>