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52"/>
  </p:notesMasterIdLst>
  <p:sldIdLst>
    <p:sldId id="256" r:id="rId5"/>
    <p:sldId id="270" r:id="rId6"/>
    <p:sldId id="269" r:id="rId7"/>
    <p:sldId id="271" r:id="rId8"/>
    <p:sldId id="272" r:id="rId9"/>
    <p:sldId id="273" r:id="rId10"/>
    <p:sldId id="257" r:id="rId11"/>
    <p:sldId id="262" r:id="rId12"/>
    <p:sldId id="263" r:id="rId13"/>
    <p:sldId id="260" r:id="rId14"/>
    <p:sldId id="258" r:id="rId15"/>
    <p:sldId id="291" r:id="rId16"/>
    <p:sldId id="267" r:id="rId17"/>
    <p:sldId id="277" r:id="rId18"/>
    <p:sldId id="284" r:id="rId19"/>
    <p:sldId id="275" r:id="rId20"/>
    <p:sldId id="276" r:id="rId21"/>
    <p:sldId id="278" r:id="rId22"/>
    <p:sldId id="279" r:id="rId23"/>
    <p:sldId id="285" r:id="rId24"/>
    <p:sldId id="280" r:id="rId25"/>
    <p:sldId id="281" r:id="rId26"/>
    <p:sldId id="292" r:id="rId27"/>
    <p:sldId id="293" r:id="rId28"/>
    <p:sldId id="286" r:id="rId29"/>
    <p:sldId id="288" r:id="rId30"/>
    <p:sldId id="287" r:id="rId31"/>
    <p:sldId id="282" r:id="rId32"/>
    <p:sldId id="283" r:id="rId33"/>
    <p:sldId id="289" r:id="rId34"/>
    <p:sldId id="274" r:id="rId35"/>
    <p:sldId id="290" r:id="rId36"/>
    <p:sldId id="294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7" r:id="rId47"/>
    <p:sldId id="308" r:id="rId48"/>
    <p:sldId id="268" r:id="rId49"/>
    <p:sldId id="295" r:id="rId50"/>
    <p:sldId id="296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410" autoAdjust="0"/>
  </p:normalViewPr>
  <p:slideViewPr>
    <p:cSldViewPr>
      <p:cViewPr varScale="1">
        <p:scale>
          <a:sx n="61" d="100"/>
          <a:sy n="61" d="100"/>
        </p:scale>
        <p:origin x="14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A3931-03CB-4678-A58E-435191AA3C89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1BEE0-1EAB-4B90-91B0-409F14E98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34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Сценарии и …</a:t>
            </a:r>
            <a:endParaRPr lang="ru-RU" baseline="0" dirty="0" smtClean="0"/>
          </a:p>
          <a:p>
            <a:r>
              <a:rPr lang="ru-RU" baseline="0" dirty="0" smtClean="0"/>
              <a:t>БИЗНЕС-ТАРО,</a:t>
            </a:r>
          </a:p>
          <a:p>
            <a:r>
              <a:rPr lang="ru-RU" baseline="0" dirty="0" smtClean="0"/>
              <a:t>МАРДЖИНГЕЙМ,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421ED-3B6D-4ABC-B291-EB80C8836BA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766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BEE0-1EAB-4B90-91B0-409F14E988B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952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BEE0-1EAB-4B90-91B0-409F14E988B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952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Роль преподавателя разнесена: организатор, спикер, модератор, наставник, куратор,</a:t>
            </a:r>
            <a:r>
              <a:rPr lang="ru-RU" baseline="0" dirty="0" smtClean="0"/>
              <a:t> медиатор,…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BEE0-1EAB-4B90-91B0-409F14E988B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8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Роль преподавателя разнесена: организатор, спикер, модератор, наставник, куратор,</a:t>
            </a:r>
            <a:r>
              <a:rPr lang="ru-RU" baseline="0" dirty="0" smtClean="0"/>
              <a:t> медиатор,…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BEE0-1EAB-4B90-91B0-409F14E988B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8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5E54-8840-46F9-B0DA-25E33495C948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32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5E54-8840-46F9-B0DA-25E33495C948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010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BEE0-1EAB-4B90-91B0-409F14E988BD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952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5F66C-B34C-4675-889F-A0604A3D49A2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65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212C5-3789-4D38-B201-7ACA77AAF453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488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C2CA0-127A-4099-8A5A-62B93302E221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718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5AF07-CF1C-4E21-BC8E-4D084102E26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38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32506-5E98-4B52-A37E-C2A3BB3EF71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86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41626-C056-4336-96A7-A662179F8C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208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9CF5A-05C1-42F8-8A14-746596BFD0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6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3F8D-2A2B-4A5D-8190-689F184F34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356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3A6B-25DF-4DD2-8498-26F40F11FF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028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BECE-EE32-4F3B-B108-0BC07061409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866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F50E0-6371-4788-8732-20E3672AAD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319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84116-478B-4BDA-B885-58FE1F90BD91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9718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48F85-91D2-46AF-A089-C7A5F84652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707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21A8-20EE-4133-9C84-8F21B73FADF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3992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AF39-4199-49FC-96BE-1AF9748B3B3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2727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029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5303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0051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201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211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9793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9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CC02-E855-4AA5-BEDD-3438FD152108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676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8651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7287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907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024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472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3181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0859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877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913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7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B10CE-D67D-428D-85FE-39FE383AF99C}" type="datetime1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227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4445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1293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1074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832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476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380E-3666-42A4-90AA-3A8AC37E6580}" type="datetime1">
              <a:rPr lang="ru-RU" smtClean="0"/>
              <a:t>30.06.2017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0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252A-DB0C-4AD6-BB93-73FB650B23DB}" type="datetime1">
              <a:rPr lang="ru-RU" smtClean="0"/>
              <a:t>30.06.2017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35EE-7101-459A-8F66-E441DA014766}" type="datetime1">
              <a:rPr lang="ru-RU" smtClean="0"/>
              <a:t>30.06.2017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899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06D8-08B1-4159-8B9B-E7B91E93902F}" type="datetime1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418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4CBA6-0EB4-47FC-B596-33D7C1DC4B57}" type="datetime1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087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FC4B1-5736-4851-ABAD-9DDBD610631A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348C2-D63A-4119-A3F2-6050C768C3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21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C3E90-D763-4228-9CD8-BF1AE91347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6D2F8-B2FC-43F6-B8A5-DD54130F4E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359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8965B-0D71-44B2-B814-12CEBBD3FB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66E32-EBBA-4F96-9B8E-E032289298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5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DF4C6-6EC1-4A5D-8341-6B1A0E1B6E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D7A44-CE9D-452D-B083-AC12C9F014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08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2250" y="836712"/>
            <a:ext cx="869500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3800" dirty="0" smtClean="0">
                <a:solidFill>
                  <a:srgbClr val="FFC000">
                    <a:alpha val="10000"/>
                  </a:srgbClr>
                </a:solidFill>
                <a:latin typeface="Arial Black" pitchFamily="34" charset="0"/>
              </a:rPr>
              <a:t>ПОЧЕМУ</a:t>
            </a:r>
            <a:endParaRPr lang="ru-RU" sz="8800" dirty="0">
              <a:solidFill>
                <a:srgbClr val="FFC000">
                  <a:alpha val="10000"/>
                </a:srgbClr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atin typeface="Arial Black" pitchFamily="34" charset="0"/>
              </a:rPr>
              <a:t>СЦЕНАРНЫЙ </a:t>
            </a:r>
            <a:br>
              <a:rPr lang="ru-RU" sz="6000" dirty="0" smtClean="0">
                <a:latin typeface="Arial Black" pitchFamily="34" charset="0"/>
              </a:rPr>
            </a:br>
            <a:r>
              <a:rPr lang="ru-RU" sz="6000" dirty="0" smtClean="0">
                <a:latin typeface="Arial Black" pitchFamily="34" charset="0"/>
              </a:rPr>
              <a:t>МЕНЕДЖМЕНТ</a:t>
            </a:r>
            <a:endParaRPr lang="ru-RU" sz="60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559024"/>
          </a:xfrm>
        </p:spPr>
        <p:txBody>
          <a:bodyPr>
            <a:noAutofit/>
          </a:bodyPr>
          <a:lstStyle/>
          <a:p>
            <a:endParaRPr lang="ru-RU" sz="2800" dirty="0" smtClean="0"/>
          </a:p>
          <a:p>
            <a:r>
              <a:rPr lang="ru-RU" sz="2400" dirty="0" smtClean="0"/>
              <a:t>А что если…</a:t>
            </a:r>
            <a:r>
              <a:rPr lang="ru-RU" sz="2300" dirty="0" smtClean="0"/>
              <a:t>?</a:t>
            </a:r>
            <a:endParaRPr lang="ru-RU" sz="23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733256"/>
            <a:ext cx="9144000" cy="563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err="1" smtClean="0">
                <a:solidFill>
                  <a:schemeClr val="bg1">
                    <a:lumMod val="85000"/>
                  </a:schemeClr>
                </a:solidFill>
                <a:latin typeface="Arial Narrow" pitchFamily="34" charset="0"/>
              </a:rPr>
              <a:t>ИУМиБ</a:t>
            </a:r>
            <a:r>
              <a:rPr lang="ru-RU" sz="2800" dirty="0" smtClean="0">
                <a:solidFill>
                  <a:schemeClr val="bg1">
                    <a:lumMod val="85000"/>
                  </a:schemeClr>
                </a:solidFill>
                <a:latin typeface="Arial Narrow" pitchFamily="34" charset="0"/>
              </a:rPr>
              <a:t> 2017</a:t>
            </a:r>
            <a:endParaRPr lang="ru-RU" sz="2800" dirty="0">
              <a:solidFill>
                <a:schemeClr val="bg1">
                  <a:lumMod val="8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(с) Пономарев И.П. 2017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316" y="59140"/>
            <a:ext cx="69589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0070C0">
                    <a:alpha val="8000"/>
                  </a:srgbClr>
                </a:solidFill>
                <a:latin typeface="Arial Black" pitchFamily="34" charset="0"/>
              </a:rPr>
              <a:t>ИСТОРИЯ</a:t>
            </a:r>
            <a:endParaRPr lang="ru-RU" sz="5400" dirty="0">
              <a:solidFill>
                <a:srgbClr val="0070C0">
                  <a:alpha val="8000"/>
                </a:srgbClr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9041" y="2379944"/>
            <a:ext cx="88665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FF0000">
                    <a:alpha val="7000"/>
                  </a:srgbClr>
                </a:solidFill>
                <a:latin typeface="Arial Black" pitchFamily="34" charset="0"/>
              </a:rPr>
              <a:t>МЫШЛЕНИЕ</a:t>
            </a:r>
            <a:endParaRPr lang="ru-RU" sz="8800" dirty="0">
              <a:solidFill>
                <a:srgbClr val="FF0000">
                  <a:alpha val="7000"/>
                </a:srgb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6404" y="3140968"/>
            <a:ext cx="58689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00B050">
                    <a:alpha val="13000"/>
                  </a:srgbClr>
                </a:solidFill>
                <a:latin typeface="Arial Black" pitchFamily="34" charset="0"/>
              </a:rPr>
              <a:t>БУДУЩЕЕ</a:t>
            </a:r>
            <a:endParaRPr lang="ru-RU" sz="7200" dirty="0">
              <a:solidFill>
                <a:srgbClr val="00B050">
                  <a:alpha val="13000"/>
                </a:srgb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50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6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dirty="0" smtClean="0">
                <a:latin typeface="Arial Black" pitchFamily="34" charset="0"/>
              </a:rPr>
              <a:t>ФАКТ: </a:t>
            </a:r>
            <a:r>
              <a:rPr lang="ru-RU" dirty="0"/>
              <a:t>Шкала «</a:t>
            </a:r>
            <a:r>
              <a:rPr lang="ru-RU" dirty="0" err="1"/>
              <a:t>сценарности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FFC000"/>
                </a:solidFill>
                <a:latin typeface="Arial Black" pitchFamily="34" charset="0"/>
              </a:rPr>
              <a:t>7. Миссия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6. Форсайт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5. </a:t>
            </a:r>
            <a:r>
              <a:rPr lang="ru-RU" sz="3600" b="1" dirty="0" err="1" smtClean="0">
                <a:solidFill>
                  <a:srgbClr val="FF0000"/>
                </a:solidFill>
                <a:latin typeface="Arial Black" pitchFamily="34" charset="0"/>
              </a:rPr>
              <a:t>Сценарность</a:t>
            </a:r>
            <a:endParaRPr lang="ru-RU" sz="36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4. Прогнозирование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Arial Black" pitchFamily="34" charset="0"/>
              </a:rPr>
              <a:t>3. Предвидение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2. Планирование</a:t>
            </a:r>
          </a:p>
          <a:p>
            <a:pPr marL="0" indent="0">
              <a:buNone/>
            </a:pPr>
            <a:r>
              <a:rPr lang="ru-RU" sz="3600" b="1" dirty="0" smtClean="0">
                <a:latin typeface="Arial Black" pitchFamily="34" charset="0"/>
              </a:rPr>
              <a:t>1.</a:t>
            </a:r>
            <a:r>
              <a:rPr lang="ru-RU" sz="3600" b="1" dirty="0">
                <a:latin typeface="Arial Black" pitchFamily="34" charset="0"/>
              </a:rPr>
              <a:t> </a:t>
            </a:r>
            <a:r>
              <a:rPr lang="ru-RU" sz="3600" b="1" dirty="0" smtClean="0">
                <a:latin typeface="Arial Black" pitchFamily="34" charset="0"/>
              </a:rPr>
              <a:t>Действие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71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32437" y="1340768"/>
            <a:ext cx="958948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700" dirty="0" smtClean="0">
                <a:solidFill>
                  <a:srgbClr val="0070C0">
                    <a:alpha val="8000"/>
                  </a:srgbClr>
                </a:solidFill>
                <a:latin typeface="Arial Black" pitchFamily="34" charset="0"/>
              </a:rPr>
              <a:t>NEW</a:t>
            </a:r>
            <a:endParaRPr lang="ru-RU" sz="9600" dirty="0">
              <a:solidFill>
                <a:srgbClr val="0070C0">
                  <a:alpha val="8000"/>
                </a:srgbClr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b="1" dirty="0" smtClean="0">
                <a:latin typeface="Arial Black" pitchFamily="34" charset="0"/>
              </a:rPr>
              <a:t>НОВОЕ </a:t>
            </a:r>
            <a:r>
              <a:rPr lang="ru-RU" sz="4000" dirty="0" smtClean="0"/>
              <a:t>в компетенциях</a:t>
            </a:r>
            <a:endParaRPr lang="ru-RU" baseline="30000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4902389"/>
              </p:ext>
            </p:extLst>
          </p:nvPr>
        </p:nvGraphicFramePr>
        <p:xfrm>
          <a:off x="755576" y="1340768"/>
          <a:ext cx="7776864" cy="46848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2560"/>
                <a:gridCol w="3797880"/>
                <a:gridCol w="3816424"/>
              </a:tblGrid>
              <a:tr h="4233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Деятельность</a:t>
                      </a:r>
                      <a:endParaRPr lang="ru-RU" sz="2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Компетенции</a:t>
                      </a:r>
                      <a:endParaRPr lang="ru-RU" sz="2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9718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Работа менеджера </a:t>
                      </a:r>
                      <a:r>
                        <a:rPr lang="ru-RU" sz="2000" dirty="0">
                          <a:effectLst/>
                        </a:rPr>
                        <a:t/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(игра своей роли на «сцене»)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</a:rPr>
                        <a:t>Hard</a:t>
                      </a:r>
                      <a:r>
                        <a:rPr lang="ru-RU" sz="2400" b="1" dirty="0">
                          <a:effectLst/>
                        </a:rPr>
                        <a:t> &amp; </a:t>
                      </a:r>
                      <a:r>
                        <a:rPr lang="en-US" sz="2400" b="1" dirty="0">
                          <a:effectLst/>
                        </a:rPr>
                        <a:t>Soft Skills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710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Режиссура менеджера</a:t>
                      </a:r>
                      <a:r>
                        <a:rPr lang="ru-RU" sz="2000" dirty="0">
                          <a:effectLst/>
                        </a:rPr>
                        <a:t/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(построение организации)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Умение разбираться в людях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Умение привлекать к себе людей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Умение создавать отношения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84494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Сценарий менеджера</a:t>
                      </a:r>
                      <a:r>
                        <a:rPr lang="ru-RU" sz="2000" dirty="0">
                          <a:effectLst/>
                        </a:rPr>
                        <a:t/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(направление развития)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Управление эмоциями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Управление вниманием,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Создание новизны,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Управление форматом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55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3836" y="1340768"/>
            <a:ext cx="801693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900" dirty="0" smtClean="0">
                <a:solidFill>
                  <a:srgbClr val="0070C0">
                    <a:alpha val="8000"/>
                  </a:srgbClr>
                </a:solidFill>
                <a:latin typeface="Arial Black" pitchFamily="34" charset="0"/>
              </a:rPr>
              <a:t>NEW</a:t>
            </a:r>
            <a:endParaRPr lang="ru-RU" sz="8800" dirty="0">
              <a:solidFill>
                <a:srgbClr val="0070C0">
                  <a:alpha val="8000"/>
                </a:srgbClr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b="1" dirty="0" smtClean="0">
                <a:latin typeface="Arial Black" pitchFamily="34" charset="0"/>
              </a:rPr>
              <a:t>НОВОЕ </a:t>
            </a:r>
            <a:r>
              <a:rPr lang="ru-RU" sz="4000" dirty="0" smtClean="0"/>
              <a:t>в компетенциях</a:t>
            </a:r>
            <a:endParaRPr lang="ru-RU" baseline="30000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1356250"/>
              </p:ext>
            </p:extLst>
          </p:nvPr>
        </p:nvGraphicFramePr>
        <p:xfrm>
          <a:off x="611561" y="1264693"/>
          <a:ext cx="7920878" cy="50661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2087"/>
                <a:gridCol w="4104456"/>
                <a:gridCol w="3024335"/>
              </a:tblGrid>
              <a:tr h="3315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Шаг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Описание особенностей мышления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Необходимые компетенции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02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Способность реагировать и 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решать задачи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Активность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Действенность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02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Способность составлять и действовать по плану/программе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Воля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Исполнительность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02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Способность предвидеть, что произойдет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или что может произойти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Мониторинг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Оценка риска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02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Способность заглянуть в будущее 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и создать некоторый желаемый образ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Постановка цели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Достижение результата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02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Способность понимать изменения в отрасли, технологии, окружении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Экспертиза по рынку/технологии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 err="1">
                          <a:effectLst/>
                        </a:rPr>
                        <a:t>Договороспособность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02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6.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Способность понимать действующие </a:t>
                      </a:r>
                      <a:r>
                        <a:rPr lang="ru-RU" sz="1800" dirty="0" smtClean="0">
                          <a:effectLst/>
                        </a:rPr>
                        <a:t>силы, закономерности и константы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Концептуальное мышление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Постановка экспериментов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268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b="1" dirty="0" smtClean="0">
                <a:latin typeface="Arial Black" pitchFamily="34" charset="0"/>
              </a:rPr>
              <a:t>СЦЕНАРИИ В ИГРЕ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577817" y="1325481"/>
            <a:ext cx="7988367" cy="5171381"/>
            <a:chOff x="836712" y="0"/>
            <a:chExt cx="6858000" cy="457200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87" t="19786" b="8887"/>
            <a:stretch/>
          </p:blipFill>
          <p:spPr>
            <a:xfrm>
              <a:off x="836712" y="0"/>
              <a:ext cx="6858000" cy="4572000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836712" y="3396251"/>
              <a:ext cx="6858000" cy="108012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 smtClean="0">
                  <a:solidFill>
                    <a:schemeClr val="tx1"/>
                  </a:solidFill>
                  <a:latin typeface="Century Gothic" pitchFamily="34" charset="0"/>
                </a:rPr>
                <a:t>MARGINGAME</a:t>
              </a:r>
            </a:p>
            <a:p>
              <a:r>
                <a:rPr lang="ru-RU" sz="2400" dirty="0" smtClean="0">
                  <a:solidFill>
                    <a:schemeClr val="tx1"/>
                  </a:solidFill>
                  <a:latin typeface="Century Gothic" pitchFamily="34" charset="0"/>
                </a:rPr>
                <a:t>Абхазия, г. </a:t>
              </a:r>
              <a:r>
                <a:rPr lang="ru-RU" sz="2400" dirty="0" err="1" smtClean="0">
                  <a:solidFill>
                    <a:schemeClr val="tx1"/>
                  </a:solidFill>
                  <a:latin typeface="Century Gothic" pitchFamily="34" charset="0"/>
                </a:rPr>
                <a:t>Сухум</a:t>
              </a:r>
              <a:r>
                <a:rPr lang="ru-RU" sz="2400" dirty="0" smtClean="0">
                  <a:solidFill>
                    <a:schemeClr val="tx1"/>
                  </a:solidFill>
                  <a:latin typeface="Century Gothic" pitchFamily="34" charset="0"/>
                </a:rPr>
                <a:t>,  3.04.17</a:t>
              </a:r>
              <a:endParaRPr lang="ru-RU" sz="2400" dirty="0">
                <a:solidFill>
                  <a:schemeClr val="tx1"/>
                </a:solidFill>
                <a:latin typeface="Century Gothic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0155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Штриховая стрелка вправо 11"/>
          <p:cNvSpPr/>
          <p:nvPr/>
        </p:nvSpPr>
        <p:spPr>
          <a:xfrm>
            <a:off x="572095" y="2708920"/>
            <a:ext cx="7960347" cy="720080"/>
          </a:xfrm>
          <a:prstGeom prst="striped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Arial Black" pitchFamily="34" charset="0"/>
              </a:rPr>
              <a:t>МЕСТО и ЗАДАЧА ИГРЫ</a:t>
            </a:r>
            <a:br>
              <a:rPr lang="ru-RU" sz="3200" dirty="0" smtClean="0">
                <a:latin typeface="Arial Black" pitchFamily="34" charset="0"/>
              </a:rPr>
            </a:br>
            <a:r>
              <a:rPr lang="ru-RU" sz="3200" dirty="0" smtClean="0">
                <a:latin typeface="Arial Black" pitchFamily="34" charset="0"/>
              </a:rPr>
              <a:t>в учебном процессе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 rot="10800000">
            <a:off x="4309896" y="3140968"/>
            <a:ext cx="550136" cy="1728191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6200000">
            <a:off x="7150200" y="4307183"/>
            <a:ext cx="2880319" cy="547887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6200000">
            <a:off x="5652113" y="3933062"/>
            <a:ext cx="2132078" cy="547887"/>
          </a:xfrm>
          <a:prstGeom prst="rightArrow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72315" y="1877923"/>
            <a:ext cx="172342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ЗАМЫСЕЛ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dirty="0" smtClean="0"/>
              <a:t>(план)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187591" y="1877923"/>
            <a:ext cx="17768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РЕЗУЛЬТАТ</a:t>
            </a:r>
            <a:br>
              <a:rPr lang="ru-RU" sz="2800" dirty="0" smtClean="0"/>
            </a:br>
            <a:r>
              <a:rPr lang="ru-RU" dirty="0" smtClean="0"/>
              <a:t>(продукт</a:t>
            </a:r>
            <a:r>
              <a:rPr lang="en-US" dirty="0" smtClean="0"/>
              <a:t>)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55576" y="4365104"/>
            <a:ext cx="762407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ПРОБЛЕМАТИЗАЦИЯ</a:t>
            </a:r>
          </a:p>
          <a:p>
            <a:r>
              <a:rPr lang="ru-RU" sz="2800" dirty="0"/>
              <a:t>	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ПОДДЕРЖАНИЕ ИНТЕРЕСА</a:t>
            </a:r>
          </a:p>
          <a:p>
            <a:r>
              <a:rPr lang="ru-RU" sz="2800" dirty="0" smtClean="0"/>
              <a:t>		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ПОСТАНОВКА ЭКСПЕРИМЕНТА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				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КОНТРОЛЬ РЕЗУЛЬТАТОВ</a:t>
            </a:r>
            <a:endParaRPr lang="ru-RU" sz="1400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Пономарев И.П.</a:t>
            </a:r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0800000">
            <a:off x="683569" y="3140968"/>
            <a:ext cx="550136" cy="1296144"/>
          </a:xfrm>
          <a:prstGeom prst="downArrow">
            <a:avLst/>
          </a:prstGeom>
          <a:gradFill>
            <a:gsLst>
              <a:gs pos="0">
                <a:srgbClr val="FF0000"/>
              </a:gs>
              <a:gs pos="80000">
                <a:srgbClr val="FF0000"/>
              </a:gs>
              <a:gs pos="100000">
                <a:srgbClr val="FF000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78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5" grpId="0" animBg="1"/>
      <p:bldP spid="6" grpId="0" animBg="1"/>
      <p:bldP spid="15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558145" y="3416959"/>
            <a:ext cx="4572000" cy="3429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56477" y="5894"/>
            <a:ext cx="4573668" cy="341530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ru-RU" sz="11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</a:br>
            <a:r>
              <a:rPr lang="ru-RU" sz="61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ПОЧЕМУ</a:t>
            </a:r>
            <a:r>
              <a:rPr lang="ru-RU" sz="54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ru-RU" sz="54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</a:br>
            <a:r>
              <a:rPr lang="ru-RU" sz="24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обладая одинаковой </a:t>
            </a:r>
            <a:r>
              <a:rPr lang="ru-RU" sz="16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ru-RU" sz="16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</a:br>
            <a:r>
              <a:rPr lang="ru-RU" sz="35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информацией</a:t>
            </a:r>
          </a:p>
          <a:p>
            <a:pPr lvl="0" algn="ctr"/>
            <a:r>
              <a:rPr lang="ru-RU" sz="155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одни инвесторы зарабатывают</a:t>
            </a:r>
            <a:r>
              <a:rPr lang="ru-RU" sz="16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, </a:t>
            </a:r>
            <a:br>
              <a:rPr lang="ru-RU" sz="16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</a:br>
            <a:r>
              <a:rPr lang="ru-RU" sz="20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а другие теряют деньги?</a:t>
            </a:r>
            <a:r>
              <a:rPr lang="ru-RU" sz="1600" b="1" dirty="0" smtClean="0">
                <a:solidFill>
                  <a:srgbClr val="C898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097088" y="2951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-15523" y="-6171"/>
            <a:ext cx="4573668" cy="341530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Century Gothic" pitchFamily="34" charset="0"/>
              <a:ea typeface="Calibri" pitchFamily="34" charset="0"/>
              <a:cs typeface="Calibri" pitchFamily="34" charset="0"/>
            </a:endParaRPr>
          </a:p>
          <a:p>
            <a:pPr lvl="0" algn="ctr"/>
            <a:r>
              <a:rPr lang="ru-RU" sz="2000" b="1" dirty="0" smtClean="0">
                <a:solidFill>
                  <a:srgbClr val="00B05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ХОЧЕШЬ УЗНАТЬ</a:t>
            </a:r>
            <a:r>
              <a:rPr lang="ru-RU" sz="2800" b="1" dirty="0" smtClean="0">
                <a:solidFill>
                  <a:srgbClr val="00B05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lvl="0" algn="ctr"/>
            <a:r>
              <a:rPr lang="ru-RU" sz="6600" b="1" dirty="0" smtClean="0">
                <a:solidFill>
                  <a:srgbClr val="00B05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КАК?</a:t>
            </a:r>
            <a:endParaRPr lang="ru-RU" sz="6000" b="1" dirty="0" smtClean="0">
              <a:solidFill>
                <a:srgbClr val="00B050"/>
              </a:solidFill>
              <a:latin typeface="Century Gothic" pitchFamily="34" charset="0"/>
              <a:ea typeface="Calibri" pitchFamily="34" charset="0"/>
              <a:cs typeface="Calibri" pitchFamily="34" charset="0"/>
            </a:endParaRPr>
          </a:p>
          <a:p>
            <a:pPr lvl="0" algn="ctr"/>
            <a:r>
              <a:rPr lang="ru-RU" sz="2350" b="1" dirty="0" smtClean="0">
                <a:solidFill>
                  <a:srgbClr val="00B050"/>
                </a:solidFill>
              </a:rPr>
              <a:t>работает вторая</a:t>
            </a:r>
            <a:r>
              <a:rPr lang="ru-RU" sz="2300" b="1" dirty="0" smtClean="0">
                <a:solidFill>
                  <a:srgbClr val="00B050"/>
                </a:solidFill>
              </a:rPr>
              <a:t/>
            </a:r>
            <a:br>
              <a:rPr lang="ru-RU" sz="2300" b="1" dirty="0" smtClean="0">
                <a:solidFill>
                  <a:srgbClr val="00B050"/>
                </a:solidFill>
              </a:rPr>
            </a:br>
            <a:r>
              <a:rPr lang="ru-RU" sz="3000" b="1" dirty="0" smtClean="0">
                <a:solidFill>
                  <a:srgbClr val="00B050"/>
                </a:solidFill>
              </a:rPr>
              <a:t>НЕВИДИМАЯ</a:t>
            </a:r>
            <a:r>
              <a:rPr lang="ru-RU" sz="2300" b="1" dirty="0" smtClean="0">
                <a:solidFill>
                  <a:srgbClr val="00B050"/>
                </a:solidFill>
              </a:rPr>
              <a:t/>
            </a:r>
            <a:br>
              <a:rPr lang="ru-RU" sz="23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РУКА РЫНКА?</a:t>
            </a:r>
            <a:endParaRPr lang="en-US" sz="2300" b="1" dirty="0" smtClean="0">
              <a:solidFill>
                <a:srgbClr val="00B05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-17191" y="3408363"/>
            <a:ext cx="4573668" cy="341530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900" b="1" dirty="0" smtClean="0">
                <a:solidFill>
                  <a:srgbClr val="C000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ХОЧЕШЬ  ПОЧУВСТВОВАТЬ  СЕБЯ</a:t>
            </a:r>
          </a:p>
          <a:p>
            <a:pPr lvl="0" algn="ctr"/>
            <a:r>
              <a:rPr lang="ru-RU" sz="4400" b="1" dirty="0" smtClean="0">
                <a:solidFill>
                  <a:srgbClr val="C000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ИНВЕСТОРОМ</a:t>
            </a:r>
          </a:p>
          <a:p>
            <a:pPr lvl="0" algn="ctr"/>
            <a:r>
              <a:rPr lang="ru-RU" sz="2600" b="1" dirty="0" smtClean="0">
                <a:solidFill>
                  <a:srgbClr val="C000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или</a:t>
            </a:r>
            <a:br>
              <a:rPr lang="ru-RU" sz="2600" b="1" dirty="0" smtClean="0">
                <a:solidFill>
                  <a:srgbClr val="C000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</a:br>
            <a:r>
              <a:rPr lang="ru-RU" sz="4100" b="1" dirty="0">
                <a:solidFill>
                  <a:srgbClr val="C00000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СПЕКУЛЯНТОМ</a:t>
            </a:r>
            <a:endParaRPr lang="en-US" sz="4100" b="1" dirty="0">
              <a:solidFill>
                <a:srgbClr val="C00000"/>
              </a:solidFill>
              <a:latin typeface="Century Gothic" pitchFamily="34" charset="0"/>
              <a:ea typeface="Calibri" pitchFamily="34" charset="0"/>
              <a:cs typeface="Calibri" pitchFamily="34" charset="0"/>
            </a:endParaRPr>
          </a:p>
          <a:p>
            <a:pPr lvl="0" algn="ctr"/>
            <a:r>
              <a:rPr lang="ru-RU" sz="2100" b="1" dirty="0" smtClean="0">
                <a:solidFill>
                  <a:srgbClr val="C00000"/>
                </a:solidFill>
              </a:rPr>
              <a:t>И РЕШИТЬ КЕМ БЫТЬ НА РЫНКЕ?</a:t>
            </a:r>
            <a:endParaRPr lang="en-US" sz="2100" b="1" dirty="0" smtClean="0">
              <a:solidFill>
                <a:srgbClr val="C00000"/>
              </a:solidFill>
            </a:endParaRPr>
          </a:p>
          <a:p>
            <a:pPr lvl="0" algn="ctr"/>
            <a:endParaRPr lang="ru-RU" sz="1500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56477" y="3408363"/>
            <a:ext cx="4573668" cy="341530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500" b="1" dirty="0" smtClean="0">
                <a:solidFill>
                  <a:srgbClr val="0000FF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ХОЧЕШЬ  УЗНАТЬ </a:t>
            </a:r>
            <a:r>
              <a:rPr lang="ru-RU" sz="2000" b="1" dirty="0" smtClean="0">
                <a:solidFill>
                  <a:srgbClr val="0000FF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</a:br>
            <a:r>
              <a:rPr lang="ru-RU" sz="7200" b="1" dirty="0" smtClean="0">
                <a:solidFill>
                  <a:srgbClr val="0000FF"/>
                </a:solidFill>
                <a:latin typeface="Century Gothic" pitchFamily="34" charset="0"/>
                <a:ea typeface="Calibri" pitchFamily="34" charset="0"/>
                <a:cs typeface="Calibri" pitchFamily="34" charset="0"/>
              </a:rPr>
              <a:t>КТО?</a:t>
            </a:r>
            <a:endParaRPr lang="ru-RU" sz="6000" b="1" dirty="0" smtClean="0">
              <a:solidFill>
                <a:srgbClr val="0000FF"/>
              </a:solidFill>
              <a:latin typeface="Century Gothic" pitchFamily="34" charset="0"/>
              <a:ea typeface="Calibri" pitchFamily="34" charset="0"/>
              <a:cs typeface="Calibri" pitchFamily="34" charset="0"/>
            </a:endParaRPr>
          </a:p>
          <a:p>
            <a:pPr lvl="0" algn="ctr"/>
            <a:r>
              <a:rPr lang="ru-RU" sz="3500" b="1" dirty="0" smtClean="0">
                <a:solidFill>
                  <a:srgbClr val="0000FF"/>
                </a:solidFill>
                <a:latin typeface="Century Gothic" pitchFamily="34" charset="0"/>
                <a:cs typeface="Calibri" pitchFamily="34" charset="0"/>
              </a:rPr>
              <a:t>определяет</a:t>
            </a:r>
            <a:r>
              <a:rPr lang="ru-RU" sz="2800" b="1" dirty="0" smtClean="0">
                <a:solidFill>
                  <a:srgbClr val="0000FF"/>
                </a:solidFill>
                <a:latin typeface="Century Gothic" pitchFamily="34" charset="0"/>
                <a:cs typeface="Calibri" pitchFamily="34" charset="0"/>
              </a:rPr>
              <a:t/>
            </a:r>
            <a:br>
              <a:rPr lang="ru-RU" sz="2800" b="1" dirty="0" smtClean="0">
                <a:solidFill>
                  <a:srgbClr val="0000FF"/>
                </a:solidFill>
                <a:latin typeface="Century Gothic" pitchFamily="34" charset="0"/>
                <a:cs typeface="Calibri" pitchFamily="34" charset="0"/>
              </a:rPr>
            </a:br>
            <a:r>
              <a:rPr lang="ru-RU" sz="3000" b="1" dirty="0" smtClean="0">
                <a:solidFill>
                  <a:srgbClr val="0000FF"/>
                </a:solidFill>
                <a:latin typeface="Century Gothic" pitchFamily="34" charset="0"/>
                <a:cs typeface="Calibri" pitchFamily="34" charset="0"/>
              </a:rPr>
              <a:t>твои решения</a:t>
            </a:r>
            <a:endParaRPr lang="ru-RU" sz="2400" b="1" dirty="0">
              <a:solidFill>
                <a:srgbClr val="0000FF"/>
              </a:solidFill>
              <a:latin typeface="Century Gothic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83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Arial Black" pitchFamily="34" charset="0"/>
              </a:rPr>
              <a:t>СЦЕНАРИЙ ИГРЫ </a:t>
            </a:r>
            <a:r>
              <a:rPr lang="ru-RU" sz="3200" dirty="0" smtClean="0">
                <a:latin typeface="Arial Narrow" pitchFamily="34" charset="0"/>
              </a:rPr>
              <a:t>(30 минут – 3 часа)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1393612"/>
            <a:ext cx="23150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Правила игры</a:t>
            </a:r>
            <a:endParaRPr lang="ru-RU" sz="1400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Пономарев И.П.</a:t>
            </a:r>
            <a:endParaRPr lang="ru-RU"/>
          </a:p>
        </p:txBody>
      </p:sp>
      <p:sp>
        <p:nvSpPr>
          <p:cNvPr id="3" name="Пятиугольник 2"/>
          <p:cNvSpPr/>
          <p:nvPr/>
        </p:nvSpPr>
        <p:spPr>
          <a:xfrm>
            <a:off x="251520" y="1307669"/>
            <a:ext cx="707117" cy="609163"/>
          </a:xfrm>
          <a:prstGeom prst="homePlate">
            <a:avLst/>
          </a:prstGeom>
          <a:solidFill>
            <a:srgbClr val="00B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71600" y="1268760"/>
            <a:ext cx="0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ятиугольник 15"/>
          <p:cNvSpPr/>
          <p:nvPr/>
        </p:nvSpPr>
        <p:spPr>
          <a:xfrm>
            <a:off x="971600" y="2027749"/>
            <a:ext cx="2160240" cy="609163"/>
          </a:xfrm>
          <a:prstGeom prst="homePlate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131840" y="1988840"/>
            <a:ext cx="0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ятиугольник 17"/>
          <p:cNvSpPr/>
          <p:nvPr/>
        </p:nvSpPr>
        <p:spPr>
          <a:xfrm>
            <a:off x="3131840" y="2747829"/>
            <a:ext cx="734751" cy="609163"/>
          </a:xfrm>
          <a:prstGeom prst="homePlate">
            <a:avLst/>
          </a:prstGeom>
          <a:solidFill>
            <a:srgbClr val="0070C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851920" y="2708920"/>
            <a:ext cx="0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ятиугольник 20"/>
          <p:cNvSpPr/>
          <p:nvPr/>
        </p:nvSpPr>
        <p:spPr>
          <a:xfrm>
            <a:off x="3851920" y="3467909"/>
            <a:ext cx="2160240" cy="609163"/>
          </a:xfrm>
          <a:prstGeom prst="homePlate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131840" y="2113692"/>
            <a:ext cx="2115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Первый этап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012160" y="3553852"/>
            <a:ext cx="2012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Второй этап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3851920" y="2833772"/>
            <a:ext cx="4263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Промежуточный результат</a:t>
            </a:r>
            <a:endParaRPr lang="ru-RU" sz="14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012160" y="3429000"/>
            <a:ext cx="0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ятиугольник 25"/>
          <p:cNvSpPr/>
          <p:nvPr/>
        </p:nvSpPr>
        <p:spPr>
          <a:xfrm>
            <a:off x="6012160" y="4187989"/>
            <a:ext cx="720080" cy="609163"/>
          </a:xfrm>
          <a:prstGeom prst="homePlate">
            <a:avLst/>
          </a:prstGeom>
          <a:solidFill>
            <a:srgbClr val="0070C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3572189" y="4230960"/>
            <a:ext cx="2399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dirty="0" smtClean="0"/>
              <a:t>Итог результат</a:t>
            </a:r>
            <a:endParaRPr lang="ru-RU" sz="1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730462" y="4149080"/>
            <a:ext cx="0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ятиугольник 28"/>
          <p:cNvSpPr/>
          <p:nvPr/>
        </p:nvSpPr>
        <p:spPr>
          <a:xfrm>
            <a:off x="6732240" y="4908069"/>
            <a:ext cx="1440160" cy="609163"/>
          </a:xfrm>
          <a:prstGeom prst="homePlate">
            <a:avLst/>
          </a:prstGeom>
          <a:solidFill>
            <a:srgbClr val="00B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011825" y="5013176"/>
            <a:ext cx="3671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dirty="0" smtClean="0"/>
              <a:t>Обсуждение стратегий</a:t>
            </a:r>
            <a:endParaRPr lang="ru-RU" sz="1400" dirty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8172400" y="4869160"/>
            <a:ext cx="0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ятиугольник 31"/>
          <p:cNvSpPr/>
          <p:nvPr/>
        </p:nvSpPr>
        <p:spPr>
          <a:xfrm>
            <a:off x="8172400" y="5628149"/>
            <a:ext cx="720080" cy="609163"/>
          </a:xfrm>
          <a:prstGeom prst="homePlate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560858" y="5714092"/>
            <a:ext cx="2538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dirty="0" smtClean="0"/>
              <a:t>Обратная связь</a:t>
            </a:r>
            <a:endParaRPr lang="ru-RU" sz="14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8892480" y="1268760"/>
            <a:ext cx="0" cy="50405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51520" y="1268760"/>
            <a:ext cx="0" cy="50405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398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16" grpId="0" animBg="1"/>
      <p:bldP spid="18" grpId="0" animBg="1"/>
      <p:bldP spid="21" grpId="0" animBg="1"/>
      <p:bldP spid="22" grpId="0"/>
      <p:bldP spid="23" grpId="0"/>
      <p:bldP spid="24" grpId="0"/>
      <p:bldP spid="26" grpId="0" animBg="1"/>
      <p:bldP spid="27" grpId="0"/>
      <p:bldP spid="29" grpId="0" animBg="1"/>
      <p:bldP spid="30" grpId="0"/>
      <p:bldP spid="32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MARGIN</a:t>
            </a:r>
            <a:r>
              <a:rPr lang="en-US" b="1" dirty="0" smtClean="0"/>
              <a:t>GAME (24.04.14)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10119" y="1556792"/>
            <a:ext cx="3418265" cy="2016224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lumMod val="86000"/>
                </a:schemeClr>
              </a:gs>
              <a:gs pos="44000">
                <a:schemeClr val="accent1">
                  <a:tint val="37000"/>
                  <a:satMod val="300000"/>
                  <a:lumMod val="92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АКЦИИ</a:t>
            </a:r>
            <a:r>
              <a:rPr lang="ru-RU" sz="1600" b="1" dirty="0" smtClean="0"/>
              <a:t>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ГАЗПРОМ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[10]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9" y="1556792"/>
            <a:ext cx="3384376" cy="20162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МАЛЫЙ БИЗНЕС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РЕСТОРАН</a:t>
            </a:r>
            <a:br>
              <a:rPr lang="ru-RU" sz="3600" b="1" dirty="0" smtClean="0"/>
            </a:br>
            <a:r>
              <a:rPr lang="ru-RU" sz="3600" b="1" dirty="0" smtClean="0"/>
              <a:t>(10</a:t>
            </a:r>
            <a:r>
              <a:rPr lang="ru-RU" sz="2400" b="1" dirty="0" smtClean="0"/>
              <a:t>млн.</a:t>
            </a:r>
            <a:r>
              <a:rPr lang="en-US" sz="3600" b="1" dirty="0" smtClean="0"/>
              <a:t>$)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43609" y="3789040"/>
            <a:ext cx="3384375" cy="2016224"/>
          </a:xfrm>
          <a:prstGeom prst="rect">
            <a:avLst/>
          </a:prstGeom>
          <a:gradFill>
            <a:gsLst>
              <a:gs pos="0">
                <a:schemeClr val="dk1">
                  <a:tint val="50000"/>
                  <a:satMod val="300000"/>
                  <a:lumMod val="32000"/>
                  <a:lumOff val="68000"/>
                </a:schemeClr>
              </a:gs>
              <a:gs pos="35000">
                <a:schemeClr val="dk1">
                  <a:tint val="37000"/>
                  <a:satMod val="300000"/>
                  <a:lumMod val="76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СТАРТАП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en-US" sz="3600" b="1" dirty="0" smtClean="0"/>
              <a:t>STARTUP</a:t>
            </a:r>
            <a:br>
              <a:rPr lang="en-US" sz="3600" b="1" dirty="0" smtClean="0"/>
            </a:br>
            <a:r>
              <a:rPr lang="ru-RU" sz="3600" b="1" dirty="0" smtClean="0"/>
              <a:t>х10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10119" y="3789040"/>
            <a:ext cx="3418265" cy="2016224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ДЕПОЗИТ</a:t>
            </a:r>
            <a:r>
              <a:rPr lang="ru-RU" sz="1200" b="1" dirty="0" smtClean="0"/>
              <a:t> </a:t>
            </a:r>
            <a:br>
              <a:rPr lang="ru-RU" sz="1200" b="1" dirty="0" smtClean="0"/>
            </a:br>
            <a:r>
              <a:rPr lang="en-US" sz="3600" b="1" dirty="0" smtClean="0"/>
              <a:t>HOME BANK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10%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2547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MARGIN</a:t>
            </a:r>
            <a:r>
              <a:rPr lang="en-US" b="1" dirty="0" smtClean="0"/>
              <a:t>GAME (</a:t>
            </a:r>
            <a:r>
              <a:rPr lang="ru-RU" b="1" dirty="0" smtClean="0"/>
              <a:t>15</a:t>
            </a:r>
            <a:r>
              <a:rPr lang="en-US" b="1" dirty="0" smtClean="0"/>
              <a:t>.0</a:t>
            </a:r>
            <a:r>
              <a:rPr lang="ru-RU" b="1" dirty="0" smtClean="0"/>
              <a:t>5</a:t>
            </a:r>
            <a:r>
              <a:rPr lang="en-US" b="1" dirty="0" smtClean="0"/>
              <a:t>.1</a:t>
            </a:r>
            <a:r>
              <a:rPr lang="ru-RU" b="1" dirty="0" smtClean="0"/>
              <a:t>6</a:t>
            </a:r>
            <a:r>
              <a:rPr lang="en-US" b="1" dirty="0" smtClean="0"/>
              <a:t>)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10119" y="1268760"/>
            <a:ext cx="3706297" cy="2304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АКЦИИ</a:t>
            </a:r>
            <a:r>
              <a:rPr lang="ru-RU" sz="1600" b="1" dirty="0" smtClean="0"/>
              <a:t>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ГАЗПРОМ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[1</a:t>
            </a:r>
            <a:r>
              <a:rPr lang="ru-RU" sz="3600" b="1" dirty="0" smtClean="0"/>
              <a:t>2</a:t>
            </a:r>
            <a:r>
              <a:rPr lang="en-US" sz="3600" b="1" dirty="0" smtClean="0"/>
              <a:t>]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9" y="1556792"/>
            <a:ext cx="3384376" cy="2016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АКЦИИ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РОСНЕФТЬ</a:t>
            </a:r>
            <a:br>
              <a:rPr lang="ru-RU" sz="3600" b="1" dirty="0" smtClean="0"/>
            </a:br>
            <a:r>
              <a:rPr lang="en-US" sz="3600" b="1" dirty="0" smtClean="0"/>
              <a:t>[</a:t>
            </a:r>
            <a:r>
              <a:rPr lang="ru-RU" sz="3600" b="1" dirty="0"/>
              <a:t>8</a:t>
            </a:r>
            <a:r>
              <a:rPr lang="en-US" sz="3600" b="1" dirty="0" smtClean="0"/>
              <a:t>]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789040"/>
            <a:ext cx="2520280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АКЦИИ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НАНОТЕХ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[</a:t>
            </a:r>
            <a:r>
              <a:rPr lang="ru-RU" sz="3600" b="1" dirty="0"/>
              <a:t>3</a:t>
            </a:r>
            <a:r>
              <a:rPr lang="en-US" sz="3600" b="1" dirty="0" smtClean="0"/>
              <a:t>]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10119" y="3789040"/>
            <a:ext cx="3274249" cy="18722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АКЦИИ</a:t>
            </a:r>
            <a:r>
              <a:rPr lang="ru-RU" sz="1200" b="1" dirty="0" smtClean="0"/>
              <a:t> </a:t>
            </a:r>
            <a:br>
              <a:rPr lang="ru-RU" sz="1200" b="1" dirty="0" smtClean="0"/>
            </a:br>
            <a:r>
              <a:rPr lang="ru-RU" sz="3600" b="1" dirty="0" smtClean="0"/>
              <a:t>ЦВЕТМЕТ</a:t>
            </a:r>
          </a:p>
          <a:p>
            <a:pPr algn="ctr"/>
            <a:r>
              <a:rPr lang="en-US" sz="3600" b="1" dirty="0" smtClean="0"/>
              <a:t>[</a:t>
            </a:r>
            <a:r>
              <a:rPr lang="ru-RU" sz="3600" b="1" dirty="0"/>
              <a:t>7</a:t>
            </a:r>
            <a:r>
              <a:rPr lang="en-US" sz="3600" b="1" dirty="0" smtClean="0"/>
              <a:t>]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5067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РЫНОК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10119" y="1556792"/>
            <a:ext cx="3418265" cy="2016224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lumMod val="86000"/>
                </a:schemeClr>
              </a:gs>
              <a:gs pos="44000">
                <a:schemeClr val="accent1">
                  <a:tint val="37000"/>
                  <a:satMod val="300000"/>
                  <a:lumMod val="92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АКЦИИ</a:t>
            </a:r>
            <a:r>
              <a:rPr lang="ru-RU" sz="1600" b="1" dirty="0" smtClean="0"/>
              <a:t>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ГАЗПРОМ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[10]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4077072"/>
            <a:ext cx="80672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Доходность акций Газпрома зависит от количества активов, </a:t>
            </a:r>
            <a:br>
              <a:rPr lang="ru-RU" sz="2400" dirty="0" smtClean="0"/>
            </a:br>
            <a:r>
              <a:rPr lang="ru-RU" sz="2400" dirty="0" smtClean="0"/>
              <a:t>которые инвестируют участники игры</a:t>
            </a:r>
          </a:p>
          <a:p>
            <a:r>
              <a:rPr lang="ru-RU" sz="2400" dirty="0" smtClean="0"/>
              <a:t>Если инвестируют 5 активов, то доходность составит +100%</a:t>
            </a:r>
            <a:br>
              <a:rPr lang="ru-RU" sz="2400" dirty="0" smtClean="0"/>
            </a:br>
            <a:r>
              <a:rPr lang="ru-RU" sz="2400" dirty="0" smtClean="0"/>
              <a:t>и величина актива увеличится в 2 раза!</a:t>
            </a:r>
          </a:p>
          <a:p>
            <a:r>
              <a:rPr lang="ru-RU" sz="2400" dirty="0" smtClean="0"/>
              <a:t>Если инвестируют 15 активов, то доходность составит -33%</a:t>
            </a:r>
            <a:br>
              <a:rPr lang="ru-RU" sz="2400" dirty="0" smtClean="0"/>
            </a:br>
            <a:r>
              <a:rPr lang="ru-RU" sz="2400" dirty="0" smtClean="0"/>
              <a:t>и величина актива уменьшится в 0,66 раза!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1687" y="1556792"/>
            <a:ext cx="3418265" cy="20162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АКЦИИ</a:t>
            </a:r>
            <a:r>
              <a:rPr lang="en-US" sz="1400" b="1" dirty="0" smtClean="0"/>
              <a:t/>
            </a:r>
            <a:br>
              <a:rPr lang="en-US" sz="14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Д</a:t>
            </a:r>
            <a:r>
              <a:rPr lang="en-US" sz="3600" b="1" dirty="0" smtClean="0"/>
              <a:t>’</a:t>
            </a:r>
            <a:r>
              <a:rPr lang="ru-RU" sz="3600" b="1" dirty="0" smtClean="0"/>
              <a:t> = х10/</a:t>
            </a:r>
            <a:r>
              <a:rPr lang="en-US" sz="3600" b="1" dirty="0" smtClean="0"/>
              <a:t>N</a:t>
            </a:r>
            <a:r>
              <a:rPr lang="ru-RU" sz="3200" baseline="-25000" dirty="0" err="1" smtClean="0"/>
              <a:t>газпром</a:t>
            </a:r>
            <a:endParaRPr lang="ru-RU" baseline="-25000" dirty="0"/>
          </a:p>
        </p:txBody>
      </p:sp>
    </p:spTree>
    <p:extLst>
      <p:ext uri="{BB962C8B-B14F-4D97-AF65-F5344CB8AC3E}">
        <p14:creationId xmlns:p14="http://schemas.microsoft.com/office/powerpoint/2010/main" val="1849558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dirty="0" smtClean="0">
                <a:latin typeface="Arial Black" pitchFamily="34" charset="0"/>
              </a:rPr>
              <a:t>Об авторе: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923928" y="1600200"/>
            <a:ext cx="4762872" cy="4525963"/>
          </a:xfrm>
        </p:spPr>
        <p:txBody>
          <a:bodyPr/>
          <a:lstStyle/>
          <a:p>
            <a:r>
              <a:rPr lang="ru-RU" b="1" dirty="0" smtClean="0">
                <a:latin typeface="Century Gothic" pitchFamily="34" charset="0"/>
              </a:rPr>
              <a:t>ЭФ МГУ</a:t>
            </a:r>
            <a:r>
              <a:rPr lang="ru-RU" dirty="0" smtClean="0">
                <a:latin typeface="Century Gothic" pitchFamily="34" charset="0"/>
              </a:rPr>
              <a:t/>
            </a:r>
            <a:br>
              <a:rPr lang="ru-RU" dirty="0" smtClean="0">
                <a:latin typeface="Century Gothic" pitchFamily="34" charset="0"/>
              </a:rPr>
            </a:br>
            <a:r>
              <a:rPr lang="ru-RU" sz="2400" dirty="0" smtClean="0">
                <a:latin typeface="Century Gothic" pitchFamily="34" charset="0"/>
              </a:rPr>
              <a:t>Ст. преподаватель</a:t>
            </a:r>
            <a:endParaRPr lang="ru-RU" sz="2800" dirty="0" smtClean="0">
              <a:latin typeface="Century Gothic" pitchFamily="34" charset="0"/>
            </a:endParaRPr>
          </a:p>
          <a:p>
            <a:r>
              <a:rPr lang="ru-RU" b="1" dirty="0" smtClean="0">
                <a:latin typeface="Century Gothic" pitchFamily="34" charset="0"/>
              </a:rPr>
              <a:t>Автор деловых игр:</a:t>
            </a:r>
            <a:r>
              <a:rPr lang="ru-RU" dirty="0" smtClean="0">
                <a:latin typeface="Century Gothic" pitchFamily="34" charset="0"/>
              </a:rPr>
              <a:t/>
            </a:r>
            <a:br>
              <a:rPr lang="ru-RU" dirty="0" smtClean="0">
                <a:latin typeface="Century Gothic" pitchFamily="34" charset="0"/>
              </a:rPr>
            </a:br>
            <a:r>
              <a:rPr lang="ru-RU" sz="2400" dirty="0" smtClean="0">
                <a:latin typeface="Century Gothic" pitchFamily="34" charset="0"/>
              </a:rPr>
              <a:t>«</a:t>
            </a:r>
            <a:r>
              <a:rPr lang="en-US" sz="2400" dirty="0" smtClean="0">
                <a:latin typeface="Century Gothic" pitchFamily="34" charset="0"/>
              </a:rPr>
              <a:t>MARGINGAME</a:t>
            </a:r>
            <a:r>
              <a:rPr lang="ru-RU" sz="2400" dirty="0" smtClean="0">
                <a:latin typeface="Century Gothic" pitchFamily="34" charset="0"/>
              </a:rPr>
              <a:t>», </a:t>
            </a:r>
            <a:br>
              <a:rPr lang="ru-RU" sz="2400" dirty="0" smtClean="0">
                <a:latin typeface="Century Gothic" pitchFamily="34" charset="0"/>
              </a:rPr>
            </a:br>
            <a:r>
              <a:rPr lang="ru-RU" sz="2400" dirty="0" smtClean="0">
                <a:latin typeface="Century Gothic" pitchFamily="34" charset="0"/>
              </a:rPr>
              <a:t>«Бизнес-Таро»,</a:t>
            </a:r>
            <a:br>
              <a:rPr lang="ru-RU" sz="2400" dirty="0" smtClean="0">
                <a:latin typeface="Century Gothic" pitchFamily="34" charset="0"/>
              </a:rPr>
            </a:br>
            <a:r>
              <a:rPr lang="ru-RU" sz="2400" dirty="0" smtClean="0">
                <a:latin typeface="Century Gothic" pitchFamily="34" charset="0"/>
              </a:rPr>
              <a:t>«Художники», …</a:t>
            </a:r>
            <a:endParaRPr lang="en-US" sz="2400" dirty="0" smtClean="0">
              <a:latin typeface="Century Gothic" pitchFamily="34" charset="0"/>
            </a:endParaRPr>
          </a:p>
          <a:p>
            <a:r>
              <a:rPr lang="ru-RU" b="1" dirty="0" smtClean="0">
                <a:latin typeface="Century Gothic" pitchFamily="34" charset="0"/>
              </a:rPr>
              <a:t>Исследователь</a:t>
            </a:r>
            <a:r>
              <a:rPr lang="en-US" dirty="0" smtClean="0">
                <a:latin typeface="Century Gothic" pitchFamily="34" charset="0"/>
              </a:rPr>
              <a:t/>
            </a:r>
            <a:br>
              <a:rPr lang="en-US" dirty="0" smtClean="0">
                <a:latin typeface="Century Gothic" pitchFamily="34" charset="0"/>
              </a:rPr>
            </a:br>
            <a:r>
              <a:rPr lang="ru-RU" sz="2400" dirty="0" smtClean="0">
                <a:latin typeface="Century Gothic" pitchFamily="34" charset="0"/>
              </a:rPr>
              <a:t>Проектирование работы</a:t>
            </a:r>
            <a:br>
              <a:rPr lang="ru-RU" sz="2400" dirty="0" smtClean="0">
                <a:latin typeface="Century Gothic" pitchFamily="34" charset="0"/>
              </a:rPr>
            </a:br>
            <a:r>
              <a:rPr lang="ru-RU" sz="2400" dirty="0" smtClean="0">
                <a:latin typeface="Century Gothic" pitchFamily="34" charset="0"/>
              </a:rPr>
              <a:t>Метод мышления</a:t>
            </a:r>
          </a:p>
          <a:p>
            <a:endParaRPr lang="ru-RU" sz="2800" dirty="0" smtClean="0">
              <a:latin typeface="Century Gothic" pitchFamily="34" charset="0"/>
            </a:endParaRPr>
          </a:p>
          <a:p>
            <a:endParaRPr lang="ru-RU" dirty="0" smtClean="0"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72" y="2053580"/>
            <a:ext cx="2527300" cy="20955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3568" y="4365104"/>
            <a:ext cx="3024336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Century Gothic" pitchFamily="34" charset="0"/>
              </a:rPr>
              <a:t>к.э.н.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</a:rPr>
              <a:t>ПОНОМАРЕВ</a:t>
            </a:r>
            <a:br>
              <a:rPr lang="ru-RU" sz="24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</a:rPr>
              <a:t>Игорь Пантелеевич</a:t>
            </a:r>
            <a:endParaRPr lang="ru-RU" sz="2400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2280" y="616530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#</a:t>
            </a: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ММСО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215577" y="6151603"/>
            <a:ext cx="1928424" cy="373741"/>
            <a:chOff x="7215577" y="6151603"/>
            <a:chExt cx="1928424" cy="373741"/>
          </a:xfrm>
        </p:grpSpPr>
        <p:sp>
          <p:nvSpPr>
            <p:cNvPr id="15" name="Нашивка 14"/>
            <p:cNvSpPr/>
            <p:nvPr/>
          </p:nvSpPr>
          <p:spPr>
            <a:xfrm>
              <a:off x="7215577" y="6151603"/>
              <a:ext cx="1928424" cy="369332"/>
            </a:xfrm>
            <a:prstGeom prst="chevron">
              <a:avLst>
                <a:gd name="adj" fmla="val 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83590" y="6156012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Century Gothic" pitchFamily="34" charset="0"/>
                </a:rPr>
                <a:t>#ArtProLab</a:t>
              </a:r>
              <a:endParaRPr lang="ru-RU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7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Autofit/>
          </a:bodyPr>
          <a:lstStyle/>
          <a:p>
            <a:pPr algn="l"/>
            <a:r>
              <a:rPr lang="ru-RU" sz="7200" dirty="0" smtClean="0">
                <a:solidFill>
                  <a:srgbClr val="FF5050"/>
                </a:solidFill>
                <a:latin typeface="Arial Black" pitchFamily="34" charset="0"/>
              </a:rPr>
              <a:t>ЦЕЛЬ:</a:t>
            </a:r>
            <a:endParaRPr lang="ru-RU" sz="6000" dirty="0">
              <a:solidFill>
                <a:srgbClr val="FF505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</a:rPr>
              <a:t>1. Развить навыки 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</a:rPr>
              <a:t>2. Выявить способности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</a:rPr>
              <a:t>3. Проверить интуицию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</a:rPr>
              <a:t>4. Испытать стратегию</a:t>
            </a:r>
          </a:p>
          <a:p>
            <a:pPr marL="0" indent="0">
              <a:buNone/>
            </a:pPr>
            <a:endParaRPr lang="ru-RU" sz="4400" dirty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sz="4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MARGINGAME (c) </a:t>
            </a: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Пономарев И.П.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804248" y="260648"/>
            <a:ext cx="2088232" cy="2132856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60468" y="539180"/>
            <a:ext cx="1575792" cy="157579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296590" y="750454"/>
            <a:ext cx="1103548" cy="115324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486659" y="964103"/>
            <a:ext cx="723410" cy="725946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2" name="Прямая соединительная линия 11"/>
          <p:cNvCxnSpPr>
            <a:stCxn id="6" idx="0"/>
          </p:cNvCxnSpPr>
          <p:nvPr/>
        </p:nvCxnSpPr>
        <p:spPr>
          <a:xfrm>
            <a:off x="7848364" y="260648"/>
            <a:ext cx="0" cy="2132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6" idx="2"/>
            <a:endCxn id="6" idx="6"/>
          </p:cNvCxnSpPr>
          <p:nvPr/>
        </p:nvCxnSpPr>
        <p:spPr>
          <a:xfrm>
            <a:off x="6804248" y="1327076"/>
            <a:ext cx="20882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61" b="95261" l="0" r="97449">
                        <a14:foregroundMark x1="9694" y1="83886" x2="9694" y2="83886"/>
                        <a14:foregroundMark x1="23980" y1="87204" x2="23980" y2="87204"/>
                        <a14:foregroundMark x1="32653" y1="84360" x2="32653" y2="84360"/>
                        <a14:foregroundMark x1="40816" y1="82464" x2="40816" y2="82464"/>
                        <a14:foregroundMark x1="45918" y1="82464" x2="45918" y2="82464"/>
                        <a14:foregroundMark x1="46429" y1="87204" x2="46429" y2="87204"/>
                        <a14:foregroundMark x1="50510" y1="83886" x2="50510" y2="83886"/>
                        <a14:foregroundMark x1="63265" y1="83412" x2="63265" y2="83412"/>
                        <a14:foregroundMark x1="69898" y1="82464" x2="69898" y2="82464"/>
                        <a14:foregroundMark x1="79082" y1="85308" x2="79082" y2="85308"/>
                        <a14:foregroundMark x1="93878" y1="84360" x2="93878" y2="84360"/>
                        <a14:backgroundMark x1="21939" y1="84360" x2="21939" y2="84360"/>
                        <a14:backgroundMark x1="30612" y1="84834" x2="30612" y2="84834"/>
                        <a14:backgroundMark x1="70408" y1="84360" x2="70408" y2="84360"/>
                        <a14:backgroundMark x1="91837" y1="84834" x2="91837" y2="848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113"/>
          <a:stretch/>
        </p:blipFill>
        <p:spPr>
          <a:xfrm>
            <a:off x="7308304" y="878787"/>
            <a:ext cx="1080120" cy="89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14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5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5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9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4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9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4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9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ИГРЫ: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ПОВЫСИТЬ КАПИТАЛИЗАЦИЮ АКТИВОВ</a:t>
            </a:r>
            <a:endParaRPr lang="ru-RU" dirty="0"/>
          </a:p>
        </p:txBody>
      </p:sp>
      <p:sp>
        <p:nvSpPr>
          <p:cNvPr id="5" name="Цилиндр 4"/>
          <p:cNvSpPr/>
          <p:nvPr/>
        </p:nvSpPr>
        <p:spPr>
          <a:xfrm>
            <a:off x="539552" y="4473116"/>
            <a:ext cx="2448272" cy="1692188"/>
          </a:xfrm>
          <a:prstGeom prst="can">
            <a:avLst>
              <a:gd name="adj" fmla="val 29566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5 млн.</a:t>
            </a:r>
            <a:endParaRPr lang="ru-RU" sz="4000" dirty="0"/>
          </a:p>
        </p:txBody>
      </p:sp>
      <p:sp>
        <p:nvSpPr>
          <p:cNvPr id="6" name="Цилиндр 5"/>
          <p:cNvSpPr/>
          <p:nvPr/>
        </p:nvSpPr>
        <p:spPr>
          <a:xfrm>
            <a:off x="3347864" y="3573016"/>
            <a:ext cx="2448272" cy="2664296"/>
          </a:xfrm>
          <a:prstGeom prst="can">
            <a:avLst>
              <a:gd name="adj" fmla="val 2131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 млн.</a:t>
            </a:r>
            <a:endParaRPr lang="ru-RU" sz="4400" dirty="0"/>
          </a:p>
        </p:txBody>
      </p:sp>
      <p:sp>
        <p:nvSpPr>
          <p:cNvPr id="7" name="Цилиндр 6"/>
          <p:cNvSpPr/>
          <p:nvPr/>
        </p:nvSpPr>
        <p:spPr>
          <a:xfrm>
            <a:off x="6228184" y="2636912"/>
            <a:ext cx="2448272" cy="3672408"/>
          </a:xfrm>
          <a:prstGeom prst="can">
            <a:avLst>
              <a:gd name="adj" fmla="val 18162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12 млн.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50868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4800" b="1" dirty="0" smtClean="0"/>
              <a:t>ХОД ИГРЫ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003232" cy="5793507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Принятие решения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  2. Доход (рынок)</a:t>
            </a:r>
          </a:p>
          <a:p>
            <a:pPr marL="0" indent="0">
              <a:buNone/>
            </a:pPr>
            <a:endParaRPr lang="ru-RU" sz="4800" dirty="0" smtClean="0"/>
          </a:p>
          <a:p>
            <a:pPr marL="0" indent="0">
              <a:buNone/>
            </a:pPr>
            <a:r>
              <a:rPr lang="ru-RU" dirty="0" smtClean="0"/>
              <a:t>3. Подсчет актива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89418"/>
            <a:ext cx="3869897" cy="25495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08920"/>
            <a:ext cx="4384842" cy="29724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77072"/>
            <a:ext cx="3882282" cy="258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712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0"/>
            <a:ext cx="9159226" cy="6858000"/>
            <a:chOff x="981" y="0"/>
            <a:chExt cx="6858000" cy="4572000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981" y="0"/>
              <a:ext cx="6858000" cy="4572000"/>
              <a:chOff x="981" y="0"/>
              <a:chExt cx="6858000" cy="4572000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981" y="0"/>
                <a:ext cx="6858000" cy="4572000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/>
                  </a:gs>
                  <a:gs pos="50000">
                    <a:schemeClr val="tx1">
                      <a:lumMod val="65000"/>
                      <a:lumOff val="35000"/>
                    </a:schemeClr>
                  </a:gs>
                  <a:gs pos="20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981" y="0"/>
                <a:ext cx="6858000" cy="165700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2800" dirty="0" smtClean="0"/>
                  <a:t>11б. Можно отработать групповой </a:t>
                </a:r>
                <a:r>
                  <a:rPr lang="ru-RU" sz="2800" dirty="0"/>
                  <a:t>уровень принятия решений, когда важно не только иметь хорошее </a:t>
                </a:r>
                <a:r>
                  <a:rPr lang="ru-RU" sz="2800" dirty="0" smtClean="0"/>
                  <a:t>(конкурентоспособное) </a:t>
                </a:r>
                <a:r>
                  <a:rPr lang="ru-RU" sz="2800" dirty="0"/>
                  <a:t>решение, но и повлиять на </a:t>
                </a:r>
                <a:r>
                  <a:rPr lang="ru-RU" sz="2800" dirty="0" smtClean="0"/>
                  <a:t/>
                </a:r>
                <a:br>
                  <a:rPr lang="ru-RU" sz="2800" dirty="0" smtClean="0"/>
                </a:br>
                <a:r>
                  <a:rPr lang="ru-RU" sz="2800" dirty="0" smtClean="0"/>
                  <a:t>других </a:t>
                </a:r>
                <a:r>
                  <a:rPr lang="ru-RU" sz="2800" dirty="0"/>
                  <a:t>участников группы, иначе побеждает </a:t>
                </a:r>
                <a:r>
                  <a:rPr lang="ru-RU" sz="2800" dirty="0" smtClean="0"/>
                  <a:t>банальное «большинство» и очевидность</a:t>
                </a:r>
                <a:r>
                  <a:rPr lang="ru-RU" sz="2800" dirty="0"/>
                  <a:t>. </a:t>
                </a:r>
              </a:p>
            </p:txBody>
          </p:sp>
          <p:pic>
            <p:nvPicPr>
              <p:cNvPr id="12" name="Рисунок 1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000" b="97000" l="3000" r="9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8111" y="1512992"/>
                <a:ext cx="476250" cy="476250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2024843" y="3479681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24843" y="358084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80422" y="3172559"/>
              <a:ext cx="1847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ru-RU" sz="1200" dirty="0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40968"/>
            <a:ext cx="4555225" cy="34194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608" y="3140968"/>
            <a:ext cx="4565880" cy="341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4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 ПРИНЯТИЯ РЕШЕНИЙ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pic>
        <p:nvPicPr>
          <p:cNvPr id="5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" y="1673509"/>
            <a:ext cx="2328395" cy="174784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73508"/>
            <a:ext cx="2328397" cy="17478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934" y="1673509"/>
            <a:ext cx="2328394" cy="17478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673509"/>
            <a:ext cx="2328395" cy="17478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181781"/>
            <a:ext cx="2328395" cy="174784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936" y="4177117"/>
            <a:ext cx="2328392" cy="17478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177117"/>
            <a:ext cx="2328394" cy="17478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" y="4176830"/>
            <a:ext cx="2330914" cy="174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53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>
                <a:solidFill>
                  <a:schemeClr val="bg1"/>
                </a:solidFill>
                <a:latin typeface="Arial Black" pitchFamily="34" charset="0"/>
              </a:rPr>
              <a:t>ОСОБЕННОСТИ: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Простые правила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Нет случайностям!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Работает закон рынка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Сценарий – это все!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Побеждает стратегия</a:t>
            </a:r>
          </a:p>
          <a:p>
            <a:pPr marL="0" indent="0">
              <a:buNone/>
            </a:pPr>
            <a:endParaRPr lang="ru-RU" sz="4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411760" y="6356350"/>
            <a:ext cx="4320480" cy="365125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(c) </a:t>
            </a: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Пономарев И.П. 2008-2015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61" b="95261" l="0" r="97449">
                        <a14:foregroundMark x1="9694" y1="83886" x2="9694" y2="83886"/>
                        <a14:foregroundMark x1="23980" y1="87204" x2="23980" y2="87204"/>
                        <a14:foregroundMark x1="32653" y1="84360" x2="32653" y2="84360"/>
                        <a14:foregroundMark x1="40816" y1="82464" x2="40816" y2="82464"/>
                        <a14:foregroundMark x1="45918" y1="82464" x2="45918" y2="82464"/>
                        <a14:foregroundMark x1="46429" y1="87204" x2="46429" y2="87204"/>
                        <a14:foregroundMark x1="50510" y1="83886" x2="50510" y2="83886"/>
                        <a14:foregroundMark x1="63265" y1="83412" x2="63265" y2="83412"/>
                        <a14:foregroundMark x1="69898" y1="82464" x2="69898" y2="82464"/>
                        <a14:foregroundMark x1="79082" y1="85308" x2="79082" y2="85308"/>
                        <a14:foregroundMark x1="93878" y1="84360" x2="93878" y2="84360"/>
                        <a14:backgroundMark x1="21939" y1="84360" x2="21939" y2="84360"/>
                        <a14:backgroundMark x1="30612" y1="84834" x2="30612" y2="84834"/>
                        <a14:backgroundMark x1="70408" y1="84360" x2="70408" y2="84360"/>
                        <a14:backgroundMark x1="91837" y1="84834" x2="91837" y2="848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350" y="20841"/>
            <a:ext cx="1493650" cy="16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07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33" y="257704"/>
            <a:ext cx="8521504" cy="6314934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4633785" y="1916832"/>
            <a:ext cx="4260752" cy="465580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964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33" y="257704"/>
            <a:ext cx="8521504" cy="631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31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 стрелкой 4"/>
            <p:cNvCxnSpPr/>
            <p:nvPr/>
          </p:nvCxnSpPr>
          <p:spPr>
            <a:xfrm>
              <a:off x="467544" y="6093296"/>
              <a:ext cx="8208912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 flipV="1">
              <a:off x="683568" y="908720"/>
              <a:ext cx="0" cy="540060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606220" y="488866"/>
              <a:ext cx="59315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4000" dirty="0" smtClean="0"/>
                <a:t>НЕВИДИМАЯ РУКА РЫНКА</a:t>
              </a:r>
              <a:endParaRPr lang="ru-RU" sz="4000" dirty="0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1051560" y="1219612"/>
              <a:ext cx="7264856" cy="4792950"/>
            </a:xfrm>
            <a:custGeom>
              <a:avLst/>
              <a:gdLst>
                <a:gd name="connsiteX0" fmla="*/ 0 w 6983730"/>
                <a:gd name="connsiteY0" fmla="*/ 0 h 4343400"/>
                <a:gd name="connsiteX1" fmla="*/ 2114550 w 6983730"/>
                <a:gd name="connsiteY1" fmla="*/ 2960370 h 4343400"/>
                <a:gd name="connsiteX2" fmla="*/ 6960870 w 6983730"/>
                <a:gd name="connsiteY2" fmla="*/ 4343400 h 4343400"/>
                <a:gd name="connsiteX3" fmla="*/ 6960870 w 6983730"/>
                <a:gd name="connsiteY3" fmla="*/ 4343400 h 4343400"/>
                <a:gd name="connsiteX4" fmla="*/ 6983730 w 6983730"/>
                <a:gd name="connsiteY4" fmla="*/ 4343400 h 4343400"/>
                <a:gd name="connsiteX0" fmla="*/ 0 w 6983730"/>
                <a:gd name="connsiteY0" fmla="*/ 0 h 4343400"/>
                <a:gd name="connsiteX1" fmla="*/ 1417320 w 6983730"/>
                <a:gd name="connsiteY1" fmla="*/ 3531870 h 4343400"/>
                <a:gd name="connsiteX2" fmla="*/ 6960870 w 6983730"/>
                <a:gd name="connsiteY2" fmla="*/ 4343400 h 4343400"/>
                <a:gd name="connsiteX3" fmla="*/ 6960870 w 6983730"/>
                <a:gd name="connsiteY3" fmla="*/ 4343400 h 4343400"/>
                <a:gd name="connsiteX4" fmla="*/ 6983730 w 6983730"/>
                <a:gd name="connsiteY4" fmla="*/ 4343400 h 4343400"/>
                <a:gd name="connsiteX0" fmla="*/ 0 w 6983730"/>
                <a:gd name="connsiteY0" fmla="*/ 0 h 4343400"/>
                <a:gd name="connsiteX1" fmla="*/ 1417320 w 6983730"/>
                <a:gd name="connsiteY1" fmla="*/ 3531870 h 4343400"/>
                <a:gd name="connsiteX2" fmla="*/ 6960870 w 6983730"/>
                <a:gd name="connsiteY2" fmla="*/ 4343400 h 4343400"/>
                <a:gd name="connsiteX3" fmla="*/ 6960870 w 6983730"/>
                <a:gd name="connsiteY3" fmla="*/ 4343400 h 4343400"/>
                <a:gd name="connsiteX4" fmla="*/ 6983730 w 6983730"/>
                <a:gd name="connsiteY4" fmla="*/ 4343400 h 4343400"/>
                <a:gd name="connsiteX0" fmla="*/ 0 w 7120890"/>
                <a:gd name="connsiteY0" fmla="*/ 0 h 4583430"/>
                <a:gd name="connsiteX1" fmla="*/ 1417320 w 7120890"/>
                <a:gd name="connsiteY1" fmla="*/ 3531870 h 4583430"/>
                <a:gd name="connsiteX2" fmla="*/ 6960870 w 7120890"/>
                <a:gd name="connsiteY2" fmla="*/ 4343400 h 4583430"/>
                <a:gd name="connsiteX3" fmla="*/ 6960870 w 7120890"/>
                <a:gd name="connsiteY3" fmla="*/ 4343400 h 4583430"/>
                <a:gd name="connsiteX4" fmla="*/ 7120890 w 7120890"/>
                <a:gd name="connsiteY4" fmla="*/ 4583430 h 4583430"/>
                <a:gd name="connsiteX0" fmla="*/ 0 w 7380500"/>
                <a:gd name="connsiteY0" fmla="*/ 0 h 4606290"/>
                <a:gd name="connsiteX1" fmla="*/ 1417320 w 7380500"/>
                <a:gd name="connsiteY1" fmla="*/ 3531870 h 4606290"/>
                <a:gd name="connsiteX2" fmla="*/ 6960870 w 7380500"/>
                <a:gd name="connsiteY2" fmla="*/ 4343400 h 4606290"/>
                <a:gd name="connsiteX3" fmla="*/ 6995160 w 7380500"/>
                <a:gd name="connsiteY3" fmla="*/ 4606290 h 4606290"/>
                <a:gd name="connsiteX4" fmla="*/ 7120890 w 7380500"/>
                <a:gd name="connsiteY4" fmla="*/ 4583430 h 4606290"/>
                <a:gd name="connsiteX0" fmla="*/ 0 w 7420551"/>
                <a:gd name="connsiteY0" fmla="*/ 0 h 4583430"/>
                <a:gd name="connsiteX1" fmla="*/ 1417320 w 7420551"/>
                <a:gd name="connsiteY1" fmla="*/ 3531870 h 4583430"/>
                <a:gd name="connsiteX2" fmla="*/ 6960870 w 7420551"/>
                <a:gd name="connsiteY2" fmla="*/ 4343400 h 4583430"/>
                <a:gd name="connsiteX3" fmla="*/ 7120890 w 7420551"/>
                <a:gd name="connsiteY3" fmla="*/ 4583430 h 4583430"/>
                <a:gd name="connsiteX0" fmla="*/ 0 w 7420551"/>
                <a:gd name="connsiteY0" fmla="*/ 0 h 4595798"/>
                <a:gd name="connsiteX1" fmla="*/ 1417320 w 7420551"/>
                <a:gd name="connsiteY1" fmla="*/ 3531870 h 4595798"/>
                <a:gd name="connsiteX2" fmla="*/ 6960870 w 7420551"/>
                <a:gd name="connsiteY2" fmla="*/ 4343400 h 4595798"/>
                <a:gd name="connsiteX3" fmla="*/ 7120890 w 7420551"/>
                <a:gd name="connsiteY3" fmla="*/ 4583430 h 4595798"/>
                <a:gd name="connsiteX4" fmla="*/ 7143750 w 7420551"/>
                <a:gd name="connsiteY4" fmla="*/ 4560570 h 4595798"/>
                <a:gd name="connsiteX0" fmla="*/ 0 w 7420551"/>
                <a:gd name="connsiteY0" fmla="*/ 0 h 4583430"/>
                <a:gd name="connsiteX1" fmla="*/ 1417320 w 7420551"/>
                <a:gd name="connsiteY1" fmla="*/ 3531870 h 4583430"/>
                <a:gd name="connsiteX2" fmla="*/ 6960870 w 7420551"/>
                <a:gd name="connsiteY2" fmla="*/ 4343400 h 4583430"/>
                <a:gd name="connsiteX3" fmla="*/ 7120890 w 7420551"/>
                <a:gd name="connsiteY3" fmla="*/ 4583430 h 4583430"/>
                <a:gd name="connsiteX0" fmla="*/ 0 w 7420551"/>
                <a:gd name="connsiteY0" fmla="*/ 0 h 4592052"/>
                <a:gd name="connsiteX1" fmla="*/ 1417320 w 7420551"/>
                <a:gd name="connsiteY1" fmla="*/ 3531870 h 4592052"/>
                <a:gd name="connsiteX2" fmla="*/ 6960870 w 7420551"/>
                <a:gd name="connsiteY2" fmla="*/ 4343400 h 4592052"/>
                <a:gd name="connsiteX3" fmla="*/ 7120890 w 7420551"/>
                <a:gd name="connsiteY3" fmla="*/ 4583430 h 4592052"/>
                <a:gd name="connsiteX4" fmla="*/ 7109460 w 7420551"/>
                <a:gd name="connsiteY4" fmla="*/ 4537710 h 4592052"/>
                <a:gd name="connsiteX0" fmla="*/ 0 w 7416828"/>
                <a:gd name="connsiteY0" fmla="*/ 0 h 4537710"/>
                <a:gd name="connsiteX1" fmla="*/ 1417320 w 7416828"/>
                <a:gd name="connsiteY1" fmla="*/ 3531870 h 4537710"/>
                <a:gd name="connsiteX2" fmla="*/ 6960870 w 7416828"/>
                <a:gd name="connsiteY2" fmla="*/ 4343400 h 4537710"/>
                <a:gd name="connsiteX3" fmla="*/ 7109460 w 7416828"/>
                <a:gd name="connsiteY3" fmla="*/ 4537710 h 4537710"/>
                <a:gd name="connsiteX0" fmla="*/ 0 w 7109460"/>
                <a:gd name="connsiteY0" fmla="*/ 0 h 4537710"/>
                <a:gd name="connsiteX1" fmla="*/ 1417320 w 7109460"/>
                <a:gd name="connsiteY1" fmla="*/ 3531870 h 4537710"/>
                <a:gd name="connsiteX2" fmla="*/ 7109460 w 7109460"/>
                <a:gd name="connsiteY2" fmla="*/ 4537710 h 4537710"/>
                <a:gd name="connsiteX0" fmla="*/ 0 w 7109460"/>
                <a:gd name="connsiteY0" fmla="*/ 0 h 4537710"/>
                <a:gd name="connsiteX1" fmla="*/ 1417320 w 7109460"/>
                <a:gd name="connsiteY1" fmla="*/ 3531870 h 4537710"/>
                <a:gd name="connsiteX2" fmla="*/ 7109460 w 7109460"/>
                <a:gd name="connsiteY2" fmla="*/ 4537710 h 4537710"/>
                <a:gd name="connsiteX0" fmla="*/ 0 w 7109460"/>
                <a:gd name="connsiteY0" fmla="*/ 0 h 4537710"/>
                <a:gd name="connsiteX1" fmla="*/ 1417320 w 7109460"/>
                <a:gd name="connsiteY1" fmla="*/ 3531870 h 4537710"/>
                <a:gd name="connsiteX2" fmla="*/ 7109460 w 7109460"/>
                <a:gd name="connsiteY2" fmla="*/ 4537710 h 453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09460" h="4537710">
                  <a:moveTo>
                    <a:pt x="0" y="0"/>
                  </a:moveTo>
                  <a:cubicBezTo>
                    <a:pt x="237172" y="2146935"/>
                    <a:pt x="632460" y="2969895"/>
                    <a:pt x="1417320" y="3531870"/>
                  </a:cubicBezTo>
                  <a:cubicBezTo>
                    <a:pt x="2202180" y="4093845"/>
                    <a:pt x="5946457" y="4533900"/>
                    <a:pt x="7109460" y="4537710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59632" y="2031231"/>
              <a:ext cx="10775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70C0"/>
                  </a:solidFill>
                </a:rPr>
                <a:t>СПРОС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 flipH="1">
              <a:off x="1187624" y="1421130"/>
              <a:ext cx="7488832" cy="4640580"/>
            </a:xfrm>
            <a:custGeom>
              <a:avLst/>
              <a:gdLst>
                <a:gd name="connsiteX0" fmla="*/ 0 w 6983730"/>
                <a:gd name="connsiteY0" fmla="*/ 0 h 4343400"/>
                <a:gd name="connsiteX1" fmla="*/ 2114550 w 6983730"/>
                <a:gd name="connsiteY1" fmla="*/ 2960370 h 4343400"/>
                <a:gd name="connsiteX2" fmla="*/ 6960870 w 6983730"/>
                <a:gd name="connsiteY2" fmla="*/ 4343400 h 4343400"/>
                <a:gd name="connsiteX3" fmla="*/ 6960870 w 6983730"/>
                <a:gd name="connsiteY3" fmla="*/ 4343400 h 4343400"/>
                <a:gd name="connsiteX4" fmla="*/ 6983730 w 6983730"/>
                <a:gd name="connsiteY4" fmla="*/ 4343400 h 4343400"/>
                <a:gd name="connsiteX0" fmla="*/ 0 w 6983730"/>
                <a:gd name="connsiteY0" fmla="*/ 0 h 4343400"/>
                <a:gd name="connsiteX1" fmla="*/ 1417320 w 6983730"/>
                <a:gd name="connsiteY1" fmla="*/ 3531870 h 4343400"/>
                <a:gd name="connsiteX2" fmla="*/ 6960870 w 6983730"/>
                <a:gd name="connsiteY2" fmla="*/ 4343400 h 4343400"/>
                <a:gd name="connsiteX3" fmla="*/ 6960870 w 6983730"/>
                <a:gd name="connsiteY3" fmla="*/ 4343400 h 4343400"/>
                <a:gd name="connsiteX4" fmla="*/ 6983730 w 6983730"/>
                <a:gd name="connsiteY4" fmla="*/ 4343400 h 4343400"/>
                <a:gd name="connsiteX0" fmla="*/ 0 w 6983730"/>
                <a:gd name="connsiteY0" fmla="*/ 0 h 4343400"/>
                <a:gd name="connsiteX1" fmla="*/ 1417320 w 6983730"/>
                <a:gd name="connsiteY1" fmla="*/ 3531870 h 4343400"/>
                <a:gd name="connsiteX2" fmla="*/ 6960870 w 6983730"/>
                <a:gd name="connsiteY2" fmla="*/ 4343400 h 4343400"/>
                <a:gd name="connsiteX3" fmla="*/ 6960870 w 6983730"/>
                <a:gd name="connsiteY3" fmla="*/ 4343400 h 4343400"/>
                <a:gd name="connsiteX4" fmla="*/ 6983730 w 6983730"/>
                <a:gd name="connsiteY4" fmla="*/ 4343400 h 4343400"/>
                <a:gd name="connsiteX0" fmla="*/ 0 w 7120890"/>
                <a:gd name="connsiteY0" fmla="*/ 0 h 4583430"/>
                <a:gd name="connsiteX1" fmla="*/ 1417320 w 7120890"/>
                <a:gd name="connsiteY1" fmla="*/ 3531870 h 4583430"/>
                <a:gd name="connsiteX2" fmla="*/ 6960870 w 7120890"/>
                <a:gd name="connsiteY2" fmla="*/ 4343400 h 4583430"/>
                <a:gd name="connsiteX3" fmla="*/ 6960870 w 7120890"/>
                <a:gd name="connsiteY3" fmla="*/ 4343400 h 4583430"/>
                <a:gd name="connsiteX4" fmla="*/ 7120890 w 7120890"/>
                <a:gd name="connsiteY4" fmla="*/ 4583430 h 4583430"/>
                <a:gd name="connsiteX0" fmla="*/ 0 w 7380500"/>
                <a:gd name="connsiteY0" fmla="*/ 0 h 4606290"/>
                <a:gd name="connsiteX1" fmla="*/ 1417320 w 7380500"/>
                <a:gd name="connsiteY1" fmla="*/ 3531870 h 4606290"/>
                <a:gd name="connsiteX2" fmla="*/ 6960870 w 7380500"/>
                <a:gd name="connsiteY2" fmla="*/ 4343400 h 4606290"/>
                <a:gd name="connsiteX3" fmla="*/ 6995160 w 7380500"/>
                <a:gd name="connsiteY3" fmla="*/ 4606290 h 4606290"/>
                <a:gd name="connsiteX4" fmla="*/ 7120890 w 7380500"/>
                <a:gd name="connsiteY4" fmla="*/ 4583430 h 4606290"/>
                <a:gd name="connsiteX0" fmla="*/ 0 w 7420551"/>
                <a:gd name="connsiteY0" fmla="*/ 0 h 4583430"/>
                <a:gd name="connsiteX1" fmla="*/ 1417320 w 7420551"/>
                <a:gd name="connsiteY1" fmla="*/ 3531870 h 4583430"/>
                <a:gd name="connsiteX2" fmla="*/ 6960870 w 7420551"/>
                <a:gd name="connsiteY2" fmla="*/ 4343400 h 4583430"/>
                <a:gd name="connsiteX3" fmla="*/ 7120890 w 7420551"/>
                <a:gd name="connsiteY3" fmla="*/ 4583430 h 4583430"/>
                <a:gd name="connsiteX0" fmla="*/ 0 w 7420551"/>
                <a:gd name="connsiteY0" fmla="*/ 0 h 4595798"/>
                <a:gd name="connsiteX1" fmla="*/ 1417320 w 7420551"/>
                <a:gd name="connsiteY1" fmla="*/ 3531870 h 4595798"/>
                <a:gd name="connsiteX2" fmla="*/ 6960870 w 7420551"/>
                <a:gd name="connsiteY2" fmla="*/ 4343400 h 4595798"/>
                <a:gd name="connsiteX3" fmla="*/ 7120890 w 7420551"/>
                <a:gd name="connsiteY3" fmla="*/ 4583430 h 4595798"/>
                <a:gd name="connsiteX4" fmla="*/ 7143750 w 7420551"/>
                <a:gd name="connsiteY4" fmla="*/ 4560570 h 4595798"/>
                <a:gd name="connsiteX0" fmla="*/ 0 w 7420551"/>
                <a:gd name="connsiteY0" fmla="*/ 0 h 4583430"/>
                <a:gd name="connsiteX1" fmla="*/ 1417320 w 7420551"/>
                <a:gd name="connsiteY1" fmla="*/ 3531870 h 4583430"/>
                <a:gd name="connsiteX2" fmla="*/ 6960870 w 7420551"/>
                <a:gd name="connsiteY2" fmla="*/ 4343400 h 4583430"/>
                <a:gd name="connsiteX3" fmla="*/ 7120890 w 7420551"/>
                <a:gd name="connsiteY3" fmla="*/ 4583430 h 4583430"/>
                <a:gd name="connsiteX0" fmla="*/ 0 w 7420551"/>
                <a:gd name="connsiteY0" fmla="*/ 0 h 4592052"/>
                <a:gd name="connsiteX1" fmla="*/ 1417320 w 7420551"/>
                <a:gd name="connsiteY1" fmla="*/ 3531870 h 4592052"/>
                <a:gd name="connsiteX2" fmla="*/ 6960870 w 7420551"/>
                <a:gd name="connsiteY2" fmla="*/ 4343400 h 4592052"/>
                <a:gd name="connsiteX3" fmla="*/ 7120890 w 7420551"/>
                <a:gd name="connsiteY3" fmla="*/ 4583430 h 4592052"/>
                <a:gd name="connsiteX4" fmla="*/ 7109460 w 7420551"/>
                <a:gd name="connsiteY4" fmla="*/ 4537710 h 4592052"/>
                <a:gd name="connsiteX0" fmla="*/ 0 w 7416828"/>
                <a:gd name="connsiteY0" fmla="*/ 0 h 4537710"/>
                <a:gd name="connsiteX1" fmla="*/ 1417320 w 7416828"/>
                <a:gd name="connsiteY1" fmla="*/ 3531870 h 4537710"/>
                <a:gd name="connsiteX2" fmla="*/ 6960870 w 7416828"/>
                <a:gd name="connsiteY2" fmla="*/ 4343400 h 4537710"/>
                <a:gd name="connsiteX3" fmla="*/ 7109460 w 7416828"/>
                <a:gd name="connsiteY3" fmla="*/ 4537710 h 4537710"/>
                <a:gd name="connsiteX0" fmla="*/ 0 w 7109460"/>
                <a:gd name="connsiteY0" fmla="*/ 0 h 4537710"/>
                <a:gd name="connsiteX1" fmla="*/ 1417320 w 7109460"/>
                <a:gd name="connsiteY1" fmla="*/ 3531870 h 4537710"/>
                <a:gd name="connsiteX2" fmla="*/ 7109460 w 7109460"/>
                <a:gd name="connsiteY2" fmla="*/ 4537710 h 4537710"/>
                <a:gd name="connsiteX0" fmla="*/ 0 w 7109460"/>
                <a:gd name="connsiteY0" fmla="*/ 0 h 4537710"/>
                <a:gd name="connsiteX1" fmla="*/ 1417320 w 7109460"/>
                <a:gd name="connsiteY1" fmla="*/ 3531870 h 4537710"/>
                <a:gd name="connsiteX2" fmla="*/ 7109460 w 7109460"/>
                <a:gd name="connsiteY2" fmla="*/ 4537710 h 4537710"/>
                <a:gd name="connsiteX0" fmla="*/ 0 w 7109460"/>
                <a:gd name="connsiteY0" fmla="*/ 0 h 4537710"/>
                <a:gd name="connsiteX1" fmla="*/ 1417320 w 7109460"/>
                <a:gd name="connsiteY1" fmla="*/ 3531870 h 4537710"/>
                <a:gd name="connsiteX2" fmla="*/ 7109460 w 7109460"/>
                <a:gd name="connsiteY2" fmla="*/ 4537710 h 4537710"/>
                <a:gd name="connsiteX0" fmla="*/ 0 w 7109460"/>
                <a:gd name="connsiteY0" fmla="*/ 0 h 4537710"/>
                <a:gd name="connsiteX1" fmla="*/ 1741700 w 7109460"/>
                <a:gd name="connsiteY1" fmla="*/ 3371850 h 4537710"/>
                <a:gd name="connsiteX2" fmla="*/ 7109460 w 7109460"/>
                <a:gd name="connsiteY2" fmla="*/ 4537710 h 4537710"/>
                <a:gd name="connsiteX0" fmla="*/ 0 w 7053532"/>
                <a:gd name="connsiteY0" fmla="*/ 0 h 4640580"/>
                <a:gd name="connsiteX1" fmla="*/ 1741700 w 7053532"/>
                <a:gd name="connsiteY1" fmla="*/ 3371850 h 4640580"/>
                <a:gd name="connsiteX2" fmla="*/ 7053532 w 7053532"/>
                <a:gd name="connsiteY2" fmla="*/ 4640580 h 46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53532" h="4640580">
                  <a:moveTo>
                    <a:pt x="0" y="0"/>
                  </a:moveTo>
                  <a:cubicBezTo>
                    <a:pt x="237172" y="2146935"/>
                    <a:pt x="566111" y="2598420"/>
                    <a:pt x="1741700" y="3371850"/>
                  </a:cubicBezTo>
                  <a:cubicBezTo>
                    <a:pt x="2917289" y="4145280"/>
                    <a:pt x="5890529" y="4636770"/>
                    <a:pt x="7053532" y="4640580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012160" y="2031231"/>
              <a:ext cx="22465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</a:rPr>
                <a:t>ПРЕДЛОЖЕНИЕ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965877" y="6197242"/>
              <a:ext cx="7825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/>
                <a:t>ЦЕНА</a:t>
              </a:r>
              <a:endParaRPr lang="ru-RU" dirty="0"/>
            </a:p>
          </p:txBody>
        </p:sp>
        <p:sp>
          <p:nvSpPr>
            <p:cNvPr id="20" name="TextBox 19"/>
            <p:cNvSpPr txBox="1"/>
            <p:nvPr/>
          </p:nvSpPr>
          <p:spPr>
            <a:xfrm rot="16200000">
              <a:off x="-82381" y="1294899"/>
              <a:ext cx="9877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/>
                <a:t>ОБЪЕМ</a:t>
              </a:r>
              <a:endParaRPr lang="ru-RU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607039" y="4293096"/>
              <a:ext cx="19239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8000"/>
                  </a:solidFill>
                </a:rPr>
                <a:t>РАВНОВЕСИЕ</a:t>
              </a:r>
              <a:endParaRPr lang="ru-RU" b="1" dirty="0">
                <a:solidFill>
                  <a:srgbClr val="008000"/>
                </a:solidFill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4470276" y="5471512"/>
              <a:ext cx="216024" cy="216024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 стрелкой 23"/>
            <p:cNvCxnSpPr/>
            <p:nvPr/>
          </p:nvCxnSpPr>
          <p:spPr>
            <a:xfrm flipH="1">
              <a:off x="5724128" y="4797152"/>
              <a:ext cx="648072" cy="288032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>
              <a:off x="2555776" y="4797152"/>
              <a:ext cx="648072" cy="288032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903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71829" y="488866"/>
            <a:ext cx="6400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ВТОРАЯ НЕВИДИМАЯ РУКА…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99763" y="6197242"/>
            <a:ext cx="1492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УЧАСТНИКИ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-194654" y="1294899"/>
            <a:ext cx="1212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КАПИТАЛ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-65579" y="4443214"/>
            <a:ext cx="1027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8000"/>
                </a:solidFill>
              </a:rPr>
              <a:t>10 млн.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04248" y="4541058"/>
            <a:ext cx="17583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НАЧАЛО ИГРЫ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340768"/>
            <a:ext cx="432048" cy="47525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115616" y="3429000"/>
            <a:ext cx="432048" cy="26655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547664" y="4283478"/>
            <a:ext cx="432048" cy="18110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979712" y="4741113"/>
            <a:ext cx="432048" cy="13521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411760" y="4941168"/>
            <a:ext cx="432048" cy="11521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843808" y="5085184"/>
            <a:ext cx="432048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275856" y="5085184"/>
            <a:ext cx="432048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707904" y="5189016"/>
            <a:ext cx="432048" cy="9042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139952" y="5189016"/>
            <a:ext cx="432048" cy="9042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5189016"/>
            <a:ext cx="432048" cy="9042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04048" y="5311324"/>
            <a:ext cx="432048" cy="7819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436096" y="5311324"/>
            <a:ext cx="432048" cy="7819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868144" y="5311324"/>
            <a:ext cx="432048" cy="7819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300192" y="5311324"/>
            <a:ext cx="432048" cy="7819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732240" y="5417204"/>
            <a:ext cx="432048" cy="6760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5417204"/>
            <a:ext cx="432048" cy="6760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596336" y="5417204"/>
            <a:ext cx="432048" cy="6760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8028384" y="5417204"/>
            <a:ext cx="432048" cy="6760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11561" y="4941168"/>
            <a:ext cx="7848871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467544" y="6093296"/>
            <a:ext cx="8208912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82045" y="2101114"/>
            <a:ext cx="46264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Действие второй невидимой руки рынка</a:t>
            </a:r>
            <a:br>
              <a:rPr lang="ru-RU" dirty="0" smtClean="0"/>
            </a:br>
            <a:r>
              <a:rPr lang="ru-RU" dirty="0" smtClean="0"/>
              <a:t>выходит за пределы принципа Парето </a:t>
            </a:r>
            <a:r>
              <a:rPr lang="ru-RU" baseline="30000" dirty="0" smtClean="0"/>
              <a:t>80</a:t>
            </a:r>
            <a:r>
              <a:rPr lang="ru-RU" dirty="0" smtClean="0"/>
              <a:t>/</a:t>
            </a:r>
            <a:r>
              <a:rPr lang="ru-RU" baseline="-25000" dirty="0" smtClean="0"/>
              <a:t>20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и становится источником  такого явления</a:t>
            </a:r>
            <a:br>
              <a:rPr lang="ru-RU" dirty="0" smtClean="0"/>
            </a:br>
            <a:r>
              <a:rPr lang="ru-RU" dirty="0" smtClean="0"/>
              <a:t>как «ЗВЕЗДНАЯ ЭКОНОМИКА», когда  у </a:t>
            </a:r>
            <a:br>
              <a:rPr lang="ru-RU" dirty="0" smtClean="0"/>
            </a:br>
            <a:r>
              <a:rPr lang="ru-RU" dirty="0" smtClean="0"/>
              <a:t>одного из участников размер капитала </a:t>
            </a:r>
            <a:br>
              <a:rPr lang="ru-RU" dirty="0" smtClean="0"/>
            </a:br>
            <a:r>
              <a:rPr lang="ru-RU" dirty="0" smtClean="0"/>
              <a:t>превышает состояние всех остальных.</a:t>
            </a:r>
            <a:endParaRPr lang="ru-RU" sz="16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467544" y="2369013"/>
            <a:ext cx="904285" cy="267899"/>
          </a:xfrm>
          <a:prstGeom prst="line">
            <a:avLst/>
          </a:prstGeom>
          <a:ln w="57150" cmpd="thickThin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683568" y="908720"/>
            <a:ext cx="0" cy="540060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248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Arial Black" pitchFamily="34" charset="0"/>
              </a:rPr>
              <a:t>ПОВЕСТКА ДНЯ 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(вчера)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История = Почему! (письмо себе)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Почему не работают учебники по </a:t>
            </a:r>
            <a:r>
              <a:rPr lang="en-US" dirty="0" err="1" smtClean="0"/>
              <a:t>Mgt</a:t>
            </a:r>
            <a:r>
              <a:rPr lang="ru-RU" dirty="0" smtClean="0"/>
              <a:t>?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Сценарность</a:t>
            </a:r>
            <a:r>
              <a:rPr lang="ru-RU" dirty="0" smtClean="0"/>
              <a:t>: есть ли у вас «План Б»?</a:t>
            </a:r>
          </a:p>
          <a:p>
            <a:pPr marL="514350" indent="-514350">
              <a:buAutoNum type="arabicPeriod"/>
            </a:pPr>
            <a:r>
              <a:rPr lang="ru-RU" dirty="0" smtClean="0"/>
              <a:t>Искать особый путь и не сдаваться!</a:t>
            </a:r>
          </a:p>
          <a:p>
            <a:pPr marL="514350" indent="-514350">
              <a:buAutoNum type="arabicPeriod"/>
            </a:pPr>
            <a:r>
              <a:rPr lang="ru-RU" dirty="0" smtClean="0"/>
              <a:t>Сценарный </a:t>
            </a:r>
            <a:r>
              <a:rPr lang="en-US" dirty="0" err="1" smtClean="0"/>
              <a:t>Mgt</a:t>
            </a:r>
            <a:r>
              <a:rPr lang="ru-RU" dirty="0" smtClean="0"/>
              <a:t> в Цирк!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 сцену выходят роботы и …</a:t>
            </a:r>
          </a:p>
          <a:p>
            <a:pPr marL="514350" indent="-514350">
              <a:buAutoNum type="arabicPeriod"/>
            </a:pPr>
            <a:r>
              <a:rPr lang="ru-RU" dirty="0" smtClean="0"/>
              <a:t>Семантический анализ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Прототип, список, сцена, событие</a:t>
            </a:r>
          </a:p>
          <a:p>
            <a:pPr marL="514350" indent="-514350">
              <a:buAutoNum type="arabicPeriod"/>
            </a:pPr>
            <a:r>
              <a:rPr lang="ru-RU" dirty="0" smtClean="0"/>
              <a:t>Лучшие практики + «Где?»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Законы жанра </a:t>
            </a:r>
            <a:r>
              <a:rPr lang="en-US" dirty="0" smtClean="0"/>
              <a:t>MU</a:t>
            </a:r>
            <a:r>
              <a:rPr lang="ru-RU" dirty="0" smtClean="0"/>
              <a:t> поменялись!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23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игры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72" y="1121519"/>
            <a:ext cx="8108383" cy="5547841"/>
          </a:xfrm>
        </p:spPr>
      </p:pic>
    </p:spTree>
    <p:extLst>
      <p:ext uri="{BB962C8B-B14F-4D97-AF65-F5344CB8AC3E}">
        <p14:creationId xmlns:p14="http://schemas.microsoft.com/office/powerpoint/2010/main" val="3210864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Arial Black" pitchFamily="34" charset="0"/>
              </a:rPr>
              <a:t>ПОВЕСТКА ДНЯ 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(завтра)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64496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3600" dirty="0" smtClean="0"/>
              <a:t>Методическое пособие для преподавателей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Практикум-3</a:t>
            </a:r>
            <a:endParaRPr lang="ru-RU" sz="36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106" y="2476008"/>
            <a:ext cx="3078342" cy="3977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8" name="Группа 7"/>
          <p:cNvGrpSpPr/>
          <p:nvPr/>
        </p:nvGrpSpPr>
        <p:grpSpPr>
          <a:xfrm>
            <a:off x="1187624" y="3212976"/>
            <a:ext cx="2376264" cy="3209448"/>
            <a:chOff x="2199833" y="3302237"/>
            <a:chExt cx="2105839" cy="299342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9833" y="3302237"/>
              <a:ext cx="2105839" cy="29786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5758" y="4265537"/>
              <a:ext cx="2069914" cy="20301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1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070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для ИИ.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979" y="3557904"/>
            <a:ext cx="4980021" cy="32854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32" y="2428096"/>
            <a:ext cx="2783840" cy="2225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5525"/>
            <a:ext cx="5006340" cy="335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54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260648"/>
            <a:ext cx="9144000" cy="6264696"/>
            <a:chOff x="0" y="0"/>
            <a:chExt cx="6858000" cy="45720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6858000" cy="4572000"/>
            </a:xfrm>
            <a:prstGeom prst="rect">
              <a:avLst/>
            </a:prstGeom>
            <a:solidFill>
              <a:schemeClr val="bg1"/>
            </a:solidFill>
            <a:ln w="28575" cmpd="thinThick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579" y="1118870"/>
              <a:ext cx="2211349" cy="3165098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2976" y="747084"/>
              <a:ext cx="3528392" cy="374263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1129721" y="251520"/>
              <a:ext cx="4576831" cy="47169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dirty="0" smtClean="0">
                  <a:latin typeface="Arial" pitchFamily="34" charset="0"/>
                  <a:cs typeface="Arial" pitchFamily="34" charset="0"/>
                </a:rPr>
                <a:t>КНИГА ОДНИМ ВЗГЛЯДОМ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88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2448272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chemeClr val="bg1"/>
                </a:solidFill>
                <a:latin typeface="Arial Black" pitchFamily="34" charset="0"/>
              </a:rPr>
              <a:t>ЗВЕЗДН</a:t>
            </a:r>
            <a:r>
              <a:rPr lang="ru-RU" sz="8000" b="1" dirty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8000" b="1" dirty="0">
                <a:solidFill>
                  <a:schemeClr val="bg1"/>
                </a:solidFill>
                <a:latin typeface="Arial Black" pitchFamily="34" charset="0"/>
              </a:rPr>
              <a:t>Я </a:t>
            </a:r>
            <a:r>
              <a:rPr lang="ru-RU" sz="8000" b="1" dirty="0" smtClean="0">
                <a:solidFill>
                  <a:schemeClr val="bg1"/>
                </a:solidFill>
                <a:latin typeface="Arial Black" pitchFamily="34" charset="0"/>
              </a:rPr>
              <a:t>ЭКОНОМИКА</a:t>
            </a:r>
            <a:br>
              <a:rPr lang="ru-RU" sz="80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Arial Black" pitchFamily="34" charset="0"/>
              </a:rPr>
              <a:t>история одного глобального экономического тренда</a:t>
            </a:r>
            <a:endParaRPr lang="ru-RU" sz="96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77272"/>
            <a:ext cx="6400800" cy="72008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2017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045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50000"/>
              </a:schemeClr>
            </a:gs>
            <a:gs pos="50000">
              <a:schemeClr val="tx2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 rot="353094">
            <a:off x="827584" y="836712"/>
            <a:ext cx="504056" cy="432048"/>
          </a:xfrm>
          <a:prstGeom prst="star5">
            <a:avLst/>
          </a:prstGeom>
          <a:solidFill>
            <a:schemeClr val="bg1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 rot="20732771">
            <a:off x="2146640" y="1648439"/>
            <a:ext cx="458233" cy="392771"/>
          </a:xfrm>
          <a:prstGeom prst="star5">
            <a:avLst/>
          </a:prstGeom>
          <a:solidFill>
            <a:schemeClr val="accent1">
              <a:lumMod val="20000"/>
              <a:lumOff val="80000"/>
            </a:schemeClr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5-конечная звезда 5"/>
          <p:cNvSpPr/>
          <p:nvPr/>
        </p:nvSpPr>
        <p:spPr>
          <a:xfrm rot="353094">
            <a:off x="3804992" y="1146432"/>
            <a:ext cx="309880" cy="295095"/>
          </a:xfrm>
          <a:prstGeom prst="star5">
            <a:avLst/>
          </a:prstGeom>
          <a:solidFill>
            <a:srgbClr val="FF0000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5-конечная звезда 6"/>
          <p:cNvSpPr/>
          <p:nvPr/>
        </p:nvSpPr>
        <p:spPr>
          <a:xfrm rot="353094">
            <a:off x="4759757" y="2386372"/>
            <a:ext cx="416575" cy="357065"/>
          </a:xfrm>
          <a:prstGeom prst="star5">
            <a:avLst/>
          </a:prstGeom>
          <a:solidFill>
            <a:schemeClr val="bg1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5-конечная звезда 7"/>
          <p:cNvSpPr/>
          <p:nvPr/>
        </p:nvSpPr>
        <p:spPr>
          <a:xfrm rot="20732771">
            <a:off x="6174008" y="1557296"/>
            <a:ext cx="609908" cy="575056"/>
          </a:xfrm>
          <a:prstGeom prst="star5">
            <a:avLst/>
          </a:prstGeom>
          <a:solidFill>
            <a:schemeClr val="bg1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5-конечная звезда 8"/>
          <p:cNvSpPr/>
          <p:nvPr/>
        </p:nvSpPr>
        <p:spPr>
          <a:xfrm rot="1307855">
            <a:off x="6559822" y="2962436"/>
            <a:ext cx="416575" cy="357065"/>
          </a:xfrm>
          <a:prstGeom prst="star5">
            <a:avLst/>
          </a:prstGeom>
          <a:solidFill>
            <a:schemeClr val="bg1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 rot="20732771">
            <a:off x="7693424" y="1913301"/>
            <a:ext cx="309880" cy="295095"/>
          </a:xfrm>
          <a:prstGeom prst="star5">
            <a:avLst/>
          </a:prstGeom>
          <a:solidFill>
            <a:schemeClr val="bg1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5-конечная звезда 10"/>
          <p:cNvSpPr/>
          <p:nvPr/>
        </p:nvSpPr>
        <p:spPr>
          <a:xfrm rot="1307855">
            <a:off x="7871276" y="452903"/>
            <a:ext cx="458233" cy="392771"/>
          </a:xfrm>
          <a:prstGeom prst="star5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 rot="395053">
            <a:off x="3487600" y="3282356"/>
            <a:ext cx="458233" cy="392771"/>
          </a:xfrm>
          <a:prstGeom prst="star5">
            <a:avLst/>
          </a:prstGeom>
          <a:solidFill>
            <a:schemeClr val="bg1"/>
          </a:solidFill>
          <a:ln w="3175">
            <a:solidFill>
              <a:srgbClr val="FFFF00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3976035" y="2049765"/>
            <a:ext cx="284526" cy="243880"/>
          </a:xfrm>
          <a:prstGeom prst="star5">
            <a:avLst/>
          </a:prstGeom>
          <a:solidFill>
            <a:srgbClr val="FFFF00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 rot="1284764">
            <a:off x="5029515" y="982402"/>
            <a:ext cx="504056" cy="432048"/>
          </a:xfrm>
          <a:prstGeom prst="star5">
            <a:avLst/>
          </a:prstGeom>
          <a:solidFill>
            <a:schemeClr val="accent1">
              <a:lumMod val="40000"/>
              <a:lumOff val="60000"/>
            </a:schemeClr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 rot="20732771">
            <a:off x="1860776" y="3601930"/>
            <a:ext cx="309880" cy="295095"/>
          </a:xfrm>
          <a:prstGeom prst="star5">
            <a:avLst/>
          </a:prstGeom>
          <a:solidFill>
            <a:schemeClr val="tx2">
              <a:lumMod val="20000"/>
              <a:lumOff val="80000"/>
            </a:schemeClr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 rot="1307855">
            <a:off x="613853" y="2966224"/>
            <a:ext cx="416575" cy="357065"/>
          </a:xfrm>
          <a:prstGeom prst="star5">
            <a:avLst/>
          </a:prstGeom>
          <a:solidFill>
            <a:schemeClr val="accent4">
              <a:lumMod val="40000"/>
              <a:lumOff val="60000"/>
            </a:schemeClr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 rot="1307855">
            <a:off x="7658244" y="4335902"/>
            <a:ext cx="312979" cy="268268"/>
          </a:xfrm>
          <a:prstGeom prst="star5">
            <a:avLst/>
          </a:prstGeom>
          <a:solidFill>
            <a:schemeClr val="bg1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 rot="20732771">
            <a:off x="8069418" y="3010124"/>
            <a:ext cx="232817" cy="221709"/>
          </a:xfrm>
          <a:prstGeom prst="star5">
            <a:avLst/>
          </a:prstGeom>
          <a:solidFill>
            <a:srgbClr val="FFFF00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5-конечная звезда 19"/>
          <p:cNvSpPr/>
          <p:nvPr/>
        </p:nvSpPr>
        <p:spPr>
          <a:xfrm rot="1307855">
            <a:off x="807165" y="4070752"/>
            <a:ext cx="312979" cy="268268"/>
          </a:xfrm>
          <a:prstGeom prst="star5">
            <a:avLst/>
          </a:prstGeom>
          <a:solidFill>
            <a:srgbClr val="FFC000"/>
          </a:solidFill>
          <a:ln w="3175"/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917084" y="2204864"/>
            <a:ext cx="5695476" cy="1728192"/>
            <a:chOff x="1352461" y="4974560"/>
            <a:chExt cx="5695476" cy="1728192"/>
          </a:xfrm>
        </p:grpSpPr>
        <p:sp>
          <p:nvSpPr>
            <p:cNvPr id="22" name="Овальная выноска 21"/>
            <p:cNvSpPr/>
            <p:nvPr/>
          </p:nvSpPr>
          <p:spPr>
            <a:xfrm>
              <a:off x="1352461" y="4974560"/>
              <a:ext cx="5695476" cy="1728192"/>
            </a:xfrm>
            <a:prstGeom prst="wedgeEllipseCallout">
              <a:avLst>
                <a:gd name="adj1" fmla="val -38190"/>
                <a:gd name="adj2" fmla="val 78304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96292" y="5515491"/>
              <a:ext cx="49968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>
                  <a:solidFill>
                    <a:prstClr val="white"/>
                  </a:solidFill>
                  <a:latin typeface="Arial Black" pitchFamily="34" charset="0"/>
                </a:rPr>
                <a:t>ЕСЛИ ЗВЕЗДЫ ЗАЖИГАЮТ,</a:t>
              </a:r>
              <a:br>
                <a:rPr lang="ru-RU" dirty="0">
                  <a:solidFill>
                    <a:prstClr val="white"/>
                  </a:solidFill>
                  <a:latin typeface="Arial Black" pitchFamily="34" charset="0"/>
                </a:rPr>
              </a:br>
              <a:r>
                <a:rPr lang="ru-RU" dirty="0">
                  <a:solidFill>
                    <a:prstClr val="white"/>
                  </a:solidFill>
                  <a:latin typeface="Arial Black" pitchFamily="34" charset="0"/>
                </a:rPr>
                <a:t>ЗНАЧИТ ЭТО КОМУ-НИБУДЬ НУЖНО!</a:t>
              </a:r>
            </a:p>
          </p:txBody>
        </p:sp>
      </p:grpSp>
      <p:sp>
        <p:nvSpPr>
          <p:cNvPr id="17" name="Хорда 16"/>
          <p:cNvSpPr/>
          <p:nvPr/>
        </p:nvSpPr>
        <p:spPr>
          <a:xfrm flipV="1">
            <a:off x="-1588030" y="4437112"/>
            <a:ext cx="12310425" cy="13609657"/>
          </a:xfrm>
          <a:prstGeom prst="chord">
            <a:avLst>
              <a:gd name="adj1" fmla="val 2469641"/>
              <a:gd name="adj2" fmla="val 8304154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 flipH="1">
            <a:off x="-182068" y="2357264"/>
            <a:ext cx="3673948" cy="1728192"/>
            <a:chOff x="1352461" y="4974560"/>
            <a:chExt cx="5695476" cy="1728192"/>
          </a:xfrm>
        </p:grpSpPr>
        <p:sp>
          <p:nvSpPr>
            <p:cNvPr id="25" name="Овальная выноска 24"/>
            <p:cNvSpPr/>
            <p:nvPr/>
          </p:nvSpPr>
          <p:spPr>
            <a:xfrm>
              <a:off x="1352461" y="4974560"/>
              <a:ext cx="5695476" cy="1728192"/>
            </a:xfrm>
            <a:prstGeom prst="wedgeEllipseCallout">
              <a:avLst>
                <a:gd name="adj1" fmla="val -38190"/>
                <a:gd name="adj2" fmla="val 7830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94766" y="5515491"/>
              <a:ext cx="299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dirty="0">
                  <a:solidFill>
                    <a:prstClr val="black"/>
                  </a:solidFill>
                  <a:latin typeface="Arial Black" pitchFamily="34" charset="0"/>
                </a:rPr>
                <a:t>КОМУ?</a:t>
              </a:r>
            </a:p>
          </p:txBody>
        </p:sp>
      </p:grpSp>
      <p:sp>
        <p:nvSpPr>
          <p:cNvPr id="27" name="Овал 26"/>
          <p:cNvSpPr/>
          <p:nvPr/>
        </p:nvSpPr>
        <p:spPr>
          <a:xfrm rot="1410604">
            <a:off x="2476496" y="5537467"/>
            <a:ext cx="299023" cy="53559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 rot="1410604">
            <a:off x="3246085" y="5706517"/>
            <a:ext cx="361817" cy="6480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39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17" grpId="0" animBg="1"/>
      <p:bldP spid="27" grpId="0" animBg="1"/>
      <p:bldP spid="27" grpId="1" animBg="1"/>
      <p:bldP spid="28" grpId="0" animBg="1"/>
      <p:bldP spid="2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ЗВЕЗДНАЯ ЭКОНОМИКА:</a:t>
            </a: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ПРАВИЛО №1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sz="5600" dirty="0">
                <a:solidFill>
                  <a:schemeClr val="bg1"/>
                </a:solidFill>
                <a:latin typeface="Arial Black" pitchFamily="34" charset="0"/>
              </a:rPr>
              <a:t>ПОБЕДИТЕЛЬ</a:t>
            </a:r>
            <a:r>
              <a:rPr lang="ru-RU" sz="4800" dirty="0">
                <a:solidFill>
                  <a:schemeClr val="bg1"/>
                </a:solidFill>
                <a:latin typeface="Arial Black" pitchFamily="34" charset="0"/>
              </a:rPr>
              <a:t> ПОЛУЧАЕТ</a:t>
            </a:r>
            <a:r>
              <a:rPr lang="ru-RU" sz="44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Arial Black" pitchFamily="34" charset="0"/>
              </a:rPr>
              <a:t>ВС</a:t>
            </a:r>
            <a:r>
              <a:rPr lang="ru-RU" sz="4800" dirty="0">
                <a:solidFill>
                  <a:srgbClr val="FF0000"/>
                </a:solidFill>
                <a:latin typeface="Arial Black" pitchFamily="34" charset="0"/>
              </a:rPr>
              <a:t>Ё</a:t>
            </a:r>
            <a:r>
              <a:rPr lang="ru-RU" sz="4800" dirty="0">
                <a:solidFill>
                  <a:schemeClr val="bg1"/>
                </a:solidFill>
                <a:latin typeface="Arial Black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826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ТРАДИЦИОННАЯ ЭКОНОМИКА</a:t>
            </a: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НАБЛЮДЕНИЕ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4800" dirty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5600" dirty="0">
                <a:solidFill>
                  <a:schemeClr val="bg1">
                    <a:lumMod val="85000"/>
                  </a:schemeClr>
                </a:solidFill>
                <a:latin typeface="Arial Black" pitchFamily="34" charset="0"/>
              </a:rPr>
              <a:t>БОГАТЫЕ</a:t>
            </a:r>
            <a:endParaRPr lang="ru-RU" sz="5600" dirty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6600" dirty="0">
                <a:solidFill>
                  <a:schemeClr val="bg1"/>
                </a:solidFill>
                <a:latin typeface="Arial Black" pitchFamily="34" charset="0"/>
              </a:rPr>
              <a:t>БОГ</a:t>
            </a:r>
            <a:r>
              <a:rPr lang="ru-RU" sz="6600" dirty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6600" dirty="0">
                <a:solidFill>
                  <a:schemeClr val="bg1"/>
                </a:solidFill>
                <a:latin typeface="Arial Black" pitchFamily="34" charset="0"/>
              </a:rPr>
              <a:t>ТЕЮТ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5600" dirty="0">
                <a:solidFill>
                  <a:schemeClr val="bg1"/>
                </a:solidFill>
                <a:latin typeface="Arial Black" pitchFamily="34" charset="0"/>
              </a:rPr>
              <a:t>					</a:t>
            </a:r>
            <a:r>
              <a:rPr lang="ru-RU" sz="4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БЕДНЫЕ</a:t>
            </a:r>
            <a:r>
              <a:rPr lang="ru-RU" sz="5600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5600" dirty="0">
                <a:solidFill>
                  <a:schemeClr val="bg1"/>
                </a:solidFill>
                <a:latin typeface="Arial Black" pitchFamily="34" charset="0"/>
              </a:rPr>
              <a:t>					</a:t>
            </a:r>
            <a:r>
              <a:rPr lang="ru-RU" sz="4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БЕДНЕЮТ</a:t>
            </a:r>
            <a:endParaRPr lang="ru-RU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92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ЧЕМ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ТЛИЧИЕ?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ТРАДИЦИОННАЯ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Работаем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Производим продукты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Зарабатываем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Ресурсы ограничены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Свободный рынок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Правило 80/20</a:t>
            </a:r>
          </a:p>
          <a:p>
            <a:pPr marL="0" indent="0">
              <a:buNone/>
            </a:pPr>
            <a:endParaRPr lang="ru-RU" dirty="0">
              <a:solidFill>
                <a:schemeClr val="bg1">
                  <a:lumMod val="85000"/>
                </a:schemeClr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Перераспределение ресурсов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  <a:latin typeface="Century Gothic" pitchFamily="34" charset="0"/>
              </a:rPr>
              <a:t>ЗВЕЗД</a:t>
            </a:r>
            <a:r>
              <a:rPr lang="ru-RU" sz="3600" dirty="0">
                <a:solidFill>
                  <a:srgbClr val="FF0000"/>
                </a:solidFill>
                <a:latin typeface="Century Gothic" pitchFamily="34" charset="0"/>
              </a:rPr>
              <a:t>НА</a:t>
            </a:r>
            <a:r>
              <a:rPr lang="ru-RU" sz="3600" dirty="0">
                <a:solidFill>
                  <a:schemeClr val="bg1"/>
                </a:solidFill>
                <a:latin typeface="Century Gothic" pitchFamily="34" charset="0"/>
              </a:rPr>
              <a:t>Я!</a:t>
            </a:r>
          </a:p>
          <a:p>
            <a:r>
              <a:rPr lang="ru-RU" dirty="0">
                <a:solidFill>
                  <a:schemeClr val="bg1"/>
                </a:solidFill>
              </a:rPr>
              <a:t>Творим</a:t>
            </a:r>
          </a:p>
          <a:p>
            <a:r>
              <a:rPr lang="ru-RU" dirty="0">
                <a:solidFill>
                  <a:schemeClr val="bg1"/>
                </a:solidFill>
              </a:rPr>
              <a:t>Создаем информацию</a:t>
            </a:r>
          </a:p>
          <a:p>
            <a:r>
              <a:rPr lang="ru-RU" dirty="0">
                <a:solidFill>
                  <a:schemeClr val="bg1"/>
                </a:solidFill>
              </a:rPr>
              <a:t>Выигрываем</a:t>
            </a:r>
          </a:p>
          <a:p>
            <a:r>
              <a:rPr lang="ru-RU" dirty="0">
                <a:solidFill>
                  <a:schemeClr val="bg1"/>
                </a:solidFill>
              </a:rPr>
              <a:t>Изобилие данных</a:t>
            </a:r>
          </a:p>
          <a:p>
            <a:r>
              <a:rPr lang="ru-RU" dirty="0">
                <a:solidFill>
                  <a:schemeClr val="bg1"/>
                </a:solidFill>
              </a:rPr>
              <a:t>Хит парад</a:t>
            </a:r>
          </a:p>
          <a:p>
            <a:r>
              <a:rPr lang="ru-RU" dirty="0">
                <a:solidFill>
                  <a:schemeClr val="bg1"/>
                </a:solidFill>
              </a:rPr>
              <a:t>Правило 1=90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Победитель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получает все!</a:t>
            </a:r>
          </a:p>
        </p:txBody>
      </p:sp>
    </p:spTree>
    <p:extLst>
      <p:ext uri="{BB962C8B-B14F-4D97-AF65-F5344CB8AC3E}">
        <p14:creationId xmlns:p14="http://schemas.microsoft.com/office/powerpoint/2010/main" val="1376766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СПАСЕНИЕ К</a:t>
            </a:r>
            <a:r>
              <a:rPr lang="ru-RU" sz="3600" dirty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ПИТАЛИЗМА</a:t>
            </a:r>
            <a:br>
              <a:rPr lang="ru-RU" sz="36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ОТ КАПИТАЛИСТОВ!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Джозеф </a:t>
            </a:r>
            <a:r>
              <a:rPr lang="ru-RU" dirty="0" err="1">
                <a:solidFill>
                  <a:schemeClr val="bg1"/>
                </a:solidFill>
              </a:rPr>
              <a:t>Стиглиц</a:t>
            </a:r>
            <a:r>
              <a:rPr lang="ru-RU" dirty="0">
                <a:solidFill>
                  <a:schemeClr val="bg1"/>
                </a:solidFill>
              </a:rPr>
              <a:t> 	</a:t>
            </a:r>
            <a:r>
              <a:rPr lang="ru-RU" sz="2800" dirty="0">
                <a:solidFill>
                  <a:schemeClr val="bg1"/>
                </a:solidFill>
                <a:latin typeface="Segoe Print" pitchFamily="2" charset="0"/>
              </a:rPr>
              <a:t>«Несовершенство»</a:t>
            </a:r>
          </a:p>
          <a:p>
            <a:r>
              <a:rPr lang="ru-RU" dirty="0" err="1">
                <a:solidFill>
                  <a:schemeClr val="bg1"/>
                </a:solidFill>
              </a:rPr>
              <a:t>Луиджи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Зингалес</a:t>
            </a:r>
            <a:r>
              <a:rPr lang="ru-RU" dirty="0">
                <a:solidFill>
                  <a:schemeClr val="bg1"/>
                </a:solidFill>
              </a:rPr>
              <a:t> 	</a:t>
            </a:r>
            <a:r>
              <a:rPr lang="ru-RU" sz="2800" dirty="0">
                <a:solidFill>
                  <a:schemeClr val="bg1"/>
                </a:solidFill>
                <a:latin typeface="Segoe Print" pitchFamily="2" charset="0"/>
              </a:rPr>
              <a:t>«Несправедливость»</a:t>
            </a:r>
          </a:p>
          <a:p>
            <a:r>
              <a:rPr lang="ru-RU" dirty="0" err="1">
                <a:solidFill>
                  <a:schemeClr val="bg1"/>
                </a:solidFill>
              </a:rPr>
              <a:t>Дэни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Родриг</a:t>
            </a:r>
            <a:r>
              <a:rPr lang="ru-RU" dirty="0">
                <a:solidFill>
                  <a:schemeClr val="bg1"/>
                </a:solidFill>
              </a:rPr>
              <a:t> 		</a:t>
            </a:r>
            <a:r>
              <a:rPr lang="ru-RU" sz="2800" dirty="0">
                <a:solidFill>
                  <a:schemeClr val="bg1"/>
                </a:solidFill>
                <a:latin typeface="Segoe Print" pitchFamily="2" charset="0"/>
              </a:rPr>
              <a:t>«Не</a:t>
            </a:r>
            <a:r>
              <a:rPr lang="ru-RU" sz="2800" dirty="0">
                <a:solidFill>
                  <a:srgbClr val="FF0000"/>
                </a:solidFill>
                <a:latin typeface="Segoe Print" pitchFamily="2" charset="0"/>
              </a:rPr>
              <a:t>ра</a:t>
            </a:r>
            <a:r>
              <a:rPr lang="ru-RU" sz="2800" dirty="0">
                <a:solidFill>
                  <a:schemeClr val="bg1"/>
                </a:solidFill>
                <a:latin typeface="Segoe Print" pitchFamily="2" charset="0"/>
              </a:rPr>
              <a:t>венство»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Проблема: «ЗВЕЗДН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>
                <a:solidFill>
                  <a:schemeClr val="bg1"/>
                </a:solidFill>
              </a:rPr>
              <a:t>Я ЭКОНОМИКА»</a:t>
            </a:r>
          </a:p>
        </p:txBody>
      </p:sp>
    </p:spTree>
    <p:extLst>
      <p:ext uri="{BB962C8B-B14F-4D97-AF65-F5344CB8AC3E}">
        <p14:creationId xmlns:p14="http://schemas.microsoft.com/office/powerpoint/2010/main" val="2161803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Arial Black" pitchFamily="34" charset="0"/>
              </a:rPr>
              <a:t>ПОВЕСТКА ДНЯ 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(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сегодня)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64496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3600" dirty="0" smtClean="0"/>
              <a:t>Сверить часы: 30.06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Послушать истории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Рассказать 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Еще раз на сцене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Увидеть толерантность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Культурный обмен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Исповедь</a:t>
            </a:r>
            <a:endParaRPr lang="ru-RU" sz="36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450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ПРИЧ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НЫ: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Глобализация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Информированность</a:t>
            </a:r>
          </a:p>
          <a:p>
            <a:pPr marL="514350" indent="-514350">
              <a:buAutoNum type="arabicPeriod"/>
            </a:pPr>
            <a:r>
              <a:rPr lang="ru-RU" dirty="0" err="1">
                <a:solidFill>
                  <a:schemeClr val="bg1"/>
                </a:solidFill>
              </a:rPr>
              <a:t>Финансизация</a:t>
            </a:r>
            <a:endParaRPr lang="ru-RU" dirty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Аутсорсинг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Инновации 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Социальные сети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Конкурсы «на миллион»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… и даже Олимпийские игры</a:t>
            </a:r>
          </a:p>
        </p:txBody>
      </p:sp>
    </p:spTree>
    <p:extLst>
      <p:ext uri="{BB962C8B-B14F-4D97-AF65-F5344CB8AC3E}">
        <p14:creationId xmlns:p14="http://schemas.microsoft.com/office/powerpoint/2010/main" val="3669039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solidFill>
                  <a:schemeClr val="bg1"/>
                </a:solidFill>
                <a:latin typeface="Century Gothic" pitchFamily="34" charset="0"/>
              </a:rPr>
              <a:t>ЧТО В ИТОГЕ: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77448"/>
            <a:ext cx="8229600" cy="443678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Н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>
                <a:solidFill>
                  <a:schemeClr val="bg1"/>
                </a:solidFill>
              </a:rPr>
              <a:t>РМАЛЬНО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504" y="5517232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092214" y="2343940"/>
            <a:ext cx="216024" cy="316484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52254" y="2120931"/>
            <a:ext cx="216024" cy="339314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12294" y="2343940"/>
            <a:ext cx="216024" cy="316484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1934" y="5159077"/>
            <a:ext cx="216024" cy="350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31974" y="4989499"/>
            <a:ext cx="216024" cy="5158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92014" y="4722250"/>
            <a:ext cx="216024" cy="7813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2054" y="4454892"/>
            <a:ext cx="216024" cy="10548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12094" y="4177744"/>
            <a:ext cx="216024" cy="1326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72134" y="3524428"/>
            <a:ext cx="216024" cy="1979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32174" y="2739877"/>
            <a:ext cx="216024" cy="27648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72334" y="2739877"/>
            <a:ext cx="216024" cy="27648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32374" y="3524428"/>
            <a:ext cx="216024" cy="1979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92414" y="4177744"/>
            <a:ext cx="216024" cy="1326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52454" y="4454892"/>
            <a:ext cx="216024" cy="10548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580547" y="4722250"/>
            <a:ext cx="216024" cy="7813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0587" y="4989499"/>
            <a:ext cx="216024" cy="5158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00627" y="5159077"/>
            <a:ext cx="216024" cy="350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60667" y="5262805"/>
            <a:ext cx="216024" cy="252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51854" y="5301214"/>
            <a:ext cx="216024" cy="202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211894" y="5254488"/>
            <a:ext cx="216024" cy="252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029091" y="5301214"/>
            <a:ext cx="216024" cy="202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646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38734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1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2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7" presetClass="emph" presetSubtype="0" fill="remove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dirty="0">
                <a:solidFill>
                  <a:schemeClr val="bg1"/>
                </a:solidFill>
                <a:latin typeface="Century Gothic" pitchFamily="34" charset="0"/>
              </a:rPr>
              <a:t>ЧТО В ИТОГЕ: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77448"/>
            <a:ext cx="8229600" cy="44367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bg1"/>
                </a:solidFill>
              </a:rPr>
              <a:t>ЗВ</a:t>
            </a:r>
            <a:r>
              <a:rPr lang="ru-RU" sz="4800" dirty="0">
                <a:solidFill>
                  <a:srgbClr val="FF0000"/>
                </a:solidFill>
              </a:rPr>
              <a:t>Ё</a:t>
            </a:r>
            <a:r>
              <a:rPr lang="ru-RU" sz="4800" dirty="0">
                <a:solidFill>
                  <a:schemeClr val="bg1"/>
                </a:solidFill>
              </a:rPr>
              <a:t>ЗДНО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504" y="5517232"/>
            <a:ext cx="8856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452254" y="404665"/>
            <a:ext cx="216024" cy="51094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19872" y="5265834"/>
            <a:ext cx="216024" cy="238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69026" y="4982931"/>
            <a:ext cx="216024" cy="5212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18180" y="4628908"/>
            <a:ext cx="216024" cy="8809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98910" y="4628908"/>
            <a:ext cx="216024" cy="8809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148064" y="4982931"/>
            <a:ext cx="216024" cy="5212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5265834"/>
            <a:ext cx="216024" cy="238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38734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02622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66942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30830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95807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59695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4015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87903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08268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72156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36476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3644" y="5343801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65341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29229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3549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74370" y="5344752"/>
            <a:ext cx="218184" cy="16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35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ЧТО ДЕЛАТЬ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Разрабатывать свою нишу</a:t>
            </a:r>
          </a:p>
          <a:p>
            <a:r>
              <a:rPr lang="ru-RU" dirty="0">
                <a:solidFill>
                  <a:srgbClr val="FF0000"/>
                </a:solidFill>
              </a:rPr>
              <a:t>Попробовать инновации (купить 1 билет)</a:t>
            </a:r>
          </a:p>
          <a:p>
            <a:r>
              <a:rPr lang="ru-RU" dirty="0">
                <a:solidFill>
                  <a:srgbClr val="FF0000"/>
                </a:solidFill>
              </a:rPr>
              <a:t>Строить личный бренд</a:t>
            </a:r>
          </a:p>
          <a:p>
            <a:r>
              <a:rPr lang="ru-RU" dirty="0">
                <a:solidFill>
                  <a:srgbClr val="FF0000"/>
                </a:solidFill>
              </a:rPr>
              <a:t>Выбирать «правильных» людей</a:t>
            </a:r>
          </a:p>
          <a:p>
            <a:r>
              <a:rPr lang="ru-RU" dirty="0">
                <a:solidFill>
                  <a:srgbClr val="FF0000"/>
                </a:solidFill>
              </a:rPr>
              <a:t>Воспитывать нонконформизм (2%)</a:t>
            </a:r>
          </a:p>
          <a:p>
            <a:r>
              <a:rPr lang="ru-RU" dirty="0">
                <a:solidFill>
                  <a:srgbClr val="FF0000"/>
                </a:solidFill>
              </a:rPr>
              <a:t>Работать в компании ТОП-5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Заняться «грязным» делом</a:t>
            </a:r>
          </a:p>
          <a:p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Лакшери</a:t>
            </a:r>
            <a:r>
              <a:rPr lang="ru-RU" dirty="0">
                <a:solidFill>
                  <a:srgbClr val="FF0000"/>
                </a:solidFill>
              </a:rPr>
              <a:t>» услуги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413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СЦЕНАРИЙ: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1"/>
            <a:ext cx="3464768" cy="6766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НАЧНЕМ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5355704" y="1600200"/>
            <a:ext cx="3464768" cy="676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>
                <a:solidFill>
                  <a:prstClr val="white"/>
                </a:solidFill>
                <a:latin typeface="Century Gothic" pitchFamily="34" charset="0"/>
              </a:rPr>
              <a:t>ПОСТРОИМ</a:t>
            </a:r>
          </a:p>
        </p:txBody>
      </p:sp>
      <p:sp>
        <p:nvSpPr>
          <p:cNvPr id="18" name="Полилиния: фигура 17"/>
          <p:cNvSpPr/>
          <p:nvPr/>
        </p:nvSpPr>
        <p:spPr>
          <a:xfrm>
            <a:off x="683568" y="2771395"/>
            <a:ext cx="7732643" cy="4086605"/>
          </a:xfrm>
          <a:custGeom>
            <a:avLst/>
            <a:gdLst>
              <a:gd name="connsiteX0" fmla="*/ 0 w 7732643"/>
              <a:gd name="connsiteY0" fmla="*/ 2961861 h 2961861"/>
              <a:gd name="connsiteX1" fmla="*/ 1331843 w 7732643"/>
              <a:gd name="connsiteY1" fmla="*/ 1610139 h 2961861"/>
              <a:gd name="connsiteX2" fmla="*/ 3041374 w 7732643"/>
              <a:gd name="connsiteY2" fmla="*/ 2643809 h 2961861"/>
              <a:gd name="connsiteX3" fmla="*/ 4194313 w 7732643"/>
              <a:gd name="connsiteY3" fmla="*/ 1331844 h 2961861"/>
              <a:gd name="connsiteX4" fmla="*/ 5307495 w 7732643"/>
              <a:gd name="connsiteY4" fmla="*/ 1649896 h 2961861"/>
              <a:gd name="connsiteX5" fmla="*/ 5943600 w 7732643"/>
              <a:gd name="connsiteY5" fmla="*/ 1152939 h 2961861"/>
              <a:gd name="connsiteX6" fmla="*/ 6858000 w 7732643"/>
              <a:gd name="connsiteY6" fmla="*/ 1351722 h 2961861"/>
              <a:gd name="connsiteX7" fmla="*/ 7732643 w 7732643"/>
              <a:gd name="connsiteY7" fmla="*/ 0 h 296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32643" h="2961861">
                <a:moveTo>
                  <a:pt x="0" y="2961861"/>
                </a:moveTo>
                <a:cubicBezTo>
                  <a:pt x="412473" y="2312504"/>
                  <a:pt x="824947" y="1663148"/>
                  <a:pt x="1331843" y="1610139"/>
                </a:cubicBezTo>
                <a:cubicBezTo>
                  <a:pt x="1838739" y="1557130"/>
                  <a:pt x="2564296" y="2690191"/>
                  <a:pt x="3041374" y="2643809"/>
                </a:cubicBezTo>
                <a:cubicBezTo>
                  <a:pt x="3518452" y="2597426"/>
                  <a:pt x="3816626" y="1497496"/>
                  <a:pt x="4194313" y="1331844"/>
                </a:cubicBezTo>
                <a:cubicBezTo>
                  <a:pt x="4572000" y="1166192"/>
                  <a:pt x="5015947" y="1679714"/>
                  <a:pt x="5307495" y="1649896"/>
                </a:cubicBezTo>
                <a:cubicBezTo>
                  <a:pt x="5599043" y="1620078"/>
                  <a:pt x="5685183" y="1202635"/>
                  <a:pt x="5943600" y="1152939"/>
                </a:cubicBezTo>
                <a:cubicBezTo>
                  <a:pt x="6202018" y="1103243"/>
                  <a:pt x="6559826" y="1543878"/>
                  <a:pt x="6858000" y="1351722"/>
                </a:cubicBezTo>
                <a:cubicBezTo>
                  <a:pt x="7156174" y="1159566"/>
                  <a:pt x="7444408" y="579783"/>
                  <a:pt x="7732643" y="0"/>
                </a:cubicBezTo>
              </a:path>
            </a:pathLst>
          </a:custGeom>
          <a:noFill/>
          <a:ln w="7620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559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17782942">
            <a:off x="1250159" y="2785129"/>
            <a:ext cx="68243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cap="all" dirty="0" smtClean="0">
                <a:solidFill>
                  <a:srgbClr val="7030A0">
                    <a:alpha val="8000"/>
                  </a:srgbClr>
                </a:solidFill>
                <a:latin typeface="Arial Black" pitchFamily="34" charset="0"/>
              </a:rPr>
              <a:t>question</a:t>
            </a:r>
            <a:endParaRPr lang="ru-RU" sz="8800" cap="all" dirty="0">
              <a:solidFill>
                <a:srgbClr val="7030A0">
                  <a:alpha val="8000"/>
                </a:srgb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394356">
            <a:off x="6496611" y="3785171"/>
            <a:ext cx="126509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cap="all" dirty="0">
                <a:solidFill>
                  <a:srgbClr val="7030A0">
                    <a:alpha val="8000"/>
                  </a:srgbClr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 rot="21412170">
            <a:off x="5436096" y="3749923"/>
            <a:ext cx="126509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cap="all" dirty="0">
                <a:solidFill>
                  <a:srgbClr val="7030A0">
                    <a:alpha val="8000"/>
                  </a:srgbClr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ru-RU" sz="4000" b="1" dirty="0" smtClean="0">
                <a:latin typeface="Arial Black" pitchFamily="34" charset="0"/>
              </a:rPr>
              <a:t>ВОПРОСЫ: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490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927" y="181602"/>
            <a:ext cx="8658722" cy="646319"/>
          </a:xfrm>
          <a:prstGeom prst="rect">
            <a:avLst/>
          </a:prstGeom>
          <a:noFill/>
        </p:spPr>
        <p:txBody>
          <a:bodyPr wrap="square" lIns="91426" tIns="45714" rIns="91426" bIns="45714" rtlCol="0">
            <a:spAutoFit/>
          </a:bodyPr>
          <a:lstStyle/>
          <a:p>
            <a:r>
              <a:rPr lang="en-US" sz="3600" dirty="0">
                <a:latin typeface="Impact" pitchFamily="34" charset="0"/>
              </a:rPr>
              <a:t>#</a:t>
            </a:r>
            <a:r>
              <a:rPr lang="ru-RU" sz="3600" dirty="0" smtClean="0">
                <a:latin typeface="Impact" pitchFamily="34" charset="0"/>
              </a:rPr>
              <a:t>ПРИЕМЫ </a:t>
            </a:r>
            <a:r>
              <a:rPr lang="ru-RU" sz="3600" dirty="0">
                <a:latin typeface="Impact" pitchFamily="34" charset="0"/>
              </a:rPr>
              <a:t>МАТРИЧНОГО </a:t>
            </a:r>
            <a:r>
              <a:rPr lang="ru-RU" sz="3600" dirty="0" smtClean="0">
                <a:latin typeface="Impact" pitchFamily="34" charset="0"/>
              </a:rPr>
              <a:t>МЕТОДА</a:t>
            </a:r>
            <a:endParaRPr lang="ru-RU" sz="1600" dirty="0"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60" y="960154"/>
            <a:ext cx="1229343" cy="1440160"/>
          </a:xfrm>
          <a:prstGeom prst="rect">
            <a:avLst/>
          </a:prstGeom>
          <a:solidFill>
            <a:srgbClr val="66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א</a:t>
            </a:r>
            <a:r>
              <a:rPr lang="ru-RU" sz="6500" dirty="0">
                <a:latin typeface="Arial" pitchFamily="34" charset="0"/>
                <a:cs typeface="Arial" pitchFamily="34" charset="0"/>
              </a:rPr>
              <a:t/>
            </a:r>
            <a:br>
              <a:rPr lang="ru-RU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naming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34202" y="960154"/>
            <a:ext cx="1229343" cy="1440160"/>
          </a:xfrm>
          <a:prstGeom prst="rect">
            <a:avLst/>
          </a:prstGeom>
          <a:solidFill>
            <a:srgbClr val="66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ב</a:t>
            </a:r>
            <a:r>
              <a:rPr lang="ru-RU" sz="6500" dirty="0">
                <a:latin typeface="Arial" pitchFamily="34" charset="0"/>
                <a:cs typeface="Arial" pitchFamily="34" charset="0"/>
              </a:rPr>
              <a:t/>
            </a:r>
            <a:br>
              <a:rPr lang="ru-RU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analysis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63545" y="960154"/>
            <a:ext cx="1229343" cy="1440160"/>
          </a:xfrm>
          <a:prstGeom prst="rect">
            <a:avLst/>
          </a:prstGeom>
          <a:solidFill>
            <a:srgbClr val="66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ג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result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2888" y="960154"/>
            <a:ext cx="1229343" cy="1440160"/>
          </a:xfrm>
          <a:prstGeom prst="rect">
            <a:avLst/>
          </a:prstGeom>
          <a:solidFill>
            <a:srgbClr val="66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ד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creative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60" y="2400313"/>
            <a:ext cx="1229343" cy="1440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ה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poll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34202" y="2400313"/>
            <a:ext cx="1229343" cy="1440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ו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synthesis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63545" y="2400313"/>
            <a:ext cx="1229343" cy="1440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ז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openness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2888" y="2400313"/>
            <a:ext cx="1229343" cy="1440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ח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variability</a:t>
            </a: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2231" y="2400313"/>
            <a:ext cx="1229343" cy="1440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ט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combination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51575" y="2400313"/>
            <a:ext cx="1229343" cy="1440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י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metathorm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670757" y="2400313"/>
            <a:ext cx="1229343" cy="1440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כ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infographics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8408" y="3840473"/>
            <a:ext cx="1229343" cy="1440160"/>
          </a:xfrm>
          <a:prstGeom prst="rect">
            <a:avLst/>
          </a:prstGeom>
          <a:solidFill>
            <a:srgbClr val="33CC3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ל</a:t>
            </a:r>
            <a:endParaRPr lang="en-US" sz="65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500" dirty="0">
                <a:latin typeface="Arial" pitchFamily="34" charset="0"/>
                <a:cs typeface="Arial" pitchFamily="34" charset="0"/>
              </a:rPr>
              <a:t>know-how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37751" y="3840473"/>
            <a:ext cx="1229343" cy="1440160"/>
          </a:xfrm>
          <a:prstGeom prst="rect">
            <a:avLst/>
          </a:prstGeom>
          <a:solidFill>
            <a:srgbClr val="33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מ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triplicity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67095" y="3840473"/>
            <a:ext cx="1229343" cy="1440160"/>
          </a:xfrm>
          <a:prstGeom prst="rect">
            <a:avLst/>
          </a:prstGeom>
          <a:solidFill>
            <a:srgbClr val="FF5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נ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remember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96437" y="3840473"/>
            <a:ext cx="1229343" cy="1440160"/>
          </a:xfrm>
          <a:prstGeom prst="rect">
            <a:avLst/>
          </a:prstGeom>
          <a:solidFill>
            <a:srgbClr val="CCCC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ס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resonance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25779" y="3840473"/>
            <a:ext cx="1229343" cy="1440160"/>
          </a:xfrm>
          <a:prstGeom prst="rect">
            <a:avLst/>
          </a:prstGeom>
          <a:solidFill>
            <a:srgbClr val="CC00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ע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viewpoint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55123" y="3840473"/>
            <a:ext cx="1229343" cy="1440160"/>
          </a:xfrm>
          <a:prstGeom prst="rect">
            <a:avLst/>
          </a:prstGeom>
          <a:solidFill>
            <a:srgbClr val="FF99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פ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discussion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74306" y="3840473"/>
            <a:ext cx="1229343" cy="1440160"/>
          </a:xfrm>
          <a:prstGeom prst="rect">
            <a:avLst/>
          </a:prstGeom>
          <a:solidFill>
            <a:srgbClr val="0099CC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צ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concentration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4860" y="5280634"/>
            <a:ext cx="1229343" cy="1440160"/>
          </a:xfrm>
          <a:prstGeom prst="rect">
            <a:avLst/>
          </a:prstGeom>
          <a:solidFill>
            <a:srgbClr val="CC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ק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position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34202" y="5280634"/>
            <a:ext cx="1229343" cy="1440160"/>
          </a:xfrm>
          <a:prstGeom prst="rect">
            <a:avLst/>
          </a:prstGeom>
          <a:solidFill>
            <a:srgbClr val="CC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ר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overcome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63545" y="5280634"/>
            <a:ext cx="1229343" cy="1440160"/>
          </a:xfrm>
          <a:prstGeom prst="rect">
            <a:avLst/>
          </a:prstGeom>
          <a:solidFill>
            <a:srgbClr val="CC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ש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dialectic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92888" y="5280634"/>
            <a:ext cx="1229343" cy="1440160"/>
          </a:xfrm>
          <a:prstGeom prst="rect">
            <a:avLst/>
          </a:prstGeom>
          <a:solidFill>
            <a:srgbClr val="CC66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spcCol="0" rtlCol="0" anchor="ctr"/>
          <a:lstStyle/>
          <a:p>
            <a:pPr algn="ctr"/>
            <a:r>
              <a:rPr lang="he-IL" sz="6500" dirty="0">
                <a:latin typeface="Arial" pitchFamily="34" charset="0"/>
                <a:cs typeface="Arial" pitchFamily="34" charset="0"/>
              </a:rPr>
              <a:t>ת</a:t>
            </a:r>
            <a:r>
              <a:rPr lang="en-US" sz="6500" dirty="0">
                <a:latin typeface="Arial" pitchFamily="34" charset="0"/>
                <a:cs typeface="Arial" pitchFamily="34" charset="0"/>
              </a:rPr>
              <a:t/>
            </a:r>
            <a:br>
              <a:rPr lang="en-US" sz="6500" dirty="0"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latin typeface="Arial" pitchFamily="34" charset="0"/>
                <a:cs typeface="Arial" pitchFamily="34" charset="0"/>
              </a:rPr>
              <a:t>dimension</a:t>
            </a:r>
            <a:endParaRPr lang="ru-RU" sz="65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599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Intro " pitchFamily="50" charset="0"/>
              </a:rPr>
              <a:t>МАТРИЦА СПРИНТ (24</a:t>
            </a:r>
            <a:r>
              <a:rPr lang="ru-RU" sz="2800" dirty="0" smtClean="0">
                <a:latin typeface="Intro " pitchFamily="50" charset="0"/>
              </a:rPr>
              <a:t>ч</a:t>
            </a:r>
            <a:r>
              <a:rPr lang="ru-RU" dirty="0" smtClean="0">
                <a:latin typeface="Intro " pitchFamily="50" charset="0"/>
              </a:rPr>
              <a:t>)</a:t>
            </a:r>
            <a:endParaRPr lang="ru-RU" dirty="0">
              <a:latin typeface="Intro " pitchFamily="50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Пономарев И.П.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4797336"/>
            <a:ext cx="2160240" cy="1656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Сбор вопросов для обсуждения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4797152"/>
            <a:ext cx="2160240" cy="165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…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4797152"/>
            <a:ext cx="2160240" cy="165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Решение за участниками команды</a:t>
            </a:r>
            <a:endParaRPr lang="ru-RU" sz="3200" dirty="0">
              <a:solidFill>
                <a:schemeClr val="tx1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3491880" y="1340952"/>
            <a:ext cx="2160240" cy="1656000"/>
            <a:chOff x="3491880" y="1340952"/>
            <a:chExt cx="2160240" cy="165600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491880" y="1340952"/>
              <a:ext cx="2160240" cy="1656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8900"/>
              <a:r>
                <a:rPr lang="ru-RU" sz="3600" dirty="0" smtClean="0">
                  <a:solidFill>
                    <a:schemeClr val="tx1"/>
                  </a:solidFill>
                </a:rPr>
                <a:t>Цель:</a:t>
              </a:r>
              <a:br>
                <a:rPr lang="ru-RU" sz="3600" dirty="0" smtClean="0">
                  <a:solidFill>
                    <a:schemeClr val="tx1"/>
                  </a:solidFill>
                </a:rPr>
              </a:br>
              <a:r>
                <a:rPr lang="ru-RU" sz="2400" dirty="0" smtClean="0">
                  <a:solidFill>
                    <a:schemeClr val="tx1"/>
                  </a:solidFill>
                </a:rPr>
                <a:t>обмен информацией</a:t>
              </a:r>
              <a:endParaRPr lang="ru-RU" sz="3600" dirty="0">
                <a:solidFill>
                  <a:schemeClr val="tx1"/>
                </a:solidFill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2096" y="1631160"/>
              <a:ext cx="486504" cy="486504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>
            <a:off x="1259632" y="1340768"/>
            <a:ext cx="2160240" cy="1656000"/>
            <a:chOff x="1259632" y="1340768"/>
            <a:chExt cx="2160240" cy="16560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259632" y="1340768"/>
              <a:ext cx="2160240" cy="165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8900"/>
              <a:r>
                <a:rPr lang="ru-RU" sz="2800" dirty="0" smtClean="0">
                  <a:solidFill>
                    <a:schemeClr val="tx1"/>
                  </a:solidFill>
                </a:rPr>
                <a:t>Ежедневно</a:t>
              </a:r>
              <a:br>
                <a:rPr lang="ru-RU" sz="2800" dirty="0" smtClean="0">
                  <a:solidFill>
                    <a:schemeClr val="tx1"/>
                  </a:solidFill>
                </a:rPr>
              </a:br>
              <a:r>
                <a:rPr lang="ru-RU" sz="2800" dirty="0" smtClean="0">
                  <a:solidFill>
                    <a:schemeClr val="tx1"/>
                  </a:solidFill>
                </a:rPr>
                <a:t>Утром</a:t>
              </a:r>
              <a:br>
                <a:rPr lang="ru-RU" sz="2800" dirty="0" smtClean="0">
                  <a:solidFill>
                    <a:schemeClr val="tx1"/>
                  </a:solidFill>
                </a:rPr>
              </a:br>
              <a:r>
                <a:rPr lang="ru-RU" sz="2800" dirty="0" smtClean="0">
                  <a:solidFill>
                    <a:schemeClr val="tx1"/>
                  </a:solidFill>
                </a:rPr>
                <a:t>15 минут</a:t>
              </a:r>
              <a:endParaRPr lang="ru-RU" sz="3600" dirty="0">
                <a:solidFill>
                  <a:schemeClr val="tx1"/>
                </a:solidFill>
              </a:endParaRPr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624" y="1988840"/>
              <a:ext cx="505232" cy="505232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5724128" y="1340768"/>
            <a:ext cx="2160240" cy="1656000"/>
            <a:chOff x="5724128" y="1340768"/>
            <a:chExt cx="2160240" cy="16560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724128" y="1340768"/>
              <a:ext cx="2160240" cy="1656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tx1"/>
                  </a:solidFill>
                </a:rPr>
                <a:t>Команда + </a:t>
              </a:r>
              <a:r>
                <a:rPr lang="ru-RU" sz="2400" dirty="0" smtClean="0">
                  <a:solidFill>
                    <a:schemeClr val="tx1"/>
                  </a:solidFill>
                </a:rPr>
                <a:t>СКРАМ мастер</a:t>
              </a:r>
            </a:p>
            <a:p>
              <a:pPr algn="ctr"/>
              <a:endParaRPr lang="ru-RU" sz="3600" dirty="0">
                <a:solidFill>
                  <a:schemeClr val="tx1"/>
                </a:solidFill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5380" y="2289809"/>
              <a:ext cx="577736" cy="577736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1259632" y="3068960"/>
            <a:ext cx="2160240" cy="1656000"/>
            <a:chOff x="1259632" y="3068960"/>
            <a:chExt cx="2160240" cy="16560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259632" y="3068960"/>
              <a:ext cx="2160240" cy="1656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400" dirty="0" smtClean="0">
                  <a:solidFill>
                    <a:schemeClr val="tx1"/>
                  </a:solidFill>
                </a:rPr>
                <a:t>Что </a:t>
              </a:r>
              <a:br>
                <a:rPr lang="ru-RU" sz="2400" dirty="0" smtClean="0">
                  <a:solidFill>
                    <a:schemeClr val="tx1"/>
                  </a:solidFill>
                </a:rPr>
              </a:br>
              <a:r>
                <a:rPr lang="ru-RU" sz="2400" dirty="0" smtClean="0">
                  <a:solidFill>
                    <a:schemeClr val="tx1"/>
                  </a:solidFill>
                </a:rPr>
                <a:t>сделано вчера?</a:t>
              </a:r>
              <a:endParaRPr lang="ru-RU" sz="3200" dirty="0">
                <a:solidFill>
                  <a:schemeClr val="tx1"/>
                </a:solidFill>
              </a:endParaRP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624" y="3212976"/>
              <a:ext cx="505232" cy="505232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3491880" y="3069144"/>
            <a:ext cx="2160240" cy="1656000"/>
            <a:chOff x="3491880" y="3069144"/>
            <a:chExt cx="2160240" cy="16560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491880" y="3069144"/>
              <a:ext cx="2160240" cy="1656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 smtClean="0">
                  <a:solidFill>
                    <a:schemeClr val="tx1"/>
                  </a:solidFill>
                </a:rPr>
                <a:t/>
              </a:r>
              <a:br>
                <a:rPr lang="ru-RU" sz="3600" dirty="0" smtClean="0">
                  <a:solidFill>
                    <a:schemeClr val="tx1"/>
                  </a:solidFill>
                </a:rPr>
              </a:br>
              <a:r>
                <a:rPr lang="ru-RU" sz="2400" dirty="0" smtClean="0">
                  <a:solidFill>
                    <a:schemeClr val="tx1"/>
                  </a:solidFill>
                </a:rPr>
                <a:t>Что будет сделано сегодня?</a:t>
              </a:r>
              <a:endParaRPr lang="ru-RU" sz="3600" dirty="0">
                <a:solidFill>
                  <a:schemeClr val="tx1"/>
                </a:solidFill>
              </a:endParaRP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4048" y="3165832"/>
              <a:ext cx="522600" cy="522600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5724128" y="3068960"/>
            <a:ext cx="2160240" cy="1656000"/>
            <a:chOff x="5724128" y="3068960"/>
            <a:chExt cx="2160240" cy="16560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724128" y="3068960"/>
              <a:ext cx="2160240" cy="16560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400" dirty="0" smtClean="0">
                  <a:solidFill>
                    <a:schemeClr val="tx1"/>
                  </a:solidFill>
                </a:rPr>
                <a:t>С какими проблемами столкнулись?</a:t>
              </a:r>
              <a:endParaRPr lang="ru-RU" sz="3600" dirty="0">
                <a:solidFill>
                  <a:schemeClr val="tx1"/>
                </a:solidFill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304" y="3189264"/>
              <a:ext cx="475735" cy="4757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2639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190" y="34290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Arial Black" pitchFamily="34" charset="0"/>
              </a:rPr>
              <a:t>201</a:t>
            </a:r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>6</a:t>
            </a: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" y="-27384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27384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1616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574279"/>
            <a:ext cx="1545185" cy="2178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00" y="4584985"/>
            <a:ext cx="1533872" cy="2169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591315"/>
            <a:ext cx="1572783" cy="2222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570" y="4618374"/>
            <a:ext cx="2142926" cy="2142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Объект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662" y="576926"/>
            <a:ext cx="2341056" cy="2220380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76926"/>
            <a:ext cx="2374381" cy="2453900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162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Arial Black" pitchFamily="34" charset="0"/>
              </a:rPr>
              <a:t>Сценарии </a:t>
            </a:r>
            <a:r>
              <a:rPr lang="en-US" sz="4000" b="1" dirty="0" smtClean="0">
                <a:latin typeface="Arial Black" pitchFamily="34" charset="0"/>
              </a:rPr>
              <a:t>XX</a:t>
            </a:r>
            <a:r>
              <a:rPr lang="ru-RU" sz="4000" b="1" dirty="0" smtClean="0">
                <a:latin typeface="Arial Black" pitchFamily="34" charset="0"/>
              </a:rPr>
              <a:t>-го века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06829"/>
            <a:ext cx="7886700" cy="4340208"/>
          </a:xfrm>
        </p:spPr>
        <p:txBody>
          <a:bodyPr>
            <a:noAutofit/>
          </a:bodyPr>
          <a:lstStyle/>
          <a:p>
            <a:pPr marL="385763" indent="-385763">
              <a:buAutoNum type="arabicPeriod"/>
            </a:pPr>
            <a:r>
              <a:rPr lang="ru-RU" sz="2800" dirty="0"/>
              <a:t>Утопический (работать меньше)</a:t>
            </a:r>
          </a:p>
          <a:p>
            <a:pPr marL="385763" indent="-385763">
              <a:buAutoNum type="arabicPeriod"/>
            </a:pPr>
            <a:r>
              <a:rPr lang="ru-RU" sz="2800" dirty="0"/>
              <a:t>Полицейский (защищаться друг от друга)</a:t>
            </a:r>
          </a:p>
          <a:p>
            <a:pPr marL="385763" indent="-385763">
              <a:buAutoNum type="arabicPeriod"/>
            </a:pPr>
            <a:r>
              <a:rPr lang="ru-RU" sz="2800" dirty="0"/>
              <a:t>Социально-капиталистический (налог)</a:t>
            </a:r>
          </a:p>
          <a:p>
            <a:pPr marL="385763" indent="-385763">
              <a:buAutoNum type="arabicPeriod"/>
            </a:pPr>
            <a:r>
              <a:rPr lang="ru-RU" sz="2800" dirty="0"/>
              <a:t>Законодательно-бюрократический (законодательство)</a:t>
            </a:r>
          </a:p>
          <a:p>
            <a:pPr marL="385763" indent="-385763">
              <a:buAutoNum type="arabicPeriod"/>
            </a:pPr>
            <a:r>
              <a:rPr lang="ru-RU" sz="2800" dirty="0"/>
              <a:t>Качественный</a:t>
            </a:r>
            <a:br>
              <a:rPr lang="ru-RU" sz="2800" dirty="0"/>
            </a:br>
            <a:r>
              <a:rPr lang="ru-RU" sz="2800" dirty="0"/>
              <a:t>а) многоукладность</a:t>
            </a:r>
            <a:br>
              <a:rPr lang="ru-RU" sz="2800" dirty="0"/>
            </a:br>
            <a:r>
              <a:rPr lang="ru-RU" sz="2800" dirty="0"/>
              <a:t>б) кризис низких укладов</a:t>
            </a:r>
          </a:p>
          <a:p>
            <a:pPr marL="385763" indent="-385763">
              <a:buAutoNum type="arabicPeriod"/>
            </a:pPr>
            <a:r>
              <a:rPr lang="ru-RU" sz="2800" dirty="0"/>
              <a:t>Творческо-предпринимательский (сфера услуг)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16632"/>
            <a:ext cx="1512168" cy="22909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67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 algn="r"/>
            <a:r>
              <a:rPr lang="ru-RU" sz="2400" b="1" dirty="0"/>
              <a:t>У каждого человека есть</a:t>
            </a:r>
            <a:r>
              <a:rPr lang="ru-RU" sz="2400" dirty="0"/>
              <a:t> какие-то планы </a:t>
            </a:r>
            <a:br>
              <a:rPr lang="ru-RU" sz="2400" dirty="0"/>
            </a:br>
            <a:r>
              <a:rPr lang="ru-RU" sz="2400" dirty="0"/>
              <a:t>— до тех пор пока он не получит по голове.</a:t>
            </a:r>
            <a:br>
              <a:rPr lang="ru-RU" sz="2400" dirty="0"/>
            </a:br>
            <a:r>
              <a:rPr lang="ru-RU" sz="2400" dirty="0" err="1"/>
              <a:t>М.Тайсон</a:t>
            </a:r>
            <a:r>
              <a:rPr lang="ru-RU" sz="2400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Ни слова про будущее</a:t>
            </a:r>
          </a:p>
          <a:p>
            <a:pPr marL="0" indent="0">
              <a:buNone/>
            </a:pPr>
            <a:r>
              <a:rPr lang="ru-RU" dirty="0" smtClean="0"/>
              <a:t>Ни слова про </a:t>
            </a:r>
            <a:r>
              <a:rPr lang="ru-RU" dirty="0" err="1" smtClean="0"/>
              <a:t>форсайт</a:t>
            </a:r>
            <a:r>
              <a:rPr lang="ru-RU" dirty="0" smtClean="0"/>
              <a:t> и прогнозы</a:t>
            </a:r>
          </a:p>
          <a:p>
            <a:pPr marL="0" indent="0">
              <a:buNone/>
            </a:pPr>
            <a:r>
              <a:rPr lang="ru-RU" dirty="0" smtClean="0"/>
              <a:t>Без </a:t>
            </a:r>
            <a:r>
              <a:rPr lang="ru-RU" dirty="0" err="1" smtClean="0"/>
              <a:t>блокчейн</a:t>
            </a:r>
            <a:r>
              <a:rPr lang="ru-RU" dirty="0" smtClean="0"/>
              <a:t> и </a:t>
            </a:r>
            <a:r>
              <a:rPr lang="ru-RU" dirty="0" err="1" smtClean="0"/>
              <a:t>биткойна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Не будет Брендов</a:t>
            </a:r>
          </a:p>
          <a:p>
            <a:pPr marL="0" indent="0">
              <a:buNone/>
            </a:pPr>
            <a:r>
              <a:rPr lang="ru-RU" dirty="0" smtClean="0"/>
              <a:t>Не будет статистики</a:t>
            </a:r>
          </a:p>
          <a:p>
            <a:pPr marL="0" indent="0">
              <a:buNone/>
            </a:pPr>
            <a:r>
              <a:rPr lang="ru-RU" dirty="0" smtClean="0"/>
              <a:t>Без цитат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00808"/>
            <a:ext cx="220027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Картинки по запросу статист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961" y="3933056"/>
            <a:ext cx="3592503" cy="245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latin typeface="Arial Black" pitchFamily="34" charset="0"/>
              </a:rPr>
              <a:t>ПЛАН:</a:t>
            </a:r>
            <a:endParaRPr lang="ru-RU" sz="32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Роли менеджера: актер, … </a:t>
            </a:r>
            <a:r>
              <a:rPr lang="ru-RU" sz="2000" dirty="0" smtClean="0"/>
              <a:t>(Менеджмент сегодня 2003 г.)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История и сценарий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Про сценарное мышление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СМ и преподавание</a:t>
            </a:r>
          </a:p>
          <a:p>
            <a:pPr marL="457200" indent="-457200">
              <a:buAutoNum type="arabicPeriod"/>
            </a:pPr>
            <a:r>
              <a:rPr lang="en-US" sz="2800" dirty="0" smtClean="0"/>
              <a:t>MARGINGAME – </a:t>
            </a:r>
            <a:r>
              <a:rPr lang="ru-RU" sz="2800" dirty="0" smtClean="0"/>
              <a:t>как модель для эксперимента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… о будущем</a:t>
            </a:r>
          </a:p>
          <a:p>
            <a:pPr marL="457200" indent="-457200">
              <a:buAutoNum type="arabicPeriod"/>
            </a:pPr>
            <a:endParaRPr lang="ru-RU" sz="2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35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dirty="0" smtClean="0">
                <a:latin typeface="Arial Black" pitchFamily="34" charset="0"/>
              </a:rPr>
              <a:t>ПРОГНОЗ:</a:t>
            </a:r>
            <a:r>
              <a:rPr lang="ru-RU" sz="4000" dirty="0" smtClean="0"/>
              <a:t> все сложно</a:t>
            </a:r>
            <a:endParaRPr lang="ru-RU" sz="4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827584" y="2132856"/>
            <a:ext cx="0" cy="381642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827584" y="5949280"/>
            <a:ext cx="755245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5536" y="1628800"/>
            <a:ext cx="1631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Сложность</a:t>
            </a:r>
            <a:endParaRPr lang="ru-RU" b="1" dirty="0"/>
          </a:p>
        </p:txBody>
      </p:sp>
      <p:cxnSp>
        <p:nvCxnSpPr>
          <p:cNvPr id="10" name="Скругленная соединительная линия 9"/>
          <p:cNvCxnSpPr/>
          <p:nvPr/>
        </p:nvCxnSpPr>
        <p:spPr>
          <a:xfrm flipV="1">
            <a:off x="1211208" y="4005064"/>
            <a:ext cx="1992640" cy="1584176"/>
          </a:xfrm>
          <a:prstGeom prst="curved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203848" y="3717032"/>
            <a:ext cx="93610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2020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3" name="Скругленная соединительная линия 12"/>
          <p:cNvCxnSpPr>
            <a:endCxn id="16" idx="1"/>
          </p:cNvCxnSpPr>
          <p:nvPr/>
        </p:nvCxnSpPr>
        <p:spPr>
          <a:xfrm flipV="1">
            <a:off x="4139952" y="2996952"/>
            <a:ext cx="1080120" cy="1008112"/>
          </a:xfrm>
          <a:prstGeom prst="curved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220072" y="2708920"/>
            <a:ext cx="936104" cy="576064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100%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8" name="Скругленная соединительная линия 17"/>
          <p:cNvCxnSpPr/>
          <p:nvPr/>
        </p:nvCxnSpPr>
        <p:spPr>
          <a:xfrm flipV="1">
            <a:off x="6161112" y="1988840"/>
            <a:ext cx="1080120" cy="1008112"/>
          </a:xfrm>
          <a:prstGeom prst="curved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7236296" y="1700808"/>
            <a:ext cx="936104" cy="576064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chemeClr val="bg1"/>
                </a:solidFill>
              </a:rPr>
              <a:t>Му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2" name="Скругленная соединительная линия 21"/>
          <p:cNvCxnSpPr/>
          <p:nvPr/>
        </p:nvCxnSpPr>
        <p:spPr>
          <a:xfrm>
            <a:off x="6156176" y="2996952"/>
            <a:ext cx="1085056" cy="648072"/>
          </a:xfrm>
          <a:prstGeom prst="curved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7236296" y="3356992"/>
            <a:ext cx="936104" cy="576064"/>
          </a:xfrm>
          <a:prstGeom prst="rect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Си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6" name="Скругленная соединительная линия 25"/>
          <p:cNvCxnSpPr>
            <a:stCxn id="12" idx="3"/>
            <a:endCxn id="28" idx="1"/>
          </p:cNvCxnSpPr>
          <p:nvPr/>
        </p:nvCxnSpPr>
        <p:spPr>
          <a:xfrm>
            <a:off x="4139952" y="4005064"/>
            <a:ext cx="1641783" cy="545841"/>
          </a:xfrm>
          <a:prstGeom prst="curved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781735" y="426287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11315" y="2884874"/>
            <a:ext cx="17860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Сингулярность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96649" y="1249384"/>
            <a:ext cx="1215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Мудрость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11315" y="4336529"/>
            <a:ext cx="18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Мозаичный мир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34" name="Скругленная соединительная линия 33"/>
          <p:cNvCxnSpPr>
            <a:stCxn id="12" idx="3"/>
          </p:cNvCxnSpPr>
          <p:nvPr/>
        </p:nvCxnSpPr>
        <p:spPr>
          <a:xfrm>
            <a:off x="4139952" y="4005064"/>
            <a:ext cx="2232248" cy="1662743"/>
          </a:xfrm>
          <a:prstGeom prst="curvedConnector3">
            <a:avLst>
              <a:gd name="adj1" fmla="val 42197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6156176" y="5401546"/>
            <a:ext cx="936104" cy="554293"/>
          </a:xfrm>
          <a:custGeom>
            <a:avLst/>
            <a:gdLst>
              <a:gd name="connsiteX0" fmla="*/ 0 w 936104"/>
              <a:gd name="connsiteY0" fmla="*/ 0 h 576064"/>
              <a:gd name="connsiteX1" fmla="*/ 936104 w 936104"/>
              <a:gd name="connsiteY1" fmla="*/ 0 h 576064"/>
              <a:gd name="connsiteX2" fmla="*/ 936104 w 936104"/>
              <a:gd name="connsiteY2" fmla="*/ 576064 h 576064"/>
              <a:gd name="connsiteX3" fmla="*/ 0 w 936104"/>
              <a:gd name="connsiteY3" fmla="*/ 576064 h 576064"/>
              <a:gd name="connsiteX4" fmla="*/ 0 w 936104"/>
              <a:gd name="connsiteY4" fmla="*/ 0 h 576064"/>
              <a:gd name="connsiteX0" fmla="*/ 435428 w 936104"/>
              <a:gd name="connsiteY0" fmla="*/ 21772 h 576064"/>
              <a:gd name="connsiteX1" fmla="*/ 936104 w 936104"/>
              <a:gd name="connsiteY1" fmla="*/ 0 h 576064"/>
              <a:gd name="connsiteX2" fmla="*/ 936104 w 936104"/>
              <a:gd name="connsiteY2" fmla="*/ 576064 h 576064"/>
              <a:gd name="connsiteX3" fmla="*/ 0 w 936104"/>
              <a:gd name="connsiteY3" fmla="*/ 576064 h 576064"/>
              <a:gd name="connsiteX4" fmla="*/ 435428 w 936104"/>
              <a:gd name="connsiteY4" fmla="*/ 21772 h 576064"/>
              <a:gd name="connsiteX0" fmla="*/ 435428 w 936104"/>
              <a:gd name="connsiteY0" fmla="*/ 1 h 554293"/>
              <a:gd name="connsiteX1" fmla="*/ 413590 w 936104"/>
              <a:gd name="connsiteY1" fmla="*/ 0 h 554293"/>
              <a:gd name="connsiteX2" fmla="*/ 936104 w 936104"/>
              <a:gd name="connsiteY2" fmla="*/ 554293 h 554293"/>
              <a:gd name="connsiteX3" fmla="*/ 0 w 936104"/>
              <a:gd name="connsiteY3" fmla="*/ 554293 h 554293"/>
              <a:gd name="connsiteX4" fmla="*/ 435428 w 936104"/>
              <a:gd name="connsiteY4" fmla="*/ 1 h 55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6104" h="554293">
                <a:moveTo>
                  <a:pt x="435428" y="1"/>
                </a:moveTo>
                <a:lnTo>
                  <a:pt x="413590" y="0"/>
                </a:lnTo>
                <a:lnTo>
                  <a:pt x="936104" y="554293"/>
                </a:lnTo>
                <a:lnTo>
                  <a:pt x="0" y="554293"/>
                </a:lnTo>
                <a:lnTo>
                  <a:pt x="435428" y="1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31606" y="5467752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Упадок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70826" y="6021288"/>
            <a:ext cx="1049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Время</a:t>
            </a:r>
            <a:endParaRPr lang="ru-RU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4346750" y="2812866"/>
            <a:ext cx="513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ДА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27716" y="5269387"/>
            <a:ext cx="5973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НЕТ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03611" y="4005064"/>
            <a:ext cx="641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м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.б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785250" y="4526022"/>
            <a:ext cx="468052" cy="321366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402187" y="4631364"/>
            <a:ext cx="152400" cy="160683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402187" y="4271324"/>
            <a:ext cx="304800" cy="304699"/>
          </a:xfrm>
          <a:prstGeom prst="rect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075611" y="4282210"/>
            <a:ext cx="152400" cy="160683"/>
          </a:xfrm>
          <a:prstGeom prst="rect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785250" y="4262874"/>
            <a:ext cx="294236" cy="254866"/>
          </a:xfrm>
          <a:prstGeom prst="rect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554587" y="4526698"/>
            <a:ext cx="152400" cy="160683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079486" y="4685185"/>
            <a:ext cx="325372" cy="155511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228011" y="4265543"/>
            <a:ext cx="174172" cy="33255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841884" y="5369514"/>
            <a:ext cx="936104" cy="57606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2016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0" name="Нижний колонтитул 5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(с) Пономарев И.П. 2016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21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6" grpId="0" animBg="1"/>
      <p:bldP spid="19" grpId="0" animBg="1"/>
      <p:bldP spid="24" grpId="0" animBg="1"/>
      <p:bldP spid="28" grpId="0" animBg="1"/>
      <p:bldP spid="30" grpId="0"/>
      <p:bldP spid="31" grpId="0"/>
      <p:bldP spid="32" grpId="0"/>
      <p:bldP spid="38" grpId="0" animBg="1"/>
      <p:bldP spid="43" grpId="0"/>
      <p:bldP spid="44" grpId="0"/>
      <p:bldP spid="45" grpId="0"/>
      <p:bldP spid="46" grpId="0"/>
      <p:bldP spid="47" grpId="0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920</Words>
  <Application>Microsoft Office PowerPoint</Application>
  <PresentationFormat>Экран (4:3)</PresentationFormat>
  <Paragraphs>353</Paragraphs>
  <Slides>47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47</vt:i4>
      </vt:variant>
    </vt:vector>
  </HeadingPairs>
  <TitlesOfParts>
    <vt:vector size="60" baseType="lpstr">
      <vt:lpstr>Arial</vt:lpstr>
      <vt:lpstr>Arial Black</vt:lpstr>
      <vt:lpstr>Arial Narrow</vt:lpstr>
      <vt:lpstr>Calibri</vt:lpstr>
      <vt:lpstr>Century Gothic</vt:lpstr>
      <vt:lpstr>Impact</vt:lpstr>
      <vt:lpstr>Intro </vt:lpstr>
      <vt:lpstr>Segoe Print</vt:lpstr>
      <vt:lpstr>Times New Roman</vt:lpstr>
      <vt:lpstr>Тема Office</vt:lpstr>
      <vt:lpstr>4_Тема Office</vt:lpstr>
      <vt:lpstr>1_Тема Office</vt:lpstr>
      <vt:lpstr>2_Тема Office</vt:lpstr>
      <vt:lpstr>СЦЕНАРНЫЙ  МЕНЕДЖМЕНТ</vt:lpstr>
      <vt:lpstr>Об авторе:</vt:lpstr>
      <vt:lpstr>ПОВЕСТКА ДНЯ (вчера)</vt:lpstr>
      <vt:lpstr>ПОВЕСТКА ДНЯ (сегодня)</vt:lpstr>
      <vt:lpstr> </vt:lpstr>
      <vt:lpstr>Сценарии XX-го века</vt:lpstr>
      <vt:lpstr>У каждого человека есть какие-то планы  — до тех пор пока он не получит по голове. М.Тайсон </vt:lpstr>
      <vt:lpstr>ПЛАН:</vt:lpstr>
      <vt:lpstr>ПРОГНОЗ: все сложно</vt:lpstr>
      <vt:lpstr>ФАКТ: Шкала «сценарности»</vt:lpstr>
      <vt:lpstr>НОВОЕ в компетенциях</vt:lpstr>
      <vt:lpstr>НОВОЕ в компетенциях</vt:lpstr>
      <vt:lpstr>СЦЕНАРИИ В ИГРЕ</vt:lpstr>
      <vt:lpstr>МЕСТО и ЗАДАЧА ИГРЫ в учебном процессе</vt:lpstr>
      <vt:lpstr>Презентация PowerPoint</vt:lpstr>
      <vt:lpstr>СЦЕНАРИЙ ИГРЫ (30 минут – 3 часа)</vt:lpstr>
      <vt:lpstr>MARGINGAME (24.04.14)</vt:lpstr>
      <vt:lpstr>MARGINGAME (15.05.16)</vt:lpstr>
      <vt:lpstr>РЫНОК</vt:lpstr>
      <vt:lpstr>ЦЕЛЬ:</vt:lpstr>
      <vt:lpstr>ЦЕЛЬ ИГРЫ:</vt:lpstr>
      <vt:lpstr>ХОД ИГРЫ </vt:lpstr>
      <vt:lpstr>Презентация PowerPoint</vt:lpstr>
      <vt:lpstr>МОДЕЛИ ПРИНЯТИЯ РЕШЕНИЙ</vt:lpstr>
      <vt:lpstr>ОСОБЕННОСТИ: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игры</vt:lpstr>
      <vt:lpstr>ПОВЕСТКА ДНЯ (завтра)</vt:lpstr>
      <vt:lpstr>Игра для ИИ.</vt:lpstr>
      <vt:lpstr>Презентация PowerPoint</vt:lpstr>
      <vt:lpstr>ЗВЕЗДНАЯ ЭКОНОМИКА  история одного глобального экономического тренда</vt:lpstr>
      <vt:lpstr>Презентация PowerPoint</vt:lpstr>
      <vt:lpstr>ЗВЕЗДНАЯ ЭКОНОМИКА: ПРАВИЛО №1</vt:lpstr>
      <vt:lpstr>ТРАДИЦИОННАЯ ЭКОНОМИКА НАБЛЮДЕНИЕ</vt:lpstr>
      <vt:lpstr>В ЧЕМ ОТЛИЧИЕ?</vt:lpstr>
      <vt:lpstr>СПАСЕНИЕ КАПИТАЛИЗМА ОТ КАПИТАЛИСТОВ!</vt:lpstr>
      <vt:lpstr>ПРИЧИНЫ:</vt:lpstr>
      <vt:lpstr>ЧТО В ИТОГЕ:</vt:lpstr>
      <vt:lpstr>ЧТО В ИТОГЕ:</vt:lpstr>
      <vt:lpstr>ЧТО ДЕЛАТЬ</vt:lpstr>
      <vt:lpstr>СЦЕНАРИЙ: </vt:lpstr>
      <vt:lpstr>ВОПРОСЫ:</vt:lpstr>
      <vt:lpstr>Презентация PowerPoint</vt:lpstr>
      <vt:lpstr>МАТРИЦА СПРИНТ (24ч)</vt:lpstr>
    </vt:vector>
  </TitlesOfParts>
  <Company>Lenovo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МОНОПОЛИЯ  НА БУДУЩЕЕ</dc:title>
  <dc:creator>Котичек</dc:creator>
  <cp:lastModifiedBy>user</cp:lastModifiedBy>
  <cp:revision>49</cp:revision>
  <dcterms:created xsi:type="dcterms:W3CDTF">2016-04-18T10:27:19Z</dcterms:created>
  <dcterms:modified xsi:type="dcterms:W3CDTF">2017-06-30T10:35:29Z</dcterms:modified>
</cp:coreProperties>
</file>