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0" r:id="rId4"/>
    <p:sldId id="450" r:id="rId5"/>
    <p:sldId id="271" r:id="rId6"/>
    <p:sldId id="456" r:id="rId7"/>
    <p:sldId id="463" r:id="rId8"/>
    <p:sldId id="459" r:id="rId9"/>
    <p:sldId id="465" r:id="rId10"/>
    <p:sldId id="466" r:id="rId11"/>
    <p:sldId id="467" r:id="rId12"/>
    <p:sldId id="460" r:id="rId13"/>
    <p:sldId id="468" r:id="rId14"/>
    <p:sldId id="471" r:id="rId15"/>
    <p:sldId id="472" r:id="rId16"/>
    <p:sldId id="275" r:id="rId17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E83977-CC09-462B-BE5C-E9A94F5982BC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0B6A8DC-CA0E-4206-9943-0C471D5DA6F0}">
      <dgm:prSet phldrT="[Текст]" custT="1"/>
      <dgm:spPr/>
      <dgm:t>
        <a:bodyPr anchor="t"/>
        <a:lstStyle/>
        <a:p>
          <a:r>
            <a:rPr lang="ru-RU" sz="2500" dirty="0"/>
            <a:t>База знаний</a:t>
          </a:r>
        </a:p>
      </dgm:t>
    </dgm:pt>
    <dgm:pt modelId="{EBFD03AE-1006-4BAB-9243-0208AC27C493}" type="parTrans" cxnId="{5DFF2396-4DB0-4359-B509-A2BF10560585}">
      <dgm:prSet/>
      <dgm:spPr/>
      <dgm:t>
        <a:bodyPr/>
        <a:lstStyle/>
        <a:p>
          <a:endParaRPr lang="ru-RU"/>
        </a:p>
      </dgm:t>
    </dgm:pt>
    <dgm:pt modelId="{6BBE9968-5804-4477-9AC4-C214981717B8}" type="sibTrans" cxnId="{5DFF2396-4DB0-4359-B509-A2BF10560585}">
      <dgm:prSet/>
      <dgm:spPr/>
      <dgm:t>
        <a:bodyPr/>
        <a:lstStyle/>
        <a:p>
          <a:endParaRPr lang="ru-RU"/>
        </a:p>
      </dgm:t>
    </dgm:pt>
    <dgm:pt modelId="{FE32B5E0-E459-41FD-8F17-CD5E2AA4960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500" dirty="0"/>
            <a:t>Модуль, содержащий алгоритмы обработки и использования информации из базы данных</a:t>
          </a:r>
        </a:p>
      </dgm:t>
    </dgm:pt>
    <dgm:pt modelId="{0758E753-6692-4495-9D2A-532D63F203AA}" type="parTrans" cxnId="{B0FD6A98-80A3-4B07-8813-02813D08BFBA}">
      <dgm:prSet/>
      <dgm:spPr/>
      <dgm:t>
        <a:bodyPr/>
        <a:lstStyle/>
        <a:p>
          <a:endParaRPr lang="ru-RU"/>
        </a:p>
      </dgm:t>
    </dgm:pt>
    <dgm:pt modelId="{F6DE1CE4-8097-44E7-A7AE-3BFADB610BCF}" type="sibTrans" cxnId="{B0FD6A98-80A3-4B07-8813-02813D08BFBA}">
      <dgm:prSet/>
      <dgm:spPr/>
      <dgm:t>
        <a:bodyPr/>
        <a:lstStyle/>
        <a:p>
          <a:endParaRPr lang="ru-RU"/>
        </a:p>
      </dgm:t>
    </dgm:pt>
    <dgm:pt modelId="{88712029-6B5A-4E2D-A198-215F2FF2FB38}">
      <dgm:prSet phldrT="[Текст]" custT="1"/>
      <dgm:spPr/>
      <dgm:t>
        <a:bodyPr/>
        <a:lstStyle/>
        <a:p>
          <a:r>
            <a:rPr lang="ru-RU" sz="2500" dirty="0"/>
            <a:t>Модули, содержащие алгоритмы процесса принятия решения </a:t>
          </a:r>
        </a:p>
      </dgm:t>
    </dgm:pt>
    <dgm:pt modelId="{2A13391A-02A9-4A1E-93FC-86FF5D9BEF2C}" type="parTrans" cxnId="{1E2B5EE4-178D-46F1-B9E4-47A28054C010}">
      <dgm:prSet/>
      <dgm:spPr/>
      <dgm:t>
        <a:bodyPr/>
        <a:lstStyle/>
        <a:p>
          <a:endParaRPr lang="ru-RU"/>
        </a:p>
      </dgm:t>
    </dgm:pt>
    <dgm:pt modelId="{C30255BD-3C8D-4E4F-95D0-EC6F22C65D37}" type="sibTrans" cxnId="{1E2B5EE4-178D-46F1-B9E4-47A28054C010}">
      <dgm:prSet/>
      <dgm:spPr/>
      <dgm:t>
        <a:bodyPr/>
        <a:lstStyle/>
        <a:p>
          <a:endParaRPr lang="ru-RU"/>
        </a:p>
      </dgm:t>
    </dgm:pt>
    <dgm:pt modelId="{B7096FBF-2F29-440D-9CEC-E82F28537ECB}">
      <dgm:prSet custT="1"/>
      <dgm:spPr/>
      <dgm:t>
        <a:bodyPr/>
        <a:lstStyle/>
        <a:p>
          <a:r>
            <a:rPr lang="ru-RU" sz="2500" dirty="0"/>
            <a:t>Алгоритм машинного обучения</a:t>
          </a:r>
        </a:p>
      </dgm:t>
    </dgm:pt>
    <dgm:pt modelId="{EE0A1992-CB68-4074-A86A-D958AA999860}" type="parTrans" cxnId="{F25363ED-CC79-4790-A3D0-742F713CD869}">
      <dgm:prSet/>
      <dgm:spPr/>
      <dgm:t>
        <a:bodyPr/>
        <a:lstStyle/>
        <a:p>
          <a:endParaRPr lang="ru-RU"/>
        </a:p>
      </dgm:t>
    </dgm:pt>
    <dgm:pt modelId="{39522A7E-B93D-4A3E-83F7-4BB364641519}" type="sibTrans" cxnId="{F25363ED-CC79-4790-A3D0-742F713CD869}">
      <dgm:prSet/>
      <dgm:spPr/>
      <dgm:t>
        <a:bodyPr/>
        <a:lstStyle/>
        <a:p>
          <a:endParaRPr lang="ru-RU"/>
        </a:p>
      </dgm:t>
    </dgm:pt>
    <dgm:pt modelId="{8BC1C468-8481-4456-816B-E2D4CB4356AD}">
      <dgm:prSet custT="1"/>
      <dgm:spPr/>
      <dgm:t>
        <a:bodyPr/>
        <a:lstStyle/>
        <a:p>
          <a:r>
            <a:rPr lang="ru-RU" sz="2500" dirty="0"/>
            <a:t>Модули передачи информации пользователю </a:t>
          </a:r>
        </a:p>
      </dgm:t>
    </dgm:pt>
    <dgm:pt modelId="{82C344A6-661A-4B0E-B081-1C074DD1646E}" type="parTrans" cxnId="{F69FC544-AAF5-4C01-8B03-AFEBCE4C107F}">
      <dgm:prSet/>
      <dgm:spPr/>
      <dgm:t>
        <a:bodyPr/>
        <a:lstStyle/>
        <a:p>
          <a:endParaRPr lang="ru-RU"/>
        </a:p>
      </dgm:t>
    </dgm:pt>
    <dgm:pt modelId="{2A5B430B-EAF5-43FE-86C6-DDD70AC904CB}" type="sibTrans" cxnId="{F69FC544-AAF5-4C01-8B03-AFEBCE4C107F}">
      <dgm:prSet/>
      <dgm:spPr/>
      <dgm:t>
        <a:bodyPr/>
        <a:lstStyle/>
        <a:p>
          <a:endParaRPr lang="ru-RU"/>
        </a:p>
      </dgm:t>
    </dgm:pt>
    <dgm:pt modelId="{974847EB-C4FA-47C7-80C7-CADFA4F67F44}">
      <dgm:prSet custT="1"/>
      <dgm:spPr/>
      <dgm:t>
        <a:bodyPr/>
        <a:lstStyle/>
        <a:p>
          <a:r>
            <a:rPr lang="ru-RU" sz="2500" dirty="0"/>
            <a:t>Модули определения реакции пользователя на полученный результат</a:t>
          </a:r>
        </a:p>
      </dgm:t>
    </dgm:pt>
    <dgm:pt modelId="{74B9BD2D-D12A-4732-8EA0-BCD39BAA9D8C}" type="parTrans" cxnId="{B47DA725-AF5C-4827-85D7-5745C3B62AF2}">
      <dgm:prSet/>
      <dgm:spPr/>
      <dgm:t>
        <a:bodyPr/>
        <a:lstStyle/>
        <a:p>
          <a:endParaRPr lang="ru-RU"/>
        </a:p>
      </dgm:t>
    </dgm:pt>
    <dgm:pt modelId="{E8C2A802-461C-49A6-9704-8A55073CA05F}" type="sibTrans" cxnId="{B47DA725-AF5C-4827-85D7-5745C3B62AF2}">
      <dgm:prSet/>
      <dgm:spPr/>
      <dgm:t>
        <a:bodyPr/>
        <a:lstStyle/>
        <a:p>
          <a:endParaRPr lang="ru-RU"/>
        </a:p>
      </dgm:t>
    </dgm:pt>
    <dgm:pt modelId="{A36A28E7-2CFD-42DD-8FD6-B2F2E9026440}" type="pres">
      <dgm:prSet presAssocID="{7EE83977-CC09-462B-BE5C-E9A94F5982BC}" presName="linear" presStyleCnt="0">
        <dgm:presLayoutVars>
          <dgm:dir/>
          <dgm:animLvl val="lvl"/>
          <dgm:resizeHandles val="exact"/>
        </dgm:presLayoutVars>
      </dgm:prSet>
      <dgm:spPr/>
    </dgm:pt>
    <dgm:pt modelId="{A765E791-B0DC-40B8-952A-F513384FD149}" type="pres">
      <dgm:prSet presAssocID="{D0B6A8DC-CA0E-4206-9943-0C471D5DA6F0}" presName="parentLin" presStyleCnt="0"/>
      <dgm:spPr/>
    </dgm:pt>
    <dgm:pt modelId="{D20ADA1C-70CB-4525-BCA4-7E45C3089031}" type="pres">
      <dgm:prSet presAssocID="{D0B6A8DC-CA0E-4206-9943-0C471D5DA6F0}" presName="parentLeftMargin" presStyleLbl="node1" presStyleIdx="0" presStyleCnt="6"/>
      <dgm:spPr/>
    </dgm:pt>
    <dgm:pt modelId="{6993F8D6-4D46-436C-A86B-48F31C5F6CD4}" type="pres">
      <dgm:prSet presAssocID="{D0B6A8DC-CA0E-4206-9943-0C471D5DA6F0}" presName="parentText" presStyleLbl="node1" presStyleIdx="0" presStyleCnt="6" custScaleX="131868" custScaleY="66869" custLinFactNeighborX="-8257" custLinFactNeighborY="-12065">
        <dgm:presLayoutVars>
          <dgm:chMax val="0"/>
          <dgm:bulletEnabled val="1"/>
        </dgm:presLayoutVars>
      </dgm:prSet>
      <dgm:spPr/>
    </dgm:pt>
    <dgm:pt modelId="{8B1045FF-B308-487D-BE13-DF5956CF0557}" type="pres">
      <dgm:prSet presAssocID="{D0B6A8DC-CA0E-4206-9943-0C471D5DA6F0}" presName="negativeSpace" presStyleCnt="0"/>
      <dgm:spPr/>
    </dgm:pt>
    <dgm:pt modelId="{CA81803D-38DE-4A2C-924A-3053925BE6BC}" type="pres">
      <dgm:prSet presAssocID="{D0B6A8DC-CA0E-4206-9943-0C471D5DA6F0}" presName="childText" presStyleLbl="conFgAcc1" presStyleIdx="0" presStyleCnt="6" custScaleY="111574">
        <dgm:presLayoutVars>
          <dgm:bulletEnabled val="1"/>
        </dgm:presLayoutVars>
      </dgm:prSet>
      <dgm:spPr/>
    </dgm:pt>
    <dgm:pt modelId="{D1AD0CC8-1E88-497A-A690-EF71F05EAD53}" type="pres">
      <dgm:prSet presAssocID="{6BBE9968-5804-4477-9AC4-C214981717B8}" presName="spaceBetweenRectangles" presStyleCnt="0"/>
      <dgm:spPr/>
    </dgm:pt>
    <dgm:pt modelId="{34468A34-5765-44E0-8E9C-8F73409CB2E8}" type="pres">
      <dgm:prSet presAssocID="{FE32B5E0-E459-41FD-8F17-CD5E2AA4960A}" presName="parentLin" presStyleCnt="0"/>
      <dgm:spPr/>
    </dgm:pt>
    <dgm:pt modelId="{53E589FD-2856-4FA8-AF83-B2ACD8BC5286}" type="pres">
      <dgm:prSet presAssocID="{FE32B5E0-E459-41FD-8F17-CD5E2AA4960A}" presName="parentLeftMargin" presStyleLbl="node1" presStyleIdx="0" presStyleCnt="6"/>
      <dgm:spPr/>
    </dgm:pt>
    <dgm:pt modelId="{CE6B60E0-8BE7-4819-81C9-C176B783635E}" type="pres">
      <dgm:prSet presAssocID="{FE32B5E0-E459-41FD-8F17-CD5E2AA4960A}" presName="parentText" presStyleLbl="node1" presStyleIdx="1" presStyleCnt="6" custScaleX="132063" custScaleY="128101">
        <dgm:presLayoutVars>
          <dgm:chMax val="0"/>
          <dgm:bulletEnabled val="1"/>
        </dgm:presLayoutVars>
      </dgm:prSet>
      <dgm:spPr/>
    </dgm:pt>
    <dgm:pt modelId="{0C3B0B35-51A5-4959-8598-FD1CC48682AA}" type="pres">
      <dgm:prSet presAssocID="{FE32B5E0-E459-41FD-8F17-CD5E2AA4960A}" presName="negativeSpace" presStyleCnt="0"/>
      <dgm:spPr/>
    </dgm:pt>
    <dgm:pt modelId="{F6055592-A086-4615-BE98-A06D68B19D6F}" type="pres">
      <dgm:prSet presAssocID="{FE32B5E0-E459-41FD-8F17-CD5E2AA4960A}" presName="childText" presStyleLbl="conFgAcc1" presStyleIdx="1" presStyleCnt="6" custScaleY="114679">
        <dgm:presLayoutVars>
          <dgm:bulletEnabled val="1"/>
        </dgm:presLayoutVars>
      </dgm:prSet>
      <dgm:spPr/>
    </dgm:pt>
    <dgm:pt modelId="{2605DB43-16AA-4517-8629-081A847EA3FB}" type="pres">
      <dgm:prSet presAssocID="{F6DE1CE4-8097-44E7-A7AE-3BFADB610BCF}" presName="spaceBetweenRectangles" presStyleCnt="0"/>
      <dgm:spPr/>
    </dgm:pt>
    <dgm:pt modelId="{4E6D7884-7CFE-4492-8C16-8F951DFF9B64}" type="pres">
      <dgm:prSet presAssocID="{88712029-6B5A-4E2D-A198-215F2FF2FB38}" presName="parentLin" presStyleCnt="0"/>
      <dgm:spPr/>
    </dgm:pt>
    <dgm:pt modelId="{BCA963CE-BD5B-456F-8A1D-5705818DFAC7}" type="pres">
      <dgm:prSet presAssocID="{88712029-6B5A-4E2D-A198-215F2FF2FB38}" presName="parentLeftMargin" presStyleLbl="node1" presStyleIdx="1" presStyleCnt="6"/>
      <dgm:spPr/>
    </dgm:pt>
    <dgm:pt modelId="{FE91C8A9-7C17-49FE-A72D-AFD3B87A88D0}" type="pres">
      <dgm:prSet presAssocID="{88712029-6B5A-4E2D-A198-215F2FF2FB38}" presName="parentText" presStyleLbl="node1" presStyleIdx="2" presStyleCnt="6" custScaleX="132125" custScaleY="126362">
        <dgm:presLayoutVars>
          <dgm:chMax val="0"/>
          <dgm:bulletEnabled val="1"/>
        </dgm:presLayoutVars>
      </dgm:prSet>
      <dgm:spPr/>
    </dgm:pt>
    <dgm:pt modelId="{E43E60B8-8CE1-4DA3-A190-A11BAF6E6849}" type="pres">
      <dgm:prSet presAssocID="{88712029-6B5A-4E2D-A198-215F2FF2FB38}" presName="negativeSpace" presStyleCnt="0"/>
      <dgm:spPr/>
    </dgm:pt>
    <dgm:pt modelId="{20FE5259-8FA0-4DD7-B68A-D3870CC273FF}" type="pres">
      <dgm:prSet presAssocID="{88712029-6B5A-4E2D-A198-215F2FF2FB38}" presName="childText" presStyleLbl="conFgAcc1" presStyleIdx="2" presStyleCnt="6" custScaleY="104386">
        <dgm:presLayoutVars>
          <dgm:bulletEnabled val="1"/>
        </dgm:presLayoutVars>
      </dgm:prSet>
      <dgm:spPr/>
    </dgm:pt>
    <dgm:pt modelId="{82881305-38E5-4DBF-91B7-CB3F16D62EF9}" type="pres">
      <dgm:prSet presAssocID="{C30255BD-3C8D-4E4F-95D0-EC6F22C65D37}" presName="spaceBetweenRectangles" presStyleCnt="0"/>
      <dgm:spPr/>
    </dgm:pt>
    <dgm:pt modelId="{8884B34B-13BF-4CD8-904F-AAABD4DFFF1A}" type="pres">
      <dgm:prSet presAssocID="{B7096FBF-2F29-440D-9CEC-E82F28537ECB}" presName="parentLin" presStyleCnt="0"/>
      <dgm:spPr/>
    </dgm:pt>
    <dgm:pt modelId="{BFBD3EFC-1AAF-4846-8BBE-478EE67F5D86}" type="pres">
      <dgm:prSet presAssocID="{B7096FBF-2F29-440D-9CEC-E82F28537ECB}" presName="parentLeftMargin" presStyleLbl="node1" presStyleIdx="2" presStyleCnt="6"/>
      <dgm:spPr/>
    </dgm:pt>
    <dgm:pt modelId="{68257079-267D-4B8B-B1DC-FDFCB43EE855}" type="pres">
      <dgm:prSet presAssocID="{B7096FBF-2F29-440D-9CEC-E82F28537ECB}" presName="parentText" presStyleLbl="node1" presStyleIdx="3" presStyleCnt="6" custScaleX="132320" custScaleY="76749">
        <dgm:presLayoutVars>
          <dgm:chMax val="0"/>
          <dgm:bulletEnabled val="1"/>
        </dgm:presLayoutVars>
      </dgm:prSet>
      <dgm:spPr/>
    </dgm:pt>
    <dgm:pt modelId="{BCDE9CCD-499B-46AD-8A16-2E19D365503C}" type="pres">
      <dgm:prSet presAssocID="{B7096FBF-2F29-440D-9CEC-E82F28537ECB}" presName="negativeSpace" presStyleCnt="0"/>
      <dgm:spPr/>
    </dgm:pt>
    <dgm:pt modelId="{301B33D6-557B-44E6-9AC4-48ABC34BE660}" type="pres">
      <dgm:prSet presAssocID="{B7096FBF-2F29-440D-9CEC-E82F28537ECB}" presName="childText" presStyleLbl="conFgAcc1" presStyleIdx="3" presStyleCnt="6">
        <dgm:presLayoutVars>
          <dgm:bulletEnabled val="1"/>
        </dgm:presLayoutVars>
      </dgm:prSet>
      <dgm:spPr/>
    </dgm:pt>
    <dgm:pt modelId="{F99EAEB2-429D-4CCC-A61B-821F74A849AB}" type="pres">
      <dgm:prSet presAssocID="{39522A7E-B93D-4A3E-83F7-4BB364641519}" presName="spaceBetweenRectangles" presStyleCnt="0"/>
      <dgm:spPr/>
    </dgm:pt>
    <dgm:pt modelId="{A473A38D-34FC-4E87-8706-50D1E67F5E54}" type="pres">
      <dgm:prSet presAssocID="{8BC1C468-8481-4456-816B-E2D4CB4356AD}" presName="parentLin" presStyleCnt="0"/>
      <dgm:spPr/>
    </dgm:pt>
    <dgm:pt modelId="{2176605D-6134-4E36-B4B7-10834AD0639D}" type="pres">
      <dgm:prSet presAssocID="{8BC1C468-8481-4456-816B-E2D4CB4356AD}" presName="parentLeftMargin" presStyleLbl="node1" presStyleIdx="3" presStyleCnt="6"/>
      <dgm:spPr/>
    </dgm:pt>
    <dgm:pt modelId="{93B533E1-1615-49EF-A6D4-70FB906D1308}" type="pres">
      <dgm:prSet presAssocID="{8BC1C468-8481-4456-816B-E2D4CB4356AD}" presName="parentText" presStyleLbl="node1" presStyleIdx="4" presStyleCnt="6" custScaleX="131748" custScaleY="57600">
        <dgm:presLayoutVars>
          <dgm:chMax val="0"/>
          <dgm:bulletEnabled val="1"/>
        </dgm:presLayoutVars>
      </dgm:prSet>
      <dgm:spPr/>
    </dgm:pt>
    <dgm:pt modelId="{A884BEA8-1E48-4DB8-9E78-E973D444A21D}" type="pres">
      <dgm:prSet presAssocID="{8BC1C468-8481-4456-816B-E2D4CB4356AD}" presName="negativeSpace" presStyleCnt="0"/>
      <dgm:spPr/>
    </dgm:pt>
    <dgm:pt modelId="{F0E28ED6-7710-47F4-9EF1-5EB805EF3C66}" type="pres">
      <dgm:prSet presAssocID="{8BC1C468-8481-4456-816B-E2D4CB4356AD}" presName="childText" presStyleLbl="conFgAcc1" presStyleIdx="4" presStyleCnt="6">
        <dgm:presLayoutVars>
          <dgm:bulletEnabled val="1"/>
        </dgm:presLayoutVars>
      </dgm:prSet>
      <dgm:spPr/>
    </dgm:pt>
    <dgm:pt modelId="{32B28B25-5B36-4227-9993-01421859D949}" type="pres">
      <dgm:prSet presAssocID="{2A5B430B-EAF5-43FE-86C6-DDD70AC904CB}" presName="spaceBetweenRectangles" presStyleCnt="0"/>
      <dgm:spPr/>
    </dgm:pt>
    <dgm:pt modelId="{61CB6C5A-9C75-4C96-8E90-30E6ACF65E36}" type="pres">
      <dgm:prSet presAssocID="{974847EB-C4FA-47C7-80C7-CADFA4F67F44}" presName="parentLin" presStyleCnt="0"/>
      <dgm:spPr/>
    </dgm:pt>
    <dgm:pt modelId="{76321CE2-ADC7-4CD3-9ACA-20395D9F5B18}" type="pres">
      <dgm:prSet presAssocID="{974847EB-C4FA-47C7-80C7-CADFA4F67F44}" presName="parentLeftMargin" presStyleLbl="node1" presStyleIdx="4" presStyleCnt="6"/>
      <dgm:spPr/>
    </dgm:pt>
    <dgm:pt modelId="{ECDAC0CD-D1B8-496E-967D-EA33FB94E029}" type="pres">
      <dgm:prSet presAssocID="{974847EB-C4FA-47C7-80C7-CADFA4F67F44}" presName="parentText" presStyleLbl="node1" presStyleIdx="5" presStyleCnt="6" custScaleX="132652" custScaleY="111887">
        <dgm:presLayoutVars>
          <dgm:chMax val="0"/>
          <dgm:bulletEnabled val="1"/>
        </dgm:presLayoutVars>
      </dgm:prSet>
      <dgm:spPr/>
    </dgm:pt>
    <dgm:pt modelId="{9A31924C-4483-405B-9729-0434B3D4F73A}" type="pres">
      <dgm:prSet presAssocID="{974847EB-C4FA-47C7-80C7-CADFA4F67F44}" presName="negativeSpace" presStyleCnt="0"/>
      <dgm:spPr/>
    </dgm:pt>
    <dgm:pt modelId="{721BD0B4-ACF8-4353-8C1E-BFE5EFC1095F}" type="pres">
      <dgm:prSet presAssocID="{974847EB-C4FA-47C7-80C7-CADFA4F67F4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E383409-6E6D-46C3-B978-CB81812A0D22}" type="presOf" srcId="{7EE83977-CC09-462B-BE5C-E9A94F5982BC}" destId="{A36A28E7-2CFD-42DD-8FD6-B2F2E9026440}" srcOrd="0" destOrd="0" presId="urn:microsoft.com/office/officeart/2005/8/layout/list1"/>
    <dgm:cxn modelId="{101F8120-C2C3-4F1A-9ACE-F31FA61699E8}" type="presOf" srcId="{88712029-6B5A-4E2D-A198-215F2FF2FB38}" destId="{FE91C8A9-7C17-49FE-A72D-AFD3B87A88D0}" srcOrd="1" destOrd="0" presId="urn:microsoft.com/office/officeart/2005/8/layout/list1"/>
    <dgm:cxn modelId="{8B7B8825-ADE3-4365-9D1C-D71B0F8E9ECC}" type="presOf" srcId="{FE32B5E0-E459-41FD-8F17-CD5E2AA4960A}" destId="{CE6B60E0-8BE7-4819-81C9-C176B783635E}" srcOrd="1" destOrd="0" presId="urn:microsoft.com/office/officeart/2005/8/layout/list1"/>
    <dgm:cxn modelId="{B47DA725-AF5C-4827-85D7-5745C3B62AF2}" srcId="{7EE83977-CC09-462B-BE5C-E9A94F5982BC}" destId="{974847EB-C4FA-47C7-80C7-CADFA4F67F44}" srcOrd="5" destOrd="0" parTransId="{74B9BD2D-D12A-4732-8EA0-BCD39BAA9D8C}" sibTransId="{E8C2A802-461C-49A6-9704-8A55073CA05F}"/>
    <dgm:cxn modelId="{4BA7E329-536A-4CB6-81C0-BFD7A2AC59E1}" type="presOf" srcId="{FE32B5E0-E459-41FD-8F17-CD5E2AA4960A}" destId="{53E589FD-2856-4FA8-AF83-B2ACD8BC5286}" srcOrd="0" destOrd="0" presId="urn:microsoft.com/office/officeart/2005/8/layout/list1"/>
    <dgm:cxn modelId="{465C9F2A-3B4D-431A-A97D-7364F9D46B27}" type="presOf" srcId="{B7096FBF-2F29-440D-9CEC-E82F28537ECB}" destId="{68257079-267D-4B8B-B1DC-FDFCB43EE855}" srcOrd="1" destOrd="0" presId="urn:microsoft.com/office/officeart/2005/8/layout/list1"/>
    <dgm:cxn modelId="{B57F9736-65AB-4BFD-8B34-ED0DED19AF81}" type="presOf" srcId="{974847EB-C4FA-47C7-80C7-CADFA4F67F44}" destId="{ECDAC0CD-D1B8-496E-967D-EA33FB94E029}" srcOrd="1" destOrd="0" presId="urn:microsoft.com/office/officeart/2005/8/layout/list1"/>
    <dgm:cxn modelId="{F69FC544-AAF5-4C01-8B03-AFEBCE4C107F}" srcId="{7EE83977-CC09-462B-BE5C-E9A94F5982BC}" destId="{8BC1C468-8481-4456-816B-E2D4CB4356AD}" srcOrd="4" destOrd="0" parTransId="{82C344A6-661A-4B0E-B081-1C074DD1646E}" sibTransId="{2A5B430B-EAF5-43FE-86C6-DDD70AC904CB}"/>
    <dgm:cxn modelId="{5EC06079-229C-4CBD-BA72-199D73465FA7}" type="presOf" srcId="{B7096FBF-2F29-440D-9CEC-E82F28537ECB}" destId="{BFBD3EFC-1AAF-4846-8BBE-478EE67F5D86}" srcOrd="0" destOrd="0" presId="urn:microsoft.com/office/officeart/2005/8/layout/list1"/>
    <dgm:cxn modelId="{734AC98F-D6A5-4A6F-8D5B-A7BE985FC92C}" type="presOf" srcId="{88712029-6B5A-4E2D-A198-215F2FF2FB38}" destId="{BCA963CE-BD5B-456F-8A1D-5705818DFAC7}" srcOrd="0" destOrd="0" presId="urn:microsoft.com/office/officeart/2005/8/layout/list1"/>
    <dgm:cxn modelId="{5DFF2396-4DB0-4359-B509-A2BF10560585}" srcId="{7EE83977-CC09-462B-BE5C-E9A94F5982BC}" destId="{D0B6A8DC-CA0E-4206-9943-0C471D5DA6F0}" srcOrd="0" destOrd="0" parTransId="{EBFD03AE-1006-4BAB-9243-0208AC27C493}" sibTransId="{6BBE9968-5804-4477-9AC4-C214981717B8}"/>
    <dgm:cxn modelId="{B0FD6A98-80A3-4B07-8813-02813D08BFBA}" srcId="{7EE83977-CC09-462B-BE5C-E9A94F5982BC}" destId="{FE32B5E0-E459-41FD-8F17-CD5E2AA4960A}" srcOrd="1" destOrd="0" parTransId="{0758E753-6692-4495-9D2A-532D63F203AA}" sibTransId="{F6DE1CE4-8097-44E7-A7AE-3BFADB610BCF}"/>
    <dgm:cxn modelId="{214248A6-8109-4A1A-BD75-9845C30F56B1}" type="presOf" srcId="{D0B6A8DC-CA0E-4206-9943-0C471D5DA6F0}" destId="{D20ADA1C-70CB-4525-BCA4-7E45C3089031}" srcOrd="0" destOrd="0" presId="urn:microsoft.com/office/officeart/2005/8/layout/list1"/>
    <dgm:cxn modelId="{D1E2D2A6-017C-4EA8-97E7-060CAF71B064}" type="presOf" srcId="{D0B6A8DC-CA0E-4206-9943-0C471D5DA6F0}" destId="{6993F8D6-4D46-436C-A86B-48F31C5F6CD4}" srcOrd="1" destOrd="0" presId="urn:microsoft.com/office/officeart/2005/8/layout/list1"/>
    <dgm:cxn modelId="{FECB49B1-6A09-4026-B9D8-E347DCC62063}" type="presOf" srcId="{8BC1C468-8481-4456-816B-E2D4CB4356AD}" destId="{93B533E1-1615-49EF-A6D4-70FB906D1308}" srcOrd="1" destOrd="0" presId="urn:microsoft.com/office/officeart/2005/8/layout/list1"/>
    <dgm:cxn modelId="{7912AAC6-CCB6-4AAF-AB99-9B7B074E46F4}" type="presOf" srcId="{974847EB-C4FA-47C7-80C7-CADFA4F67F44}" destId="{76321CE2-ADC7-4CD3-9ACA-20395D9F5B18}" srcOrd="0" destOrd="0" presId="urn:microsoft.com/office/officeart/2005/8/layout/list1"/>
    <dgm:cxn modelId="{265D6EDB-FF66-45E5-B2C5-18BD23E6E408}" type="presOf" srcId="{8BC1C468-8481-4456-816B-E2D4CB4356AD}" destId="{2176605D-6134-4E36-B4B7-10834AD0639D}" srcOrd="0" destOrd="0" presId="urn:microsoft.com/office/officeart/2005/8/layout/list1"/>
    <dgm:cxn modelId="{1E2B5EE4-178D-46F1-B9E4-47A28054C010}" srcId="{7EE83977-CC09-462B-BE5C-E9A94F5982BC}" destId="{88712029-6B5A-4E2D-A198-215F2FF2FB38}" srcOrd="2" destOrd="0" parTransId="{2A13391A-02A9-4A1E-93FC-86FF5D9BEF2C}" sibTransId="{C30255BD-3C8D-4E4F-95D0-EC6F22C65D37}"/>
    <dgm:cxn modelId="{F25363ED-CC79-4790-A3D0-742F713CD869}" srcId="{7EE83977-CC09-462B-BE5C-E9A94F5982BC}" destId="{B7096FBF-2F29-440D-9CEC-E82F28537ECB}" srcOrd="3" destOrd="0" parTransId="{EE0A1992-CB68-4074-A86A-D958AA999860}" sibTransId="{39522A7E-B93D-4A3E-83F7-4BB364641519}"/>
    <dgm:cxn modelId="{9954A5A9-E738-4BAD-B244-5705D3E9BCC9}" type="presParOf" srcId="{A36A28E7-2CFD-42DD-8FD6-B2F2E9026440}" destId="{A765E791-B0DC-40B8-952A-F513384FD149}" srcOrd="0" destOrd="0" presId="urn:microsoft.com/office/officeart/2005/8/layout/list1"/>
    <dgm:cxn modelId="{81BA4E39-529C-4BDE-8CF8-606260B5075A}" type="presParOf" srcId="{A765E791-B0DC-40B8-952A-F513384FD149}" destId="{D20ADA1C-70CB-4525-BCA4-7E45C3089031}" srcOrd="0" destOrd="0" presId="urn:microsoft.com/office/officeart/2005/8/layout/list1"/>
    <dgm:cxn modelId="{D5C06588-C2F9-4FD4-9A10-9610E377145A}" type="presParOf" srcId="{A765E791-B0DC-40B8-952A-F513384FD149}" destId="{6993F8D6-4D46-436C-A86B-48F31C5F6CD4}" srcOrd="1" destOrd="0" presId="urn:microsoft.com/office/officeart/2005/8/layout/list1"/>
    <dgm:cxn modelId="{612C1E9D-4610-4251-AE9E-03C98A855E58}" type="presParOf" srcId="{A36A28E7-2CFD-42DD-8FD6-B2F2E9026440}" destId="{8B1045FF-B308-487D-BE13-DF5956CF0557}" srcOrd="1" destOrd="0" presId="urn:microsoft.com/office/officeart/2005/8/layout/list1"/>
    <dgm:cxn modelId="{8ED489E9-FD3D-4E7F-A235-0EA1CFA329FF}" type="presParOf" srcId="{A36A28E7-2CFD-42DD-8FD6-B2F2E9026440}" destId="{CA81803D-38DE-4A2C-924A-3053925BE6BC}" srcOrd="2" destOrd="0" presId="urn:microsoft.com/office/officeart/2005/8/layout/list1"/>
    <dgm:cxn modelId="{DA117A1E-AABB-4D33-AEB4-402AE54FAD7B}" type="presParOf" srcId="{A36A28E7-2CFD-42DD-8FD6-B2F2E9026440}" destId="{D1AD0CC8-1E88-497A-A690-EF71F05EAD53}" srcOrd="3" destOrd="0" presId="urn:microsoft.com/office/officeart/2005/8/layout/list1"/>
    <dgm:cxn modelId="{B10FE636-C4B3-4158-9430-D0C861649182}" type="presParOf" srcId="{A36A28E7-2CFD-42DD-8FD6-B2F2E9026440}" destId="{34468A34-5765-44E0-8E9C-8F73409CB2E8}" srcOrd="4" destOrd="0" presId="urn:microsoft.com/office/officeart/2005/8/layout/list1"/>
    <dgm:cxn modelId="{1D0A8F93-A583-4718-9841-9C88E8AAD80C}" type="presParOf" srcId="{34468A34-5765-44E0-8E9C-8F73409CB2E8}" destId="{53E589FD-2856-4FA8-AF83-B2ACD8BC5286}" srcOrd="0" destOrd="0" presId="urn:microsoft.com/office/officeart/2005/8/layout/list1"/>
    <dgm:cxn modelId="{14EAEFCF-41BC-4B77-B158-4F4EC753519E}" type="presParOf" srcId="{34468A34-5765-44E0-8E9C-8F73409CB2E8}" destId="{CE6B60E0-8BE7-4819-81C9-C176B783635E}" srcOrd="1" destOrd="0" presId="urn:microsoft.com/office/officeart/2005/8/layout/list1"/>
    <dgm:cxn modelId="{03E59D4A-DFB3-4DB3-B387-4378A4AA759C}" type="presParOf" srcId="{A36A28E7-2CFD-42DD-8FD6-B2F2E9026440}" destId="{0C3B0B35-51A5-4959-8598-FD1CC48682AA}" srcOrd="5" destOrd="0" presId="urn:microsoft.com/office/officeart/2005/8/layout/list1"/>
    <dgm:cxn modelId="{0A55A539-B1E1-4BA2-8150-12978C3258C5}" type="presParOf" srcId="{A36A28E7-2CFD-42DD-8FD6-B2F2E9026440}" destId="{F6055592-A086-4615-BE98-A06D68B19D6F}" srcOrd="6" destOrd="0" presId="urn:microsoft.com/office/officeart/2005/8/layout/list1"/>
    <dgm:cxn modelId="{FBA7D1F9-9977-4EEB-8BB9-A73F9CE17D9E}" type="presParOf" srcId="{A36A28E7-2CFD-42DD-8FD6-B2F2E9026440}" destId="{2605DB43-16AA-4517-8629-081A847EA3FB}" srcOrd="7" destOrd="0" presId="urn:microsoft.com/office/officeart/2005/8/layout/list1"/>
    <dgm:cxn modelId="{C5845B7D-8745-4392-8063-66F61B517E40}" type="presParOf" srcId="{A36A28E7-2CFD-42DD-8FD6-B2F2E9026440}" destId="{4E6D7884-7CFE-4492-8C16-8F951DFF9B64}" srcOrd="8" destOrd="0" presId="urn:microsoft.com/office/officeart/2005/8/layout/list1"/>
    <dgm:cxn modelId="{6D6AD39A-35F8-431C-A30B-F4BD8880C8D2}" type="presParOf" srcId="{4E6D7884-7CFE-4492-8C16-8F951DFF9B64}" destId="{BCA963CE-BD5B-456F-8A1D-5705818DFAC7}" srcOrd="0" destOrd="0" presId="urn:microsoft.com/office/officeart/2005/8/layout/list1"/>
    <dgm:cxn modelId="{5D764A7C-4533-4238-B2D0-D32CD7448B6C}" type="presParOf" srcId="{4E6D7884-7CFE-4492-8C16-8F951DFF9B64}" destId="{FE91C8A9-7C17-49FE-A72D-AFD3B87A88D0}" srcOrd="1" destOrd="0" presId="urn:microsoft.com/office/officeart/2005/8/layout/list1"/>
    <dgm:cxn modelId="{5E867287-C640-407E-B280-76B4F88B4B62}" type="presParOf" srcId="{A36A28E7-2CFD-42DD-8FD6-B2F2E9026440}" destId="{E43E60B8-8CE1-4DA3-A190-A11BAF6E6849}" srcOrd="9" destOrd="0" presId="urn:microsoft.com/office/officeart/2005/8/layout/list1"/>
    <dgm:cxn modelId="{011D426B-6850-418E-9F40-06D64CC12A3A}" type="presParOf" srcId="{A36A28E7-2CFD-42DD-8FD6-B2F2E9026440}" destId="{20FE5259-8FA0-4DD7-B68A-D3870CC273FF}" srcOrd="10" destOrd="0" presId="urn:microsoft.com/office/officeart/2005/8/layout/list1"/>
    <dgm:cxn modelId="{2D9DBB2C-6A23-4BCD-9DC7-AB262752363D}" type="presParOf" srcId="{A36A28E7-2CFD-42DD-8FD6-B2F2E9026440}" destId="{82881305-38E5-4DBF-91B7-CB3F16D62EF9}" srcOrd="11" destOrd="0" presId="urn:microsoft.com/office/officeart/2005/8/layout/list1"/>
    <dgm:cxn modelId="{49E804E0-3024-4EB9-9958-2542E1A3FB0B}" type="presParOf" srcId="{A36A28E7-2CFD-42DD-8FD6-B2F2E9026440}" destId="{8884B34B-13BF-4CD8-904F-AAABD4DFFF1A}" srcOrd="12" destOrd="0" presId="urn:microsoft.com/office/officeart/2005/8/layout/list1"/>
    <dgm:cxn modelId="{9E96C07B-B07B-4C30-A00D-4BCEA4B601A0}" type="presParOf" srcId="{8884B34B-13BF-4CD8-904F-AAABD4DFFF1A}" destId="{BFBD3EFC-1AAF-4846-8BBE-478EE67F5D86}" srcOrd="0" destOrd="0" presId="urn:microsoft.com/office/officeart/2005/8/layout/list1"/>
    <dgm:cxn modelId="{2B2F51F3-30CF-47A4-8837-270215553C46}" type="presParOf" srcId="{8884B34B-13BF-4CD8-904F-AAABD4DFFF1A}" destId="{68257079-267D-4B8B-B1DC-FDFCB43EE855}" srcOrd="1" destOrd="0" presId="urn:microsoft.com/office/officeart/2005/8/layout/list1"/>
    <dgm:cxn modelId="{2A588826-9A13-41DD-B97E-01DBDD342E2E}" type="presParOf" srcId="{A36A28E7-2CFD-42DD-8FD6-B2F2E9026440}" destId="{BCDE9CCD-499B-46AD-8A16-2E19D365503C}" srcOrd="13" destOrd="0" presId="urn:microsoft.com/office/officeart/2005/8/layout/list1"/>
    <dgm:cxn modelId="{6D61187C-1A43-4070-B780-727E6A0DDC48}" type="presParOf" srcId="{A36A28E7-2CFD-42DD-8FD6-B2F2E9026440}" destId="{301B33D6-557B-44E6-9AC4-48ABC34BE660}" srcOrd="14" destOrd="0" presId="urn:microsoft.com/office/officeart/2005/8/layout/list1"/>
    <dgm:cxn modelId="{C2DE8286-9BE2-4A4A-946E-E9E759CEC63E}" type="presParOf" srcId="{A36A28E7-2CFD-42DD-8FD6-B2F2E9026440}" destId="{F99EAEB2-429D-4CCC-A61B-821F74A849AB}" srcOrd="15" destOrd="0" presId="urn:microsoft.com/office/officeart/2005/8/layout/list1"/>
    <dgm:cxn modelId="{C6F79DF3-1C65-4D4E-93E3-4E2B3B395B96}" type="presParOf" srcId="{A36A28E7-2CFD-42DD-8FD6-B2F2E9026440}" destId="{A473A38D-34FC-4E87-8706-50D1E67F5E54}" srcOrd="16" destOrd="0" presId="urn:microsoft.com/office/officeart/2005/8/layout/list1"/>
    <dgm:cxn modelId="{76D820EC-AA25-44C2-A0F5-80F2B4EAFBEB}" type="presParOf" srcId="{A473A38D-34FC-4E87-8706-50D1E67F5E54}" destId="{2176605D-6134-4E36-B4B7-10834AD0639D}" srcOrd="0" destOrd="0" presId="urn:microsoft.com/office/officeart/2005/8/layout/list1"/>
    <dgm:cxn modelId="{874FDA05-CF37-4CE7-BDD4-9D99F07B860B}" type="presParOf" srcId="{A473A38D-34FC-4E87-8706-50D1E67F5E54}" destId="{93B533E1-1615-49EF-A6D4-70FB906D1308}" srcOrd="1" destOrd="0" presId="urn:microsoft.com/office/officeart/2005/8/layout/list1"/>
    <dgm:cxn modelId="{AB56AD81-4562-4510-A243-46A68B6D46D9}" type="presParOf" srcId="{A36A28E7-2CFD-42DD-8FD6-B2F2E9026440}" destId="{A884BEA8-1E48-4DB8-9E78-E973D444A21D}" srcOrd="17" destOrd="0" presId="urn:microsoft.com/office/officeart/2005/8/layout/list1"/>
    <dgm:cxn modelId="{3E562DB3-B31C-4B79-BD2E-C77CD22A07B8}" type="presParOf" srcId="{A36A28E7-2CFD-42DD-8FD6-B2F2E9026440}" destId="{F0E28ED6-7710-47F4-9EF1-5EB805EF3C66}" srcOrd="18" destOrd="0" presId="urn:microsoft.com/office/officeart/2005/8/layout/list1"/>
    <dgm:cxn modelId="{FE35CD11-F072-4BCF-BB7B-709671CBEDC0}" type="presParOf" srcId="{A36A28E7-2CFD-42DD-8FD6-B2F2E9026440}" destId="{32B28B25-5B36-4227-9993-01421859D949}" srcOrd="19" destOrd="0" presId="urn:microsoft.com/office/officeart/2005/8/layout/list1"/>
    <dgm:cxn modelId="{50108C2E-37A5-41CA-B1AD-4436D64586F9}" type="presParOf" srcId="{A36A28E7-2CFD-42DD-8FD6-B2F2E9026440}" destId="{61CB6C5A-9C75-4C96-8E90-30E6ACF65E36}" srcOrd="20" destOrd="0" presId="urn:microsoft.com/office/officeart/2005/8/layout/list1"/>
    <dgm:cxn modelId="{11A63432-999F-4602-AE05-882EFA01B281}" type="presParOf" srcId="{61CB6C5A-9C75-4C96-8E90-30E6ACF65E36}" destId="{76321CE2-ADC7-4CD3-9ACA-20395D9F5B18}" srcOrd="0" destOrd="0" presId="urn:microsoft.com/office/officeart/2005/8/layout/list1"/>
    <dgm:cxn modelId="{331B7648-52E3-4130-B59A-19A1C2D3002D}" type="presParOf" srcId="{61CB6C5A-9C75-4C96-8E90-30E6ACF65E36}" destId="{ECDAC0CD-D1B8-496E-967D-EA33FB94E029}" srcOrd="1" destOrd="0" presId="urn:microsoft.com/office/officeart/2005/8/layout/list1"/>
    <dgm:cxn modelId="{CA9E5A36-F31A-4039-93C8-D20DBC301FCE}" type="presParOf" srcId="{A36A28E7-2CFD-42DD-8FD6-B2F2E9026440}" destId="{9A31924C-4483-405B-9729-0434B3D4F73A}" srcOrd="21" destOrd="0" presId="urn:microsoft.com/office/officeart/2005/8/layout/list1"/>
    <dgm:cxn modelId="{BC2E28E7-FF4E-4BDC-82AE-B45508EF9A92}" type="presParOf" srcId="{A36A28E7-2CFD-42DD-8FD6-B2F2E9026440}" destId="{721BD0B4-ACF8-4353-8C1E-BFE5EFC1095F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1803D-38DE-4A2C-924A-3053925BE6BC}">
      <dsp:nvSpPr>
        <dsp:cNvPr id="0" name=""/>
        <dsp:cNvSpPr/>
      </dsp:nvSpPr>
      <dsp:spPr>
        <a:xfrm>
          <a:off x="0" y="153743"/>
          <a:ext cx="7848872" cy="506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3F8D6-4D46-436C-A86B-48F31C5F6CD4}">
      <dsp:nvSpPr>
        <dsp:cNvPr id="0" name=""/>
        <dsp:cNvSpPr/>
      </dsp:nvSpPr>
      <dsp:spPr>
        <a:xfrm>
          <a:off x="360039" y="0"/>
          <a:ext cx="7245105" cy="3553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База знаний</a:t>
          </a:r>
        </a:p>
      </dsp:txBody>
      <dsp:txXfrm>
        <a:off x="377384" y="17345"/>
        <a:ext cx="7210415" cy="320625"/>
      </dsp:txXfrm>
    </dsp:sp>
    <dsp:sp modelId="{F6055592-A086-4615-BE98-A06D68B19D6F}">
      <dsp:nvSpPr>
        <dsp:cNvPr id="0" name=""/>
        <dsp:cNvSpPr/>
      </dsp:nvSpPr>
      <dsp:spPr>
        <a:xfrm>
          <a:off x="0" y="1172040"/>
          <a:ext cx="7848872" cy="5201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6B60E0-8BE7-4819-81C9-C176B783635E}">
      <dsp:nvSpPr>
        <dsp:cNvPr id="0" name=""/>
        <dsp:cNvSpPr/>
      </dsp:nvSpPr>
      <dsp:spPr>
        <a:xfrm>
          <a:off x="392443" y="757042"/>
          <a:ext cx="7255819" cy="6806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500" kern="1200" dirty="0"/>
            <a:t>Модуль, содержащий алгоритмы обработки и использования информации из базы данных</a:t>
          </a:r>
        </a:p>
      </dsp:txBody>
      <dsp:txXfrm>
        <a:off x="425671" y="790270"/>
        <a:ext cx="7189363" cy="614221"/>
      </dsp:txXfrm>
    </dsp:sp>
    <dsp:sp modelId="{20FE5259-8FA0-4DD7-B68A-D3870CC273FF}">
      <dsp:nvSpPr>
        <dsp:cNvPr id="0" name=""/>
        <dsp:cNvSpPr/>
      </dsp:nvSpPr>
      <dsp:spPr>
        <a:xfrm>
          <a:off x="0" y="2195181"/>
          <a:ext cx="7848872" cy="4734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91C8A9-7C17-49FE-A72D-AFD3B87A88D0}">
      <dsp:nvSpPr>
        <dsp:cNvPr id="0" name=""/>
        <dsp:cNvSpPr/>
      </dsp:nvSpPr>
      <dsp:spPr>
        <a:xfrm>
          <a:off x="392443" y="1789424"/>
          <a:ext cx="7259225" cy="6714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Модули, содержащие алгоритмы процесса принятия решения </a:t>
          </a:r>
        </a:p>
      </dsp:txBody>
      <dsp:txXfrm>
        <a:off x="425220" y="1822201"/>
        <a:ext cx="7193671" cy="605883"/>
      </dsp:txXfrm>
    </dsp:sp>
    <dsp:sp modelId="{301B33D6-557B-44E6-9AC4-48ABC34BE660}">
      <dsp:nvSpPr>
        <dsp:cNvPr id="0" name=""/>
        <dsp:cNvSpPr/>
      </dsp:nvSpPr>
      <dsp:spPr>
        <a:xfrm>
          <a:off x="0" y="2908009"/>
          <a:ext cx="7848872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257079-267D-4B8B-B1DC-FDFCB43EE855}">
      <dsp:nvSpPr>
        <dsp:cNvPr id="0" name=""/>
        <dsp:cNvSpPr/>
      </dsp:nvSpPr>
      <dsp:spPr>
        <a:xfrm>
          <a:off x="392443" y="2765876"/>
          <a:ext cx="7269939" cy="40781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Алгоритм машинного обучения</a:t>
          </a:r>
        </a:p>
      </dsp:txBody>
      <dsp:txXfrm>
        <a:off x="412351" y="2785784"/>
        <a:ext cx="7230123" cy="367997"/>
      </dsp:txXfrm>
    </dsp:sp>
    <dsp:sp modelId="{F0E28ED6-7710-47F4-9EF1-5EB805EF3C66}">
      <dsp:nvSpPr>
        <dsp:cNvPr id="0" name=""/>
        <dsp:cNvSpPr/>
      </dsp:nvSpPr>
      <dsp:spPr>
        <a:xfrm>
          <a:off x="0" y="3499193"/>
          <a:ext cx="7848872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533E1-1615-49EF-A6D4-70FB906D1308}">
      <dsp:nvSpPr>
        <dsp:cNvPr id="0" name=""/>
        <dsp:cNvSpPr/>
      </dsp:nvSpPr>
      <dsp:spPr>
        <a:xfrm>
          <a:off x="392443" y="3458809"/>
          <a:ext cx="7238512" cy="3060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Модули передачи информации пользователю </a:t>
          </a:r>
        </a:p>
      </dsp:txBody>
      <dsp:txXfrm>
        <a:off x="407384" y="3473750"/>
        <a:ext cx="7208630" cy="276181"/>
      </dsp:txXfrm>
    </dsp:sp>
    <dsp:sp modelId="{721BD0B4-ACF8-4353-8C1E-BFE5EFC1095F}">
      <dsp:nvSpPr>
        <dsp:cNvPr id="0" name=""/>
        <dsp:cNvSpPr/>
      </dsp:nvSpPr>
      <dsp:spPr>
        <a:xfrm>
          <a:off x="0" y="4378835"/>
          <a:ext cx="7848872" cy="4536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AC0CD-D1B8-496E-967D-EA33FB94E029}">
      <dsp:nvSpPr>
        <dsp:cNvPr id="0" name=""/>
        <dsp:cNvSpPr/>
      </dsp:nvSpPr>
      <dsp:spPr>
        <a:xfrm>
          <a:off x="392443" y="4049993"/>
          <a:ext cx="7288179" cy="5945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Модули определения реакции пользователя на полученный результат</a:t>
          </a:r>
        </a:p>
      </dsp:txBody>
      <dsp:txXfrm>
        <a:off x="421465" y="4079015"/>
        <a:ext cx="7230135" cy="536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78C24-47C6-48F1-AA5D-6AD1D9887338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FC18F-0F84-4D7A-9602-978A5ABE20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94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2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13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6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14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626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15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035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16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531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3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550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5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45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7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64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8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642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9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651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10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383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11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177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0CFBCB0-EF2A-4F00-B179-AA5476BBC6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4C769C-2E07-4555-B0F3-79CB8FFB0C53}" type="slidenum">
              <a:rPr lang="zh-CN" altLang="en-US" smtClean="0"/>
              <a:pPr>
                <a:spcBef>
                  <a:spcPct val="0"/>
                </a:spcBef>
              </a:pPr>
              <a:t>12</a:t>
            </a:fld>
            <a:endParaRPr lang="en-US" altLang="zh-CN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74FE16E-4AD9-4619-A158-089314ECFC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EE89884-C77C-46A7-BFED-9DEC0E0C0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4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60848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83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4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45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69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68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2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4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1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4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762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F6D9-831D-4E96-ACC0-1C7A924BA537}" type="datetimeFigureOut">
              <a:rPr lang="ru-RU" smtClean="0"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E8A97-2CE2-447F-AB80-C2ED2255D44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14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78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920880" cy="5328592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marL="4763" marR="0" lvl="0" indent="-4763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4910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ru-RU" sz="3400" b="1" dirty="0">
                <a:solidFill>
                  <a:schemeClr val="tx1"/>
                </a:solidFill>
              </a:rPr>
              <a:t>Внедрение искусственного интеллекта</a:t>
            </a:r>
            <a:br>
              <a:rPr lang="ru-RU" sz="3400" b="1" dirty="0">
                <a:solidFill>
                  <a:schemeClr val="tx1"/>
                </a:solidFill>
              </a:rPr>
            </a:br>
            <a:r>
              <a:rPr lang="ru-RU" sz="3400" b="1" dirty="0">
                <a:solidFill>
                  <a:schemeClr val="tx1"/>
                </a:solidFill>
              </a:rPr>
              <a:t> в сферу здравоохранения:</a:t>
            </a:r>
            <a:br>
              <a:rPr lang="ru-RU" sz="3400" b="1" dirty="0">
                <a:solidFill>
                  <a:schemeClr val="tx1"/>
                </a:solidFill>
              </a:rPr>
            </a:br>
            <a:r>
              <a:rPr lang="ru-RU" sz="3400" b="1" dirty="0">
                <a:solidFill>
                  <a:schemeClr val="tx1"/>
                </a:solidFill>
              </a:rPr>
              <a:t> этические проблемы и пути их решения</a:t>
            </a:r>
            <a:br>
              <a:rPr lang="ru-RU" sz="3400" b="1" dirty="0">
                <a:solidFill>
                  <a:schemeClr val="tx1"/>
                </a:solidFill>
              </a:rPr>
            </a:br>
            <a:br>
              <a:rPr lang="ru-RU" sz="3400" b="1" dirty="0">
                <a:solidFill>
                  <a:schemeClr val="tx1"/>
                </a:solidFill>
              </a:rPr>
            </a:b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  <a:t>Иловайская  Е.Г., к.ф.н., </a:t>
            </a:r>
            <a:b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</a:b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  <a:t>доцент кафедры философии и методологии экономики, экономический факультет, </a:t>
            </a:r>
            <a:b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</a:b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  <a:t>МГУ имени М. В. Ломоносова (г. Москва)</a:t>
            </a:r>
            <a:b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Gulim" panose="020B0600000101010101" pitchFamily="34" charset="-127"/>
                <a:cs typeface="Calibri" panose="020F0502020204030204" pitchFamily="34" charset="0"/>
              </a:rPr>
            </a:br>
            <a:endParaRPr lang="ru-RU" sz="3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39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431800"/>
            <a:ext cx="8147050" cy="594952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AC9022FF-4EAF-448B-84EC-670196452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142248"/>
              </p:ext>
            </p:extLst>
          </p:nvPr>
        </p:nvGraphicFramePr>
        <p:xfrm>
          <a:off x="587360" y="433404"/>
          <a:ext cx="8174053" cy="5928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882887">
                  <a:extLst>
                    <a:ext uri="{9D8B030D-6E8A-4147-A177-3AD203B41FA5}">
                      <a16:colId xmlns:a16="http://schemas.microsoft.com/office/drawing/2014/main" val="3803706214"/>
                    </a:ext>
                  </a:extLst>
                </a:gridCol>
                <a:gridCol w="5291166">
                  <a:extLst>
                    <a:ext uri="{9D8B030D-6E8A-4147-A177-3AD203B41FA5}">
                      <a16:colId xmlns:a16="http://schemas.microsoft.com/office/drawing/2014/main" val="2209343225"/>
                    </a:ext>
                  </a:extLst>
                </a:gridCol>
              </a:tblGrid>
              <a:tr h="453116"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Проблемы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Решения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128571"/>
                  </a:ext>
                </a:extLst>
              </a:tr>
              <a:tr h="5210837">
                <a:tc>
                  <a:txBody>
                    <a:bodyPr/>
                    <a:lstStyle/>
                    <a:p>
                      <a:r>
                        <a:rPr lang="ru-RU" sz="2500" dirty="0"/>
                        <a:t>3. Медицинская ответственность за диагностические ошибки.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400" u="none" dirty="0"/>
                        <a:t>Ответственность: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sz="2400" dirty="0"/>
                        <a:t>Согласно ст. 98 ФЗ № 323 «Об основах охраны здоровья граждан в Российской Федерации », ответственность лежит на медицинской организации и враче.</a:t>
                      </a:r>
                    </a:p>
                    <a:p>
                      <a:pPr marL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2400" dirty="0"/>
                        <a:t>Ответственность: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dirty="0"/>
                        <a:t>Медработник (принимает итоговое решение.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dirty="0"/>
                        <a:t>Мед. организация (покупка и проверка оборудования).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dirty="0"/>
                        <a:t> Производитель (надежность (полученная в результате испытаний).</a:t>
                      </a:r>
                      <a:endParaRPr lang="ru-RU" sz="2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379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95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2306" y="404664"/>
            <a:ext cx="8147050" cy="594952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0" dirty="0">
                <a:solidFill>
                  <a:srgbClr val="000000"/>
                </a:solidFill>
                <a:latin typeface="+mj-lt"/>
                <a:cs typeface="Calibri" panose="020F0502020204030204" pitchFamily="34" charset="0"/>
              </a:rPr>
              <a:t>Комплексное решение вышеизложенных проблем: создание в мед. учреждениях специальных комитетов по этике.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AC9022FF-4EAF-448B-84EC-670196452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112932"/>
              </p:ext>
            </p:extLst>
          </p:nvPr>
        </p:nvGraphicFramePr>
        <p:xfrm>
          <a:off x="618442" y="404664"/>
          <a:ext cx="8147049" cy="448397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085018">
                  <a:extLst>
                    <a:ext uri="{9D8B030D-6E8A-4147-A177-3AD203B41FA5}">
                      <a16:colId xmlns:a16="http://schemas.microsoft.com/office/drawing/2014/main" val="3803706214"/>
                    </a:ext>
                  </a:extLst>
                </a:gridCol>
                <a:gridCol w="4062031">
                  <a:extLst>
                    <a:ext uri="{9D8B030D-6E8A-4147-A177-3AD203B41FA5}">
                      <a16:colId xmlns:a16="http://schemas.microsoft.com/office/drawing/2014/main" val="2209343225"/>
                    </a:ext>
                  </a:extLst>
                </a:gridCol>
              </a:tblGrid>
              <a:tr h="491099"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Проблемы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Решения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128571"/>
                  </a:ext>
                </a:extLst>
              </a:tr>
              <a:tr h="2574231">
                <a:tc>
                  <a:txBody>
                    <a:bodyPr/>
                    <a:lstStyle/>
                    <a:p>
                      <a:r>
                        <a:rPr lang="ru-RU" sz="2500" dirty="0"/>
                        <a:t>4. Проблема «черного ящика». </a:t>
                      </a:r>
                    </a:p>
                    <a:p>
                      <a:r>
                        <a:rPr lang="ru-RU" sz="2500" dirty="0"/>
                        <a:t>Нарушение права пациента принимать итоговое решение по проводимому курсу лечения.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500" dirty="0"/>
                        <a:t>Необходима прозрачность алгоритма обработки данных. Мед. работник должен уметь объяснить, как система разработала ту или иную рекомендацию, вывела заключение.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379838"/>
                  </a:ext>
                </a:extLst>
              </a:tr>
              <a:tr h="1165384">
                <a:tc>
                  <a:txBody>
                    <a:bodyPr/>
                    <a:lstStyle/>
                    <a:p>
                      <a:r>
                        <a:rPr lang="ru-RU" sz="2500" dirty="0"/>
                        <a:t>5. Использование ИИ в злонамеренных целях. Взлом и внедрение вируса.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500" dirty="0"/>
                        <a:t>Необходим постоянный мониторинг деятельности ИИ.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703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95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Библиография</a:t>
            </a:r>
          </a:p>
          <a:p>
            <a:pPr marL="0" indent="0" algn="ctr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1.	</a:t>
            </a:r>
            <a:r>
              <a:rPr lang="ru-RU" altLang="ru-RU" sz="26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Брызгалина</a:t>
            </a: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Е.В. Медицина в оптике искусственного интеллекта: философский контекст будущего // Человек. 2019. Т. 30, № 6. С. 54–71. 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2.	Введенская Е.В. Этические проблемы цифровизации и роботизации в медицине // Философские науки. 2020. Т. 63. № 2. С. 104–122. 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3.	Гусев А.В., </a:t>
            </a:r>
            <a:r>
              <a:rPr lang="ru-RU" altLang="ru-RU" sz="26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Добриднюк</a:t>
            </a: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С.Л. Искусственный интеллект в медицине и здравоохранении // Информационное общество, 2017, № 4-5. С. 79-93. URL: https://webiomed.ru/media/publications_files/iskusstvennyi-intellekt-v-meditsine-i-zdravookhranenii.pdf (Дата обращения: 11.04.2022).</a:t>
            </a:r>
          </a:p>
          <a:p>
            <a:pPr marL="0" indent="0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9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760640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4"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Поряева Е.П., Евстафьева В.А. Искусственный интеллект в медицине // Вестник науки и образования. 2019. № 6–2 (60). С. 15–19</a:t>
            </a:r>
          </a:p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4"/>
            </a:pPr>
            <a:r>
              <a:rPr lang="ru-RU" altLang="ru-RU" sz="26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Резаев</a:t>
            </a: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А.В., Трегубова Н.Д. Искусственный интеллект и искусственная социальность: новые явления и проблемы для развития медицинских наук // Эпистемология и философия науки 2019. Т. 56. № 4. С. 183–199. URL: https://elibrary.ru/download/elibrary_41865689_12858865.pdf (Дата обращения: 14.04.2022).</a:t>
            </a:r>
          </a:p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4"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Федеральный закон от 21.11.2011 N 323-ФЗ (ред. от 26.03.2022) "Об основах охраны здоровья граждан в Российской Федерации" (с изм. и доп., вступ. в силу с 10.04.2022) URL: https://www.consultant.ru/cons/cgi/online.cgi?req=doc&amp;base=LAW&amp;n=412859&amp;dst=100001#F0U4d3TuNMRY7biw  (Дата обращения: 12.04.2022).</a:t>
            </a:r>
          </a:p>
          <a:p>
            <a:pPr marL="0" indent="0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4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76064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Указ Президента РФ от 10.10.2019 N 490 "О развитии искусственного интеллекта в Российской Федерации" (вместе с "Национальной стратегией развития искусственного интеллекта на период до 2030 года"). 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URL</a:t>
            </a: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: 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https://demo.consultant.ru/cgi/online.cgi?req=doc&amp;ts=Jj48d3T4qpPbft7u&amp;cacheid=A16EA788583FF118CAE7EEF53359A0D1&amp;mode=splus&amp;rnd=m9voYA&amp;base=LAW&amp;n=335184#pFi8d3TK3fSHFg5X</a:t>
            </a: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220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(Дата обращения: 18.04.2022). </a:t>
            </a:r>
            <a:endParaRPr lang="ru-RU" altLang="ru-RU" sz="22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Национальные стандарты Российской Федерации серии "Системы искусственного интеллекта в клинической медицине». 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URL:</a:t>
            </a: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http://ivo.garant.ru/#/document/403599612/paragraph/1/doclist/1256/showentries/0/highlight/</a:t>
            </a:r>
            <a:r>
              <a:rPr lang="ru-RU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Системы%20искусственного%20интеллекта%20в%20клинической%20медицине:0 (Дата обращения: 19.04.2022). </a:t>
            </a:r>
          </a:p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endParaRPr lang="ru-RU" altLang="ru-RU" sz="22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4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76064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9"/>
            </a:pP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Rome Call for AII Ethics. URL: https://d-russia.ru/wp-content/uploads/2020/03/ai-rome-call-x-firma_def_def_.pdf. (</a:t>
            </a:r>
            <a:r>
              <a:rPr lang="en-US" altLang="ru-RU" sz="22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Дата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22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обращения</a:t>
            </a:r>
            <a:r>
              <a:rPr lang="en-US" altLang="ru-RU" sz="22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: 18.04.2022).</a:t>
            </a:r>
          </a:p>
          <a:p>
            <a:pPr marL="514350" indent="-51435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9"/>
            </a:pPr>
            <a:endParaRPr lang="ru-RU" altLang="ru-RU" sz="22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/>
          <a:lstStyle/>
          <a:p>
            <a:pPr marL="4763" marR="0" lvl="0" indent="531813" algn="just" defTabSz="6858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0F6FC6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0" lang="ru-RU" altLang="ru-RU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4763" marR="0" lvl="0" indent="531813" algn="ctr" defTabSz="6858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0F6FC6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Спасибо за внимание!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05222BE-7F0C-4F15-BD38-6387E571C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2852936"/>
            <a:ext cx="4602279" cy="243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7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Развитие цифровых технологий, их широкое внедрение во все сферы бытия человека, поднимает большое количество проблем, непосредственно связанных с этической сферой. 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Этические проблемы, связанных с использованием искусственного интеллекта в сфере здравоохранения: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•	Доверие медицинского персонала к результатам работы искусственного интеллекта.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•	Доверие пациента к решениям, основанным на результатах работы искусственного интеллекта.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zh-CN" altLang="en-US" dirty="0">
              <a:ea typeface="Gulim" panose="020B0600000101010101" pitchFamily="34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Цель доклада </a:t>
            </a: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– выявить ключевые этические проблемы, связанные с использованием искусственного интеллекта в сфере здравоохранения и возможные пути их решения.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Для достижения поставленной цели были решены следующие задачи: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1.	Рассмотрены основные методологические подходы к понятию «Искусственный интеллект».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2.	Раскрыты основные характеристики исследуемого понятия.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3.	Определен круг этических проблем и возможные пути их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26715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64776778-8F10-437C-9983-F347D632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333375"/>
            <a:ext cx="7632700" cy="5832475"/>
          </a:xfrm>
        </p:spPr>
        <p:txBody>
          <a:bodyPr/>
          <a:lstStyle/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</p:txBody>
      </p:sp>
      <p:sp>
        <p:nvSpPr>
          <p:cNvPr id="10243" name="Rectangle 8">
            <a:extLst>
              <a:ext uri="{FF2B5EF4-FFF2-40B4-BE49-F238E27FC236}">
                <a16:creationId xmlns:a16="http://schemas.microsoft.com/office/drawing/2014/main" id="{FC4A687F-77D9-43E7-94AF-8B811F11A2E3}"/>
              </a:ext>
            </a:extLst>
          </p:cNvPr>
          <p:cNvSpPr>
            <a:spLocks/>
          </p:cNvSpPr>
          <p:nvPr/>
        </p:nvSpPr>
        <p:spPr bwMode="auto">
          <a:xfrm>
            <a:off x="1277938" y="3906838"/>
            <a:ext cx="64785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700" b="1">
              <a:solidFill>
                <a:schemeClr val="tx2"/>
              </a:solidFill>
            </a:endParaRP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26AC008A-7B2B-4E27-B12F-723226F7F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8280722" cy="568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defTabSz="6858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>
                <a:solidFill>
                  <a:schemeClr val="accent1"/>
                </a:solidFill>
                <a:latin typeface="Corbel" pitchFamily="34" charset="0"/>
              </a:defRPr>
            </a:lvl1pPr>
            <a:lvl2pPr marL="342900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>
                <a:solidFill>
                  <a:schemeClr val="accent1"/>
                </a:solidFill>
                <a:latin typeface="Corbel" pitchFamily="34" charset="0"/>
              </a:defRPr>
            </a:lvl2pPr>
            <a:lvl3pPr marL="547688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>
                <a:solidFill>
                  <a:schemeClr val="accent1"/>
                </a:solidFill>
                <a:latin typeface="Corbel" pitchFamily="34" charset="0"/>
              </a:defRPr>
            </a:lvl3pPr>
            <a:lvl4pPr marL="754063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4pPr>
            <a:lvl5pPr marL="919163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5pPr>
            <a:lvl6pPr marL="13763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6pPr>
            <a:lvl7pPr marL="18335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7pPr>
            <a:lvl8pPr marL="22907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8pPr>
            <a:lvl9pPr marL="27479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r>
              <a:rPr lang="ru-RU" altLang="ru-RU" sz="2800" b="1" dirty="0">
                <a:solidFill>
                  <a:srgbClr val="000000"/>
                </a:solidFill>
                <a:latin typeface="Cambria" panose="02040503050406030204" pitchFamily="18" charset="0"/>
              </a:rPr>
              <a:t>Понятие «искусственный интеллект»</a:t>
            </a:r>
            <a:endParaRPr lang="ru-RU" altLang="ru-RU" sz="2800" b="1" dirty="0">
              <a:solidFill>
                <a:srgbClr val="000000"/>
              </a:solidFill>
            </a:endParaRPr>
          </a:p>
          <a:p>
            <a:pPr indent="542925" algn="just" eaLnBrk="1" hangingPunct="1">
              <a:spcBef>
                <a:spcPts val="600"/>
              </a:spcBef>
              <a:spcAft>
                <a:spcPts val="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8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spcBef>
                <a:spcPts val="1200"/>
              </a:spcBef>
              <a:spcAft>
                <a:spcPts val="120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6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10245" name="Группа 23">
            <a:extLst>
              <a:ext uri="{FF2B5EF4-FFF2-40B4-BE49-F238E27FC236}">
                <a16:creationId xmlns:a16="http://schemas.microsoft.com/office/drawing/2014/main" id="{86C2BCE6-B846-4BC4-B47C-61865CA6CB77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268413"/>
            <a:ext cx="7921625" cy="4608512"/>
            <a:chOff x="611560" y="1268760"/>
            <a:chExt cx="7920880" cy="4608512"/>
          </a:xfrm>
        </p:grpSpPr>
        <p:sp>
          <p:nvSpPr>
            <p:cNvPr id="3" name="Скругленный прямоугольник 2">
              <a:extLst>
                <a:ext uri="{FF2B5EF4-FFF2-40B4-BE49-F238E27FC236}">
                  <a16:creationId xmlns:a16="http://schemas.microsoft.com/office/drawing/2014/main" id="{1A89B182-63DB-4D4C-ABD1-C051791BADEF}"/>
                </a:ext>
              </a:extLst>
            </p:cNvPr>
            <p:cNvSpPr/>
            <p:nvPr/>
          </p:nvSpPr>
          <p:spPr>
            <a:xfrm>
              <a:off x="898870" y="1268760"/>
              <a:ext cx="7633570" cy="720725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rgbClr val="0000C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6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Искусственный интеллект</a:t>
              </a:r>
            </a:p>
          </p:txBody>
        </p:sp>
        <p:sp>
          <p:nvSpPr>
            <p:cNvPr id="7" name="Скругленный прямоугольник 6">
              <a:extLst>
                <a:ext uri="{FF2B5EF4-FFF2-40B4-BE49-F238E27FC236}">
                  <a16:creationId xmlns:a16="http://schemas.microsoft.com/office/drawing/2014/main" id="{393E6D3A-203D-4E6A-AE6C-AA68AC347993}"/>
                </a:ext>
              </a:extLst>
            </p:cNvPr>
            <p:cNvSpPr/>
            <p:nvPr/>
          </p:nvSpPr>
          <p:spPr>
            <a:xfrm>
              <a:off x="898870" y="2421285"/>
              <a:ext cx="7633570" cy="15843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00C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just">
                <a:spcBef>
                  <a:spcPts val="0"/>
                </a:spcBef>
                <a:defRPr/>
              </a:pPr>
              <a:r>
                <a:rPr lang="ru-RU" sz="2600" dirty="0">
                  <a:solidFill>
                    <a:schemeClr val="tx1"/>
                  </a:solidFill>
                  <a:latin typeface="Cambria" panose="02040503050406030204" pitchFamily="18" charset="0"/>
                </a:rPr>
                <a:t>Область информатики, занимающаяся моделированием процессов человеческого мышления с использованием вычислительной техники.</a:t>
              </a:r>
            </a:p>
          </p:txBody>
        </p:sp>
        <p:sp>
          <p:nvSpPr>
            <p:cNvPr id="8" name="Скругленный прямоугольник 7">
              <a:extLst>
                <a:ext uri="{FF2B5EF4-FFF2-40B4-BE49-F238E27FC236}">
                  <a16:creationId xmlns:a16="http://schemas.microsoft.com/office/drawing/2014/main" id="{9CAB327B-B40D-4215-96CE-CA85F33E7089}"/>
                </a:ext>
              </a:extLst>
            </p:cNvPr>
            <p:cNvSpPr/>
            <p:nvPr/>
          </p:nvSpPr>
          <p:spPr>
            <a:xfrm>
              <a:off x="898870" y="4221510"/>
              <a:ext cx="7633570" cy="165576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0000CC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ru-RU" sz="2600" dirty="0">
                  <a:solidFill>
                    <a:schemeClr val="tx1"/>
                  </a:solidFill>
                  <a:latin typeface="Cambria" panose="02040503050406030204" pitchFamily="18" charset="0"/>
                </a:rPr>
                <a:t>Программы, информационные системы, имитирующие человеческое мышление и обеспечивающие максимальную эффективность при принятии решений.</a:t>
              </a:r>
            </a:p>
          </p:txBody>
        </p:sp>
        <p:cxnSp>
          <p:nvCxnSpPr>
            <p:cNvPr id="5" name="Соединительная линия уступом 4">
              <a:extLst>
                <a:ext uri="{FF2B5EF4-FFF2-40B4-BE49-F238E27FC236}">
                  <a16:creationId xmlns:a16="http://schemas.microsoft.com/office/drawing/2014/main" id="{8E3B1188-9075-47B0-8C11-7AF0EEADF9E7}"/>
                </a:ext>
              </a:extLst>
            </p:cNvPr>
            <p:cNvCxnSpPr>
              <a:stCxn id="3" idx="1"/>
            </p:cNvCxnSpPr>
            <p:nvPr/>
          </p:nvCxnSpPr>
          <p:spPr>
            <a:xfrm rot="10800000" flipV="1">
              <a:off x="611560" y="1629122"/>
              <a:ext cx="287310" cy="3455988"/>
            </a:xfrm>
            <a:prstGeom prst="bentConnector2">
              <a:avLst/>
            </a:prstGeom>
            <a:ln w="38100">
              <a:solidFill>
                <a:srgbClr val="0000CC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6BE7B4EE-CFD2-499E-A282-900BA269B742}"/>
                </a:ext>
              </a:extLst>
            </p:cNvPr>
            <p:cNvCxnSpPr/>
            <p:nvPr/>
          </p:nvCxnSpPr>
          <p:spPr>
            <a:xfrm>
              <a:off x="611560" y="5085110"/>
              <a:ext cx="287310" cy="0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>
              <a:extLst>
                <a:ext uri="{FF2B5EF4-FFF2-40B4-BE49-F238E27FC236}">
                  <a16:creationId xmlns:a16="http://schemas.microsoft.com/office/drawing/2014/main" id="{A1904DD7-9373-42FB-9BEB-CC89231D7AC9}"/>
                </a:ext>
              </a:extLst>
            </p:cNvPr>
            <p:cNvCxnSpPr/>
            <p:nvPr/>
          </p:nvCxnSpPr>
          <p:spPr>
            <a:xfrm>
              <a:off x="611560" y="3140422"/>
              <a:ext cx="287310" cy="0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620688"/>
            <a:ext cx="8437885" cy="5616624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6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Искусственный интеллект - интеллектуальная техническая система, созданная по образу нервной системы человека. </a:t>
            </a:r>
          </a:p>
          <a:p>
            <a:pPr marL="0" indent="0" algn="ctr" eaLnBrk="1" hangingPunct="1">
              <a:spcBef>
                <a:spcPts val="1800"/>
              </a:spcBef>
              <a:spcAft>
                <a:spcPts val="1800"/>
              </a:spcAft>
              <a:buFont typeface="Wingdings" panose="05000000000000000000" pitchFamily="2" charset="2"/>
              <a:buNone/>
            </a:pPr>
            <a:r>
              <a:rPr lang="ru-RU" altLang="zh-CN" sz="2600" b="1" dirty="0">
                <a:ea typeface="Gulim" panose="020B0600000101010101" pitchFamily="34" charset="-127"/>
              </a:rPr>
              <a:t>Основные характеристики искусственного интеллекта 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zh-CN" altLang="en-US" dirty="0">
              <a:ea typeface="Gulim" panose="020B0600000101010101" pitchFamily="34" charset="-127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A5A44054-94A7-4D32-B8CF-40B82758CD21}"/>
              </a:ext>
            </a:extLst>
          </p:cNvPr>
          <p:cNvGrpSpPr/>
          <p:nvPr/>
        </p:nvGrpSpPr>
        <p:grpSpPr>
          <a:xfrm>
            <a:off x="467544" y="2852936"/>
            <a:ext cx="7865323" cy="2948637"/>
            <a:chOff x="304800" y="1704499"/>
            <a:chExt cx="8172083" cy="3172301"/>
          </a:xfrm>
        </p:grpSpPr>
        <p:sp>
          <p:nvSpPr>
            <p:cNvPr id="4" name="Line 2">
              <a:extLst>
                <a:ext uri="{FF2B5EF4-FFF2-40B4-BE49-F238E27FC236}">
                  <a16:creationId xmlns:a16="http://schemas.microsoft.com/office/drawing/2014/main" id="{289266ED-0C30-4B77-AAEE-2098EA411B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94477" y="2074292"/>
              <a:ext cx="745211" cy="512316"/>
            </a:xfrm>
            <a:prstGeom prst="line">
              <a:avLst/>
            </a:prstGeom>
            <a:noFill/>
            <a:ln w="25400" cap="rnd">
              <a:solidFill>
                <a:srgbClr val="003366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2FE87F08-0488-4192-9247-0E71711348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9853" y="3969992"/>
              <a:ext cx="683751" cy="228600"/>
            </a:xfrm>
            <a:prstGeom prst="line">
              <a:avLst/>
            </a:prstGeom>
            <a:noFill/>
            <a:ln w="25400" cap="rnd">
              <a:solidFill>
                <a:srgbClr val="003366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83731CF4-C9FB-4CE9-B8FA-D16B6DB40C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5250" y="3160897"/>
              <a:ext cx="685800" cy="0"/>
            </a:xfrm>
            <a:prstGeom prst="line">
              <a:avLst/>
            </a:prstGeom>
            <a:noFill/>
            <a:ln w="25400" cap="rnd">
              <a:solidFill>
                <a:srgbClr val="003366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Group 10">
              <a:extLst>
                <a:ext uri="{FF2B5EF4-FFF2-40B4-BE49-F238E27FC236}">
                  <a16:creationId xmlns:a16="http://schemas.microsoft.com/office/drawing/2014/main" id="{B7DD00F3-BEE5-4541-9396-5A4D81DE38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00" y="2205038"/>
              <a:ext cx="2673350" cy="2671762"/>
              <a:chOff x="140" y="1419"/>
              <a:chExt cx="1684" cy="1683"/>
            </a:xfrm>
          </p:grpSpPr>
          <p:sp>
            <p:nvSpPr>
              <p:cNvPr id="18" name="Oval 11">
                <a:extLst>
                  <a:ext uri="{FF2B5EF4-FFF2-40B4-BE49-F238E27FC236}">
                    <a16:creationId xmlns:a16="http://schemas.microsoft.com/office/drawing/2014/main" id="{1E034AC2-4E48-4C60-B9A6-FF7D95F5C7F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40" y="1419"/>
                <a:ext cx="1684" cy="1683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9" name="Oval 12">
                <a:extLst>
                  <a:ext uri="{FF2B5EF4-FFF2-40B4-BE49-F238E27FC236}">
                    <a16:creationId xmlns:a16="http://schemas.microsoft.com/office/drawing/2014/main" id="{B5C69E29-66D3-4194-BAB7-72E6F8BCBF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51" y="1528"/>
                <a:ext cx="1461" cy="1463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gamma/>
                      <a:shade val="54118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0" name="Oval 13">
                <a:extLst>
                  <a:ext uri="{FF2B5EF4-FFF2-40B4-BE49-F238E27FC236}">
                    <a16:creationId xmlns:a16="http://schemas.microsoft.com/office/drawing/2014/main" id="{4A097751-F32E-4559-BFE0-30CE947B7DF9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58" y="1536"/>
                <a:ext cx="1461" cy="1462"/>
              </a:xfrm>
              <a:prstGeom prst="ellipse">
                <a:avLst/>
              </a:prstGeom>
              <a:gradFill rotWithShape="1">
                <a:gsLst>
                  <a:gs pos="0">
                    <a:schemeClr val="folHlink">
                      <a:gamma/>
                      <a:shade val="63529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1" name="Oval 14">
                <a:extLst>
                  <a:ext uri="{FF2B5EF4-FFF2-40B4-BE49-F238E27FC236}">
                    <a16:creationId xmlns:a16="http://schemas.microsoft.com/office/drawing/2014/main" id="{54A4107D-A81C-4314-926A-77045BA3DFD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23" y="1602"/>
                <a:ext cx="1317" cy="1316"/>
              </a:xfrm>
              <a:prstGeom prst="ellipse">
                <a:avLst/>
              </a:prstGeom>
              <a:solidFill>
                <a:srgbClr val="000000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22" name="Oval 15">
                <a:extLst>
                  <a:ext uri="{FF2B5EF4-FFF2-40B4-BE49-F238E27FC236}">
                    <a16:creationId xmlns:a16="http://schemas.microsoft.com/office/drawing/2014/main" id="{9EC91ECE-3828-4325-B6CC-A25C5AF12C7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44" y="1623"/>
                <a:ext cx="1276" cy="127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23" name="Oval 16">
                <a:extLst>
                  <a:ext uri="{FF2B5EF4-FFF2-40B4-BE49-F238E27FC236}">
                    <a16:creationId xmlns:a16="http://schemas.microsoft.com/office/drawing/2014/main" id="{87EF1F51-4A9C-48BA-B156-2B0D1A2D8B61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60" y="1630"/>
                <a:ext cx="1246" cy="124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24" name="Oval 17">
                <a:extLst>
                  <a:ext uri="{FF2B5EF4-FFF2-40B4-BE49-F238E27FC236}">
                    <a16:creationId xmlns:a16="http://schemas.microsoft.com/office/drawing/2014/main" id="{BE34AB88-7F36-4137-8956-40F5BC92246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374" y="1642"/>
                <a:ext cx="1184" cy="116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25" name="Oval 18">
                <a:extLst>
                  <a:ext uri="{FF2B5EF4-FFF2-40B4-BE49-F238E27FC236}">
                    <a16:creationId xmlns:a16="http://schemas.microsoft.com/office/drawing/2014/main" id="{7F4593DD-9D60-48D5-888C-C6C82BBB5E1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443" y="1675"/>
                <a:ext cx="1053" cy="94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" name="AutoShape 20">
              <a:extLst>
                <a:ext uri="{FF2B5EF4-FFF2-40B4-BE49-F238E27FC236}">
                  <a16:creationId xmlns:a16="http://schemas.microsoft.com/office/drawing/2014/main" id="{C285344C-A6E4-4A29-8FA3-754A9CA40A3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52800" y="1704499"/>
              <a:ext cx="5105400" cy="7496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F8F8F8">
                    <a:gamma/>
                    <a:shade val="76471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Rectangle 21">
              <a:extLst>
                <a:ext uri="{FF2B5EF4-FFF2-40B4-BE49-F238E27FC236}">
                  <a16:creationId xmlns:a16="http://schemas.microsoft.com/office/drawing/2014/main" id="{43621C76-DB56-4D6B-8B7B-2AB06C841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5200" y="1714408"/>
              <a:ext cx="4663009" cy="695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ru-RU" dirty="0">
                  <a:solidFill>
                    <a:srgbClr val="000000"/>
                  </a:solidFill>
                </a:rPr>
                <a:t>Имитация способностей человека в области сбора, анализа, синтеза информации</a:t>
              </a:r>
            </a:p>
          </p:txBody>
        </p:sp>
        <p:sp>
          <p:nvSpPr>
            <p:cNvPr id="10" name="AutoShape 22">
              <a:extLst>
                <a:ext uri="{FF2B5EF4-FFF2-40B4-BE49-F238E27FC236}">
                  <a16:creationId xmlns:a16="http://schemas.microsoft.com/office/drawing/2014/main" id="{9D6D516B-9A6D-46F0-BDBF-FE4646434A7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71483" y="2703512"/>
              <a:ext cx="5105400" cy="93331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F8F8F8">
                    <a:gamma/>
                    <a:shade val="76471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1706C669-FB78-471F-9E41-A1EB275915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0086" y="2722467"/>
              <a:ext cx="4663008" cy="993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ru-RU" dirty="0"/>
                <a:t>Имитация способностей человека в области принятия эффективного решения в зависимости от ситуации</a:t>
              </a:r>
              <a:endParaRPr lang="en-US" dirty="0"/>
            </a:p>
          </p:txBody>
        </p:sp>
        <p:sp>
          <p:nvSpPr>
            <p:cNvPr id="12" name="Oval 26">
              <a:extLst>
                <a:ext uri="{FF2B5EF4-FFF2-40B4-BE49-F238E27FC236}">
                  <a16:creationId xmlns:a16="http://schemas.microsoft.com/office/drawing/2014/main" id="{6599BD8D-CE17-4AC0-AE16-8CB9ACC4F56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63900" y="1946275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E96E29"/>
                </a:gs>
                <a:gs pos="100000">
                  <a:srgbClr val="E96E29">
                    <a:gamma/>
                    <a:shade val="66667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FF"/>
              </a:solidFill>
              <a:round/>
              <a:headEnd/>
              <a:tailEnd/>
            </a:ln>
            <a:effectLst>
              <a:outerShdw dist="63500" dir="2212194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27">
              <a:extLst>
                <a:ext uri="{FF2B5EF4-FFF2-40B4-BE49-F238E27FC236}">
                  <a16:creationId xmlns:a16="http://schemas.microsoft.com/office/drawing/2014/main" id="{04428BF2-94DD-44C2-A636-EC5886C4706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39688" y="3035365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DCDC48"/>
                </a:gs>
                <a:gs pos="100000">
                  <a:srgbClr val="DCDC48">
                    <a:gamma/>
                    <a:shade val="66667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FF"/>
              </a:solidFill>
              <a:round/>
              <a:headEnd/>
              <a:tailEnd/>
            </a:ln>
            <a:effectLst>
              <a:outerShdw dist="63500" dir="2212194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4" name="AutoShape 32">
              <a:extLst>
                <a:ext uri="{FF2B5EF4-FFF2-40B4-BE49-F238E27FC236}">
                  <a16:creationId xmlns:a16="http://schemas.microsoft.com/office/drawing/2014/main" id="{55DC30C8-94EF-4B87-A03B-E0A181FAEB9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334116" y="3886176"/>
              <a:ext cx="5105400" cy="69852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F8F8F8">
                    <a:gamma/>
                    <a:shade val="76471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C0C0C0"/>
              </a:solidFill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Rectangle 33">
              <a:extLst>
                <a:ext uri="{FF2B5EF4-FFF2-40B4-BE49-F238E27FC236}">
                  <a16:creationId xmlns:a16="http://schemas.microsoft.com/office/drawing/2014/main" id="{DCE0D26C-C6FC-4335-88A3-2943AF553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6257" y="4037569"/>
              <a:ext cx="49236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dirty="0">
                  <a:solidFill>
                    <a:srgbClr val="000000"/>
                  </a:solidFill>
                </a:rPr>
                <a:t>Самообучение в процессе машинного обучения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6" name="Oval 34">
              <a:extLst>
                <a:ext uri="{FF2B5EF4-FFF2-40B4-BE49-F238E27FC236}">
                  <a16:creationId xmlns:a16="http://schemas.microsoft.com/office/drawing/2014/main" id="{6EE07D4F-C5F1-480A-95A5-3FD253321A4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217599" y="4123527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00B050"/>
                </a:gs>
                <a:gs pos="100000">
                  <a:srgbClr val="DCDC48">
                    <a:gamma/>
                    <a:shade val="66667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FF"/>
              </a:solidFill>
              <a:round/>
              <a:headEnd/>
              <a:tailEnd/>
            </a:ln>
            <a:effectLst>
              <a:outerShdw dist="63500" dir="2212194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C90FF3D-E38F-45B4-A4B4-265BD56153A5}"/>
                </a:ext>
              </a:extLst>
            </p:cNvPr>
            <p:cNvSpPr txBox="1"/>
            <p:nvPr/>
          </p:nvSpPr>
          <p:spPr>
            <a:xfrm>
              <a:off x="886615" y="2937858"/>
              <a:ext cx="1382900" cy="1158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 </a:t>
              </a:r>
              <a:r>
                <a:rPr lang="ru-RU" sz="6400" b="1" dirty="0">
                  <a:solidFill>
                    <a:srgbClr val="0000CC"/>
                  </a:solidFill>
                </a:rPr>
                <a:t>ИИ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695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ACA8036B-47ED-4517-BD4D-9867CF5F1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333375"/>
            <a:ext cx="7632700" cy="5832475"/>
          </a:xfrm>
        </p:spPr>
        <p:txBody>
          <a:bodyPr/>
          <a:lstStyle/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  <a:p>
            <a:pPr marL="4763" indent="531813" algn="just" eaLnBrk="1" hangingPunct="1">
              <a:spcBef>
                <a:spcPts val="600"/>
              </a:spcBef>
              <a:spcAft>
                <a:spcPts val="600"/>
              </a:spcAft>
              <a:buFont typeface="Corbel" panose="020B0503020204020204" pitchFamily="34" charset="0"/>
              <a:buNone/>
            </a:pPr>
            <a:endParaRPr lang="ru-RU" altLang="ru-RU" sz="3200" b="1">
              <a:solidFill>
                <a:srgbClr val="000000"/>
              </a:solidFill>
            </a:endParaRP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id="{D41CDA91-5372-41DA-8A34-9585A068E24A}"/>
              </a:ext>
            </a:extLst>
          </p:cNvPr>
          <p:cNvSpPr>
            <a:spLocks/>
          </p:cNvSpPr>
          <p:nvPr/>
        </p:nvSpPr>
        <p:spPr bwMode="auto">
          <a:xfrm>
            <a:off x="1277938" y="3906838"/>
            <a:ext cx="647858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700" b="1">
              <a:solidFill>
                <a:schemeClr val="tx2"/>
              </a:solidFill>
            </a:endParaRP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2258E7F5-D121-47FB-A524-620BEBD18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7993063" cy="5832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defTabSz="6858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>
                <a:solidFill>
                  <a:schemeClr val="accent1"/>
                </a:solidFill>
                <a:latin typeface="Corbel" pitchFamily="34" charset="0"/>
              </a:defRPr>
            </a:lvl1pPr>
            <a:lvl2pPr marL="342900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>
                <a:solidFill>
                  <a:schemeClr val="accent1"/>
                </a:solidFill>
                <a:latin typeface="Corbel" pitchFamily="34" charset="0"/>
              </a:defRPr>
            </a:lvl2pPr>
            <a:lvl3pPr marL="547688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>
                <a:solidFill>
                  <a:schemeClr val="accent1"/>
                </a:solidFill>
                <a:latin typeface="Corbel" pitchFamily="34" charset="0"/>
              </a:defRPr>
            </a:lvl3pPr>
            <a:lvl4pPr marL="754063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4pPr>
            <a:lvl5pPr marL="919163" indent="-136525" defTabSz="68580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5pPr>
            <a:lvl6pPr marL="13763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6pPr>
            <a:lvl7pPr marL="18335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7pPr>
            <a:lvl8pPr marL="22907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8pPr>
            <a:lvl9pPr marL="2747963" indent="-136525" defTabSz="685800" eaLnBrk="0" fontAlgn="base" hangingPunct="0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>
                <a:solidFill>
                  <a:schemeClr val="accent1"/>
                </a:solidFill>
                <a:latin typeface="Corbel" pitchFamily="34" charset="0"/>
              </a:defRPr>
            </a:lvl9pPr>
          </a:lstStyle>
          <a:p>
            <a:pPr indent="542925" algn="ctr" eaLnBrk="1" hangingPunct="1">
              <a:spcBef>
                <a:spcPts val="600"/>
              </a:spcBef>
              <a:spcAft>
                <a:spcPts val="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r>
              <a:rPr lang="ru-RU" altLang="ru-RU" sz="2600" b="1" dirty="0">
                <a:solidFill>
                  <a:srgbClr val="000000"/>
                </a:solidFill>
                <a:latin typeface="Cambria" panose="02040503050406030204" pitchFamily="18" charset="0"/>
              </a:rPr>
              <a:t>Структура системы искусственного интеллекта </a:t>
            </a:r>
          </a:p>
          <a:p>
            <a:pPr indent="542925" algn="ctr" eaLnBrk="1" hangingPunct="1">
              <a:spcBef>
                <a:spcPts val="600"/>
              </a:spcBef>
              <a:spcAft>
                <a:spcPts val="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6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indent="542925" algn="just" eaLnBrk="1" hangingPunct="1">
              <a:spcBef>
                <a:spcPts val="600"/>
              </a:spcBef>
              <a:spcAft>
                <a:spcPts val="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indent="542925" algn="just" eaLnBrk="1" hangingPunct="1">
              <a:spcBef>
                <a:spcPts val="600"/>
              </a:spcBef>
              <a:spcAft>
                <a:spcPts val="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6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algn="just" eaLnBrk="1" hangingPunct="1">
              <a:spcBef>
                <a:spcPts val="1200"/>
              </a:spcBef>
              <a:spcAft>
                <a:spcPts val="1200"/>
              </a:spcAft>
              <a:buClr>
                <a:srgbClr val="000066"/>
              </a:buClr>
              <a:buFont typeface="Corbel" pitchFamily="34" charset="0"/>
              <a:buNone/>
              <a:defRPr/>
            </a:pPr>
            <a:endParaRPr lang="ru-RU" altLang="ru-RU" sz="260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22B2424B-7330-4170-A411-3C1C220A6AE0}"/>
              </a:ext>
            </a:extLst>
          </p:cNvPr>
          <p:cNvGraphicFramePr/>
          <p:nvPr/>
        </p:nvGraphicFramePr>
        <p:xfrm>
          <a:off x="683568" y="1412776"/>
          <a:ext cx="784887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Вывод</a:t>
            </a:r>
          </a:p>
          <a:p>
            <a:pPr marL="0" indent="0"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 Искусственный интеллект необходим для решения задач, связанных с:</a:t>
            </a:r>
          </a:p>
          <a:p>
            <a:pPr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0000CC"/>
              </a:buClr>
              <a:buFont typeface="Courier New" panose="02070309020205020404" pitchFamily="49" charset="0"/>
              <a:buChar char="o"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большим объемом информации, </a:t>
            </a:r>
          </a:p>
          <a:p>
            <a:pPr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0000CC"/>
              </a:buClr>
              <a:buFont typeface="Courier New" panose="02070309020205020404" pitchFamily="49" charset="0"/>
              <a:buChar char="o"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большой скоростью обработки данных,</a:t>
            </a:r>
          </a:p>
          <a:p>
            <a:pPr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0000CC"/>
              </a:buClr>
              <a:buFont typeface="Courier New" panose="02070309020205020404" pitchFamily="49" charset="0"/>
              <a:buChar char="o"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кратким временным периодом для получения результатов.</a:t>
            </a:r>
          </a:p>
          <a:p>
            <a:pPr marL="0" indent="0"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В здравоохранении можно выделить несколько областей применения искусственного интеллекта:</a:t>
            </a:r>
          </a:p>
          <a:p>
            <a:pPr algn="just" eaLnBrk="1" hangingPunct="1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ru-RU" altLang="ru-RU" sz="28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Административная деятельность: обработка клинической документации, работа с  медицинскими записями, финансами. </a:t>
            </a: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35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620688"/>
            <a:ext cx="8147050" cy="561662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300"/>
              </a:spcAft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ru-RU" altLang="ru-RU" sz="27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Медицинское обслуживание пациентов:  сбор и обработка большого объема информации для выработки рекомендаций и назначения соответствующего курса лечения, </a:t>
            </a:r>
            <a:r>
              <a:rPr lang="ru-RU" altLang="ru-RU" sz="270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прогнозирование вероятности проявления и развития различных заболеваний и патологий </a:t>
            </a:r>
            <a:r>
              <a:rPr lang="ru-RU" altLang="ru-RU" sz="27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на основе анализа </a:t>
            </a:r>
            <a:r>
              <a:rPr lang="ru-RU" altLang="ru-RU" sz="2700" b="0" dirty="0" err="1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биообразцов</a:t>
            </a:r>
            <a:r>
              <a:rPr lang="ru-RU" altLang="ru-RU" sz="27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, помощь в проведении высоко технологичных операций</a:t>
            </a:r>
            <a:r>
              <a:rPr lang="ru-RU" altLang="ru-RU" sz="270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ru-RU" altLang="ru-RU" sz="27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Прогнозирование и оценка эпидемиологического состояния.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ru-RU" altLang="ru-RU" sz="2700" b="0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Разработка лекарств. Сокращение издержек на длительность и стоимость испытаний.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00CC"/>
              </a:buClr>
              <a:buFont typeface="Wingdings" panose="05000000000000000000" pitchFamily="2" charset="2"/>
              <a:buChar char="Ø"/>
            </a:pPr>
            <a:endParaRPr lang="ru-RU" altLang="ru-RU" sz="26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5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A9FB401E-7285-4FFD-80A6-3896D871CF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363" y="431800"/>
            <a:ext cx="8147050" cy="594952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rgbClr val="000000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Этические проблемы и пути их решения</a:t>
            </a:r>
          </a:p>
          <a:p>
            <a:pPr marL="0" indent="0" algn="just" eaLnBrk="1" hangingPunct="1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None/>
            </a:pPr>
            <a:endParaRPr lang="ru-RU" altLang="ru-RU" sz="2800" b="0" dirty="0">
              <a:solidFill>
                <a:srgbClr val="000000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AC9022FF-4EAF-448B-84EC-6701964524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090160"/>
              </p:ext>
            </p:extLst>
          </p:nvPr>
        </p:nvGraphicFramePr>
        <p:xfrm>
          <a:off x="614362" y="1208112"/>
          <a:ext cx="8147049" cy="517321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459924">
                  <a:extLst>
                    <a:ext uri="{9D8B030D-6E8A-4147-A177-3AD203B41FA5}">
                      <a16:colId xmlns:a16="http://schemas.microsoft.com/office/drawing/2014/main" val="3803706214"/>
                    </a:ext>
                  </a:extLst>
                </a:gridCol>
                <a:gridCol w="4687125">
                  <a:extLst>
                    <a:ext uri="{9D8B030D-6E8A-4147-A177-3AD203B41FA5}">
                      <a16:colId xmlns:a16="http://schemas.microsoft.com/office/drawing/2014/main" val="2209343225"/>
                    </a:ext>
                  </a:extLst>
                </a:gridCol>
              </a:tblGrid>
              <a:tr h="522975"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Проблемы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600" dirty="0">
                          <a:solidFill>
                            <a:schemeClr val="tx1"/>
                          </a:solidFill>
                        </a:rPr>
                        <a:t>Решения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128571"/>
                  </a:ext>
                </a:extLst>
              </a:tr>
              <a:tr h="2852517">
                <a:tc>
                  <a:txBody>
                    <a:bodyPr/>
                    <a:lstStyle/>
                    <a:p>
                      <a:r>
                        <a:rPr lang="ru-RU" sz="2600" dirty="0"/>
                        <a:t>1. Проблема нарушения врачебной тайны. Данные могут быть доступны третьим лицам.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600" dirty="0"/>
                        <a:t>Установление степени допуска и мер ответственности за передачу информации. </a:t>
                      </a:r>
                    </a:p>
                    <a:p>
                      <a:r>
                        <a:rPr lang="ru-RU" sz="2600" dirty="0"/>
                        <a:t>Защита законодательными актами российского и международного права.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2379838"/>
                  </a:ext>
                </a:extLst>
              </a:tr>
              <a:tr h="1797725">
                <a:tc>
                  <a:txBody>
                    <a:bodyPr/>
                    <a:lstStyle/>
                    <a:p>
                      <a:r>
                        <a:rPr lang="ru-RU" sz="2600" dirty="0"/>
                        <a:t>2. Дискриминация, непосредственно связанная со здоровьем человека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600" dirty="0"/>
                        <a:t>Защита законодательными актами российского и международного права свободы и прав человека.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703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4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1f8c288b1cdcc2f5d61bcb8e78136bba5c8b80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1102</Words>
  <Application>Microsoft Office PowerPoint</Application>
  <PresentationFormat>Экран (4:3)</PresentationFormat>
  <Paragraphs>109</Paragraphs>
  <Slides>16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Corbel</vt:lpstr>
      <vt:lpstr>Courier New</vt:lpstr>
      <vt:lpstr>Wingdings</vt:lpstr>
      <vt:lpstr>Тема Office</vt:lpstr>
      <vt:lpstr>Внедрение искусственного интеллекта  в сферу здравоохранения:  этические проблемы и пути их решения  Иловайская  Е.Г., к.ф.н.,  доцент кафедры философии и методологии экономики, экономический факультет,  МГУ имени М. В. Ломоносова (г. Москва)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Электронная плата</dc:title>
  <dc:creator>obstinate</dc:creator>
  <dc:description>Шаблон презентации с сайта http://presentation-creation.ru</dc:description>
  <cp:lastModifiedBy>Елена Геннадьевна Иловайская</cp:lastModifiedBy>
  <cp:revision>26</cp:revision>
  <dcterms:created xsi:type="dcterms:W3CDTF">2017-04-08T15:53:37Z</dcterms:created>
  <dcterms:modified xsi:type="dcterms:W3CDTF">2022-04-27T11:49:24Z</dcterms:modified>
</cp:coreProperties>
</file>