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9" r:id="rId11"/>
    <p:sldId id="278" r:id="rId12"/>
    <p:sldId id="281" r:id="rId13"/>
    <p:sldId id="282" r:id="rId14"/>
    <p:sldId id="270" r:id="rId15"/>
    <p:sldId id="265" r:id="rId16"/>
    <p:sldId id="266" r:id="rId17"/>
    <p:sldId id="267" r:id="rId18"/>
    <p:sldId id="268" r:id="rId19"/>
    <p:sldId id="283" r:id="rId20"/>
    <p:sldId id="264" r:id="rId21"/>
    <p:sldId id="284" r:id="rId22"/>
    <p:sldId id="286" r:id="rId23"/>
    <p:sldId id="285" r:id="rId24"/>
    <p:sldId id="275" r:id="rId25"/>
    <p:sldId id="27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0754F-E398-4A1F-86D7-D8A86A171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76B0C6-5C2E-4745-8AE3-3D55781C7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E3CD1-147E-468E-8F5B-351488D2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936CD1-F524-4CBA-BB1A-2E81DB75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90F987-AD67-45EC-91E0-DB334CAE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14CDD-D034-45AD-B6B5-8626DD7E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C200A8-FC0F-4372-AECA-BC0EAE1C6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91EBB-E7E9-4FAC-BAF7-9868F971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A76333-55C2-4ED9-B24B-0FA6A1AA9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F3170-B190-4879-8823-65FED8FC7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6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0EA2F2-D648-4414-8F7F-00F3505AD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56935A-8DEE-48D6-8655-EBF1CE92A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45CC3-5B78-4175-BFCF-D339468F1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AF1AE5-FC93-45C3-ABD5-D467EED8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2723A1-5A65-47FE-B5E4-E3DB7FC3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6E59B-5287-4F0F-A6C9-CE6AFCDE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C14391-54E9-4E68-9141-916116C45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156C9-5827-42B1-9CD0-9473E418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569B3C-F31B-41B6-9E0D-735DF74F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3A217-8C38-4F08-9159-A324FB25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4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2A736-C52E-4853-8046-C65202453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C042AA-BA74-4B14-8199-3CBE17F2B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54CDF-D395-4153-8823-DFD2F549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01DDD-1B00-42A1-B3E1-97B4F297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CE31C3-F9A0-4217-8158-D1F87CE9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8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386FA-CDA1-4DAE-B50F-5711A6C8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971410-D4B0-47C0-ADFE-0FBD469B5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640428-B05F-4EFA-BC14-E6C309087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DB0CC5-F6FE-4E3A-AAA3-2E89DF5E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3EE2AF-1C47-4422-9106-E9D70E6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1A5CF7-C2AB-46E9-BA40-1E746483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8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C84F7-B65F-4A77-B650-3EB588BC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72FBEB-FD09-4B36-BFB7-67E7E49FA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4EAC90-778A-4AB1-A4B0-852F4983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FD890D-C25A-4248-87B4-CB413CFC3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06C5E-2174-4E0F-A3E3-C0214E1C6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7B84AE-79DB-4387-83F2-FE9F092E2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A888C4-E83A-4B4E-8D75-01402C61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19E5C1-028E-4D82-A72A-A0A2DFC8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24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0B7FA-F8F6-4696-90B4-B275A667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D7537A-1EA7-47F7-8C64-80B756147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A6A127-6B23-4508-A226-953EB0A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94F240-BDC6-4196-86E9-A1B414CB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9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6825F1-3C5E-42C3-A254-9FE43A30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BF026F-F8DD-4EDC-B21D-3771AD46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A29295-04EB-4D9B-8EEA-EFFC3445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58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BCAE5-F4A6-4349-94F7-272B4953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35CEE-4C93-4B9C-BE75-419CCCCFF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2020C3-D74B-4349-B3B2-E9A27CB48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3977CE-E76C-4349-990C-3FF0164D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FB5CC7-759B-4382-AD48-D581A872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E7618-34C8-4973-AADD-EA3816FE6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2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F3B40-4ED3-4A00-8A26-52E1CDDF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4358FC-21BF-438A-A28C-1DB12D68C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788A2-F30A-4EAC-A6B9-0C2BD55E8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73BFA3-B3DE-4DFC-88D7-A136E68E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DBA1D9-8609-471F-A6E0-BC8637A1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F68D7-5B22-4D63-8713-68F1CC1D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4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A9DEB-896E-493E-B2EF-27E8C3F7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A2DA36-2539-4866-B99B-D74134CF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CE26E-99AB-41C8-9B11-FAD8B94BB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B2BCC-EEB5-45B3-83FF-58427B04F30D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0CA14E-ABB9-43E4-A052-24942C6FA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7ED8F8-DA4D-4FA5-A997-2053CADD2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F21A8-B731-46B9-866D-6B1F7BC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39DD46-C322-428D-967D-8250AE3DAE02}"/>
              </a:ext>
            </a:extLst>
          </p:cNvPr>
          <p:cNvGrpSpPr/>
          <p:nvPr/>
        </p:nvGrpSpPr>
        <p:grpSpPr>
          <a:xfrm>
            <a:off x="1242087" y="735955"/>
            <a:ext cx="9707826" cy="5386090"/>
            <a:chOff x="1177483" y="740322"/>
            <a:chExt cx="9707826" cy="53860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9E2A74-204C-49E6-8370-7C6ADBB0009C}"/>
                </a:ext>
              </a:extLst>
            </p:cNvPr>
            <p:cNvSpPr txBox="1"/>
            <p:nvPr/>
          </p:nvSpPr>
          <p:spPr>
            <a:xfrm>
              <a:off x="6321287" y="740322"/>
              <a:ext cx="4564022" cy="5386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chemeClr val="accent2">
                      <a:lumMod val="50000"/>
                    </a:schemeClr>
                  </a:solidFill>
                </a:rPr>
                <a:t>Сетевой проект </a:t>
              </a:r>
            </a:p>
            <a:p>
              <a:r>
                <a:rPr lang="ru-RU" sz="3200" b="1" dirty="0">
                  <a:solidFill>
                    <a:schemeClr val="accent2">
                      <a:lumMod val="50000"/>
                    </a:schemeClr>
                  </a:solidFill>
                </a:rPr>
                <a:t>«Ситцевые короли </a:t>
              </a:r>
            </a:p>
            <a:p>
              <a:r>
                <a:rPr lang="ru-RU" sz="3200" b="1" dirty="0">
                  <a:solidFill>
                    <a:schemeClr val="accent2">
                      <a:lumMod val="50000"/>
                    </a:schemeClr>
                  </a:solidFill>
                </a:rPr>
                <a:t>Ивановского края: </a:t>
              </a:r>
            </a:p>
            <a:p>
              <a:r>
                <a:rPr lang="ru-RU" sz="3200" b="1" dirty="0">
                  <a:solidFill>
                    <a:schemeClr val="accent2">
                      <a:lumMod val="50000"/>
                    </a:schemeClr>
                  </a:solidFill>
                </a:rPr>
                <a:t>дела фабричные, </a:t>
              </a:r>
            </a:p>
            <a:p>
              <a:r>
                <a:rPr lang="ru-RU" sz="3200" b="1" dirty="0">
                  <a:solidFill>
                    <a:schemeClr val="accent2">
                      <a:lumMod val="50000"/>
                    </a:schemeClr>
                  </a:solidFill>
                </a:rPr>
                <a:t>личные и публичные»</a:t>
              </a:r>
            </a:p>
            <a:p>
              <a:endParaRPr lang="ru-RU" sz="2800" dirty="0"/>
            </a:p>
            <a:p>
              <a:endParaRPr lang="ru-RU" sz="2800" dirty="0"/>
            </a:p>
            <a:p>
              <a:endParaRPr lang="ru-RU" sz="2800" dirty="0"/>
            </a:p>
            <a:p>
              <a:endParaRPr lang="ru-RU" sz="2800" dirty="0"/>
            </a:p>
            <a:p>
              <a:pPr algn="r"/>
              <a:r>
                <a:rPr lang="ru-RU" sz="2400" b="1" dirty="0"/>
                <a:t>Тихонова Екатерина</a:t>
              </a:r>
              <a:r>
                <a:rPr lang="ru-RU" sz="2400" dirty="0"/>
                <a:t> </a:t>
              </a:r>
            </a:p>
            <a:p>
              <a:pPr algn="r"/>
              <a:r>
                <a:rPr lang="ru-RU" sz="2400" i="1" dirty="0"/>
                <a:t>Ивановский государственный </a:t>
              </a:r>
            </a:p>
            <a:p>
              <a:pPr algn="r"/>
              <a:r>
                <a:rPr lang="ru-RU" sz="2400" i="1" dirty="0"/>
                <a:t>политехнический университет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1F7FCD0-C122-4F90-84E3-7C018374B0A0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" t="21074" r="71608" b="56435"/>
            <a:stretch/>
          </p:blipFill>
          <p:spPr bwMode="auto">
            <a:xfrm>
              <a:off x="1177483" y="3487634"/>
              <a:ext cx="4564022" cy="2630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66E0112-8F2B-4CB3-A967-B5FB402F0804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" t="45138" r="72118" b="31899"/>
            <a:stretch/>
          </p:blipFill>
          <p:spPr bwMode="auto">
            <a:xfrm>
              <a:off x="1177483" y="740322"/>
              <a:ext cx="4564022" cy="2630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9316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58EC8C-1128-4FF8-9BFB-466BA4570495}"/>
              </a:ext>
            </a:extLst>
          </p:cNvPr>
          <p:cNvSpPr txBox="1"/>
          <p:nvPr/>
        </p:nvSpPr>
        <p:spPr>
          <a:xfrm>
            <a:off x="1970018" y="563986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Балиных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превратившая небольшое старинное село в город-сад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782F03E-5E49-425A-829A-315D31C6EB98}"/>
              </a:ext>
            </a:extLst>
          </p:cNvPr>
          <p:cNvGrpSpPr/>
          <p:nvPr/>
        </p:nvGrpSpPr>
        <p:grpSpPr>
          <a:xfrm>
            <a:off x="704020" y="1582019"/>
            <a:ext cx="10783957" cy="4298078"/>
            <a:chOff x="864704" y="1582019"/>
            <a:chExt cx="10783957" cy="4298078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73A24A8-956F-471C-A787-B5917BD9B4D2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98" b="3240"/>
            <a:stretch/>
          </p:blipFill>
          <p:spPr bwMode="auto">
            <a:xfrm>
              <a:off x="864704" y="1582019"/>
              <a:ext cx="5097011" cy="381492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pic>
          <p:nvPicPr>
            <p:cNvPr id="3" name="Рисунок 2" descr="Южа - Южа. Родильный дом с центральным отоплением">
              <a:extLst>
                <a:ext uri="{FF2B5EF4-FFF2-40B4-BE49-F238E27FC236}">
                  <a16:creationId xmlns:a16="http://schemas.microsoft.com/office/drawing/2014/main" id="{38ACBD0D-6C3F-4530-96C1-307A6C863AE7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2" t="8636" r="3802" b="13388"/>
            <a:stretch/>
          </p:blipFill>
          <p:spPr bwMode="auto">
            <a:xfrm>
              <a:off x="6230287" y="1582020"/>
              <a:ext cx="5418374" cy="38149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4DC3CE-ED33-44C5-916B-E59204AAF20E}"/>
                </a:ext>
              </a:extLst>
            </p:cNvPr>
            <p:cNvSpPr txBox="1"/>
            <p:nvPr/>
          </p:nvSpPr>
          <p:spPr>
            <a:xfrm>
              <a:off x="864704" y="5541543"/>
              <a:ext cx="481871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Детский сад в бывшем доме </a:t>
              </a:r>
              <a:r>
                <a:rPr lang="ru-RU" sz="1600" i="1" dirty="0" err="1"/>
                <a:t>Балиных</a:t>
              </a:r>
              <a:endParaRPr lang="ru-RU" sz="1600" i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8D6E1C-C370-48E1-BD48-7593A410E8D4}"/>
                </a:ext>
              </a:extLst>
            </p:cNvPr>
            <p:cNvSpPr txBox="1"/>
            <p:nvPr/>
          </p:nvSpPr>
          <p:spPr>
            <a:xfrm>
              <a:off x="6230287" y="5541543"/>
              <a:ext cx="39916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Родильный дом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94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A626D-5E0F-4A6F-AF01-49E604A8D446}"/>
              </a:ext>
            </a:extLst>
          </p:cNvPr>
          <p:cNvSpPr txBox="1"/>
          <p:nvPr/>
        </p:nvSpPr>
        <p:spPr>
          <a:xfrm>
            <a:off x="1970018" y="563986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Балиных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превратившая небольшое старинное село в город-сад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05DCE03-CAF3-4709-BE22-BEDBD2DF34BB}"/>
              </a:ext>
            </a:extLst>
          </p:cNvPr>
          <p:cNvGrpSpPr/>
          <p:nvPr/>
        </p:nvGrpSpPr>
        <p:grpSpPr>
          <a:xfrm>
            <a:off x="376616" y="1544665"/>
            <a:ext cx="11438765" cy="4029116"/>
            <a:chOff x="448434" y="1335943"/>
            <a:chExt cx="11438765" cy="402911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97DBEF9-14CA-4E91-BFE5-B9DA0EA1884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34" y="1335943"/>
              <a:ext cx="5768975" cy="1880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E75C0D5-48C1-4434-8552-EEE45C50431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599" y="1336619"/>
              <a:ext cx="5562600" cy="4028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F39BAC-8DE8-41DA-901C-C1A9B993BC1A}"/>
                </a:ext>
              </a:extLst>
            </p:cNvPr>
            <p:cNvSpPr txBox="1"/>
            <p:nvPr/>
          </p:nvSpPr>
          <p:spPr>
            <a:xfrm>
              <a:off x="448434" y="3403359"/>
              <a:ext cx="60976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Больничный комплекс в Юже. Дореволюционное фото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FEDCFC-C3B1-4737-AE84-39553BF6965D}"/>
                </a:ext>
              </a:extLst>
            </p:cNvPr>
            <p:cNvSpPr txBox="1"/>
            <p:nvPr/>
          </p:nvSpPr>
          <p:spPr>
            <a:xfrm>
              <a:off x="2740715" y="5026505"/>
              <a:ext cx="33552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1600" i="1" dirty="0"/>
                <a:t>Выдача бесплатных лекарств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193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512CB-9943-4AF4-A19A-123A5C3C4E23}"/>
              </a:ext>
            </a:extLst>
          </p:cNvPr>
          <p:cNvSpPr txBox="1"/>
          <p:nvPr/>
        </p:nvSpPr>
        <p:spPr>
          <a:xfrm>
            <a:off x="1970017" y="432593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Балиных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превратившая небольшое старинное село в город-сад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4D83C0F-8ED0-4EE3-B88D-EEFB02024D86}"/>
              </a:ext>
            </a:extLst>
          </p:cNvPr>
          <p:cNvGrpSpPr/>
          <p:nvPr/>
        </p:nvGrpSpPr>
        <p:grpSpPr>
          <a:xfrm>
            <a:off x="1534972" y="1192696"/>
            <a:ext cx="9122052" cy="5232711"/>
            <a:chOff x="1534974" y="1192696"/>
            <a:chExt cx="9122052" cy="523271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BE222B4-3615-48C0-8629-7AAB550F437A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0"/>
            <a:stretch/>
          </p:blipFill>
          <p:spPr bwMode="auto">
            <a:xfrm>
              <a:off x="1534974" y="1192696"/>
              <a:ext cx="9122052" cy="4832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C0C48F-A792-4E42-8711-ED13CC146657}"/>
                </a:ext>
              </a:extLst>
            </p:cNvPr>
            <p:cNvSpPr txBox="1"/>
            <p:nvPr/>
          </p:nvSpPr>
          <p:spPr>
            <a:xfrm>
              <a:off x="2725700" y="6057148"/>
              <a:ext cx="6740595" cy="36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i="1" dirty="0"/>
                <a:t>Бывшая казарма для рабочих в Юже. Современное фото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57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0014C-5985-4567-A6B9-1475D310F771}"/>
              </a:ext>
            </a:extLst>
          </p:cNvPr>
          <p:cNvSpPr txBox="1"/>
          <p:nvPr/>
        </p:nvSpPr>
        <p:spPr>
          <a:xfrm>
            <a:off x="1970018" y="541923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Балиных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превратившая небольшое старинное село в город-сад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06140A0-3546-466C-87E6-DF9EE4F75BEF}"/>
              </a:ext>
            </a:extLst>
          </p:cNvPr>
          <p:cNvGrpSpPr/>
          <p:nvPr/>
        </p:nvGrpSpPr>
        <p:grpSpPr>
          <a:xfrm>
            <a:off x="743389" y="1507310"/>
            <a:ext cx="10705217" cy="4307343"/>
            <a:chOff x="693254" y="1656397"/>
            <a:chExt cx="10705217" cy="4307343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3006610-8AA9-49A6-8972-7C78C7F4A93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529" y="1656397"/>
              <a:ext cx="5138420" cy="3545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BB3849-304D-4F92-A16A-CEB2B3E60C3B}"/>
                </a:ext>
              </a:extLst>
            </p:cNvPr>
            <p:cNvSpPr txBox="1"/>
            <p:nvPr/>
          </p:nvSpPr>
          <p:spPr>
            <a:xfrm>
              <a:off x="693254" y="5378965"/>
              <a:ext cx="5138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Дом культуры, бывший Народный дом в Юже. Современное фото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234F5C7-3BCD-4CE3-9225-C08EC58D8CD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8" y="1656397"/>
              <a:ext cx="5302473" cy="3545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6D9182-79AE-4D04-9845-33301808B81F}"/>
                </a:ext>
              </a:extLst>
            </p:cNvPr>
            <p:cNvSpPr txBox="1"/>
            <p:nvPr/>
          </p:nvSpPr>
          <p:spPr>
            <a:xfrm>
              <a:off x="6095998" y="5378965"/>
              <a:ext cx="502754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Труппа любительского театра в Юже. </a:t>
              </a:r>
              <a:r>
                <a:rPr lang="ru-RU" sz="1600" i="1" dirty="0" err="1"/>
                <a:t>Доревоюционное</a:t>
              </a:r>
              <a:r>
                <a:rPr lang="ru-RU" sz="1600" i="1" dirty="0"/>
                <a:t> фото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1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C0DEA-62F6-4E9C-BBBF-00C6C43575A2}"/>
              </a:ext>
            </a:extLst>
          </p:cNvPr>
          <p:cNvSpPr txBox="1"/>
          <p:nvPr/>
        </p:nvSpPr>
        <p:spPr>
          <a:xfrm>
            <a:off x="1970018" y="541923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Балиных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превратившая небольшое старинное село в город-сад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5BE6F71-5BBB-41F4-8AF6-A86064B183F7}"/>
              </a:ext>
            </a:extLst>
          </p:cNvPr>
          <p:cNvGrpSpPr/>
          <p:nvPr/>
        </p:nvGrpSpPr>
        <p:grpSpPr>
          <a:xfrm>
            <a:off x="605009" y="1478166"/>
            <a:ext cx="10981980" cy="4240408"/>
            <a:chOff x="525931" y="1408592"/>
            <a:chExt cx="10981980" cy="424040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13457F9-15EF-493C-83D6-A66CF1F68EE0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140" r="5908" b="10215"/>
            <a:stretch/>
          </p:blipFill>
          <p:spPr bwMode="auto">
            <a:xfrm>
              <a:off x="525931" y="1408595"/>
              <a:ext cx="5411912" cy="34814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344A7F-6C8C-43B8-8D59-A245AEF1EB58}"/>
                </a:ext>
              </a:extLst>
            </p:cNvPr>
            <p:cNvSpPr txBox="1"/>
            <p:nvPr/>
          </p:nvSpPr>
          <p:spPr>
            <a:xfrm>
              <a:off x="525931" y="5064225"/>
              <a:ext cx="49704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Собрание общества трезвости в Юже. Дореволюционное фото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F65AF4E-12F2-45DA-BBBA-2920C09F093A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39"/>
            <a:stretch/>
          </p:blipFill>
          <p:spPr bwMode="auto">
            <a:xfrm>
              <a:off x="6095999" y="1408592"/>
              <a:ext cx="5411912" cy="3481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450C70-8ACF-42DF-A2EF-28A97FEF2648}"/>
                </a:ext>
              </a:extLst>
            </p:cNvPr>
            <p:cNvSpPr txBox="1"/>
            <p:nvPr/>
          </p:nvSpPr>
          <p:spPr>
            <a:xfrm>
              <a:off x="6095999" y="5064222"/>
              <a:ext cx="3196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Бывшая богадельня в Юже. Современное фото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81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B41A32-2445-4E85-9EB1-2A7F0948211B}"/>
              </a:ext>
            </a:extLst>
          </p:cNvPr>
          <p:cNvSpPr txBox="1"/>
          <p:nvPr/>
        </p:nvSpPr>
        <p:spPr>
          <a:xfrm>
            <a:off x="1681783" y="337553"/>
            <a:ext cx="8828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Я.П.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Гарелин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– ивановский фабрикант, общественный деятель,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просветитель, благотворитель и краевед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AC1E4D9-D752-4523-A8EC-CEF5DDE2AE27}"/>
              </a:ext>
            </a:extLst>
          </p:cNvPr>
          <p:cNvGrpSpPr/>
          <p:nvPr/>
        </p:nvGrpSpPr>
        <p:grpSpPr>
          <a:xfrm>
            <a:off x="671873" y="1238550"/>
            <a:ext cx="10848251" cy="5232202"/>
            <a:chOff x="479771" y="1168976"/>
            <a:chExt cx="10848251" cy="52322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DFDA2F-0E35-4290-8062-0397D136A1D7}"/>
                </a:ext>
              </a:extLst>
            </p:cNvPr>
            <p:cNvSpPr txBox="1"/>
            <p:nvPr/>
          </p:nvSpPr>
          <p:spPr>
            <a:xfrm>
              <a:off x="3886200" y="1168976"/>
              <a:ext cx="7441822" cy="5232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Яков Петрович </a:t>
              </a:r>
              <a:r>
                <a:rPr lang="ru-RU" b="1" dirty="0" err="1">
                  <a:solidFill>
                    <a:schemeClr val="accent2">
                      <a:lumMod val="75000"/>
                    </a:schemeClr>
                  </a:solidFill>
                </a:rPr>
                <a:t>Гарелин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ru-RU" dirty="0"/>
                <a:t>(1820–1890) – известный фабрикант, основатель мануфактурного дела, общественный деятель и меценат, просветитель, исследователь истории села Иваново и Вознесенского посада: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ru-RU" dirty="0"/>
                <a:t>почётный гражданин города Иванова;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ru-RU" dirty="0"/>
                <a:t>действительный член Императорского русского географического общества;</a:t>
              </a:r>
            </a:p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dirty="0"/>
                <a:t>действительный член Императорского общества истории и древностей при Московском университете и Владимирского губернского статистического комитета.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При его руководстве в качестве главы города Иваново-Вознесенска началось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крупномасштабное благоустройство города </a:t>
              </a:r>
              <a:r>
                <a:rPr lang="ru-RU" dirty="0"/>
                <a:t>(появились фонари, был разбит парк, заложен общественный сад по берегам ручья </a:t>
              </a:r>
              <a:r>
                <a:rPr lang="ru-RU" dirty="0" err="1"/>
                <a:t>Кокуй</a:t>
              </a:r>
              <a:r>
                <a:rPr lang="ru-RU" dirty="0"/>
                <a:t>, были открыты публичная библиотека, реальное училище и женская гимназия).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Яков Петрович выделялся среди предпринимателей передовыми взглядами, стремлением постоянно совершенствовать производство, благодаря чему он за несколько лет сделал свою фабрику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лучшим текстильным предприятием города</a:t>
              </a:r>
              <a:r>
                <a:rPr lang="ru-RU" dirty="0"/>
                <a:t>. 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4C30331-0E7D-454A-B9FF-3004720B9858}"/>
                </a:ext>
              </a:extLst>
            </p:cNvPr>
            <p:cNvPicPr/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71" y="1252330"/>
              <a:ext cx="3108255" cy="45309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F69DAC-98EC-4176-AC3F-B6D7D017625F}"/>
                </a:ext>
              </a:extLst>
            </p:cNvPr>
            <p:cNvSpPr txBox="1"/>
            <p:nvPr/>
          </p:nvSpPr>
          <p:spPr>
            <a:xfrm>
              <a:off x="479771" y="5816403"/>
              <a:ext cx="331697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Я.П. </a:t>
              </a:r>
              <a:r>
                <a:rPr lang="ru-RU" sz="1600" i="1" dirty="0" err="1"/>
                <a:t>Гарелин</a:t>
              </a:r>
              <a:r>
                <a:rPr lang="ru-RU" sz="1600" i="1" dirty="0"/>
                <a:t>. Дореволюционное фото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614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C585C1-1E80-4B1D-9E58-1D1401EA151F}"/>
              </a:ext>
            </a:extLst>
          </p:cNvPr>
          <p:cNvSpPr txBox="1"/>
          <p:nvPr/>
        </p:nvSpPr>
        <p:spPr>
          <a:xfrm>
            <a:off x="1681783" y="400592"/>
            <a:ext cx="8828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Я.П.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Гарелин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– ивановский фабрикант, общественный деятель,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просветитель, благотворитель и краевед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E0E6FD1-EB3E-4B93-A64C-7A40FC294C57}"/>
              </a:ext>
            </a:extLst>
          </p:cNvPr>
          <p:cNvGrpSpPr/>
          <p:nvPr/>
        </p:nvGrpSpPr>
        <p:grpSpPr>
          <a:xfrm>
            <a:off x="1310308" y="1396333"/>
            <a:ext cx="9571384" cy="5005090"/>
            <a:chOff x="1064315" y="1396333"/>
            <a:chExt cx="9571384" cy="50050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FA7C64B-FB39-43AB-8E88-D7E976B49AF8}"/>
                </a:ext>
              </a:extLst>
            </p:cNvPr>
            <p:cNvSpPr txBox="1"/>
            <p:nvPr/>
          </p:nvSpPr>
          <p:spPr>
            <a:xfrm>
              <a:off x="5030029" y="1396333"/>
              <a:ext cx="5605670" cy="3016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dirty="0"/>
                <a:t>Яков Петрович </a:t>
              </a:r>
              <a:r>
                <a:rPr lang="ru-RU" dirty="0" err="1"/>
                <a:t>Гарелин</a:t>
              </a:r>
              <a:r>
                <a:rPr lang="ru-RU" dirty="0"/>
                <a:t> был самым горячим сторонником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создания города путем объединения села Иваново и Вознесенского посада</a:t>
              </a:r>
              <a:r>
                <a:rPr lang="ru-RU" dirty="0"/>
                <a:t>. 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Вопрос об образовании города жители подняли в 1869 году, для чего  создали совместную комиссию. 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Яков Петрович организовал подготовку документов, необходимых для получения статуса города. Признавая его  заслуга перед городом, Якова Петровича в 1877-1886 годы, на два срока, избирали на должность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городского головы</a:t>
              </a:r>
              <a:r>
                <a:rPr lang="ru-RU" dirty="0"/>
                <a:t>.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7748197-0611-46BD-8EAC-E948DDBABF5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t="1570" r="5232" b="8286"/>
            <a:stretch/>
          </p:blipFill>
          <p:spPr bwMode="auto">
            <a:xfrm>
              <a:off x="1064315" y="1480930"/>
              <a:ext cx="3709779" cy="489151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B871FE-75E1-49B6-AC30-85EBBABC18D6}"/>
                </a:ext>
              </a:extLst>
            </p:cNvPr>
            <p:cNvSpPr txBox="1"/>
            <p:nvPr/>
          </p:nvSpPr>
          <p:spPr>
            <a:xfrm>
              <a:off x="5030028" y="6062869"/>
              <a:ext cx="52370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Село Иваново и Вознесенский посад. Схема. 1856 год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984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7576C4-4042-4EB0-9911-69C823903A37}"/>
              </a:ext>
            </a:extLst>
          </p:cNvPr>
          <p:cNvSpPr txBox="1"/>
          <p:nvPr/>
        </p:nvSpPr>
        <p:spPr>
          <a:xfrm>
            <a:off x="1681783" y="400592"/>
            <a:ext cx="8828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Я.П.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Гарелин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– ивановский фабрикант, общественный деятель,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просветитель, благотворитель и краевед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257897A-EC8C-4F24-B863-15717B9C4184}"/>
              </a:ext>
            </a:extLst>
          </p:cNvPr>
          <p:cNvGrpSpPr/>
          <p:nvPr/>
        </p:nvGrpSpPr>
        <p:grpSpPr>
          <a:xfrm>
            <a:off x="1232244" y="1662111"/>
            <a:ext cx="9727510" cy="4319034"/>
            <a:chOff x="782706" y="1731685"/>
            <a:chExt cx="9727510" cy="4319034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0C3A114F-66A8-47B2-B7EE-83893C196016}"/>
                </a:ext>
              </a:extLst>
            </p:cNvPr>
            <p:cNvGrpSpPr/>
            <p:nvPr/>
          </p:nvGrpSpPr>
          <p:grpSpPr>
            <a:xfrm>
              <a:off x="855607" y="1731685"/>
              <a:ext cx="4302802" cy="3291839"/>
              <a:chOff x="5139372" y="1890712"/>
              <a:chExt cx="3921760" cy="3087370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487FDA70-DA31-47C0-A8AF-F22318B2EA7C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" t="11801" r="25974" b="7702"/>
              <a:stretch/>
            </p:blipFill>
            <p:spPr bwMode="auto">
              <a:xfrm>
                <a:off x="5139372" y="1890712"/>
                <a:ext cx="1913255" cy="30765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25DC8828-F403-4C79-B628-71181744B677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2627" y="1890712"/>
                <a:ext cx="2008505" cy="30873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4F3D5-3888-4C3A-AAF0-9A770569EB91}"/>
                </a:ext>
              </a:extLst>
            </p:cNvPr>
            <p:cNvSpPr txBox="1"/>
            <p:nvPr/>
          </p:nvSpPr>
          <p:spPr>
            <a:xfrm>
              <a:off x="782706" y="5219722"/>
              <a:ext cx="39880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Обложки книги Я.П. </a:t>
              </a:r>
              <a:r>
                <a:rPr lang="ru-RU" sz="1600" i="1" dirty="0" err="1"/>
                <a:t>Гарелина</a:t>
              </a:r>
              <a:r>
                <a:rPr lang="ru-RU" sz="1600" i="1" dirty="0"/>
                <a:t> об истории Иваново-Вознесенска. В 2-х частях. Шуя, 1984-1985 гг.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E054DA1-BB6A-482F-9DDC-4BCF222DD2E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141" y="1731686"/>
              <a:ext cx="5172075" cy="3291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DE2D67-D933-49F3-876A-700CA0D2E44D}"/>
                </a:ext>
              </a:extLst>
            </p:cNvPr>
            <p:cNvSpPr txBox="1"/>
            <p:nvPr/>
          </p:nvSpPr>
          <p:spPr>
            <a:xfrm>
              <a:off x="5338141" y="5219721"/>
              <a:ext cx="30703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Здание женской гимназии в Иваново-Вознесенске.</a:t>
              </a:r>
            </a:p>
            <a:p>
              <a:r>
                <a:rPr lang="ru-RU" sz="1600" i="1" dirty="0"/>
                <a:t>С дореволюционной открытки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69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8347D5-9AE3-4506-9BCA-3974D02A3F33}"/>
              </a:ext>
            </a:extLst>
          </p:cNvPr>
          <p:cNvSpPr txBox="1"/>
          <p:nvPr/>
        </p:nvSpPr>
        <p:spPr>
          <a:xfrm>
            <a:off x="1681783" y="400592"/>
            <a:ext cx="8828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Я.П.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Гарелин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– ивановский фабрикант, общественный деятель,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просветитель, благотворитель и краевед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1133BD5-6502-4E0C-99B1-40B5AC62DD2A}"/>
              </a:ext>
            </a:extLst>
          </p:cNvPr>
          <p:cNvGrpSpPr/>
          <p:nvPr/>
        </p:nvGrpSpPr>
        <p:grpSpPr>
          <a:xfrm>
            <a:off x="591584" y="1566986"/>
            <a:ext cx="11008830" cy="4128505"/>
            <a:chOff x="649770" y="1596803"/>
            <a:chExt cx="11008830" cy="412850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DFE7603-F963-4905-869B-352563CAAADA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" r="1828" b="11024"/>
            <a:stretch/>
          </p:blipFill>
          <p:spPr bwMode="auto">
            <a:xfrm>
              <a:off x="649770" y="1596803"/>
              <a:ext cx="5263763" cy="342245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9BDA5C0-8272-4075-A821-DADF1D16D2CC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1596803"/>
              <a:ext cx="5446231" cy="3422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4D44D8-70BC-4141-9DE7-42C65843E042}"/>
                </a:ext>
              </a:extLst>
            </p:cNvPr>
            <p:cNvSpPr txBox="1"/>
            <p:nvPr/>
          </p:nvSpPr>
          <p:spPr>
            <a:xfrm>
              <a:off x="649770" y="5140533"/>
              <a:ext cx="48726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Здание реального училища в Иваново-Вознесенске. </a:t>
              </a:r>
            </a:p>
            <a:p>
              <a:r>
                <a:rPr lang="ru-RU" sz="1600" i="1" dirty="0"/>
                <a:t>С дореволюционного фото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0D9E8A-78B0-485A-B5B3-6F2467C1E696}"/>
                </a:ext>
              </a:extLst>
            </p:cNvPr>
            <p:cNvSpPr txBox="1"/>
            <p:nvPr/>
          </p:nvSpPr>
          <p:spPr>
            <a:xfrm>
              <a:off x="6061465" y="5140532"/>
              <a:ext cx="559713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Больница для мастеровых и рабочих в Иваново-Вознесенске.</a:t>
              </a:r>
            </a:p>
            <a:p>
              <a:r>
                <a:rPr lang="ru-RU" sz="1600" i="1" dirty="0"/>
                <a:t>С дореволюционной открытки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6551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2B018-356E-4864-8329-407AA544847C}"/>
              </a:ext>
            </a:extLst>
          </p:cNvPr>
          <p:cNvSpPr txBox="1"/>
          <p:nvPr/>
        </p:nvSpPr>
        <p:spPr>
          <a:xfrm>
            <a:off x="1681783" y="400592"/>
            <a:ext cx="8828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Я.П.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Гарелин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– ивановский фабрикант, общественный деятель,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просветитель, благотворитель и краевед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AB62A3A-6B05-4C5E-A031-2E793F341212}"/>
              </a:ext>
            </a:extLst>
          </p:cNvPr>
          <p:cNvGrpSpPr/>
          <p:nvPr/>
        </p:nvGrpSpPr>
        <p:grpSpPr>
          <a:xfrm>
            <a:off x="843169" y="1540772"/>
            <a:ext cx="10505660" cy="4578463"/>
            <a:chOff x="654948" y="1560650"/>
            <a:chExt cx="10505660" cy="457846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B5756A4-A267-457B-89C1-5AE71C5480CE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0" b="2239"/>
            <a:stretch/>
          </p:blipFill>
          <p:spPr bwMode="auto">
            <a:xfrm>
              <a:off x="654948" y="1560650"/>
              <a:ext cx="4919870" cy="3905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E7F1136-807B-4A8C-8D33-D9299CBC8BD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635" y="1560650"/>
              <a:ext cx="5385973" cy="3905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B7F8C6-7E27-499E-AD30-EC9BEF3C3ADF}"/>
                </a:ext>
              </a:extLst>
            </p:cNvPr>
            <p:cNvSpPr txBox="1"/>
            <p:nvPr/>
          </p:nvSpPr>
          <p:spPr>
            <a:xfrm>
              <a:off x="5774635" y="5554338"/>
              <a:ext cx="42003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Табличка с названием улицы Якова </a:t>
              </a:r>
              <a:r>
                <a:rPr lang="ru-RU" sz="1600" i="1" dirty="0" err="1"/>
                <a:t>Гарелина</a:t>
              </a:r>
              <a:r>
                <a:rPr lang="ru-RU" sz="1600" i="1" dirty="0"/>
                <a:t>.</a:t>
              </a:r>
            </a:p>
            <a:p>
              <a:r>
                <a:rPr lang="ru-RU" sz="1600" i="1" dirty="0"/>
                <a:t>Современное фото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CC2BC9-F4F2-4A06-B92A-113B8D2F50FD}"/>
                </a:ext>
              </a:extLst>
            </p:cNvPr>
            <p:cNvSpPr txBox="1"/>
            <p:nvPr/>
          </p:nvSpPr>
          <p:spPr>
            <a:xfrm>
              <a:off x="654948" y="5554338"/>
              <a:ext cx="436576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Памятник Я.П. </a:t>
              </a:r>
              <a:r>
                <a:rPr lang="ru-RU" sz="1600" i="1" dirty="0" err="1"/>
                <a:t>Гарелину</a:t>
              </a:r>
              <a:r>
                <a:rPr lang="ru-RU" sz="1600" i="1" dirty="0"/>
                <a:t> в Иванове. Современное фото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30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E5FD74-5141-4C20-B1D3-3E8A0553A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2" t="10289" r="1278" b="6148"/>
          <a:stretch/>
        </p:blipFill>
        <p:spPr>
          <a:xfrm>
            <a:off x="1291258" y="1260410"/>
            <a:ext cx="9609479" cy="5046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7CD6E3-855C-436D-9C31-1C71516FEDF2}"/>
              </a:ext>
            </a:extLst>
          </p:cNvPr>
          <p:cNvSpPr txBox="1"/>
          <p:nvPr/>
        </p:nvSpPr>
        <p:spPr>
          <a:xfrm>
            <a:off x="855799" y="430936"/>
            <a:ext cx="10480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Всероссийский конкурс «Наследие выдающихся предпринимателей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008822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F88292-77A5-42DB-9DD2-0B84503C948A}"/>
              </a:ext>
            </a:extLst>
          </p:cNvPr>
          <p:cNvSpPr txBox="1"/>
          <p:nvPr/>
        </p:nvSpPr>
        <p:spPr>
          <a:xfrm>
            <a:off x="1970018" y="382514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Фабриканты отец и сын Щаповы: взлеты и падения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62E35E-6621-4830-9E38-73A892CD69E6}"/>
              </a:ext>
            </a:extLst>
          </p:cNvPr>
          <p:cNvGrpSpPr/>
          <p:nvPr/>
        </p:nvGrpSpPr>
        <p:grpSpPr>
          <a:xfrm>
            <a:off x="885409" y="1098777"/>
            <a:ext cx="10421179" cy="5217682"/>
            <a:chOff x="951670" y="1257804"/>
            <a:chExt cx="10421179" cy="52176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45DC14-9B9C-43BA-8DFA-28EA7A3FA22B}"/>
                </a:ext>
              </a:extLst>
            </p:cNvPr>
            <p:cNvSpPr txBox="1"/>
            <p:nvPr/>
          </p:nvSpPr>
          <p:spPr>
            <a:xfrm>
              <a:off x="5275193" y="1257804"/>
              <a:ext cx="6097656" cy="4555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Щаповы</a:t>
              </a:r>
              <a:r>
                <a:rPr lang="ru-RU" dirty="0"/>
                <a:t>  проживали в селе Иваново Шуйского уезда Владимирской губернии и были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крепостными крестьянами </a:t>
              </a:r>
              <a:r>
                <a:rPr lang="ru-RU" dirty="0"/>
                <a:t>графа Н.П. Шереметьева. 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На их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ситцевой фабрике </a:t>
              </a:r>
              <a:r>
                <a:rPr lang="ru-RU" dirty="0"/>
                <a:t>производились бумажные платки, а на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ткацкой</a:t>
              </a:r>
              <a:r>
                <a:rPr lang="ru-RU" dirty="0"/>
                <a:t> выпускался миткаль. Торговая контора этой фирмы располагалась в Москве.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После революции в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1918 г.</a:t>
              </a:r>
              <a:r>
                <a:rPr lang="ru-RU" dirty="0"/>
                <a:t> в бывшем особняке Н.Т. Щапова разместился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сельскохозяйственный факультет </a:t>
              </a:r>
              <a:r>
                <a:rPr lang="ru-RU" dirty="0"/>
                <a:t>Иваново-вознесенского политехнического института.  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Утратившие работоспособность фабрики Н.Т. Щапова в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1930 г.</a:t>
              </a:r>
              <a:r>
                <a:rPr lang="ru-RU" dirty="0"/>
                <a:t> были переданы Текстильному институту для использования в качестве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учебных лабораторий</a:t>
              </a:r>
              <a:r>
                <a:rPr lang="ru-RU" dirty="0"/>
                <a:t>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Комплекс лабораторий стал называться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учебно-производственными мастерскими (УПМ) </a:t>
              </a:r>
              <a:r>
                <a:rPr lang="ru-RU" dirty="0"/>
                <a:t>Ивановского текстильного института (</a:t>
              </a:r>
              <a:r>
                <a:rPr lang="ru-RU" i="1" dirty="0"/>
                <a:t>«</a:t>
              </a:r>
              <a:r>
                <a:rPr lang="ru-RU" i="1" dirty="0" err="1"/>
                <a:t>Щаповка</a:t>
              </a:r>
              <a:r>
                <a:rPr lang="ru-RU" i="1" dirty="0"/>
                <a:t>»</a:t>
              </a:r>
              <a:r>
                <a:rPr lang="ru-RU" dirty="0"/>
                <a:t>).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FBE30D5-3839-42FD-89A0-7BDE037311C5}"/>
                </a:ext>
              </a:extLst>
            </p:cNvPr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70" y="1331844"/>
              <a:ext cx="3958259" cy="5143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7BA184-9CA3-43B0-9F45-1F0B9D1E5265}"/>
                </a:ext>
              </a:extLst>
            </p:cNvPr>
            <p:cNvSpPr txBox="1"/>
            <p:nvPr/>
          </p:nvSpPr>
          <p:spPr>
            <a:xfrm>
              <a:off x="5354707" y="6136932"/>
              <a:ext cx="50913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Основатель семейного дела Т.А. Щапов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756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F88292-77A5-42DB-9DD2-0B84503C948A}"/>
              </a:ext>
            </a:extLst>
          </p:cNvPr>
          <p:cNvSpPr txBox="1"/>
          <p:nvPr/>
        </p:nvSpPr>
        <p:spPr>
          <a:xfrm>
            <a:off x="1970018" y="382514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Фабриканты отец и сын Щаповы: взлеты и падения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BE6A20-098F-4995-8DA7-838C9769D53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4" t="55204" r="36849" b="20889"/>
          <a:stretch/>
        </p:blipFill>
        <p:spPr bwMode="auto">
          <a:xfrm>
            <a:off x="1550711" y="1115363"/>
            <a:ext cx="9090577" cy="44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51E73-A23E-4DF4-86FF-AADC43DE74C8}"/>
              </a:ext>
            </a:extLst>
          </p:cNvPr>
          <p:cNvSpPr txBox="1"/>
          <p:nvPr/>
        </p:nvSpPr>
        <p:spPr>
          <a:xfrm>
            <a:off x="3047171" y="5643246"/>
            <a:ext cx="6097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Комплекс фабрик Н.Т. Щапова</a:t>
            </a:r>
          </a:p>
        </p:txBody>
      </p:sp>
    </p:spTree>
    <p:extLst>
      <p:ext uri="{BB962C8B-B14F-4D97-AF65-F5344CB8AC3E}">
        <p14:creationId xmlns:p14="http://schemas.microsoft.com/office/powerpoint/2010/main" val="1331276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26F6F3-2867-45CF-BB03-D353F5651A1F}"/>
              </a:ext>
            </a:extLst>
          </p:cNvPr>
          <p:cNvSpPr txBox="1"/>
          <p:nvPr/>
        </p:nvSpPr>
        <p:spPr>
          <a:xfrm>
            <a:off x="1970018" y="621054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Фабриканты отец и сын Щаповы: взлеты и падения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42E97C8-F7F6-476D-98C1-E87DEE8B0649}"/>
              </a:ext>
            </a:extLst>
          </p:cNvPr>
          <p:cNvGrpSpPr/>
          <p:nvPr/>
        </p:nvGrpSpPr>
        <p:grpSpPr>
          <a:xfrm>
            <a:off x="893222" y="1592952"/>
            <a:ext cx="10405553" cy="4349013"/>
            <a:chOff x="1233170" y="1652587"/>
            <a:chExt cx="10405553" cy="434901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74789DC-5ED0-49B8-826C-44532D21D7A8}"/>
                </a:ext>
              </a:extLst>
            </p:cNvPr>
            <p:cNvPicPr/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4384" r="4515" b="13690"/>
            <a:stretch>
              <a:fillRect/>
            </a:stretch>
          </p:blipFill>
          <p:spPr bwMode="auto">
            <a:xfrm>
              <a:off x="1233170" y="1652587"/>
              <a:ext cx="4862830" cy="355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15868A-268B-4A87-88CD-03436A3171E0}"/>
                </a:ext>
              </a:extLst>
            </p:cNvPr>
            <p:cNvSpPr txBox="1"/>
            <p:nvPr/>
          </p:nvSpPr>
          <p:spPr>
            <a:xfrm>
              <a:off x="1233170" y="5416825"/>
              <a:ext cx="451164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Дом Н.Т. Щапова. </a:t>
              </a:r>
            </a:p>
            <a:p>
              <a:r>
                <a:rPr lang="ru-RU" sz="1600" i="1" dirty="0"/>
                <a:t>Дореволюционное фото</a:t>
              </a:r>
            </a:p>
          </p:txBody>
        </p:sp>
        <p:pic>
          <p:nvPicPr>
            <p:cNvPr id="1026" name="Picture 2" descr="Ивановская государственная сельскохозяйственная академия им. Д.К. Беляева  город Иваново - отзывы, описание, цена">
              <a:extLst>
                <a:ext uri="{FF2B5EF4-FFF2-40B4-BE49-F238E27FC236}">
                  <a16:creationId xmlns:a16="http://schemas.microsoft.com/office/drawing/2014/main" id="{E31AB8B0-D1B2-4A62-83FA-870685A51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1409" y="1652588"/>
              <a:ext cx="5337314" cy="3555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107240-6A35-4C5D-8062-22BE069D4A81}"/>
                </a:ext>
              </a:extLst>
            </p:cNvPr>
            <p:cNvSpPr txBox="1"/>
            <p:nvPr/>
          </p:nvSpPr>
          <p:spPr>
            <a:xfrm>
              <a:off x="6268279" y="5384315"/>
              <a:ext cx="503759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Ивановская государственная сельскохозяйственная академия им. Д.К. Беляева.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486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F88292-77A5-42DB-9DD2-0B84503C948A}"/>
              </a:ext>
            </a:extLst>
          </p:cNvPr>
          <p:cNvSpPr txBox="1"/>
          <p:nvPr/>
        </p:nvSpPr>
        <p:spPr>
          <a:xfrm>
            <a:off x="1970018" y="481906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Фабриканты отец и сын Щаповы: взлеты и падения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3E27730-58C6-48DF-B7DF-5D9D8D40A655}"/>
              </a:ext>
            </a:extLst>
          </p:cNvPr>
          <p:cNvGrpSpPr/>
          <p:nvPr/>
        </p:nvGrpSpPr>
        <p:grpSpPr>
          <a:xfrm>
            <a:off x="718198" y="1356525"/>
            <a:ext cx="10755602" cy="4428729"/>
            <a:chOff x="655983" y="1505612"/>
            <a:chExt cx="10755602" cy="442872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F59DBD8-4B0F-4DDD-8096-1CF734BB244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" t="21074" r="71608" b="56435"/>
            <a:stretch/>
          </p:blipFill>
          <p:spPr bwMode="auto">
            <a:xfrm>
              <a:off x="655983" y="1505612"/>
              <a:ext cx="5440016" cy="352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1255B09-2538-4A97-9456-A6E623474FA6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" t="45138" r="72118" b="31899"/>
            <a:stretch/>
          </p:blipFill>
          <p:spPr bwMode="auto">
            <a:xfrm>
              <a:off x="6266815" y="1505613"/>
              <a:ext cx="5144770" cy="352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A4C732-B401-483B-8CD0-C1D7E19BFA53}"/>
                </a:ext>
              </a:extLst>
            </p:cNvPr>
            <p:cNvSpPr txBox="1"/>
            <p:nvPr/>
          </p:nvSpPr>
          <p:spPr>
            <a:xfrm>
              <a:off x="655983" y="5103344"/>
              <a:ext cx="536713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В лаборатории прядения Иваново-вознесенского текстильного института. </a:t>
              </a:r>
              <a:br>
                <a:rPr lang="ru-RU" sz="1600" i="1" dirty="0"/>
              </a:br>
              <a:r>
                <a:rPr lang="ru-RU" sz="1600" i="1" dirty="0"/>
                <a:t>Фото 1930-х гг.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2B8D54-94B4-4217-B8CC-6A26428E101D}"/>
                </a:ext>
              </a:extLst>
            </p:cNvPr>
            <p:cNvSpPr txBox="1"/>
            <p:nvPr/>
          </p:nvSpPr>
          <p:spPr>
            <a:xfrm>
              <a:off x="6266815" y="5103344"/>
              <a:ext cx="5144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В лаборатории испытаний текстильных материалов Иваново-вознесенского текстильного института. Фото 1930-х гг.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0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50112F-C0B8-4DD5-A2B3-FECEB790D5CA}"/>
              </a:ext>
            </a:extLst>
          </p:cNvPr>
          <p:cNvSpPr txBox="1"/>
          <p:nvPr/>
        </p:nvSpPr>
        <p:spPr>
          <a:xfrm>
            <a:off x="855799" y="430936"/>
            <a:ext cx="10480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Ситцевые короли Ивановского края: дела фабричные, личные и публичные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4CF01-13AA-4F40-AFA8-2B2280E73D4D}"/>
              </a:ext>
            </a:extLst>
          </p:cNvPr>
          <p:cNvSpPr txBox="1"/>
          <p:nvPr/>
        </p:nvSpPr>
        <p:spPr>
          <a:xfrm>
            <a:off x="903734" y="1079550"/>
            <a:ext cx="10384527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Из сказанного выше с очевидностью следует, что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опыт предпринимательской и благотворительной деятельности династий ивановских фабрикантов заслуживает глубокого уважения и памяти</a:t>
            </a:r>
            <a:r>
              <a:rPr lang="ru-RU" dirty="0"/>
              <a:t>. </a:t>
            </a:r>
          </a:p>
          <a:p>
            <a:pPr>
              <a:spcAft>
                <a:spcPts val="600"/>
              </a:spcAft>
            </a:pPr>
            <a:r>
              <a:rPr lang="ru-RU" dirty="0"/>
              <a:t>Поэтому на базе изученного и систематизированного материала мы предлагаем разработку целой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системы проектов для сферы социального-культурного сервиса и туризма</a:t>
            </a:r>
            <a:r>
              <a:rPr lang="ru-RU" dirty="0"/>
              <a:t>:</a:t>
            </a:r>
          </a:p>
          <a:p>
            <a:pPr marL="342900" lvl="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разработка и реализация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тематических культурно-познавательных и промышленных туров </a:t>
            </a:r>
            <a:r>
              <a:rPr lang="ru-RU" dirty="0"/>
              <a:t>(облик многих современных городов и поселков области до сих пор определяют созданная вокруг фабрик разнообразная инфраструктура);</a:t>
            </a:r>
          </a:p>
          <a:p>
            <a:pPr marL="342900" lvl="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создание социокультурных пространств –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«мест памяти» </a:t>
            </a:r>
            <a:r>
              <a:rPr lang="ru-RU" dirty="0"/>
              <a:t>(памятники материального культурного наследия, связанные с некоей личностью, дополняются системой историко-культурных акций и культурных событий, раскрывающих для жителей рассматриваемого района его историю и перспективы его развития);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создание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бизнес-арт-зон,</a:t>
            </a:r>
            <a:r>
              <a:rPr lang="ru-RU" dirty="0"/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культурных мемориальных центров, музеев и учреждений музейного типа </a:t>
            </a:r>
            <a:r>
              <a:rPr lang="ru-RU" dirty="0"/>
              <a:t>(</a:t>
            </a:r>
            <a:r>
              <a:rPr lang="ru-RU" dirty="0" err="1"/>
              <a:t>Балинский</a:t>
            </a:r>
            <a:r>
              <a:rPr lang="ru-RU" dirty="0"/>
              <a:t> культурный центр в Юже, музей под открытым небом «</a:t>
            </a:r>
            <a:r>
              <a:rPr lang="ru-RU" dirty="0" err="1"/>
              <a:t>Балинский</a:t>
            </a:r>
            <a:r>
              <a:rPr lang="ru-RU" dirty="0"/>
              <a:t> город-сад», постоянная экспозиции на базе университетского музея ИВГПУ, посвященная династии фабрикантов Щаповых с особым вниманием к истории их фабричного комплекса, ставшего впоследствии вузовскими учебно-производственными мастерскими);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аллеи славы, мемориальные доски, городская топонимика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2209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1710A-D0DB-4E10-88AF-323129B4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9" t="10290" r="15625" b="6956"/>
          <a:stretch/>
        </p:blipFill>
        <p:spPr>
          <a:xfrm>
            <a:off x="1832111" y="910559"/>
            <a:ext cx="8527774" cy="5675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8DF3BE-192E-4EF9-BC0F-1367CC2B8D59}"/>
              </a:ext>
            </a:extLst>
          </p:cNvPr>
          <p:cNvSpPr txBox="1"/>
          <p:nvPr/>
        </p:nvSpPr>
        <p:spPr>
          <a:xfrm>
            <a:off x="855799" y="430936"/>
            <a:ext cx="10480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Ситцевые короли Ивановского края: дела фабричные, личные и публичные</a:t>
            </a:r>
          </a:p>
        </p:txBody>
      </p:sp>
    </p:spTree>
    <p:extLst>
      <p:ext uri="{BB962C8B-B14F-4D97-AF65-F5344CB8AC3E}">
        <p14:creationId xmlns:p14="http://schemas.microsoft.com/office/powerpoint/2010/main" val="2315301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CFBCE4-23E8-4BD5-8DDF-72E553D58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9710" r="42772" b="43623"/>
          <a:stretch/>
        </p:blipFill>
        <p:spPr>
          <a:xfrm>
            <a:off x="855903" y="1202635"/>
            <a:ext cx="10480295" cy="5144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4A7FC9-4188-4B4A-99C4-D8C5EED9ED34}"/>
              </a:ext>
            </a:extLst>
          </p:cNvPr>
          <p:cNvSpPr txBox="1"/>
          <p:nvPr/>
        </p:nvSpPr>
        <p:spPr>
          <a:xfrm>
            <a:off x="855799" y="430936"/>
            <a:ext cx="10480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Ситцевые короли Ивановского края: дела фабричные, личные и публичные</a:t>
            </a:r>
          </a:p>
        </p:txBody>
      </p:sp>
    </p:spTree>
    <p:extLst>
      <p:ext uri="{BB962C8B-B14F-4D97-AF65-F5344CB8AC3E}">
        <p14:creationId xmlns:p14="http://schemas.microsoft.com/office/powerpoint/2010/main" val="111012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1710A-D0DB-4E10-88AF-323129B4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9" t="10290" r="15625" b="6956"/>
          <a:stretch/>
        </p:blipFill>
        <p:spPr>
          <a:xfrm>
            <a:off x="1832111" y="910559"/>
            <a:ext cx="8527774" cy="5675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8DF3BE-192E-4EF9-BC0F-1367CC2B8D59}"/>
              </a:ext>
            </a:extLst>
          </p:cNvPr>
          <p:cNvSpPr txBox="1"/>
          <p:nvPr/>
        </p:nvSpPr>
        <p:spPr>
          <a:xfrm>
            <a:off x="855799" y="430936"/>
            <a:ext cx="10480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Ситцевые короли Ивановского края: дела фабричные, личные и публичные</a:t>
            </a:r>
          </a:p>
        </p:txBody>
      </p:sp>
    </p:spTree>
    <p:extLst>
      <p:ext uri="{BB962C8B-B14F-4D97-AF65-F5344CB8AC3E}">
        <p14:creationId xmlns:p14="http://schemas.microsoft.com/office/powerpoint/2010/main" val="218106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EB46F8-CD59-4DA5-92E0-A6A7B3D3B457}"/>
              </a:ext>
            </a:extLst>
          </p:cNvPr>
          <p:cNvSpPr txBox="1"/>
          <p:nvPr/>
        </p:nvSpPr>
        <p:spPr>
          <a:xfrm>
            <a:off x="336272" y="1070791"/>
            <a:ext cx="11519452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ru-RU" dirty="0"/>
              <a:t>Одна из целей проекта – рассмотрение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обстоятельств зарождения и стремительного развития текстильных мануфактур </a:t>
            </a:r>
            <a:r>
              <a:rPr lang="ru-RU" dirty="0"/>
              <a:t>и первых фабрик в, казалось бы, неблагоприятных условиях крестьянской страны с господствующим крепостным правом.</a:t>
            </a:r>
          </a:p>
          <a:p>
            <a:pPr indent="450215" algn="just"/>
            <a:r>
              <a:rPr lang="ru-RU" dirty="0"/>
              <a:t>Причины становления и активного развития предпринимательства в селе Иваново:</a:t>
            </a:r>
          </a:p>
          <a:p>
            <a:pPr marL="447675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малоплодородные земли</a:t>
            </a:r>
            <a:r>
              <a:rPr lang="ru-RU" dirty="0"/>
              <a:t>, особенно  применительно к зерновым культурам – местные крестьяне были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вынуждены заниматься</a:t>
            </a:r>
            <a:r>
              <a:rPr lang="ru-RU" dirty="0"/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ремеслами</a:t>
            </a:r>
            <a:r>
              <a:rPr lang="ru-RU" dirty="0"/>
              <a:t>, а помещикам было выгоднее переводить своих крепостных с барщины на оброк;</a:t>
            </a:r>
          </a:p>
          <a:p>
            <a:pPr marL="447675" indent="-285750" algn="just">
              <a:buFont typeface="Arial" panose="020B0604020202020204" pitchFamily="34" charset="0"/>
              <a:buChar char="•"/>
            </a:pPr>
            <a:r>
              <a:rPr lang="ru-RU" dirty="0"/>
              <a:t>на этих землях хорошо рос лен, что давало возможность заниматься выделкой в домашних условиях льняных полотен, однако значительная часть крестьян села Иваново предпочитали трудоемким процессам ручного прядения и ткачества льняных холстов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скупку готовых полотен в окрестных деревнях и селах, их отделку, крашение или набойку рисунка и последующую их продажу </a:t>
            </a:r>
            <a:r>
              <a:rPr lang="ru-RU" dirty="0"/>
              <a:t>с большой выгодой на разных ярмарках.</a:t>
            </a:r>
          </a:p>
          <a:p>
            <a:pPr marL="447675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 среде крестьян </a:t>
            </a:r>
            <a:r>
              <a:rPr lang="ru-RU" dirty="0" err="1"/>
              <a:t>Верхневолжья</a:t>
            </a:r>
            <a:r>
              <a:rPr lang="ru-RU" dirty="0"/>
              <a:t> преобладали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старообрядцы</a:t>
            </a:r>
            <a:r>
              <a:rPr lang="ru-RU" dirty="0"/>
              <a:t>, чья рациональная хозяйственная деятельность сочеталась с жёстким соблюдением принципов общины – это позволяло накапливать солидные капиталы и переводить их в промышленно-предпринимательское дело.</a:t>
            </a:r>
          </a:p>
          <a:p>
            <a:pPr indent="450215" algn="just">
              <a:spcAft>
                <a:spcPts val="600"/>
              </a:spcAft>
            </a:pPr>
            <a:r>
              <a:rPr lang="ru-RU" dirty="0"/>
              <a:t>Всё это приводило к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быстрому расслоению крестьян</a:t>
            </a:r>
            <a:r>
              <a:rPr lang="ru-RU" dirty="0"/>
              <a:t>, выделению в их среде разбогатевших, которых стали именовать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капиталистыми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i="1" dirty="0"/>
              <a:t>. </a:t>
            </a:r>
            <a:r>
              <a:rPr lang="ru-RU" dirty="0"/>
              <a:t>«</a:t>
            </a:r>
            <a:r>
              <a:rPr lang="ru-RU" dirty="0" err="1"/>
              <a:t>Капиталистые</a:t>
            </a:r>
            <a:r>
              <a:rPr lang="ru-RU" dirty="0"/>
              <a:t>» крестьяне, набрав достаточную финансовую состоятельность, выкупались из крепостничества и регистрировались в разных купеческих гильдиях. Так возникали будущие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династии текстильных фабрикантов</a:t>
            </a:r>
            <a:r>
              <a:rPr lang="ru-RU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D20A0-62D2-43AD-BDD5-1D9498BA76FD}"/>
              </a:ext>
            </a:extLst>
          </p:cNvPr>
          <p:cNvSpPr txBox="1"/>
          <p:nvPr/>
        </p:nvSpPr>
        <p:spPr>
          <a:xfrm>
            <a:off x="855799" y="430936"/>
            <a:ext cx="10480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Ситцевые короли Ивановского края: истоки и первопричины</a:t>
            </a:r>
          </a:p>
        </p:txBody>
      </p:sp>
    </p:spTree>
    <p:extLst>
      <p:ext uri="{BB962C8B-B14F-4D97-AF65-F5344CB8AC3E}">
        <p14:creationId xmlns:p14="http://schemas.microsoft.com/office/powerpoint/2010/main" val="166325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A1C795-12A5-4C1D-B040-1D8E9CC53193}"/>
              </a:ext>
            </a:extLst>
          </p:cNvPr>
          <p:cNvSpPr txBox="1"/>
          <p:nvPr/>
        </p:nvSpPr>
        <p:spPr>
          <a:xfrm>
            <a:off x="1313828" y="353345"/>
            <a:ext cx="9564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Невероятная история успеха Ефима Грачева, крепостного крестьянина 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графа П.Б. Шереметева, ставшего богатейшим предпринимателем села Иваново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BF61BD-DF5D-4F1F-98FE-46C28DDBEE93}"/>
              </a:ext>
            </a:extLst>
          </p:cNvPr>
          <p:cNvGrpSpPr/>
          <p:nvPr/>
        </p:nvGrpSpPr>
        <p:grpSpPr>
          <a:xfrm>
            <a:off x="639831" y="1238138"/>
            <a:ext cx="10912337" cy="5154297"/>
            <a:chOff x="901975" y="1407103"/>
            <a:chExt cx="10912337" cy="515429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D1F6643-E874-4465-BD81-A8CFEC9BAA80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93001" y="1526372"/>
              <a:ext cx="4572911" cy="3363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F8A3FE-BEA5-43AD-942F-31EA9408423C}"/>
                </a:ext>
              </a:extLst>
            </p:cNvPr>
            <p:cNvSpPr txBox="1"/>
            <p:nvPr/>
          </p:nvSpPr>
          <p:spPr>
            <a:xfrm>
              <a:off x="5724938" y="1407103"/>
              <a:ext cx="6003236" cy="3647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dirty="0"/>
                <a:t>Одним из самых ярких представителей «</a:t>
              </a:r>
              <a:r>
                <a:rPr lang="ru-RU" dirty="0" err="1"/>
                <a:t>капиталистых</a:t>
              </a:r>
              <a:r>
                <a:rPr lang="ru-RU" dirty="0"/>
                <a:t>» крестьян села Иваново являлся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Ефим Грачёв </a:t>
              </a:r>
              <a:r>
                <a:rPr lang="ru-RU" dirty="0"/>
                <a:t>(1743 – 1819).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В 1761 г. он стал владельцем фабрики и поспособствовал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снижению крестьянского оброка </a:t>
              </a:r>
              <a:r>
                <a:rPr lang="ru-RU" dirty="0"/>
                <a:t>за услуги в ссуде своим владельцам графам Шереметевым.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Из-за того, что оброк был ниже обычного, «</a:t>
              </a:r>
              <a:r>
                <a:rPr lang="ru-RU" dirty="0" err="1"/>
                <a:t>капиталистый</a:t>
              </a:r>
              <a:r>
                <a:rPr lang="ru-RU" dirty="0"/>
                <a:t>» крестьянин богател и активно скупал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земельные участки, недвижимость и крепостных крестьян</a:t>
              </a:r>
              <a:r>
                <a:rPr lang="ru-RU" dirty="0"/>
                <a:t>, но все они были записаны на имя графа Шереметева.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Отношения Е.И. Грачева с его владельцами были нестандартны: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графы Шереметевы регулярно брали у него крупные суммы в долг </a:t>
              </a:r>
              <a:r>
                <a:rPr lang="ru-RU" dirty="0"/>
                <a:t>(до 10 тысяч).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729435-F56C-401A-A533-0295C4D04129}"/>
                </a:ext>
              </a:extLst>
            </p:cNvPr>
            <p:cNvSpPr txBox="1"/>
            <p:nvPr/>
          </p:nvSpPr>
          <p:spPr>
            <a:xfrm>
              <a:off x="901975" y="5007128"/>
              <a:ext cx="10912337" cy="155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dirty="0"/>
                <a:t>До нашего времени дошел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усадебный дом</a:t>
              </a:r>
              <a:r>
                <a:rPr lang="ru-RU" dirty="0"/>
                <a:t>, который Е.И. Грачев начал строить во времена, когда он еще не выкупился из крепостной зависимости. Это старейшее из сохранившихся в Иванове каменных зданий, поражающее своими размерами: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11 оконных осей по главному фасаду</a:t>
              </a:r>
              <a:r>
                <a:rPr lang="ru-RU" dirty="0"/>
                <a:t>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Установленная на здании мемориальная доска гласит: </a:t>
              </a:r>
              <a:r>
                <a:rPr lang="ru-RU" i="1" dirty="0"/>
                <a:t>«Памятник гражданской архитектуры </a:t>
              </a:r>
              <a:r>
                <a:rPr lang="en-US" i="1" dirty="0"/>
                <a:t>XVIII</a:t>
              </a:r>
              <a:r>
                <a:rPr lang="ru-RU" i="1" dirty="0"/>
                <a:t> века. Дом принадлежал владельцу мануфактуры  крестьянину с. Иванова Е. Грачеву»</a:t>
              </a:r>
              <a:r>
                <a:rPr lang="ru-RU" dirty="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56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5F9E1-FFC8-45D8-B09B-12C1DA8675DC}"/>
              </a:ext>
            </a:extLst>
          </p:cNvPr>
          <p:cNvSpPr txBox="1"/>
          <p:nvPr/>
        </p:nvSpPr>
        <p:spPr>
          <a:xfrm>
            <a:off x="1313828" y="397065"/>
            <a:ext cx="9564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Невероятная история успеха Ефима Грачева, крепостного крестьянина 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графа П.Б. Шереметева, ставшего богатейшим предпринимателем села Иваново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288D990-C23F-4D8C-9070-DF8CDE23F4AB}"/>
              </a:ext>
            </a:extLst>
          </p:cNvPr>
          <p:cNvGrpSpPr/>
          <p:nvPr/>
        </p:nvGrpSpPr>
        <p:grpSpPr>
          <a:xfrm>
            <a:off x="579864" y="1426983"/>
            <a:ext cx="11032269" cy="4739759"/>
            <a:chOff x="864870" y="1426983"/>
            <a:chExt cx="11032269" cy="4739759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EDCB6E2-3825-4333-A36C-6C88CEA184A8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4870" y="1486732"/>
              <a:ext cx="3604260" cy="4620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722E-858D-4D2C-9515-8F9668656334}"/>
                </a:ext>
              </a:extLst>
            </p:cNvPr>
            <p:cNvSpPr txBox="1"/>
            <p:nvPr/>
          </p:nvSpPr>
          <p:spPr>
            <a:xfrm>
              <a:off x="4678844" y="1426983"/>
              <a:ext cx="7218295" cy="4739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0215" algn="just">
                <a:spcAft>
                  <a:spcPts val="600"/>
                </a:spcAft>
              </a:pP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Ефим Грачев </a:t>
              </a:r>
              <a:r>
                <a:rPr lang="ru-RU" dirty="0"/>
                <a:t>на 35 лет раньше других ивановских крестьян смог выкупить на свободу себя с семьей и несколько самых квалифицированных рабочих за </a:t>
              </a:r>
              <a:r>
                <a:rPr lang="ru-RU" sz="18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135 тыс. руб. </a:t>
              </a:r>
              <a:r>
                <a: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Но при этом он оставил графу Шереметеву обе фабрики и все свои земельные участки с крестьянами.</a:t>
              </a:r>
              <a:endParaRPr lang="ru-RU" dirty="0"/>
            </a:p>
            <a:p>
              <a:pPr indent="450215" algn="just">
                <a:spcAft>
                  <a:spcPts val="600"/>
                </a:spcAft>
              </a:pPr>
              <a:r>
                <a:rPr lang="ru-RU" dirty="0"/>
                <a:t>Несмотря на то, что Грачев был приверженцем «старой веры», ему это не мешало отличаться значительной широтой взглядов. Помимо текстильного производства, он занимался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благотворительностью</a:t>
              </a:r>
              <a:r>
                <a:rPr lang="ru-RU" dirty="0"/>
                <a:t> – открыл богадельню, так же как Шереметев строил храмы, </a:t>
              </a:r>
              <a:r>
                <a: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пожертвовал значительные суммы Московскому университету.</a:t>
              </a:r>
              <a:endParaRPr lang="ru-RU" dirty="0"/>
            </a:p>
            <a:p>
              <a:pPr indent="450215" algn="just">
                <a:spcAft>
                  <a:spcPts val="600"/>
                </a:spcAft>
              </a:pPr>
              <a:r>
                <a:rPr lang="ru-RU" dirty="0"/>
                <a:t>За заслуги в предпринимательстве и благотворительности царь Александр I наградил Ефима Грачева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медалью на Андреевской ленте за развитие текстильной промышленности в России</a:t>
              </a:r>
              <a:r>
                <a:rPr lang="ru-RU" dirty="0"/>
                <a:t>.</a:t>
              </a:r>
            </a:p>
            <a:p>
              <a:pPr>
                <a:spcAft>
                  <a:spcPts val="600"/>
                </a:spcAft>
              </a:pPr>
              <a:endParaRPr lang="ru-RU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600"/>
                </a:spcAft>
              </a:pPr>
              <a:r>
                <a:rPr lang="ru-RU" sz="16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Е.И. Грачев. Портрет неизвестного автора. Ивановский государственный историко-краеведческий музей им. Д.Г. </a:t>
              </a:r>
              <a:r>
                <a:rPr lang="ru-RU" sz="1600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Бурылина</a:t>
              </a:r>
              <a:r>
                <a:rPr lang="ru-RU" sz="16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6967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41DEBA-4630-40B0-9357-A713ABEE4E99}"/>
              </a:ext>
            </a:extLst>
          </p:cNvPr>
          <p:cNvSpPr txBox="1"/>
          <p:nvPr/>
        </p:nvSpPr>
        <p:spPr>
          <a:xfrm>
            <a:off x="1970018" y="410966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Балиных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превратившая небольшое старинное село в город-сад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60E066-59A7-4D9C-A8EC-29617081B008}"/>
              </a:ext>
            </a:extLst>
          </p:cNvPr>
          <p:cNvGrpSpPr/>
          <p:nvPr/>
        </p:nvGrpSpPr>
        <p:grpSpPr>
          <a:xfrm>
            <a:off x="532155" y="1137888"/>
            <a:ext cx="10959548" cy="5109091"/>
            <a:chOff x="616226" y="1137888"/>
            <a:chExt cx="10959548" cy="51090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923147-6C1A-4382-9A74-C0EBE0AFADB3}"/>
                </a:ext>
              </a:extLst>
            </p:cNvPr>
            <p:cNvSpPr txBox="1"/>
            <p:nvPr/>
          </p:nvSpPr>
          <p:spPr>
            <a:xfrm>
              <a:off x="4281279" y="1137888"/>
              <a:ext cx="7294495" cy="510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dirty="0"/>
                <a:t>Ещё один пример успешного семейного предпринимательства, которое часто коренилось в среде крепостного крестьянства –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династия </a:t>
              </a:r>
              <a:r>
                <a:rPr lang="ru-RU" b="1" dirty="0" err="1">
                  <a:solidFill>
                    <a:schemeClr val="accent2">
                      <a:lumMod val="75000"/>
                    </a:schemeClr>
                  </a:solidFill>
                </a:rPr>
                <a:t>Балиных</a:t>
              </a:r>
              <a:r>
                <a:rPr lang="ru-RU" dirty="0"/>
                <a:t>.</a:t>
              </a:r>
            </a:p>
            <a:p>
              <a:pPr>
                <a:spcAft>
                  <a:spcPts val="600"/>
                </a:spcAft>
              </a:pP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Современная инфраструктура города Южи Ивановской области практически целиком создана фабрикантами </a:t>
              </a:r>
              <a:r>
                <a:rPr lang="ru-RU" b="1" dirty="0" err="1">
                  <a:solidFill>
                    <a:schemeClr val="accent2">
                      <a:lumMod val="75000"/>
                    </a:schemeClr>
                  </a:solidFill>
                </a:rPr>
                <a:t>Балиными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Благодаря стараниям </a:t>
              </a:r>
              <a:r>
                <a:rPr lang="ru-RU" sz="18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Балиных</a:t>
              </a:r>
              <a:r>
                <a: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Южа стала одним из самых благоустроенных рабочих посёлков Владимирской губернии и  воспринималась многими как одна из возможных реализаций </a:t>
              </a:r>
              <a:r>
                <a:rPr lang="ru-RU" sz="18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градостроительной концепции города-сада</a:t>
              </a:r>
              <a:r>
                <a: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На то время в Юже проживало более 15 тысяч жителей, имелись две церкви, большая фабричная больница, родильный приют, санаторий, два фабричных училища и третье земское, читальня и библиотека, богадельня, Народный дом с театром и общественным собранием для служащих, почта, телеграф, телефон и другие учреждения. 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Рабочим для жилья выстроили казармы и рабочие слободки. Директора правления фирмы были убеждены, что </a:t>
              </a:r>
              <a:r>
                <a:rPr lang="ru-RU" i="1" dirty="0"/>
                <a:t>культурный рабочий лучше некультурного</a:t>
              </a:r>
              <a:r>
                <a:rPr lang="ru-RU" dirty="0"/>
                <a:t>.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7071577-A47E-4F26-A4CD-C348B465A62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26" y="1221809"/>
              <a:ext cx="3568148" cy="42645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D39427-CFF8-4D8A-8571-3002F5E6C0F0}"/>
                </a:ext>
              </a:extLst>
            </p:cNvPr>
            <p:cNvSpPr txBox="1"/>
            <p:nvPr/>
          </p:nvSpPr>
          <p:spPr>
            <a:xfrm>
              <a:off x="616226" y="5587199"/>
              <a:ext cx="32500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 err="1"/>
                <a:t>Асигкрит</a:t>
              </a:r>
              <a:r>
                <a:rPr lang="ru-RU" sz="1600" i="1" dirty="0"/>
                <a:t> Яковлевич </a:t>
              </a:r>
              <a:r>
                <a:rPr lang="ru-RU" sz="1600" i="1" dirty="0" err="1"/>
                <a:t>Балин</a:t>
              </a:r>
              <a:r>
                <a:rPr lang="ru-RU" sz="1600" i="1" dirty="0"/>
                <a:t>. Дореволюционное фото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08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EBD8642-1CD9-4A84-A0A9-6A08ADEE9206}"/>
              </a:ext>
            </a:extLst>
          </p:cNvPr>
          <p:cNvGrpSpPr/>
          <p:nvPr/>
        </p:nvGrpSpPr>
        <p:grpSpPr>
          <a:xfrm>
            <a:off x="733838" y="1515996"/>
            <a:ext cx="10724321" cy="4377908"/>
            <a:chOff x="626165" y="1247640"/>
            <a:chExt cx="10724321" cy="4377908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80DC0C6-6814-4D54-B4A3-652D4C9F8371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b="8430"/>
            <a:stretch/>
          </p:blipFill>
          <p:spPr bwMode="auto">
            <a:xfrm>
              <a:off x="626165" y="1247640"/>
              <a:ext cx="5332568" cy="39902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F4064E8-E85F-4194-BD15-40760A32205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1845" y="1277457"/>
              <a:ext cx="5138641" cy="3960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B8124A-8B07-493E-B7AD-F74E7518CF86}"/>
                </a:ext>
              </a:extLst>
            </p:cNvPr>
            <p:cNvSpPr txBox="1"/>
            <p:nvPr/>
          </p:nvSpPr>
          <p:spPr>
            <a:xfrm>
              <a:off x="626165" y="5286994"/>
              <a:ext cx="35109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Дореволюционный вид фабрики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9E3B38-7B5D-4858-BA20-773AD8A00EBE}"/>
                </a:ext>
              </a:extLst>
            </p:cNvPr>
            <p:cNvSpPr txBox="1"/>
            <p:nvPr/>
          </p:nvSpPr>
          <p:spPr>
            <a:xfrm>
              <a:off x="6211845" y="5286994"/>
              <a:ext cx="3876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i="1" dirty="0"/>
                <a:t>Современный вид фабрики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764901-D636-4979-BC94-798D7E0A8340}"/>
              </a:ext>
            </a:extLst>
          </p:cNvPr>
          <p:cNvSpPr txBox="1"/>
          <p:nvPr/>
        </p:nvSpPr>
        <p:spPr>
          <a:xfrm>
            <a:off x="1970018" y="563986"/>
            <a:ext cx="8251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Балиных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превратившая небольшое старинное село в город-сад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06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1636</Words>
  <Application>Microsoft Office PowerPoint</Application>
  <PresentationFormat>Широкоэкранный</PresentationFormat>
  <Paragraphs>114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MaiBenBen</dc:creator>
  <cp:lastModifiedBy>MaiBenBen</cp:lastModifiedBy>
  <cp:revision>158</cp:revision>
  <dcterms:created xsi:type="dcterms:W3CDTF">2021-06-23T13:24:15Z</dcterms:created>
  <dcterms:modified xsi:type="dcterms:W3CDTF">2021-06-25T03:10:40Z</dcterms:modified>
</cp:coreProperties>
</file>