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оре и небо на закате 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Море и небо на закате 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Пляж и море на закате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ляж и море на закате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ляж и море на закате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Море и небо на закате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Море и небо на закате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Гавриленко Милана, Туляков Дониёрбек Бахром Угли, Савич Анна. Э108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Гавриленко Милана, Туляков Дониёрбек Бахром Угли, Савич Анна. Э108</a:t>
            </a:r>
          </a:p>
        </p:txBody>
      </p:sp>
      <p:sp>
        <p:nvSpPr>
          <p:cNvPr id="152" name="Нобелевская премия по экономике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Нобелевская премия по экономике</a:t>
            </a:r>
          </a:p>
        </p:txBody>
      </p:sp>
      <p:sp>
        <p:nvSpPr>
          <p:cNvPr id="153" name="Лауреаты 2022 года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Лауреаты 2022 года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Модель Даймонда-Дибвиг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28800">
              <a:defRPr sz="6300" spc="-63"/>
            </a:lvl1pPr>
          </a:lstStyle>
          <a:p>
            <a:r>
              <a:t>Модель Даймонда-Дибвига</a:t>
            </a:r>
          </a:p>
        </p:txBody>
      </p:sp>
      <p:pic>
        <p:nvPicPr>
          <p:cNvPr id="193" name="IMG_0283.jpeg" descr="IMG_0283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9737" r="17282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94" name="Функции банков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Функции банков</a:t>
            </a:r>
          </a:p>
        </p:txBody>
      </p:sp>
      <p:sp>
        <p:nvSpPr>
          <p:cNvPr id="195" name="Банк предоставляет страховку от рисков ликвидности, размещая средства вкладчика в более прибыльные активы и клиенту деньги по мере его требования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Банк предоставляет страховку от рисков ликвидности, размещая средства вкладчика в более прибыльные активы и клиенту деньги по мере его требования. </a:t>
            </a:r>
          </a:p>
          <a:p>
            <a:r>
              <a:t>Мониторинг платёжеспособности заёмщика.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Риски банковской паники"/>
          <p:cNvSpPr txBox="1">
            <a:spLocks noGrp="1"/>
          </p:cNvSpPr>
          <p:nvPr>
            <p:ph type="body" idx="22"/>
          </p:nvPr>
        </p:nvSpPr>
        <p:spPr>
          <a:xfrm>
            <a:off x="7313215" y="2379944"/>
            <a:ext cx="9757570" cy="8326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Риски банковской паники</a:t>
            </a:r>
          </a:p>
        </p:txBody>
      </p:sp>
      <p:sp>
        <p:nvSpPr>
          <p:cNvPr id="198" name="Досрочно забирают сбережения только те вкладчики, у которых случился шок ликвидности."/>
          <p:cNvSpPr txBox="1">
            <a:spLocks noGrp="1"/>
          </p:cNvSpPr>
          <p:nvPr>
            <p:ph type="body" sz="quarter" idx="1"/>
          </p:nvPr>
        </p:nvSpPr>
        <p:spPr>
          <a:xfrm>
            <a:off x="1219200" y="5570058"/>
            <a:ext cx="9513972" cy="6837842"/>
          </a:xfrm>
          <a:prstGeom prst="rect">
            <a:avLst/>
          </a:prstGeom>
        </p:spPr>
        <p:txBody>
          <a:bodyPr/>
          <a:lstStyle/>
          <a:p>
            <a:r>
              <a:t>Досрочно забирают сбережения только те вкладчики, у которых случился шок ликвидности.</a:t>
            </a:r>
          </a:p>
        </p:txBody>
      </p:sp>
      <p:sp>
        <p:nvSpPr>
          <p:cNvPr id="199" name="Модель Даймонда-Дибвига"/>
          <p:cNvSpPr txBox="1">
            <a:spLocks noGrp="1"/>
          </p:cNvSpPr>
          <p:nvPr>
            <p:ph type="title"/>
          </p:nvPr>
        </p:nvSpPr>
        <p:spPr>
          <a:xfrm>
            <a:off x="7315200" y="776188"/>
            <a:ext cx="9753600" cy="1600201"/>
          </a:xfrm>
          <a:prstGeom prst="rect">
            <a:avLst/>
          </a:prstGeom>
        </p:spPr>
        <p:txBody>
          <a:bodyPr/>
          <a:lstStyle>
            <a:lvl1pPr defTabSz="1828800">
              <a:defRPr sz="6300" spc="-63"/>
            </a:lvl1pPr>
          </a:lstStyle>
          <a:p>
            <a:r>
              <a:t>Модель Даймонда-Дибвига</a:t>
            </a:r>
          </a:p>
        </p:txBody>
      </p:sp>
      <p:sp>
        <p:nvSpPr>
          <p:cNvPr id="200" name="Вкладчики, не испытавшие шок ликвидности, при виде паники тоже изымают сбережения."/>
          <p:cNvSpPr txBox="1"/>
          <p:nvPr/>
        </p:nvSpPr>
        <p:spPr>
          <a:xfrm>
            <a:off x="12898588" y="5570058"/>
            <a:ext cx="9513973" cy="6837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lvl1pPr>
          </a:lstStyle>
          <a:p>
            <a:r>
              <a:t>Вкладчики, не испытавшие шок ликвидности, при виде паники тоже изымают сбережения. </a:t>
            </a:r>
          </a:p>
        </p:txBody>
      </p:sp>
      <p:sp>
        <p:nvSpPr>
          <p:cNvPr id="201" name="Вкладчики одномоментно изымают сбережения.…"/>
          <p:cNvSpPr txBox="1"/>
          <p:nvPr/>
        </p:nvSpPr>
        <p:spPr>
          <a:xfrm>
            <a:off x="6783392" y="3556917"/>
            <a:ext cx="10817215" cy="133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775969">
              <a:lnSpc>
                <a:spcPct val="100000"/>
              </a:lnSpc>
              <a:defRPr sz="4136" spc="-4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Вкладчики одномоментно изымают сбережения. </a:t>
            </a:r>
          </a:p>
          <a:p>
            <a:pPr defTabSz="775969">
              <a:lnSpc>
                <a:spcPct val="100000"/>
              </a:lnSpc>
              <a:defRPr sz="4136" spc="-4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возможных исхода</a:t>
            </a:r>
          </a:p>
        </p:txBody>
      </p:sp>
      <p:sp>
        <p:nvSpPr>
          <p:cNvPr id="202" name="Модель объясняет важность банковского регулирования с помощью страхования депозитов."/>
          <p:cNvSpPr txBox="1"/>
          <p:nvPr/>
        </p:nvSpPr>
        <p:spPr>
          <a:xfrm>
            <a:off x="6009086" y="9290122"/>
            <a:ext cx="10817215" cy="133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42950">
              <a:lnSpc>
                <a:spcPct val="100000"/>
              </a:lnSpc>
              <a:defRPr sz="3959" spc="-39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Модель объясняет важность банковского регулирования с помощью страхования депозитов.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Бен Бернанк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Бен Бернанке</a:t>
            </a:r>
          </a:p>
        </p:txBody>
      </p:sp>
      <p:pic>
        <p:nvPicPr>
          <p:cNvPr id="157" name="IMG_0253.jpeg" descr="IMG_0253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1962" b="16177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58" name="2005-2006 гг. — председатель Совета экономических консультантов при Белом доме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2005-2006 гг. — председатель Совета экономических консультантов при Белом доме.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2006-2014 гг. — председатель совета управляющих Федеральной резервной системы США.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2021 г. — член Национальной академии наук США.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2022 г. — Лауреат Нобелевской премии по экономике. </a:t>
            </a:r>
          </a:p>
        </p:txBody>
      </p:sp>
      <p:sp>
        <p:nvSpPr>
          <p:cNvPr id="159" name="Массачусетский технологический институт"/>
          <p:cNvSpPr txBox="1"/>
          <p:nvPr/>
        </p:nvSpPr>
        <p:spPr>
          <a:xfrm>
            <a:off x="1219200" y="2387600"/>
            <a:ext cx="9757569" cy="8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676909">
              <a:lnSpc>
                <a:spcPct val="100000"/>
              </a:lnSpc>
              <a:defRPr sz="3607" spc="-36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Массачусетский технологический институт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Бен Бернанке"/>
          <p:cNvSpPr txBox="1">
            <a:spLocks noGrp="1"/>
          </p:cNvSpPr>
          <p:nvPr>
            <p:ph type="title" idx="4294967295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Бен Бернанке</a:t>
            </a:r>
          </a:p>
        </p:txBody>
      </p:sp>
      <p:sp>
        <p:nvSpPr>
          <p:cNvPr id="162" name="Наиболее известные работы"/>
          <p:cNvSpPr txBox="1"/>
          <p:nvPr/>
        </p:nvSpPr>
        <p:spPr>
          <a:xfrm>
            <a:off x="1219200" y="2387600"/>
            <a:ext cx="9757569" cy="8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92479">
              <a:lnSpc>
                <a:spcPct val="100000"/>
              </a:lnSpc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Наиболее известные работы</a:t>
            </a:r>
          </a:p>
        </p:txBody>
      </p:sp>
      <p:sp>
        <p:nvSpPr>
          <p:cNvPr id="163" name="Essays on the Great Depression. (Ben Bernanke)…"/>
          <p:cNvSpPr txBox="1">
            <a:spLocks noGrp="1"/>
          </p:cNvSpPr>
          <p:nvPr>
            <p:ph type="body" sz="half" idx="4294967295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Essays on the Great Depression. (Ben Bernanke)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Inflation Targeting: Lessons from the international experience. (Adam. S. Posen, Ben Bernanke, Frederic S. Mishkin &amp; Thomas Laubach)</a:t>
            </a:r>
          </a:p>
        </p:txBody>
      </p:sp>
      <p:pic>
        <p:nvPicPr>
          <p:cNvPr id="164" name="IMG_0268.jpeg" descr="IMG_02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08" y="1918003"/>
            <a:ext cx="6133988" cy="9347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0269.jpeg" descr="IMG_026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36603" y="1902459"/>
            <a:ext cx="6227071" cy="9378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Бен Бернанке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Бен Бернанке</a:t>
            </a:r>
          </a:p>
        </p:txBody>
      </p:sp>
      <p:pic>
        <p:nvPicPr>
          <p:cNvPr id="168" name="IMG_0253.jpeg" descr="IMG_0253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t="1962" b="16177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69" name="Новые причины кризиса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Новые причины кризиса</a:t>
            </a:r>
          </a:p>
        </p:txBody>
      </p:sp>
      <p:sp>
        <p:nvSpPr>
          <p:cNvPr id="170" name="Резкое снижение кредитования — одна из причин криса 1929—1933 гг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Резкое снижение кредитования — одна из причин криса 1929—1933 гг. </a:t>
            </a:r>
          </a:p>
          <a:p>
            <a:r>
              <a:t>Закрытие каждого банка ведет к безвозвратной потере информации о заёмщике. </a:t>
            </a:r>
          </a:p>
          <a:p>
            <a:r>
              <a:t>Чем больше банков прекращает работать, тем выше издержки финансовых трансакций.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Дуглас Уоррен Даймонд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97023">
              <a:defRPr sz="7224" spc="-72"/>
            </a:lvl1pPr>
          </a:lstStyle>
          <a:p>
            <a:r>
              <a:t>Дуглас Уоррен Даймонд</a:t>
            </a:r>
          </a:p>
        </p:txBody>
      </p:sp>
      <p:pic>
        <p:nvPicPr>
          <p:cNvPr id="173" name="IMG_0256.jpeg" descr="IMG_0256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1606" r="33487"/>
          <a:stretch>
            <a:fillRect/>
          </a:stretch>
        </p:blipFill>
        <p:spPr>
          <a:xfrm>
            <a:off x="12194668" y="1270000"/>
            <a:ext cx="10921813" cy="11175807"/>
          </a:xfrm>
          <a:prstGeom prst="rect">
            <a:avLst/>
          </a:prstGeom>
        </p:spPr>
      </p:pic>
      <p:sp>
        <p:nvSpPr>
          <p:cNvPr id="174" name="Университет Чикаго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Университет Чикаго</a:t>
            </a:r>
          </a:p>
        </p:txBody>
      </p:sp>
      <p:sp>
        <p:nvSpPr>
          <p:cNvPr id="175" name="1993-2000 гг. — профессор финансов кафедры им. Теодора Янтема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1993-2000 гг. — профессор финансов кафедры им. Теодора Янтема. </a:t>
            </a:r>
          </a:p>
          <a:p>
            <a:r>
              <a:t>2003 г. — президент Американской финансовой ассоциации. </a:t>
            </a:r>
          </a:p>
          <a:p>
            <a:r>
              <a:t>С 2000 г. — почётный профессор финансов Школы им. Бута. </a:t>
            </a:r>
          </a:p>
          <a:p>
            <a:r>
              <a:t>Соавтор модели Даймонда-Дибвига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ear of Fire Sales and the Credit Freeze. (Douglas W. Diamond &amp; Raghuram G. Rajan)…"/>
          <p:cNvSpPr txBox="1">
            <a:spLocks noGrp="1"/>
          </p:cNvSpPr>
          <p:nvPr>
            <p:ph type="body" sz="half" idx="1"/>
          </p:nvPr>
        </p:nvSpPr>
        <p:spPr>
          <a:xfrm>
            <a:off x="1219200" y="4023221"/>
            <a:ext cx="9976806" cy="838467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 of Fire Sales and the Credit Freeze. (Douglas W. Diamond &amp; Raghuram G. Rajan)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Liquidity Risk, Liquidity Creation and Financial Fragility: a Theory of Banking. (Douglas W. Diamond Raghuram G. Rajan)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Monitoring and Reputation: The Choice between Bank Loans and Directly Placed Debt. Journal of Political Economy. (Diamond, Douglas W.)</a:t>
            </a:r>
          </a:p>
        </p:txBody>
      </p:sp>
      <p:sp>
        <p:nvSpPr>
          <p:cNvPr id="178" name="Наиболее известные работы"/>
          <p:cNvSpPr txBox="1"/>
          <p:nvPr/>
        </p:nvSpPr>
        <p:spPr>
          <a:xfrm>
            <a:off x="565595" y="2379944"/>
            <a:ext cx="9757570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92479">
              <a:lnSpc>
                <a:spcPct val="100000"/>
              </a:lnSpc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Наиболее известные работы</a:t>
            </a:r>
          </a:p>
        </p:txBody>
      </p:sp>
      <p:sp>
        <p:nvSpPr>
          <p:cNvPr id="179" name="Дуглас Уоррен Даймонд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97023">
              <a:defRPr sz="7224" spc="-72"/>
            </a:lvl1pPr>
          </a:lstStyle>
          <a:p>
            <a:r>
              <a:t>Дуглас Уоррен Даймонд</a:t>
            </a:r>
          </a:p>
        </p:txBody>
      </p:sp>
      <p:pic>
        <p:nvPicPr>
          <p:cNvPr id="180" name="IMG_0256.jpeg" descr="IMG_0256.jpeg"/>
          <p:cNvPicPr>
            <a:picLocks noChangeAspect="1"/>
          </p:cNvPicPr>
          <p:nvPr/>
        </p:nvPicPr>
        <p:blipFill>
          <a:blip r:embed="rId2">
            <a:extLst/>
          </a:blip>
          <a:srcRect l="1606" r="33487"/>
          <a:stretch>
            <a:fillRect/>
          </a:stretch>
        </p:blipFill>
        <p:spPr>
          <a:xfrm>
            <a:off x="12194668" y="1270000"/>
            <a:ext cx="10921813" cy="11175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Филип Дибви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Филип Дибвиг</a:t>
            </a:r>
          </a:p>
        </p:txBody>
      </p:sp>
      <p:pic>
        <p:nvPicPr>
          <p:cNvPr id="183" name="IMG_0257.jpeg" descr="IMG_0257.jpe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24650" r="20473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84" name="1979 г. — получил докторскую степень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1979 г. — получил докторскую степень. </a:t>
            </a:r>
          </a:p>
          <a:p>
            <a:r>
              <a:t>2002-2003 гг. — президент Западной финансовой ассоциации. </a:t>
            </a:r>
          </a:p>
          <a:p>
            <a:r>
              <a:t>Соавтор модели Даймонда-Дибвига</a:t>
            </a:r>
          </a:p>
        </p:txBody>
      </p:sp>
      <p:sp>
        <p:nvSpPr>
          <p:cNvPr id="185" name="Университет Вашингтона в Сент-Луисе"/>
          <p:cNvSpPr txBox="1"/>
          <p:nvPr/>
        </p:nvSpPr>
        <p:spPr>
          <a:xfrm>
            <a:off x="1219200" y="2387600"/>
            <a:ext cx="9757569" cy="8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51205">
              <a:lnSpc>
                <a:spcPct val="100000"/>
              </a:lnSpc>
              <a:defRPr sz="4004" spc="-4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Университет Вашингтона в Сент-Луисе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ear of Fire Sales and the Credit Freeze. (Douglas W. Diamond &amp; Raghuram G. Rajan)…"/>
          <p:cNvSpPr txBox="1">
            <a:spLocks noGrp="1"/>
          </p:cNvSpPr>
          <p:nvPr>
            <p:ph type="body" sz="half" idx="1"/>
          </p:nvPr>
        </p:nvSpPr>
        <p:spPr>
          <a:xfrm>
            <a:off x="1217215" y="4000847"/>
            <a:ext cx="9757570" cy="8384680"/>
          </a:xfrm>
          <a:prstGeom prst="rect">
            <a:avLst/>
          </a:prstGeom>
        </p:spPr>
        <p:txBody>
          <a:bodyPr/>
          <a:lstStyle/>
          <a:p>
            <a:pPr marL="502412" indent="-502412" defTabSz="2243271">
              <a:spcBef>
                <a:spcPts val="2200"/>
              </a:spcBef>
              <a:defRPr sz="40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Fear of Fire Sales and the Credit Freeze. (Douglas W. Diamond &amp; Raghuram G. Rajan)</a:t>
            </a:r>
          </a:p>
          <a:p>
            <a:pPr marL="502412" indent="-502412" defTabSz="2243271">
              <a:spcBef>
                <a:spcPts val="2200"/>
              </a:spcBef>
              <a:defRPr sz="40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Liquidity Risk, Liquidity Creation and Financial Fragility: a Theory of Banking. (Douglas W. Diamond Raghuram G. Rajan)</a:t>
            </a:r>
          </a:p>
          <a:p>
            <a:pPr marL="502412" indent="-502412" defTabSz="2243271">
              <a:spcBef>
                <a:spcPts val="2200"/>
              </a:spcBef>
              <a:defRPr sz="40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Monitoring and Reputation: The Choice between Bank Loans and Directly Placed Debt. Journal of Political Economy. (Diamond, Douglas W.)</a:t>
            </a:r>
          </a:p>
          <a:p>
            <a:pPr marL="502412" indent="-502412" defTabSz="2243271">
              <a:spcBef>
                <a:spcPts val="2200"/>
              </a:spcBef>
              <a:defRPr sz="40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Nonnegative Wealth, Absence, Absence of Arbitrage, and Feasible Consumption Plans.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sz="404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(Philip H. Dybvig and Chi-fu Huang)</a:t>
            </a:r>
          </a:p>
        </p:txBody>
      </p:sp>
      <p:sp>
        <p:nvSpPr>
          <p:cNvPr id="188" name="Филип Дибвиг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Филип Дибвиг</a:t>
            </a:r>
          </a:p>
        </p:txBody>
      </p:sp>
      <p:sp>
        <p:nvSpPr>
          <p:cNvPr id="189" name="Наиболее известные работы"/>
          <p:cNvSpPr txBox="1"/>
          <p:nvPr/>
        </p:nvSpPr>
        <p:spPr>
          <a:xfrm>
            <a:off x="1219200" y="2387600"/>
            <a:ext cx="9757569" cy="83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92479">
              <a:lnSpc>
                <a:spcPct val="100000"/>
              </a:lnSpc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Наиболее известные работы</a:t>
            </a:r>
          </a:p>
        </p:txBody>
      </p:sp>
      <p:pic>
        <p:nvPicPr>
          <p:cNvPr id="190" name="IMG_0257.jpeg" descr="IMG_0257.jpeg"/>
          <p:cNvPicPr>
            <a:picLocks noChangeAspect="1"/>
          </p:cNvPicPr>
          <p:nvPr/>
        </p:nvPicPr>
        <p:blipFill>
          <a:blip r:embed="rId2">
            <a:extLst/>
          </a:blip>
          <a:srcRect l="24650" r="20473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Avenir Next Demi Bold</vt:lpstr>
      <vt:lpstr>Avenir Next Medium</vt:lpstr>
      <vt:lpstr>Avenir Next Regular</vt:lpstr>
      <vt:lpstr>Canela Bold</vt:lpstr>
      <vt:lpstr>Canela Deck Regular</vt:lpstr>
      <vt:lpstr>Canela Regular</vt:lpstr>
      <vt:lpstr>Canela Text Regular</vt:lpstr>
      <vt:lpstr>Helvetica Neue</vt:lpstr>
      <vt:lpstr>Times New Roman</vt:lpstr>
      <vt:lpstr>23_ClassicWhite</vt:lpstr>
      <vt:lpstr>Нобелевская премия по экономике</vt:lpstr>
      <vt:lpstr>Презентация PowerPoint</vt:lpstr>
      <vt:lpstr>Бен Бернанке</vt:lpstr>
      <vt:lpstr>Бен Бернанке</vt:lpstr>
      <vt:lpstr>Бен Бернанке</vt:lpstr>
      <vt:lpstr>Дуглас Уоррен Даймонд</vt:lpstr>
      <vt:lpstr>Дуглас Уоррен Даймонд</vt:lpstr>
      <vt:lpstr>Филип Дибвиг</vt:lpstr>
      <vt:lpstr>Филип Дибвиг</vt:lpstr>
      <vt:lpstr>Модель Даймонда-Дибвига</vt:lpstr>
      <vt:lpstr>Модель Даймонда-Дибвига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Нобелевская премия по экономике</dc:title>
  <dc:creator>Porokhovsky Anatoly Alexandrovich</dc:creator>
  <cp:lastModifiedBy>Porokhovsky Anatoly Alexandrovich</cp:lastModifiedBy>
  <cp:revision>1</cp:revision>
  <dcterms:modified xsi:type="dcterms:W3CDTF">2024-12-14T12:38:54Z</dcterms:modified>
</cp:coreProperties>
</file>