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z="2940" spc="-29"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ообщ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Сообщение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ажный фа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Информация о факте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24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Информация о факте</a:t>
            </a:r>
          </a:p>
        </p:txBody>
      </p:sp>
      <p:sp>
        <p:nvSpPr>
          <p:cNvPr id="107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Авторство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24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Авторство</a:t>
            </a:r>
          </a:p>
        </p:txBody>
      </p:sp>
      <p:sp>
        <p:nvSpPr>
          <p:cNvPr id="116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«Важная цитата»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Море и небо на закате 2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Море и небо на закате 1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Пляж и море на закате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пляж и море на закате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ляж и море на закате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Автор и дата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z="2940" spc="-29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r>
              <a:t>Автор и дата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Заголовок слайда</a:t>
            </a:r>
          </a:p>
        </p:txBody>
      </p:sp>
      <p:sp>
        <p:nvSpPr>
          <p:cNvPr id="33" name="Море и небо на закате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слайд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43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24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Подзаголовок слайда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61" name="Море и небо на закате"/>
          <p:cNvSpPr>
            <a:spLocks noGrp="1"/>
          </p:cNvSpPr>
          <p:nvPr>
            <p:ph type="pic" idx="21"/>
          </p:nvPr>
        </p:nvSpPr>
        <p:spPr>
          <a:xfrm>
            <a:off x="12192644" y="718588"/>
            <a:ext cx="10972801" cy="123296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Подзаголовок слайда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24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Подзаголовок слайда</a:t>
            </a:r>
          </a:p>
        </p:txBody>
      </p:sp>
      <p:sp>
        <p:nvSpPr>
          <p:cNvPr id="63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Заголовок раздела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Заголовок раздела</a:t>
            </a:r>
          </a:p>
        </p:txBody>
      </p:sp>
      <p:sp>
        <p:nvSpPr>
          <p:cNvPr id="7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Заголовок слайд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80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24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Подзаголовок слайда</a:t>
            </a:r>
          </a:p>
        </p:txBody>
      </p:sp>
      <p:sp>
        <p:nvSpPr>
          <p:cNvPr id="8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Заголовок повестки дня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повестки дня</a:t>
            </a:r>
          </a:p>
        </p:txBody>
      </p:sp>
      <p:sp>
        <p:nvSpPr>
          <p:cNvPr id="89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Темы повестки дня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Подзаголовок повестки дня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24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Подзаголовок повестки дня</a:t>
            </a:r>
          </a:p>
        </p:txBody>
      </p:sp>
      <p:sp>
        <p:nvSpPr>
          <p:cNvPr id="9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Заголовок слайда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87530" y="12684760"/>
            <a:ext cx="408941" cy="4445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Гавриленко Милана, Туляков Дониёрбек Бахром Угли, Савич Анна. Э108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Гавриленко Милана, Туляков Дониёрбек Бахром Угли, Савич Анна. Э108</a:t>
            </a:r>
          </a:p>
        </p:txBody>
      </p:sp>
      <p:sp>
        <p:nvSpPr>
          <p:cNvPr id="152" name="Нобелевская премия по экономике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Нобелевская премия по экономике</a:t>
            </a:r>
          </a:p>
        </p:txBody>
      </p:sp>
      <p:sp>
        <p:nvSpPr>
          <p:cNvPr id="153" name="Лауреаты 2022 года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Лауреаты 2022 года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Модель Даймонда-Дибвиг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828800">
              <a:defRPr sz="6300" spc="-63"/>
            </a:lvl1pPr>
          </a:lstStyle>
          <a:p>
            <a:r>
              <a:t>Модель Даймонда-Дибвига</a:t>
            </a:r>
          </a:p>
        </p:txBody>
      </p:sp>
      <p:pic>
        <p:nvPicPr>
          <p:cNvPr id="193" name="IMG_0283.jpeg" descr="IMG_0283.jpeg"/>
          <p:cNvPicPr>
            <a:picLocks noGrp="1" noChangeAspect="1"/>
          </p:cNvPicPr>
          <p:nvPr>
            <p:ph type="pic" idx="21"/>
          </p:nvPr>
        </p:nvPicPr>
        <p:blipFill>
          <a:blip r:embed="rId2">
            <a:extLst/>
          </a:blip>
          <a:srcRect l="19737" r="17282"/>
          <a:stretch>
            <a:fillRect/>
          </a:stretch>
        </p:blipFill>
        <p:spPr>
          <a:xfrm>
            <a:off x="12192644" y="1270000"/>
            <a:ext cx="10922001" cy="11176000"/>
          </a:xfrm>
          <a:prstGeom prst="rect">
            <a:avLst/>
          </a:prstGeom>
        </p:spPr>
      </p:pic>
      <p:sp>
        <p:nvSpPr>
          <p:cNvPr id="194" name="Функции банков"/>
          <p:cNvSpPr txBox="1"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Функции банков</a:t>
            </a:r>
          </a:p>
        </p:txBody>
      </p:sp>
      <p:sp>
        <p:nvSpPr>
          <p:cNvPr id="195" name="Банк предоставляет страховку от рисков ликвидности, размещая средства вкладчика в более прибыльные активы и клиенту деньги по мере его требования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Банк предоставляет страховку от рисков ликвидности, размещая средства вкладчика в более прибыльные активы и клиенту деньги по мере его требования. </a:t>
            </a:r>
          </a:p>
          <a:p>
            <a:r>
              <a:t>Мониторинг платёжеспособности заёмщика.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Риски банковской паники"/>
          <p:cNvSpPr txBox="1">
            <a:spLocks noGrp="1"/>
          </p:cNvSpPr>
          <p:nvPr>
            <p:ph type="body" idx="22"/>
          </p:nvPr>
        </p:nvSpPr>
        <p:spPr>
          <a:xfrm>
            <a:off x="7313215" y="2379944"/>
            <a:ext cx="9757570" cy="83261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Риски банковской паники</a:t>
            </a:r>
          </a:p>
        </p:txBody>
      </p:sp>
      <p:sp>
        <p:nvSpPr>
          <p:cNvPr id="198" name="Досрочно забирают сбережения только те вкладчики, у которых случился шок ликвидности."/>
          <p:cNvSpPr txBox="1">
            <a:spLocks noGrp="1"/>
          </p:cNvSpPr>
          <p:nvPr>
            <p:ph type="body" sz="quarter" idx="1"/>
          </p:nvPr>
        </p:nvSpPr>
        <p:spPr>
          <a:xfrm>
            <a:off x="1219200" y="5570058"/>
            <a:ext cx="9513972" cy="6837842"/>
          </a:xfrm>
          <a:prstGeom prst="rect">
            <a:avLst/>
          </a:prstGeom>
        </p:spPr>
        <p:txBody>
          <a:bodyPr/>
          <a:lstStyle/>
          <a:p>
            <a:r>
              <a:t>Досрочно забирают сбережения только те вкладчики, у которых случился шок ликвидности.</a:t>
            </a:r>
          </a:p>
        </p:txBody>
      </p:sp>
      <p:sp>
        <p:nvSpPr>
          <p:cNvPr id="199" name="Модель Даймонда-Дибвига"/>
          <p:cNvSpPr txBox="1">
            <a:spLocks noGrp="1"/>
          </p:cNvSpPr>
          <p:nvPr>
            <p:ph type="title"/>
          </p:nvPr>
        </p:nvSpPr>
        <p:spPr>
          <a:xfrm>
            <a:off x="7315200" y="776188"/>
            <a:ext cx="9753600" cy="1600201"/>
          </a:xfrm>
          <a:prstGeom prst="rect">
            <a:avLst/>
          </a:prstGeom>
        </p:spPr>
        <p:txBody>
          <a:bodyPr/>
          <a:lstStyle>
            <a:lvl1pPr defTabSz="1828800">
              <a:defRPr sz="6300" spc="-63"/>
            </a:lvl1pPr>
          </a:lstStyle>
          <a:p>
            <a:r>
              <a:t>Модель Даймонда-Дибвига</a:t>
            </a:r>
          </a:p>
        </p:txBody>
      </p:sp>
      <p:sp>
        <p:nvSpPr>
          <p:cNvPr id="200" name="Вкладчики, не испытавшие шок ликвидности, при виде паники тоже изымают сбережения."/>
          <p:cNvSpPr txBox="1"/>
          <p:nvPr/>
        </p:nvSpPr>
        <p:spPr>
          <a:xfrm>
            <a:off x="12898588" y="5570058"/>
            <a:ext cx="9513973" cy="6837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546100" indent="-546100" algn="l" defTabSz="2438338">
              <a:spcBef>
                <a:spcPts val="2400"/>
              </a:spcBef>
              <a:buSzPct val="150000"/>
              <a:buChar char="•"/>
              <a:defRPr sz="4400"/>
            </a:lvl1pPr>
          </a:lstStyle>
          <a:p>
            <a:r>
              <a:t>Вкладчики, не испытавшие шок ликвидности, при виде паники тоже изымают сбережения. </a:t>
            </a:r>
          </a:p>
        </p:txBody>
      </p:sp>
      <p:sp>
        <p:nvSpPr>
          <p:cNvPr id="201" name="Вкладчики одномоментно изымают сбережения.…"/>
          <p:cNvSpPr txBox="1"/>
          <p:nvPr/>
        </p:nvSpPr>
        <p:spPr>
          <a:xfrm>
            <a:off x="6783392" y="3556917"/>
            <a:ext cx="10817215" cy="1331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775969">
              <a:lnSpc>
                <a:spcPct val="100000"/>
              </a:lnSpc>
              <a:defRPr sz="4136" spc="-4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Вкладчики одномоментно изымают сбережения. </a:t>
            </a:r>
          </a:p>
          <a:p>
            <a:pPr defTabSz="775969">
              <a:lnSpc>
                <a:spcPct val="100000"/>
              </a:lnSpc>
              <a:defRPr sz="4136" spc="-4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 возможных исхода</a:t>
            </a:r>
          </a:p>
        </p:txBody>
      </p:sp>
      <p:sp>
        <p:nvSpPr>
          <p:cNvPr id="202" name="Модель объясняет важность банковского регулирования с помощью страхования депозитов."/>
          <p:cNvSpPr txBox="1"/>
          <p:nvPr/>
        </p:nvSpPr>
        <p:spPr>
          <a:xfrm>
            <a:off x="6009086" y="9290122"/>
            <a:ext cx="10817215" cy="1331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defTabSz="742950">
              <a:lnSpc>
                <a:spcPct val="100000"/>
              </a:lnSpc>
              <a:defRPr sz="3959" spc="-39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Модель объясняет важность банковского регулирования с помощью страхования депозитов.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Бен Бернанке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267711">
              <a:defRPr sz="7812" spc="-78"/>
            </a:lvl1pPr>
          </a:lstStyle>
          <a:p>
            <a:r>
              <a:t>Бен Бернанке</a:t>
            </a:r>
          </a:p>
        </p:txBody>
      </p:sp>
      <p:pic>
        <p:nvPicPr>
          <p:cNvPr id="157" name="IMG_0253.jpeg" descr="IMG_0253.jpeg"/>
          <p:cNvPicPr>
            <a:picLocks noGrp="1" noChangeAspect="1"/>
          </p:cNvPicPr>
          <p:nvPr>
            <p:ph type="pic" idx="21"/>
          </p:nvPr>
        </p:nvPicPr>
        <p:blipFill>
          <a:blip r:embed="rId2">
            <a:extLst/>
          </a:blip>
          <a:srcRect t="1962" b="16177"/>
          <a:stretch>
            <a:fillRect/>
          </a:stretch>
        </p:blipFill>
        <p:spPr>
          <a:xfrm>
            <a:off x="12192644" y="1270000"/>
            <a:ext cx="10922001" cy="11176000"/>
          </a:xfrm>
          <a:prstGeom prst="rect">
            <a:avLst/>
          </a:prstGeom>
        </p:spPr>
      </p:pic>
      <p:sp>
        <p:nvSpPr>
          <p:cNvPr id="158" name="2005-2006 гг. — председатель Совета экономических консультантов при Белом доме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2005-2006 гг. — председатель Совета экономических консультантов при Белом доме.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2006-2014 гг. — председатель совета управляющих Федеральной резервной системы США. 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2021 г. — член Национальной академии наук США. 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2022 г. — Лауреат Нобелевской премии по экономике. </a:t>
            </a:r>
          </a:p>
        </p:txBody>
      </p:sp>
      <p:sp>
        <p:nvSpPr>
          <p:cNvPr id="159" name="Массачусетский технологический институт"/>
          <p:cNvSpPr txBox="1"/>
          <p:nvPr/>
        </p:nvSpPr>
        <p:spPr>
          <a:xfrm>
            <a:off x="1219200" y="2387600"/>
            <a:ext cx="9757569" cy="832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defTabSz="676909">
              <a:lnSpc>
                <a:spcPct val="100000"/>
              </a:lnSpc>
              <a:defRPr sz="3607" spc="-36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Массачусетский технологический институт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Бен Бернанке"/>
          <p:cNvSpPr txBox="1">
            <a:spLocks noGrp="1"/>
          </p:cNvSpPr>
          <p:nvPr>
            <p:ph type="title" idx="4294967295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>
            <a:lvl1pPr defTabSz="2267711">
              <a:defRPr sz="7812" spc="-78"/>
            </a:lvl1pPr>
          </a:lstStyle>
          <a:p>
            <a:r>
              <a:t>Бен Бернанке</a:t>
            </a:r>
          </a:p>
        </p:txBody>
      </p:sp>
      <p:sp>
        <p:nvSpPr>
          <p:cNvPr id="162" name="Наиболее известные работы"/>
          <p:cNvSpPr txBox="1"/>
          <p:nvPr/>
        </p:nvSpPr>
        <p:spPr>
          <a:xfrm>
            <a:off x="1219200" y="2387600"/>
            <a:ext cx="9757569" cy="832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defTabSz="792479">
              <a:lnSpc>
                <a:spcPct val="100000"/>
              </a:lnSpc>
              <a:defRPr sz="4224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Наиболее известные работы</a:t>
            </a:r>
          </a:p>
        </p:txBody>
      </p:sp>
      <p:sp>
        <p:nvSpPr>
          <p:cNvPr id="163" name="Essays on the Great Depression. (Ben Bernanke)…"/>
          <p:cNvSpPr txBox="1">
            <a:spLocks noGrp="1"/>
          </p:cNvSpPr>
          <p:nvPr>
            <p:ph type="body" sz="half" idx="4294967295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Essays on the Great Depression. (Ben Bernanke)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Inflation Targeting: Lessons from the international experience. (Adam. S. Posen, Ben Bernanke, Frederic S. Mishkin &amp; Thomas Laubach)</a:t>
            </a:r>
          </a:p>
        </p:txBody>
      </p:sp>
      <p:pic>
        <p:nvPicPr>
          <p:cNvPr id="164" name="IMG_0268.jpeg" descr="IMG_026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87708" y="1918003"/>
            <a:ext cx="6133988" cy="934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G_0269.jpeg" descr="IMG_0269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136603" y="1902459"/>
            <a:ext cx="6227071" cy="93781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Бен Бернанке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267711">
              <a:defRPr sz="7812" spc="-78"/>
            </a:lvl1pPr>
          </a:lstStyle>
          <a:p>
            <a:r>
              <a:t>Бен Бернанке</a:t>
            </a:r>
          </a:p>
        </p:txBody>
      </p:sp>
      <p:pic>
        <p:nvPicPr>
          <p:cNvPr id="168" name="IMG_0253.jpeg" descr="IMG_0253.jpeg"/>
          <p:cNvPicPr>
            <a:picLocks noGrp="1" noChangeAspect="1"/>
          </p:cNvPicPr>
          <p:nvPr>
            <p:ph type="pic" idx="21"/>
          </p:nvPr>
        </p:nvPicPr>
        <p:blipFill>
          <a:blip r:embed="rId2">
            <a:extLst/>
          </a:blip>
          <a:srcRect t="1962" b="16177"/>
          <a:stretch>
            <a:fillRect/>
          </a:stretch>
        </p:blipFill>
        <p:spPr>
          <a:xfrm>
            <a:off x="12192644" y="1270000"/>
            <a:ext cx="10922001" cy="11176000"/>
          </a:xfrm>
          <a:prstGeom prst="rect">
            <a:avLst/>
          </a:prstGeom>
        </p:spPr>
      </p:pic>
      <p:sp>
        <p:nvSpPr>
          <p:cNvPr id="169" name="Новые причины кризиса"/>
          <p:cNvSpPr txBox="1"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Новые причины кризиса</a:t>
            </a:r>
          </a:p>
        </p:txBody>
      </p:sp>
      <p:sp>
        <p:nvSpPr>
          <p:cNvPr id="170" name="Резкое снижение кредитования — одна из причин криса 1929—1933 гг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Резкое снижение кредитования — одна из причин криса 1929—1933 гг. </a:t>
            </a:r>
          </a:p>
          <a:p>
            <a:r>
              <a:t>Закрытие каждого банка ведет к безвозвратной потере информации о заёмщике. </a:t>
            </a:r>
          </a:p>
          <a:p>
            <a:r>
              <a:t>Чем больше банков прекращает работать, тем выше издержки финансовых трансакций.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Дуглас Уоррен Даймонд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097023">
              <a:defRPr sz="7224" spc="-72"/>
            </a:lvl1pPr>
          </a:lstStyle>
          <a:p>
            <a:r>
              <a:t>Дуглас Уоррен Даймонд</a:t>
            </a:r>
          </a:p>
        </p:txBody>
      </p:sp>
      <p:pic>
        <p:nvPicPr>
          <p:cNvPr id="173" name="IMG_0256.jpeg" descr="IMG_0256.jpeg"/>
          <p:cNvPicPr>
            <a:picLocks noGrp="1" noChangeAspect="1"/>
          </p:cNvPicPr>
          <p:nvPr>
            <p:ph type="pic" idx="21"/>
          </p:nvPr>
        </p:nvPicPr>
        <p:blipFill>
          <a:blip r:embed="rId2">
            <a:extLst/>
          </a:blip>
          <a:srcRect l="1606" r="33487"/>
          <a:stretch>
            <a:fillRect/>
          </a:stretch>
        </p:blipFill>
        <p:spPr>
          <a:xfrm>
            <a:off x="12194668" y="1270000"/>
            <a:ext cx="10921813" cy="11175807"/>
          </a:xfrm>
          <a:prstGeom prst="rect">
            <a:avLst/>
          </a:prstGeom>
        </p:spPr>
      </p:pic>
      <p:sp>
        <p:nvSpPr>
          <p:cNvPr id="174" name="Университет Чикаго"/>
          <p:cNvSpPr txBox="1"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Университет Чикаго</a:t>
            </a:r>
          </a:p>
        </p:txBody>
      </p:sp>
      <p:sp>
        <p:nvSpPr>
          <p:cNvPr id="175" name="1993-2000 гг. — профессор финансов кафедры им. Теодора Янтема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1993-2000 гг. — профессор финансов кафедры им. Теодора Янтема. </a:t>
            </a:r>
          </a:p>
          <a:p>
            <a:r>
              <a:t>2003 г. — президент Американской финансовой ассоциации. </a:t>
            </a:r>
          </a:p>
          <a:p>
            <a:r>
              <a:t>С 2000 г. — почётный профессор финансов Школы им. Бута. </a:t>
            </a:r>
          </a:p>
          <a:p>
            <a:r>
              <a:t>Соавтор модели Даймонда-Дибвига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Fear of Fire Sales and the Credit Freeze. (Douglas W. Diamond &amp; Raghuram G. Rajan)…"/>
          <p:cNvSpPr txBox="1">
            <a:spLocks noGrp="1"/>
          </p:cNvSpPr>
          <p:nvPr>
            <p:ph type="body" sz="half" idx="1"/>
          </p:nvPr>
        </p:nvSpPr>
        <p:spPr>
          <a:xfrm>
            <a:off x="1219200" y="4023221"/>
            <a:ext cx="9976806" cy="8384679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Fear of Fire Sales and the Credit Freeze. (Douglas W. Diamond &amp; Raghuram G. Rajan)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Liquidity Risk, Liquidity Creation and Financial Fragility: a Theory of Banking. (Douglas W. Diamond Raghuram G. Rajan)</a:t>
            </a:r>
          </a:p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Monitoring and Reputation: The Choice between Bank Loans and Directly Placed Debt. Journal of Political Economy. (Diamond, Douglas W.)</a:t>
            </a:r>
          </a:p>
        </p:txBody>
      </p:sp>
      <p:sp>
        <p:nvSpPr>
          <p:cNvPr id="178" name="Наиболее известные работы"/>
          <p:cNvSpPr txBox="1"/>
          <p:nvPr/>
        </p:nvSpPr>
        <p:spPr>
          <a:xfrm>
            <a:off x="565595" y="2379944"/>
            <a:ext cx="9757570" cy="8326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defTabSz="792479">
              <a:lnSpc>
                <a:spcPct val="100000"/>
              </a:lnSpc>
              <a:defRPr sz="4224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Наиболее известные работы</a:t>
            </a:r>
          </a:p>
        </p:txBody>
      </p:sp>
      <p:sp>
        <p:nvSpPr>
          <p:cNvPr id="179" name="Дуглас Уоррен Даймонд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097023">
              <a:defRPr sz="7224" spc="-72"/>
            </a:lvl1pPr>
          </a:lstStyle>
          <a:p>
            <a:r>
              <a:t>Дуглас Уоррен Даймонд</a:t>
            </a:r>
          </a:p>
        </p:txBody>
      </p:sp>
      <p:pic>
        <p:nvPicPr>
          <p:cNvPr id="180" name="IMG_0256.jpeg" descr="IMG_0256.jpeg"/>
          <p:cNvPicPr>
            <a:picLocks noChangeAspect="1"/>
          </p:cNvPicPr>
          <p:nvPr/>
        </p:nvPicPr>
        <p:blipFill>
          <a:blip r:embed="rId2">
            <a:extLst/>
          </a:blip>
          <a:srcRect l="1606" r="33487"/>
          <a:stretch>
            <a:fillRect/>
          </a:stretch>
        </p:blipFill>
        <p:spPr>
          <a:xfrm>
            <a:off x="12194668" y="1270000"/>
            <a:ext cx="10921813" cy="111758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Филип Дибвиг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267711">
              <a:defRPr sz="7812" spc="-78"/>
            </a:lvl1pPr>
          </a:lstStyle>
          <a:p>
            <a:r>
              <a:t>Филип Дибвиг</a:t>
            </a:r>
          </a:p>
        </p:txBody>
      </p:sp>
      <p:pic>
        <p:nvPicPr>
          <p:cNvPr id="183" name="IMG_0257.jpeg" descr="IMG_0257.jpeg"/>
          <p:cNvPicPr>
            <a:picLocks noGrp="1" noChangeAspect="1"/>
          </p:cNvPicPr>
          <p:nvPr>
            <p:ph type="pic" idx="21"/>
          </p:nvPr>
        </p:nvPicPr>
        <p:blipFill>
          <a:blip r:embed="rId2">
            <a:extLst/>
          </a:blip>
          <a:srcRect l="24650" r="20473"/>
          <a:stretch>
            <a:fillRect/>
          </a:stretch>
        </p:blipFill>
        <p:spPr>
          <a:xfrm>
            <a:off x="12192644" y="1270000"/>
            <a:ext cx="10922001" cy="11176000"/>
          </a:xfrm>
          <a:prstGeom prst="rect">
            <a:avLst/>
          </a:prstGeom>
        </p:spPr>
      </p:pic>
      <p:sp>
        <p:nvSpPr>
          <p:cNvPr id="184" name="1979 г. — получил докторскую степень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1979 г. — получил докторскую степень. </a:t>
            </a:r>
          </a:p>
          <a:p>
            <a:r>
              <a:t>2002-2003 гг. — президент Западной финансовой ассоциации. </a:t>
            </a:r>
          </a:p>
          <a:p>
            <a:r>
              <a:t>Соавтор модели Даймонда-Дибвига</a:t>
            </a:r>
          </a:p>
        </p:txBody>
      </p:sp>
      <p:sp>
        <p:nvSpPr>
          <p:cNvPr id="185" name="Университет Вашингтона в Сент-Луисе"/>
          <p:cNvSpPr txBox="1"/>
          <p:nvPr/>
        </p:nvSpPr>
        <p:spPr>
          <a:xfrm>
            <a:off x="1219200" y="2387600"/>
            <a:ext cx="9757569" cy="832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defTabSz="751205">
              <a:lnSpc>
                <a:spcPct val="100000"/>
              </a:lnSpc>
              <a:defRPr sz="4004" spc="-4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Университет Вашингтона в Сент-Луисе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Fear of Fire Sales and the Credit Freeze. (Douglas W. Diamond &amp; Raghuram G. Rajan)…"/>
          <p:cNvSpPr txBox="1">
            <a:spLocks noGrp="1"/>
          </p:cNvSpPr>
          <p:nvPr>
            <p:ph type="body" sz="half" idx="1"/>
          </p:nvPr>
        </p:nvSpPr>
        <p:spPr>
          <a:xfrm>
            <a:off x="1217215" y="4000847"/>
            <a:ext cx="9757570" cy="8384680"/>
          </a:xfrm>
          <a:prstGeom prst="rect">
            <a:avLst/>
          </a:prstGeom>
        </p:spPr>
        <p:txBody>
          <a:bodyPr/>
          <a:lstStyle/>
          <a:p>
            <a:pPr marL="502412" indent="-502412" defTabSz="2243271">
              <a:spcBef>
                <a:spcPts val="2200"/>
              </a:spcBef>
              <a:defRPr sz="4048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Fear of Fire Sales and the Credit Freeze. (Douglas W. Diamond &amp; Raghuram G. Rajan)</a:t>
            </a:r>
          </a:p>
          <a:p>
            <a:pPr marL="502412" indent="-502412" defTabSz="2243271">
              <a:spcBef>
                <a:spcPts val="2200"/>
              </a:spcBef>
              <a:defRPr sz="4048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Liquidity Risk, Liquidity Creation and Financial Fragility: a Theory of Banking. (Douglas W. Diamond Raghuram G. Rajan)</a:t>
            </a:r>
          </a:p>
          <a:p>
            <a:pPr marL="502412" indent="-502412" defTabSz="2243271">
              <a:spcBef>
                <a:spcPts val="2200"/>
              </a:spcBef>
              <a:defRPr sz="4048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Monitoring and Reputation: The Choice between Bank Loans and Directly Placed Debt. Journal of Political Economy. (Diamond, Douglas W.)</a:t>
            </a:r>
          </a:p>
          <a:p>
            <a:pPr marL="502412" indent="-502412" defTabSz="2243271">
              <a:spcBef>
                <a:spcPts val="2200"/>
              </a:spcBef>
              <a:defRPr sz="4048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Nonnegative Wealth, Absence, Absence of Arbitrage, and Feasible Consumption Plans. </a:t>
            </a: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SzTx/>
              <a:buNone/>
              <a:tabLst>
                <a:tab pos="317500" algn="l"/>
                <a:tab pos="647700" algn="l"/>
                <a:tab pos="977900" algn="l"/>
                <a:tab pos="1308100" algn="l"/>
                <a:tab pos="1625600" algn="l"/>
                <a:tab pos="1955800" algn="l"/>
                <a:tab pos="2286000" algn="l"/>
                <a:tab pos="2616200" algn="l"/>
                <a:tab pos="2933700" algn="l"/>
                <a:tab pos="3263900" algn="l"/>
                <a:tab pos="3594100" algn="l"/>
                <a:tab pos="3924300" algn="l"/>
              </a:tabLst>
              <a:defRPr sz="4048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(Philip H. Dybvig and Chi-fu Huang)</a:t>
            </a:r>
          </a:p>
        </p:txBody>
      </p:sp>
      <p:sp>
        <p:nvSpPr>
          <p:cNvPr id="188" name="Филип Дибвиг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267711">
              <a:defRPr sz="7812" spc="-78"/>
            </a:lvl1pPr>
          </a:lstStyle>
          <a:p>
            <a:r>
              <a:t>Филип Дибвиг</a:t>
            </a:r>
          </a:p>
        </p:txBody>
      </p:sp>
      <p:sp>
        <p:nvSpPr>
          <p:cNvPr id="189" name="Наиболее известные работы"/>
          <p:cNvSpPr txBox="1"/>
          <p:nvPr/>
        </p:nvSpPr>
        <p:spPr>
          <a:xfrm>
            <a:off x="1219200" y="2387600"/>
            <a:ext cx="9757569" cy="832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defTabSz="792479">
              <a:lnSpc>
                <a:spcPct val="100000"/>
              </a:lnSpc>
              <a:defRPr sz="4224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Наиболее известные работы</a:t>
            </a:r>
          </a:p>
        </p:txBody>
      </p:sp>
      <p:pic>
        <p:nvPicPr>
          <p:cNvPr id="190" name="IMG_0257.jpeg" descr="IMG_0257.jpeg"/>
          <p:cNvPicPr>
            <a:picLocks noChangeAspect="1"/>
          </p:cNvPicPr>
          <p:nvPr/>
        </p:nvPicPr>
        <p:blipFill>
          <a:blip r:embed="rId2">
            <a:extLst/>
          </a:blip>
          <a:srcRect l="24650" r="20473"/>
          <a:stretch>
            <a:fillRect/>
          </a:stretch>
        </p:blipFill>
        <p:spPr>
          <a:xfrm>
            <a:off x="12192644" y="1270000"/>
            <a:ext cx="10922001" cy="1117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469</Words>
  <Application>Microsoft Office PowerPoint</Application>
  <PresentationFormat>Произвольный</PresentationFormat>
  <Paragraphs>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Avenir Next Demi Bold</vt:lpstr>
      <vt:lpstr>Avenir Next Medium</vt:lpstr>
      <vt:lpstr>Avenir Next Regular</vt:lpstr>
      <vt:lpstr>Canela Bold</vt:lpstr>
      <vt:lpstr>Canela Deck Regular</vt:lpstr>
      <vt:lpstr>Canela Regular</vt:lpstr>
      <vt:lpstr>Canela Text Regular</vt:lpstr>
      <vt:lpstr>Helvetica Neue</vt:lpstr>
      <vt:lpstr>Times New Roman</vt:lpstr>
      <vt:lpstr>23_ClassicWhite</vt:lpstr>
      <vt:lpstr>Нобелевская премия по экономике</vt:lpstr>
      <vt:lpstr>Презентация PowerPoint</vt:lpstr>
      <vt:lpstr>Бен Бернанке</vt:lpstr>
      <vt:lpstr>Бен Бернанке</vt:lpstr>
      <vt:lpstr>Бен Бернанке</vt:lpstr>
      <vt:lpstr>Дуглас Уоррен Даймонд</vt:lpstr>
      <vt:lpstr>Дуглас Уоррен Даймонд</vt:lpstr>
      <vt:lpstr>Филип Дибвиг</vt:lpstr>
      <vt:lpstr>Филип Дибвиг</vt:lpstr>
      <vt:lpstr>Модель Даймонда-Дибвига</vt:lpstr>
      <vt:lpstr>Модель Даймонда-Дибвига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Нобелевская премия по экономике</dc:title>
  <dc:creator>Porokhovsky Anatoly Alexandrovich</dc:creator>
  <cp:lastModifiedBy>Porokhovsky Anatoly Alexandrovich</cp:lastModifiedBy>
  <cp:revision>1</cp:revision>
  <dcterms:modified xsi:type="dcterms:W3CDTF">2024-12-14T12:38:54Z</dcterms:modified>
</cp:coreProperties>
</file>