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70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49615-728E-4152-B573-78CFD97A3462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FB3C4-3474-4A3F-BC63-7C7D1A393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4861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49615-728E-4152-B573-78CFD97A3462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FB3C4-3474-4A3F-BC63-7C7D1A393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8846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49615-728E-4152-B573-78CFD97A3462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FB3C4-3474-4A3F-BC63-7C7D1A393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242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49615-728E-4152-B573-78CFD97A3462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FB3C4-3474-4A3F-BC63-7C7D1A393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502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49615-728E-4152-B573-78CFD97A3462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FB3C4-3474-4A3F-BC63-7C7D1A393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8871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49615-728E-4152-B573-78CFD97A3462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FB3C4-3474-4A3F-BC63-7C7D1A393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2762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49615-728E-4152-B573-78CFD97A3462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FB3C4-3474-4A3F-BC63-7C7D1A393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1702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49615-728E-4152-B573-78CFD97A3462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FB3C4-3474-4A3F-BC63-7C7D1A393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0898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49615-728E-4152-B573-78CFD97A3462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FB3C4-3474-4A3F-BC63-7C7D1A393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736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49615-728E-4152-B573-78CFD97A3462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FB3C4-3474-4A3F-BC63-7C7D1A393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0430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49615-728E-4152-B573-78CFD97A3462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FB3C4-3474-4A3F-BC63-7C7D1A393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1855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49615-728E-4152-B573-78CFD97A3462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FB3C4-3474-4A3F-BC63-7C7D1A393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4133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Эконометрика.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Менеджмент</a:t>
            </a:r>
            <a:r>
              <a:rPr lang="ru-RU" smtClean="0"/>
              <a:t>, 4 </a:t>
            </a:r>
            <a:r>
              <a:rPr lang="ru-RU" dirty="0" smtClean="0"/>
              <a:t>семестр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7943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Что такое эконометрика</a:t>
            </a:r>
            <a:r>
              <a:rPr lang="ru-RU" dirty="0"/>
              <a:t> </a:t>
            </a:r>
            <a:r>
              <a:rPr lang="ru-RU" dirty="0" smtClean="0"/>
              <a:t>и зачем она нужна</a:t>
            </a:r>
            <a:r>
              <a:rPr lang="en-US" dirty="0" smtClean="0"/>
              <a:t>?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ru-RU" sz="2000" dirty="0" smtClean="0"/>
                  <a:t>Приведём один пример: теория говорит, что потребление зависит от дохода</a:t>
                </a:r>
              </a:p>
              <a:p>
                <a:pPr marL="0" indent="0">
                  <a:buNone/>
                </a:pPr>
                <a:r>
                  <a:rPr lang="ru-RU" sz="2000" dirty="0"/>
                  <a:t> </a:t>
                </a:r>
                <a:r>
                  <a:rPr lang="ru-RU" sz="2000" dirty="0" smtClean="0"/>
                  <a:t>                     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</a:rPr>
                      <m:t>CONS</m:t>
                    </m:r>
                    <m:r>
                      <a:rPr lang="en-US" sz="2000" i="1" smtClean="0">
                        <a:latin typeface="Cambria Math"/>
                      </a:rPr>
                      <m:t>=</m:t>
                    </m:r>
                    <m:r>
                      <a:rPr lang="en-US" sz="20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0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/>
                          </a:rPr>
                          <m:t>𝐷𝑃𝐼</m:t>
                        </m:r>
                      </m:e>
                    </m:d>
                  </m:oMath>
                </a14:m>
                <a:endParaRPr lang="en-US" sz="2000" b="0" dirty="0" smtClean="0"/>
              </a:p>
              <a:p>
                <a:pPr marL="0" indent="0">
                  <a:buNone/>
                </a:pPr>
                <a:r>
                  <a:rPr lang="en-US" sz="2000" dirty="0" smtClean="0"/>
                  <a:t>CONS – </a:t>
                </a:r>
                <a:r>
                  <a:rPr lang="ru-RU" sz="2000" dirty="0" smtClean="0"/>
                  <a:t>потребление домашнего хозяйства</a:t>
                </a:r>
              </a:p>
              <a:p>
                <a:pPr marL="0" indent="0">
                  <a:buNone/>
                </a:pPr>
                <a:r>
                  <a:rPr lang="en-US" sz="2000" dirty="0" smtClean="0"/>
                  <a:t>DPI </a:t>
                </a:r>
                <a:r>
                  <a:rPr lang="ru-RU" sz="2000" dirty="0" smtClean="0"/>
                  <a:t>- </a:t>
                </a:r>
                <a:r>
                  <a:rPr lang="en-US" sz="2000" dirty="0" smtClean="0"/>
                  <a:t> </a:t>
                </a:r>
                <a:r>
                  <a:rPr lang="ru-RU" sz="2000" dirty="0" smtClean="0"/>
                  <a:t>доход домашнего хозяйства</a:t>
                </a:r>
              </a:p>
              <a:p>
                <a:pPr marL="0" indent="0">
                  <a:buNone/>
                </a:pPr>
                <a:endParaRPr lang="ru-RU" sz="2400" dirty="0" smtClean="0"/>
              </a:p>
              <a:p>
                <a:pPr marL="0" indent="0">
                  <a:buNone/>
                </a:pPr>
                <a:r>
                  <a:rPr lang="ru-RU" sz="2400" b="1" dirty="0" smtClean="0"/>
                  <a:t>Эконометрика</a:t>
                </a:r>
                <a:r>
                  <a:rPr lang="ru-RU" sz="2400" dirty="0" smtClean="0"/>
                  <a:t> позволяет отвечать на вопросы</a:t>
                </a:r>
                <a:endParaRPr lang="ru-RU" sz="2400" dirty="0"/>
              </a:p>
              <a:p>
                <a:pPr marL="0" indent="0">
                  <a:buNone/>
                </a:pPr>
                <a:endParaRPr lang="ru-RU" sz="2400" dirty="0"/>
              </a:p>
              <a:p>
                <a:r>
                  <a:rPr lang="ru-RU" sz="2400" dirty="0" smtClean="0"/>
                  <a:t>Подтверждается ли это на практике</a:t>
                </a:r>
                <a:r>
                  <a:rPr lang="en-US" sz="2400" dirty="0" smtClean="0"/>
                  <a:t>?</a:t>
                </a:r>
              </a:p>
              <a:p>
                <a:r>
                  <a:rPr lang="ru-RU" sz="2400" dirty="0" smtClean="0"/>
                  <a:t>Как </a:t>
                </a:r>
                <a:r>
                  <a:rPr lang="ru-RU" sz="2400" dirty="0"/>
                  <a:t>к</a:t>
                </a:r>
                <a:r>
                  <a:rPr lang="ru-RU" sz="2400" dirty="0" smtClean="0"/>
                  <a:t>оличественно выражается это влияние</a:t>
                </a:r>
                <a:r>
                  <a:rPr lang="en-US" sz="2400" dirty="0" smtClean="0"/>
                  <a:t>?</a:t>
                </a:r>
                <a:endParaRPr lang="ru-RU" sz="2400" dirty="0" smtClean="0"/>
              </a:p>
              <a:p>
                <a:pPr marL="0" indent="0">
                  <a:buNone/>
                </a:pPr>
                <a:endParaRPr lang="ru-RU" sz="2400" dirty="0"/>
              </a:p>
              <a:p>
                <a:pPr marL="0" indent="0">
                  <a:buNone/>
                </a:pPr>
                <a:endParaRPr lang="ru-RU" sz="2400" dirty="0" smtClean="0"/>
              </a:p>
              <a:p>
                <a:pPr marL="0" indent="0">
                  <a:buNone/>
                </a:pPr>
                <a:endParaRPr lang="ru-RU" dirty="0"/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111" t="-6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3244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Схема эконометрического исследования</a:t>
            </a:r>
            <a:endParaRPr lang="ru-RU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ru-RU" sz="2400" dirty="0" smtClean="0"/>
                  <a:t>Упрощаем форму зависимости</a:t>
                </a:r>
              </a:p>
              <a:p>
                <a:pPr marL="0" indent="0">
                  <a:buNone/>
                </a:pPr>
                <a:r>
                  <a:rPr lang="ru-RU" sz="2400" dirty="0"/>
                  <a:t> </a:t>
                </a:r>
                <a:r>
                  <a:rPr lang="ru-RU" sz="2400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𝐶𝑜𝑛𝑠</m:t>
                    </m:r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l-GR" sz="2400" b="0" i="1" smtClean="0">
                        <a:latin typeface="Cambria Math"/>
                      </a:rPr>
                      <m:t>α</m:t>
                    </m:r>
                    <m:r>
                      <a:rPr lang="en-US" sz="2400" b="0" i="1" smtClean="0">
                        <a:latin typeface="Cambria Math"/>
                      </a:rPr>
                      <m:t>+</m:t>
                    </m:r>
                    <m:r>
                      <m:rPr>
                        <m:sty m:val="p"/>
                      </m:rPr>
                      <a:rPr lang="el-GR" sz="2400" b="0" i="1" smtClean="0">
                        <a:latin typeface="Cambria Math"/>
                      </a:rPr>
                      <m:t>β</m:t>
                    </m:r>
                    <m:r>
                      <a:rPr lang="en-US" sz="2400" b="0" i="1" smtClean="0">
                        <a:latin typeface="Cambria Math"/>
                      </a:rPr>
                      <m:t>∗</m:t>
                    </m:r>
                    <m:r>
                      <a:rPr lang="en-US" sz="2400" b="0" i="1" smtClean="0">
                        <a:latin typeface="Cambria Math"/>
                      </a:rPr>
                      <m:t>𝐷𝑃𝐼</m:t>
                    </m:r>
                  </m:oMath>
                </a14:m>
                <a:endParaRPr lang="en-US" sz="2400" dirty="0" smtClean="0"/>
              </a:p>
              <a:p>
                <a:r>
                  <a:rPr lang="ru-RU" sz="2400" dirty="0" smtClean="0"/>
                  <a:t>Вводим в формулу  случайную ошибку, отражающую влияние на потребление других факторов</a:t>
                </a:r>
              </a:p>
              <a:p>
                <a:pPr marL="0" indent="0">
                  <a:buNone/>
                </a:pPr>
                <a:r>
                  <a:rPr lang="ru-RU" sz="2400" dirty="0" smtClean="0"/>
                  <a:t>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𝐶𝑜𝑛𝑠</m:t>
                    </m:r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l-GR" sz="2400" b="0" i="1" smtClean="0">
                        <a:latin typeface="Cambria Math"/>
                      </a:rPr>
                      <m:t>α</m:t>
                    </m:r>
                    <m:r>
                      <a:rPr lang="en-US" sz="2400" b="0" i="1" smtClean="0">
                        <a:latin typeface="Cambria Math"/>
                      </a:rPr>
                      <m:t>+</m:t>
                    </m:r>
                    <m:r>
                      <m:rPr>
                        <m:sty m:val="p"/>
                      </m:rPr>
                      <a:rPr lang="el-GR" sz="2400" b="0" i="1" smtClean="0">
                        <a:latin typeface="Cambria Math"/>
                      </a:rPr>
                      <m:t>β</m:t>
                    </m:r>
                    <m:r>
                      <a:rPr lang="en-US" sz="2400" b="0" i="1" smtClean="0">
                        <a:latin typeface="Cambria Math"/>
                      </a:rPr>
                      <m:t>∗</m:t>
                    </m:r>
                    <m:r>
                      <a:rPr lang="en-US" sz="2400" b="0" i="1" smtClean="0">
                        <a:latin typeface="Cambria Math"/>
                      </a:rPr>
                      <m:t>𝐷𝑃𝐼</m:t>
                    </m:r>
                    <m:r>
                      <a:rPr lang="ru-RU" sz="2400" b="0" i="1" smtClean="0">
                        <a:latin typeface="Cambria Math"/>
                      </a:rPr>
                      <m:t>+</m:t>
                    </m:r>
                    <m:r>
                      <m:rPr>
                        <m:sty m:val="p"/>
                      </m:rPr>
                      <a:rPr lang="el-GR" sz="2400" b="0" i="1" smtClean="0">
                        <a:latin typeface="Cambria Math"/>
                      </a:rPr>
                      <m:t>ε</m:t>
                    </m:r>
                  </m:oMath>
                </a14:m>
                <a:endParaRPr lang="ru-RU" sz="2400" dirty="0" smtClean="0"/>
              </a:p>
              <a:p>
                <a:r>
                  <a:rPr lang="ru-RU" sz="2400" dirty="0" smtClean="0"/>
                  <a:t>После обследования домашних хозяйств получаем две выборки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𝐶𝑜𝑛𝑠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sz="2400" b="0" i="1" smtClean="0"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𝐷𝑃𝐼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sz="2400" b="0" i="0" smtClean="0">
                        <a:latin typeface="Cambria Math"/>
                      </a:rPr>
                      <m:t>,</m:t>
                    </m:r>
                  </m:oMath>
                </a14:m>
                <a:r>
                  <a:rPr lang="en-US" sz="2400" dirty="0" smtClean="0"/>
                  <a:t> </a:t>
                </a:r>
                <a:r>
                  <a:rPr lang="ru-RU" sz="2400" dirty="0" smtClean="0"/>
                  <a:t>по ним находим приближенный значения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b="0" i="1" smtClean="0">
                        <a:latin typeface="Cambria Math"/>
                      </a:rPr>
                      <m:t>α</m:t>
                    </m:r>
                  </m:oMath>
                </a14:m>
                <a:r>
                  <a:rPr lang="ru-RU" sz="2400" dirty="0" smtClean="0"/>
                  <a:t> и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b="0" i="1" smtClean="0">
                        <a:latin typeface="Cambria Math"/>
                      </a:rPr>
                      <m:t>β</m:t>
                    </m:r>
                  </m:oMath>
                </a14:m>
                <a:r>
                  <a:rPr lang="ru-RU" sz="2400" dirty="0" smtClean="0"/>
                  <a:t>   !</a:t>
                </a:r>
              </a:p>
              <a:p>
                <a:r>
                  <a:rPr lang="ru-RU" sz="2400" dirty="0" smtClean="0"/>
                  <a:t>Чтобы проверить, влияет ли все-таки доход проверяем предположение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b="0" i="1" smtClean="0">
                        <a:latin typeface="Cambria Math"/>
                      </a:rPr>
                      <m:t>β</m:t>
                    </m:r>
                  </m:oMath>
                </a14:m>
                <a:r>
                  <a:rPr lang="ru-RU" sz="2400" dirty="0" smtClean="0"/>
                  <a:t>=0</a:t>
                </a:r>
              </a:p>
              <a:p>
                <a:r>
                  <a:rPr lang="ru-RU" sz="2400" dirty="0" smtClean="0"/>
                  <a:t>Чтобы понять как влияет – интерпретируем модель</a:t>
                </a:r>
                <a:endParaRPr lang="ru-RU" sz="24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63" t="-18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3111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Будем считать руками</a:t>
            </a:r>
            <a:r>
              <a:rPr lang="en-US" dirty="0" smtClean="0"/>
              <a:t>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Разумеется, последние шаги выполняются на компьютере.   Мы будем использовать пакет  </a:t>
            </a:r>
            <a:r>
              <a:rPr lang="en-US" dirty="0" smtClean="0"/>
              <a:t> GRETL</a:t>
            </a:r>
          </a:p>
          <a:p>
            <a:endParaRPr lang="en-US" dirty="0"/>
          </a:p>
          <a:p>
            <a:pPr marL="0" indent="0">
              <a:buNone/>
            </a:pPr>
            <a:r>
              <a:rPr lang="ru-RU" dirty="0" smtClean="0"/>
              <a:t>Поэтому  примерно половина семинаров будет проходить на компьютерах</a:t>
            </a:r>
            <a:endParaRPr lang="ru-RU" dirty="0"/>
          </a:p>
        </p:txBody>
      </p:sp>
      <p:pic>
        <p:nvPicPr>
          <p:cNvPr id="1026" name="Picture 2" descr="C:\Users\artamonov\Desktop\gretl-imag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628432"/>
            <a:ext cx="895350" cy="1057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367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Математическая статистика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ru-RU" sz="2400" dirty="0" smtClean="0"/>
                  <a:t>Чтобы научиться проверять предположения типа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b="0" i="1" smtClean="0">
                        <a:latin typeface="Cambria Math"/>
                      </a:rPr>
                      <m:t>β</m:t>
                    </m:r>
                  </m:oMath>
                </a14:m>
                <a:r>
                  <a:rPr lang="ru-RU" sz="2400" dirty="0" smtClean="0"/>
                  <a:t>=0 нам необходимо будет изучить элементы математической статистики.</a:t>
                </a:r>
              </a:p>
              <a:p>
                <a:pPr marL="0" indent="0">
                  <a:buNone/>
                </a:pPr>
                <a:r>
                  <a:rPr lang="ru-RU" dirty="0" smtClean="0"/>
                  <a:t>Вы научитесь:</a:t>
                </a:r>
              </a:p>
              <a:p>
                <a:r>
                  <a:rPr lang="ru-RU" dirty="0" smtClean="0"/>
                  <a:t>Проверять (</a:t>
                </a:r>
                <a:r>
                  <a:rPr lang="ru-RU" b="1" dirty="0" smtClean="0"/>
                  <a:t>и обосновывать вывод</a:t>
                </a:r>
                <a:r>
                  <a:rPr lang="ru-RU" dirty="0" smtClean="0"/>
                  <a:t>!) отличаются ли средние характеристики у двух объектов.</a:t>
                </a:r>
              </a:p>
              <a:p>
                <a:r>
                  <a:rPr lang="ru-RU" dirty="0" smtClean="0"/>
                  <a:t>Проверять (</a:t>
                </a:r>
                <a:r>
                  <a:rPr lang="ru-RU" b="1" dirty="0" smtClean="0"/>
                  <a:t>и обосновывать вывод</a:t>
                </a:r>
                <a:r>
                  <a:rPr lang="ru-RU" dirty="0" smtClean="0"/>
                  <a:t>!) отличаются ли вероятности возникновения двух событий</a:t>
                </a:r>
              </a:p>
              <a:p>
                <a:pPr marL="0" indent="0">
                  <a:buNone/>
                </a:pPr>
                <a:endParaRPr lang="ru-RU" dirty="0" smtClean="0"/>
              </a:p>
              <a:p>
                <a:endParaRPr lang="ru-RU" dirty="0" smtClean="0"/>
              </a:p>
              <a:p>
                <a:endParaRPr lang="ru-RU" dirty="0" smtClean="0"/>
              </a:p>
              <a:p>
                <a:pPr marL="0" indent="0">
                  <a:buNone/>
                </a:pPr>
                <a:endParaRPr lang="ru-RU" dirty="0" smtClean="0"/>
              </a:p>
              <a:p>
                <a:pPr marL="0" indent="0">
                  <a:buNone/>
                </a:pPr>
                <a:endParaRPr lang="ru-RU" dirty="0" smtClean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887" r="-444" b="-25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92480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Теория вероятностей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Чтобы изучить математическую статистику надо будет познакомиться с элементами теории вероятности.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400" dirty="0" smtClean="0"/>
              <a:t>Вы узнаете</a:t>
            </a:r>
          </a:p>
          <a:p>
            <a:r>
              <a:rPr lang="ru-RU" sz="2400" dirty="0" smtClean="0"/>
              <a:t>Что такое вероятность, как ее вычислять в разных примерах</a:t>
            </a:r>
            <a:r>
              <a:rPr lang="en-US" sz="2400" dirty="0" smtClean="0"/>
              <a:t>.</a:t>
            </a:r>
          </a:p>
          <a:p>
            <a:r>
              <a:rPr lang="ru-RU" sz="2400" dirty="0" smtClean="0"/>
              <a:t>Что такое случайная величина, как сосчитать ее среднее значение, как одним числом охарактеризовать ее </a:t>
            </a:r>
            <a:r>
              <a:rPr lang="en-US" sz="2400" dirty="0" smtClean="0"/>
              <a:t>“</a:t>
            </a:r>
            <a:r>
              <a:rPr lang="ru-RU" sz="2400" dirty="0" smtClean="0"/>
              <a:t>случайность</a:t>
            </a:r>
            <a:r>
              <a:rPr lang="en-US" sz="2400" dirty="0" smtClean="0"/>
              <a:t>”</a:t>
            </a:r>
            <a:endParaRPr lang="ru-RU" sz="2400" dirty="0" smtClean="0"/>
          </a:p>
          <a:p>
            <a:r>
              <a:rPr lang="ru-RU" sz="2400" dirty="0" smtClean="0"/>
              <a:t>Каким числом охарактеризовать степень связанности двух случайных величин</a:t>
            </a:r>
          </a:p>
          <a:p>
            <a:pPr marL="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250535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000" dirty="0" smtClean="0"/>
              <a:t>Элементы теории вероятностей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000" dirty="0" err="1" smtClean="0"/>
              <a:t>Микроконтрольная</a:t>
            </a:r>
            <a:r>
              <a:rPr lang="ru-RU" sz="2000" dirty="0" smtClean="0"/>
              <a:t> на семинаре </a:t>
            </a:r>
            <a:r>
              <a:rPr lang="en-US" sz="2000" dirty="0" smtClean="0"/>
              <a:t>~</a:t>
            </a:r>
            <a:r>
              <a:rPr lang="ru-RU" sz="2000" dirty="0" smtClean="0"/>
              <a:t>конец сентября  10 баллов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000" dirty="0" smtClean="0"/>
              <a:t>Поточная контрольная  </a:t>
            </a:r>
            <a:r>
              <a:rPr lang="en-US" sz="2000" dirty="0" smtClean="0"/>
              <a:t>~</a:t>
            </a:r>
            <a:r>
              <a:rPr lang="ru-RU" sz="2000" dirty="0" smtClean="0"/>
              <a:t>конец октября  50 баллов</a:t>
            </a:r>
          </a:p>
          <a:p>
            <a:r>
              <a:rPr lang="ru-RU" sz="2000" dirty="0" smtClean="0"/>
              <a:t>Элементы математической статистики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err="1" smtClean="0"/>
              <a:t>Микроконтрольная</a:t>
            </a:r>
            <a:r>
              <a:rPr lang="ru-RU" sz="2000" dirty="0" smtClean="0"/>
              <a:t> на семинаре </a:t>
            </a:r>
            <a:r>
              <a:rPr lang="en-US" sz="2000" dirty="0" smtClean="0"/>
              <a:t>~</a:t>
            </a:r>
            <a:r>
              <a:rPr lang="ru-RU" sz="2000" dirty="0" smtClean="0"/>
              <a:t>первая половина ноября  10 баллов</a:t>
            </a:r>
          </a:p>
          <a:p>
            <a:r>
              <a:rPr lang="ru-RU" sz="2000" dirty="0" smtClean="0"/>
              <a:t>Эконометрика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Письменная поточная контрольная  </a:t>
            </a:r>
            <a:r>
              <a:rPr lang="en-US" sz="2000" dirty="0" smtClean="0"/>
              <a:t>~</a:t>
            </a:r>
            <a:r>
              <a:rPr lang="ru-RU" sz="2000" dirty="0" smtClean="0"/>
              <a:t> декабрь  50 баллов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Практическая контрольная </a:t>
            </a:r>
            <a:r>
              <a:rPr lang="en-US" sz="2000" dirty="0" smtClean="0"/>
              <a:t>~</a:t>
            </a:r>
            <a:r>
              <a:rPr lang="ru-RU" sz="2000" dirty="0" smtClean="0"/>
              <a:t>конец декабря  40 баллов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b="1" dirty="0" smtClean="0"/>
              <a:t>И самое интересное!  </a:t>
            </a:r>
            <a:r>
              <a:rPr lang="ru-RU" sz="2000" dirty="0" smtClean="0"/>
              <a:t>Обязательное практическое  домашнее задание (небольшое самостоятельно эконометрическое исследование!) </a:t>
            </a:r>
            <a:r>
              <a:rPr lang="en-US" sz="2000" dirty="0" smtClean="0"/>
              <a:t>~</a:t>
            </a:r>
            <a:r>
              <a:rPr lang="ru-RU" sz="2000" dirty="0" smtClean="0"/>
              <a:t>середина  декабря  40 баллов</a:t>
            </a:r>
          </a:p>
          <a:p>
            <a:r>
              <a:rPr lang="ru-RU" sz="2000" dirty="0" smtClean="0"/>
              <a:t>Экзамен 80 баллов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0016998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333</Words>
  <Application>Microsoft Office PowerPoint</Application>
  <PresentationFormat>Экран (4:3)</PresentationFormat>
  <Paragraphs>53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Эконометрика.</vt:lpstr>
      <vt:lpstr>Что такое эконометрика и зачем она нужна?</vt:lpstr>
      <vt:lpstr>Схема эконометрического исследования</vt:lpstr>
      <vt:lpstr>Будем считать руками?</vt:lpstr>
      <vt:lpstr>Математическая статистика</vt:lpstr>
      <vt:lpstr>Теория вероятностей</vt:lpstr>
      <vt:lpstr>План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Эконометрика.</dc:title>
  <dc:creator>Artamonov Dmitriy Viacheslavovich</dc:creator>
  <cp:lastModifiedBy>kate</cp:lastModifiedBy>
  <cp:revision>6</cp:revision>
  <dcterms:created xsi:type="dcterms:W3CDTF">2017-04-11T14:08:01Z</dcterms:created>
  <dcterms:modified xsi:type="dcterms:W3CDTF">2018-11-20T13:28:29Z</dcterms:modified>
</cp:coreProperties>
</file>