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9615-728E-4152-B573-78CFD97A3462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B3C4-3474-4A3F-BC63-7C7D1A393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86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9615-728E-4152-B573-78CFD97A3462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B3C4-3474-4A3F-BC63-7C7D1A393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84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9615-728E-4152-B573-78CFD97A3462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B3C4-3474-4A3F-BC63-7C7D1A393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4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9615-728E-4152-B573-78CFD97A3462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B3C4-3474-4A3F-BC63-7C7D1A393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50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9615-728E-4152-B573-78CFD97A3462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B3C4-3474-4A3F-BC63-7C7D1A393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87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9615-728E-4152-B573-78CFD97A3462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B3C4-3474-4A3F-BC63-7C7D1A393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76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9615-728E-4152-B573-78CFD97A3462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B3C4-3474-4A3F-BC63-7C7D1A393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70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9615-728E-4152-B573-78CFD97A3462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B3C4-3474-4A3F-BC63-7C7D1A393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898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9615-728E-4152-B573-78CFD97A3462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B3C4-3474-4A3F-BC63-7C7D1A393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73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9615-728E-4152-B573-78CFD97A3462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B3C4-3474-4A3F-BC63-7C7D1A393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43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9615-728E-4152-B573-78CFD97A3462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B3C4-3474-4A3F-BC63-7C7D1A393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85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49615-728E-4152-B573-78CFD97A3462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FB3C4-3474-4A3F-BC63-7C7D1A393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13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Эконометрика.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Менеджмент</a:t>
            </a:r>
            <a:r>
              <a:rPr lang="ru-RU" smtClean="0"/>
              <a:t>, 4 </a:t>
            </a:r>
            <a:r>
              <a:rPr lang="ru-RU" dirty="0" smtClean="0"/>
              <a:t>семестр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943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эконометрика</a:t>
            </a:r>
            <a:r>
              <a:rPr lang="ru-RU" dirty="0"/>
              <a:t> </a:t>
            </a:r>
            <a:r>
              <a:rPr lang="ru-RU" dirty="0" smtClean="0"/>
              <a:t>и зачем она нужна</a:t>
            </a:r>
            <a:r>
              <a:rPr lang="en-US" dirty="0" smtClean="0"/>
              <a:t>?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sz="2000" dirty="0" smtClean="0"/>
                  <a:t>Приведём один пример: теория говорит, что потребление зависит от дохода</a:t>
                </a:r>
              </a:p>
              <a:p>
                <a:pPr marL="0" indent="0">
                  <a:buNone/>
                </a:pPr>
                <a:r>
                  <a:rPr lang="ru-RU" sz="2000" dirty="0"/>
                  <a:t> </a:t>
                </a:r>
                <a:r>
                  <a:rPr lang="ru-RU" sz="2000" dirty="0" smtClean="0"/>
                  <a:t>   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CONS</m:t>
                    </m:r>
                    <m:r>
                      <a:rPr lang="en-US" sz="200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𝐷𝑃𝐼</m:t>
                        </m:r>
                      </m:e>
                    </m:d>
                  </m:oMath>
                </a14:m>
                <a:endParaRPr lang="en-US" sz="2000" b="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CONS – </a:t>
                </a:r>
                <a:r>
                  <a:rPr lang="ru-RU" sz="2000" dirty="0" smtClean="0"/>
                  <a:t>потребление домашнего хозяйства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DPI </a:t>
                </a:r>
                <a:r>
                  <a:rPr lang="ru-RU" sz="2000" dirty="0" smtClean="0"/>
                  <a:t>- </a:t>
                </a:r>
                <a:r>
                  <a:rPr lang="en-US" sz="2000" dirty="0" smtClean="0"/>
                  <a:t> </a:t>
                </a:r>
                <a:r>
                  <a:rPr lang="ru-RU" sz="2000" dirty="0" smtClean="0"/>
                  <a:t>доход домашнего хозяйства</a:t>
                </a:r>
              </a:p>
              <a:p>
                <a:pPr marL="0" indent="0">
                  <a:buNone/>
                </a:pPr>
                <a:endParaRPr lang="ru-RU" sz="2400" dirty="0" smtClean="0"/>
              </a:p>
              <a:p>
                <a:pPr marL="0" indent="0">
                  <a:buNone/>
                </a:pPr>
                <a:r>
                  <a:rPr lang="ru-RU" sz="2400" b="1" dirty="0" smtClean="0"/>
                  <a:t>Эконометрика</a:t>
                </a:r>
                <a:r>
                  <a:rPr lang="ru-RU" sz="2400" dirty="0" smtClean="0"/>
                  <a:t> позволяет отвечать на вопросы</a:t>
                </a:r>
                <a:endParaRPr lang="ru-RU" sz="2400" dirty="0"/>
              </a:p>
              <a:p>
                <a:pPr marL="0" indent="0">
                  <a:buNone/>
                </a:pPr>
                <a:endParaRPr lang="ru-RU" sz="2400" dirty="0"/>
              </a:p>
              <a:p>
                <a:r>
                  <a:rPr lang="ru-RU" sz="2400" dirty="0" smtClean="0"/>
                  <a:t>Подтверждается ли это на практике</a:t>
                </a:r>
                <a:r>
                  <a:rPr lang="en-US" sz="2400" dirty="0" smtClean="0"/>
                  <a:t>?</a:t>
                </a:r>
              </a:p>
              <a:p>
                <a:r>
                  <a:rPr lang="ru-RU" sz="2400" dirty="0" smtClean="0"/>
                  <a:t>Как </a:t>
                </a:r>
                <a:r>
                  <a:rPr lang="ru-RU" sz="2400" dirty="0"/>
                  <a:t>к</a:t>
                </a:r>
                <a:r>
                  <a:rPr lang="ru-RU" sz="2400" dirty="0" smtClean="0"/>
                  <a:t>оличественно выражается это влияние</a:t>
                </a:r>
                <a:r>
                  <a:rPr lang="en-US" sz="2400" dirty="0" smtClean="0"/>
                  <a:t>?</a:t>
                </a:r>
                <a:endParaRPr lang="ru-RU" sz="2400" dirty="0" smtClean="0"/>
              </a:p>
              <a:p>
                <a:pPr marL="0" indent="0">
                  <a:buNone/>
                </a:pPr>
                <a:endParaRPr lang="ru-RU" sz="2400" dirty="0"/>
              </a:p>
              <a:p>
                <a:pPr marL="0" indent="0">
                  <a:buNone/>
                </a:pPr>
                <a:endParaRPr lang="ru-RU" sz="2400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6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3244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Схема эконометрического исследования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ru-RU" sz="2400" dirty="0" smtClean="0"/>
                  <a:t>Упрощаем форму зависимости</a:t>
                </a:r>
              </a:p>
              <a:p>
                <a:pPr marL="0" indent="0">
                  <a:buNone/>
                </a:pPr>
                <a:r>
                  <a:rPr lang="ru-RU" sz="2400" dirty="0"/>
                  <a:t> </a:t>
                </a:r>
                <a:r>
                  <a:rPr lang="ru-RU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𝐶𝑜𝑛𝑠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2400" b="0" i="1" smtClean="0">
                        <a:latin typeface="Cambria Math"/>
                      </a:rPr>
                      <m:t>α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l-GR" sz="2400" b="0" i="1" smtClean="0">
                        <a:latin typeface="Cambria Math"/>
                      </a:rPr>
                      <m:t>β</m:t>
                    </m:r>
                    <m:r>
                      <a:rPr lang="en-US" sz="2400" b="0" i="1" smtClean="0">
                        <a:latin typeface="Cambria Math"/>
                      </a:rPr>
                      <m:t>∗</m:t>
                    </m:r>
                    <m:r>
                      <a:rPr lang="en-US" sz="2400" b="0" i="1" smtClean="0">
                        <a:latin typeface="Cambria Math"/>
                      </a:rPr>
                      <m:t>𝐷𝑃𝐼</m:t>
                    </m:r>
                  </m:oMath>
                </a14:m>
                <a:endParaRPr lang="en-US" sz="2400" dirty="0" smtClean="0"/>
              </a:p>
              <a:p>
                <a:r>
                  <a:rPr lang="ru-RU" sz="2400" dirty="0" smtClean="0"/>
                  <a:t>Вводим в формулу  случайную ошибку, отражающую влияние на потребление других факторов</a:t>
                </a:r>
              </a:p>
              <a:p>
                <a:pPr marL="0" indent="0">
                  <a:buNone/>
                </a:pPr>
                <a:r>
                  <a:rPr lang="ru-RU" sz="2400" dirty="0" smtClean="0"/>
                  <a:t>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𝐶𝑜𝑛𝑠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2400" b="0" i="1" smtClean="0">
                        <a:latin typeface="Cambria Math"/>
                      </a:rPr>
                      <m:t>α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l-GR" sz="2400" b="0" i="1" smtClean="0">
                        <a:latin typeface="Cambria Math"/>
                      </a:rPr>
                      <m:t>β</m:t>
                    </m:r>
                    <m:r>
                      <a:rPr lang="en-US" sz="2400" b="0" i="1" smtClean="0">
                        <a:latin typeface="Cambria Math"/>
                      </a:rPr>
                      <m:t>∗</m:t>
                    </m:r>
                    <m:r>
                      <a:rPr lang="en-US" sz="2400" b="0" i="1" smtClean="0">
                        <a:latin typeface="Cambria Math"/>
                      </a:rPr>
                      <m:t>𝐷𝑃𝐼</m:t>
                    </m:r>
                    <m:r>
                      <a:rPr lang="ru-RU" sz="2400" b="0" i="1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l-GR" sz="2400" b="0" i="1" smtClean="0">
                        <a:latin typeface="Cambria Math"/>
                      </a:rPr>
                      <m:t>ε</m:t>
                    </m:r>
                  </m:oMath>
                </a14:m>
                <a:endParaRPr lang="ru-RU" sz="2400" dirty="0" smtClean="0"/>
              </a:p>
              <a:p>
                <a:r>
                  <a:rPr lang="ru-RU" sz="2400" dirty="0" smtClean="0"/>
                  <a:t>После обследования домашних хозяйств получаем две выборки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𝐶𝑜𝑛𝑠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𝐷𝑃𝐼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400" b="0" i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ru-RU" sz="2400" dirty="0" smtClean="0"/>
                  <a:t>по ним находим приближенный значения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b="0" i="1" smtClean="0">
                        <a:latin typeface="Cambria Math"/>
                      </a:rPr>
                      <m:t>α</m:t>
                    </m:r>
                  </m:oMath>
                </a14:m>
                <a:r>
                  <a:rPr lang="ru-RU" sz="2400" dirty="0" smtClean="0"/>
                  <a:t> 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b="0" i="1" smtClean="0">
                        <a:latin typeface="Cambria Math"/>
                      </a:rPr>
                      <m:t>β</m:t>
                    </m:r>
                  </m:oMath>
                </a14:m>
                <a:r>
                  <a:rPr lang="ru-RU" sz="2400" dirty="0" smtClean="0"/>
                  <a:t>   !</a:t>
                </a:r>
              </a:p>
              <a:p>
                <a:r>
                  <a:rPr lang="ru-RU" sz="2400" dirty="0" smtClean="0"/>
                  <a:t>Чтобы проверить, влияет ли все-таки доход проверяем предположение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b="0" i="1" smtClean="0">
                        <a:latin typeface="Cambria Math"/>
                      </a:rPr>
                      <m:t>β</m:t>
                    </m:r>
                  </m:oMath>
                </a14:m>
                <a:r>
                  <a:rPr lang="ru-RU" sz="2400" dirty="0" smtClean="0"/>
                  <a:t>=0</a:t>
                </a:r>
              </a:p>
              <a:p>
                <a:r>
                  <a:rPr lang="ru-RU" sz="2400" dirty="0" smtClean="0"/>
                  <a:t>Чтобы понять как влияет – интерпретируем модель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8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3111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Будем считать руками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Разумеется, последние шаги выполняются на компьютере.   Мы будем использовать пакет  </a:t>
            </a:r>
            <a:r>
              <a:rPr lang="en-US" dirty="0" smtClean="0"/>
              <a:t> GRETL</a:t>
            </a:r>
          </a:p>
          <a:p>
            <a:endParaRPr lang="en-US" dirty="0"/>
          </a:p>
          <a:p>
            <a:pPr marL="0" indent="0">
              <a:buNone/>
            </a:pPr>
            <a:r>
              <a:rPr lang="ru-RU" dirty="0" smtClean="0"/>
              <a:t>Поэтому  примерно половина семинаров будет проходить на компьютерах</a:t>
            </a:r>
            <a:endParaRPr lang="ru-RU" dirty="0"/>
          </a:p>
        </p:txBody>
      </p:sp>
      <p:pic>
        <p:nvPicPr>
          <p:cNvPr id="1026" name="Picture 2" descr="C:\Users\artamonov\Desktop\gretl-im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28432"/>
            <a:ext cx="895350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67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Математическая статистика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sz="2400" dirty="0" smtClean="0"/>
                  <a:t>Чтобы научиться проверять предположения типа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b="0" i="1" smtClean="0">
                        <a:latin typeface="Cambria Math"/>
                      </a:rPr>
                      <m:t>β</m:t>
                    </m:r>
                  </m:oMath>
                </a14:m>
                <a:r>
                  <a:rPr lang="ru-RU" sz="2400" dirty="0" smtClean="0"/>
                  <a:t>=0 нам необходимо будет изучить элементы математической статистики.</a:t>
                </a:r>
              </a:p>
              <a:p>
                <a:pPr marL="0" indent="0">
                  <a:buNone/>
                </a:pPr>
                <a:r>
                  <a:rPr lang="ru-RU" dirty="0" smtClean="0"/>
                  <a:t>Вы научитесь:</a:t>
                </a:r>
              </a:p>
              <a:p>
                <a:r>
                  <a:rPr lang="ru-RU" dirty="0" smtClean="0"/>
                  <a:t>Проверять (</a:t>
                </a:r>
                <a:r>
                  <a:rPr lang="ru-RU" b="1" dirty="0" smtClean="0"/>
                  <a:t>и обосновывать вывод</a:t>
                </a:r>
                <a:r>
                  <a:rPr lang="ru-RU" dirty="0" smtClean="0"/>
                  <a:t>!) отличаются ли средние характеристики у двух объектов.</a:t>
                </a:r>
              </a:p>
              <a:p>
                <a:r>
                  <a:rPr lang="ru-RU" dirty="0" smtClean="0"/>
                  <a:t>Проверять (</a:t>
                </a:r>
                <a:r>
                  <a:rPr lang="ru-RU" b="1" dirty="0" smtClean="0"/>
                  <a:t>и обосновывать вывод</a:t>
                </a:r>
                <a:r>
                  <a:rPr lang="ru-RU" dirty="0" smtClean="0"/>
                  <a:t>!) отличаются ли вероятности возникновения двух событий</a:t>
                </a:r>
              </a:p>
              <a:p>
                <a:pPr marL="0" indent="0">
                  <a:buNone/>
                </a:pPr>
                <a:endParaRPr lang="ru-RU" dirty="0" smtClean="0"/>
              </a:p>
              <a:p>
                <a:endParaRPr lang="ru-RU" dirty="0" smtClean="0"/>
              </a:p>
              <a:p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887" r="-444" b="-25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2480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Теория вероятностей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Чтобы изучить математическую статистику надо будет познакомиться с элементами теории вероятности.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Вы узнаете</a:t>
            </a:r>
          </a:p>
          <a:p>
            <a:r>
              <a:rPr lang="ru-RU" sz="2400" dirty="0" smtClean="0"/>
              <a:t>Что такое вероятность, как ее вычислять в разных примерах</a:t>
            </a:r>
            <a:r>
              <a:rPr lang="en-US" sz="2400" dirty="0" smtClean="0"/>
              <a:t>.</a:t>
            </a:r>
          </a:p>
          <a:p>
            <a:r>
              <a:rPr lang="ru-RU" sz="2400" dirty="0" smtClean="0"/>
              <a:t>Что такое случайная величина, как сосчитать ее среднее значение, как одним числом охарактеризовать ее </a:t>
            </a:r>
            <a:r>
              <a:rPr lang="en-US" sz="2400" dirty="0" smtClean="0"/>
              <a:t>“</a:t>
            </a:r>
            <a:r>
              <a:rPr lang="ru-RU" sz="2400" dirty="0" smtClean="0"/>
              <a:t>случайность</a:t>
            </a:r>
            <a:r>
              <a:rPr lang="en-US" sz="2400" dirty="0" smtClean="0"/>
              <a:t>”</a:t>
            </a:r>
            <a:endParaRPr lang="ru-RU" sz="2400" dirty="0" smtClean="0"/>
          </a:p>
          <a:p>
            <a:r>
              <a:rPr lang="ru-RU" sz="2400" dirty="0" smtClean="0"/>
              <a:t>Каким числом охарактеризовать степень связанности двух случайных величин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50535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Элементы теории вероятностей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err="1" smtClean="0"/>
              <a:t>Микроконтрольная</a:t>
            </a:r>
            <a:r>
              <a:rPr lang="ru-RU" sz="2000" dirty="0" smtClean="0"/>
              <a:t> на семинаре </a:t>
            </a:r>
            <a:r>
              <a:rPr lang="en-US" sz="2000" dirty="0" smtClean="0"/>
              <a:t>~</a:t>
            </a:r>
            <a:r>
              <a:rPr lang="ru-RU" sz="2000" dirty="0" smtClean="0"/>
              <a:t>конец сентября  10 баллов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Поточная контрольная  </a:t>
            </a:r>
            <a:r>
              <a:rPr lang="en-US" sz="2000" dirty="0" smtClean="0"/>
              <a:t>~</a:t>
            </a:r>
            <a:r>
              <a:rPr lang="ru-RU" sz="2000" dirty="0" smtClean="0"/>
              <a:t>конец октября  50 баллов</a:t>
            </a:r>
          </a:p>
          <a:p>
            <a:r>
              <a:rPr lang="ru-RU" sz="2000" dirty="0" smtClean="0"/>
              <a:t>Элементы математической статистики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/>
              <a:t>Микроконтрольная</a:t>
            </a:r>
            <a:r>
              <a:rPr lang="ru-RU" sz="2000" dirty="0" smtClean="0"/>
              <a:t> на семинаре </a:t>
            </a:r>
            <a:r>
              <a:rPr lang="en-US" sz="2000" dirty="0" smtClean="0"/>
              <a:t>~</a:t>
            </a:r>
            <a:r>
              <a:rPr lang="ru-RU" sz="2000" dirty="0" smtClean="0"/>
              <a:t>первая половина ноября  10 баллов</a:t>
            </a:r>
          </a:p>
          <a:p>
            <a:r>
              <a:rPr lang="ru-RU" sz="2000" dirty="0" smtClean="0"/>
              <a:t>Эконометрика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Письменная поточная контрольная  </a:t>
            </a:r>
            <a:r>
              <a:rPr lang="en-US" sz="2000" dirty="0" smtClean="0"/>
              <a:t>~</a:t>
            </a:r>
            <a:r>
              <a:rPr lang="ru-RU" sz="2000" dirty="0" smtClean="0"/>
              <a:t> декабрь  50 баллов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Практическая контрольная </a:t>
            </a:r>
            <a:r>
              <a:rPr lang="en-US" sz="2000" dirty="0" smtClean="0"/>
              <a:t>~</a:t>
            </a:r>
            <a:r>
              <a:rPr lang="ru-RU" sz="2000" dirty="0" smtClean="0"/>
              <a:t>конец декабря  40 баллов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И самое интересное!  </a:t>
            </a:r>
            <a:r>
              <a:rPr lang="ru-RU" sz="2000" dirty="0" smtClean="0"/>
              <a:t>Обязательное практическое  домашнее задание (небольшое самостоятельно эконометрическое исследование!) </a:t>
            </a:r>
            <a:r>
              <a:rPr lang="en-US" sz="2000" dirty="0" smtClean="0"/>
              <a:t>~</a:t>
            </a:r>
            <a:r>
              <a:rPr lang="ru-RU" sz="2000" dirty="0" smtClean="0"/>
              <a:t>середина  декабря  40 баллов</a:t>
            </a:r>
          </a:p>
          <a:p>
            <a:r>
              <a:rPr lang="ru-RU" sz="2000" dirty="0" smtClean="0"/>
              <a:t>Экзамен 80 баллов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016998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333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Эконометрика.</vt:lpstr>
      <vt:lpstr>Что такое эконометрика и зачем она нужна?</vt:lpstr>
      <vt:lpstr>Схема эконометрического исследования</vt:lpstr>
      <vt:lpstr>Будем считать руками?</vt:lpstr>
      <vt:lpstr>Математическая статистика</vt:lpstr>
      <vt:lpstr>Теория вероятностей</vt:lpstr>
      <vt:lpstr>План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Эконометрика.</dc:title>
  <dc:creator>Artamonov Dmitriy Viacheslavovich</dc:creator>
  <cp:lastModifiedBy>kate</cp:lastModifiedBy>
  <cp:revision>6</cp:revision>
  <dcterms:created xsi:type="dcterms:W3CDTF">2017-04-11T14:08:01Z</dcterms:created>
  <dcterms:modified xsi:type="dcterms:W3CDTF">2018-11-20T13:28:29Z</dcterms:modified>
</cp:coreProperties>
</file>