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7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s/slide24.xml" ContentType="application/vnd.openxmlformats-officedocument.presentationml.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bookmarkIdSeed="2" saveSubsetFonts="1" showSpecialPlsOnTitleSld="0">
  <p:sldMasterIdLst>
    <p:sldMasterId id="2147483648" r:id="rId1"/>
  </p:sldMasterIdLst>
  <p:notesMasterIdLst>
    <p:notesMasterId r:id="rId3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3C2FFA5D-87B4-456A-9821-1D502468CF0F}">
  <a:tblStyle styleId="{3C2FFA5D-87B4-456A-9821-1D502468CF0F}" styleName="Стиль из темы 1 - акцент 1">
    <a:tblBg>
      <a:fillRef idx="2">
        <a:schemeClr val="accent1"/>
      </a:fillRef>
    </a:tblBg>
    <a:wholeTbl>
      <a:tcTxStyle>
        <a:fontRef idx="minor">
          <a:srgbClr val="00000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2V>
    <a:lastCol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lastCol>
    <a:firstCol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firstCol>
    <a:lastRow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BC89EF96-8CEA-46FF-86C4-4CE0E7609802}" styleName="Светлый стиль 3 — акцент 1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solidFill>
                <a:schemeClr val="accent1"/>
              </a:solidFill>
            </a:ln>
          </a:left>
          <a:right>
            <a:ln w="12700">
              <a:solidFill>
                <a:schemeClr val="accent1"/>
              </a:solidFill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  <a:insideH>
            <a:ln w="12700">
              <a:solidFill>
                <a:schemeClr val="accent1"/>
              </a:solidFill>
            </a:ln>
          </a:insideH>
          <a:insideV>
            <a:ln w="12700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  <a:fill>
          <a:solidFill>
            <a:schemeClr val="accent1">
              <a:alpha val="2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50800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5400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Стиль из темы 2 - акцент 1">
    <a:tblBg>
      <a:fillRef idx="3">
        <a:schemeClr val="accent1"/>
      </a:fillRef>
    </a:tblBg>
    <a:wholeTbl>
      <a:tcTxStyle>
        <a:fontRef idx="minor">
          <a:srgbClr val="00000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  <a:fill>
          <a:solidFill>
            <a:schemeClr val="lt1">
              <a:alpha val="20000"/>
            </a:schemeClr>
          </a:solidFill>
        </a:fill>
      </a:tcStyle>
    </a:band2V>
    <a:lastCol>
      <a:tcStyle>
        <a:tcBdr>
          <a:left>
            <a:lnRef idx="2">
              <a:schemeClr val="lt1"/>
            </a:lnRef>
          </a:left>
        </a:tcBdr>
      </a:tcStyle>
    </a:lastCol>
    <a:firstCol>
      <a:tcStyle>
        <a:tcBdr>
          <a:right>
            <a:lnRef idx="2">
              <a:schemeClr val="lt1"/>
            </a:lnRef>
          </a:right>
        </a:tcBdr>
      </a:tcStyle>
    </a:firstCol>
    <a:lastRow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 w="12700">
              <a:noFill/>
            </a:ln>
          </a:left>
          <a:top>
            <a:ln w="12700">
              <a:noFill/>
            </a:ln>
          </a:top>
        </a:tcBdr>
      </a:tcStyle>
    </a:seCell>
    <a:swCell>
      <a:tcStyle>
        <a:tcBdr>
          <a:right>
            <a:ln w="12700">
              <a:noFill/>
            </a:ln>
          </a:right>
          <a:top>
            <a:ln w="12700">
              <a:noFill/>
            </a:ln>
          </a:top>
        </a:tcBdr>
      </a:tcStyle>
    </a:swCell>
    <a:firstRow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 w="12700">
              <a:noFill/>
            </a:ln>
          </a:bottom>
        </a:tcBdr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09" d="100"/>
          <a:sy n="109" d="100"/>
        </p:scale>
        <p:origin x="636" y="120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 /><Relationship Id="rId39" Type="http://schemas.openxmlformats.org/officeDocument/2006/relationships/tableStyles" Target="tableStyles.xml" /><Relationship Id="rId40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E267187-95A5-4E97-959A-A596E65ADC7F}" type="datetimeFigureOut">
              <a:rPr lang="ru-RU"/>
              <a:t/>
            </a:fld>
            <a:endParaRPr lang="ru-RU"/>
          </a:p>
        </p:txBody>
      </p:sp>
      <p:sp>
        <p:nvSpPr>
          <p:cNvPr id="4" name="Образ слайда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1219200" y="3300413"/>
            <a:ext cx="9753600" cy="2700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8F4B4BC-1E2A-48AB-A0EF-ED5E54512A6C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3" Type="http://schemas.openxmlformats.org/officeDocument/2006/relationships/hyperlink" Target="http://publication.pravo.gov.ru/Document/View/0001202111300127?index=0" TargetMode="External"/><Relationship Id="rId4" Type="http://schemas.openxmlformats.org/officeDocument/2006/relationships/hyperlink" Target="https://www.econ.msu.ru/sys/raw.php?o=81539&amp;p=attachment" TargetMode="Externa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ChangeAspect="1" noGrp="1" noRot="1" noTextEdit="1"/>
          </p:cNvSpPr>
          <p:nvPr>
            <p:ph type="sldImg"/>
          </p:nvPr>
        </p:nvSpPr>
        <p:spPr bwMode="auto"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/>
            <a:normAutofit/>
          </a:bodyPr>
          <a:lstStyle/>
          <a:p>
            <a:pPr>
              <a:defRPr/>
            </a:pPr>
            <a:r>
              <a:rPr lang="ru-RU"/>
              <a:t>Нормативно-правовые документы: </a:t>
            </a:r>
            <a:endParaRPr/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1) </a:t>
            </a:r>
            <a:r>
              <a:rPr lang="ru-RU" sz="1200">
                <a:solidFill>
                  <a:schemeClr val="tx1"/>
                </a:solidFill>
                <a:latin typeface="Calibri"/>
                <a:ea typeface="Arial"/>
                <a:cs typeface="Arial"/>
              </a:rPr>
              <a:t>Положение о подготовке научных и научно-педагогических кадров в аспирантуре (адъюнктуре), утв. Постановление Правительства РФ № 2122 от 30.11.2021 г.</a:t>
            </a: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2) </a:t>
            </a:r>
            <a:r>
              <a:rPr lang="ru-RU" sz="1200" u="sng">
                <a:solidFill>
                  <a:schemeClr val="tx1"/>
                </a:solidFill>
                <a:latin typeface="Calibri"/>
                <a:ea typeface="Arial"/>
                <a:cs typeface="Arial"/>
                <a:hlinkClick r:id="rId3" tooltip="http://publication.pravo.gov.ru/Document/View/0001202111300127?index=0"/>
              </a:rPr>
              <a:t>Приказ Министерства науки и высшего образования РФ от 6 августа 2021 г. № 721 "Об утверждении Порядка приема на обучение по образовательным программам высшего образования - программам подготовки научных и научно-педагогических кадров в аспирантуре"</a:t>
            </a: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3) </a:t>
            </a:r>
            <a:r>
              <a:rPr lang="ru-RU" sz="1200">
                <a:solidFill>
                  <a:schemeClr val="tx1"/>
                </a:solidFill>
                <a:latin typeface="Calibri"/>
                <a:ea typeface="Arial"/>
                <a:cs typeface="Arial"/>
              </a:rPr>
              <a:t>Приказ МГУ №1216 24.11.2021 об утв. Требований к основным профессиональным образовательные программам послевузовского профессионального образования в аспирантуре,   устанавливаемые Московским государственным университетом имени М.В. Ломоносова</a:t>
            </a:r>
            <a:endParaRPr/>
          </a:p>
          <a:p>
            <a:pPr>
              <a:defRPr/>
            </a:pPr>
            <a:r>
              <a:rPr lang="ru-RU" sz="1200">
                <a:solidFill>
                  <a:schemeClr val="tx1"/>
                </a:solidFill>
                <a:latin typeface="Calibri"/>
                <a:ea typeface="Arial"/>
                <a:cs typeface="Arial"/>
              </a:rPr>
              <a:t>4) </a:t>
            </a:r>
            <a:r>
              <a:rPr lang="ru-RU" sz="1200" u="sng">
                <a:solidFill>
                  <a:schemeClr val="tx1"/>
                </a:solidFill>
                <a:latin typeface="Calibri"/>
                <a:ea typeface="Arial"/>
                <a:cs typeface="Arial"/>
                <a:hlinkClick r:id="rId4" tooltip="https://www.econ.msu.ru/sys/raw.php?o=81539&amp;p=attachment"/>
              </a:rPr>
              <a:t>Приказ Ректора МГУ №1250 от 25.11.2021 "О внесении изменений в образовательные стандарты высшего образования, самостоятельно устанавливаемые Московским государственным университетом имени М.В. Ломоносова"</a:t>
            </a: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endParaRPr lang="ru-RU">
              <a:latin typeface="Times New Roman"/>
              <a:cs typeface="Times New Roman"/>
            </a:endParaRP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fld id="{0C8AC5C7-48F0-4B64-824B-36A7532BEAD2}" type="slidenum">
              <a:rPr lang="ru-RU"/>
              <a:t/>
            </a:fld>
            <a:endParaRPr lang="ru-RU"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Саша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A8F4B4BC-1E2A-48AB-A0EF-ED5E54512A6C}" type="slidenum">
              <a:rPr lang="ru-RU"/>
              <a:t/>
            </a:fld>
            <a:endParaRPr lang="ru-RU"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/>
              <a:buChar char=""/>
              <a:defRPr/>
            </a:pPr>
            <a:r>
              <a:rPr lang="ru-RU" sz="1200"/>
              <a:t>Модуль </a:t>
            </a:r>
            <a:r>
              <a:rPr lang="en-US" sz="1200"/>
              <a:t>I </a:t>
            </a:r>
            <a:r>
              <a:rPr lang="ru-RU" sz="1200"/>
              <a:t>* (выбор из 2-х курсов)</a:t>
            </a:r>
            <a:endParaRPr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ru-RU" sz="1200" b="0" i="0" u="none" strike="noStrike">
                <a:latin typeface="Arial"/>
              </a:rPr>
              <a:t>Современные методы исследований</a:t>
            </a:r>
            <a:endParaRPr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en-US" sz="1200" b="0" i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Продвинутые методы эмпирических исследований</a:t>
            </a:r>
            <a:endParaRPr lang="ru-RU" sz="1200" b="0" i="0" u="none" strike="noStrike">
              <a:latin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79B394E-2980-4A5E-9E4E-E36E64E43390}" type="slidenum">
              <a:rPr lang="ru-RU"/>
              <a:t/>
            </a:fld>
            <a:endParaRPr lang="ru-RU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bg>
      <p:bgPr shadeToTitle="0">
        <a:blipFill>
          <a:blip r:embed="rId2">
            <a:lum/>
          </a:blip>
          <a:srcRect l="0" t="980" r="0" b="980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31618" y="1143145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1618" y="36228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D2435B-6507-4F73-8A42-BE19A53CE618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83DE470-C878-4F6C-BCD5-974F0F1019F2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0A7EB0-03F9-4D18-BCDC-4E8702E94B36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bg>
      <p:bgPr shadeToTitle="0">
        <a:blipFill>
          <a:blip r:embed="rId2">
            <a:lum/>
          </a:blip>
          <a:srcRect l="0" t="980" r="0" b="980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29042" y="365125"/>
            <a:ext cx="9479976" cy="1325563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29042" y="1825625"/>
            <a:ext cx="9479976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AA2F1C4-C421-4BF3-8BB8-59FBEDE4BAA9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A09BED4-DF4F-4E29-8781-87A5F10C5831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6911CD-B8A8-40CB-BAFA-BB71F6B2FAF7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C64B2AD-8B19-4463-B0F2-DA109C0F272B}" type="datetime1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1F0FA7-C251-41A7-9DCD-913E51A38B77}" type="datetime1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179AE08-C730-4DFD-A0CB-F5E4EF500A99}" type="datetime1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940FB10-723D-45FD-A0AC-990652E9D2E9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A70292-154E-47C2-BDA9-962951EBE990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0D9C68-D83A-47E3-97BC-4F1508C9CCC5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24B3A1-78F6-4659-A303-F1217D5A45E2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1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hyperlink" Target="https://my.econ.msu.ru/" TargetMode="External"/><Relationship Id="rId5" Type="http://schemas.openxmlformats.org/officeDocument/2006/relationships/hyperlink" Target="https://phd.msu.ru/" TargetMode="External"/><Relationship Id="rId6" Type="http://schemas.openxmlformats.org/officeDocument/2006/relationships/hyperlink" Target="https://www.econ.msu.ru/elibrary/is/inst_subs/#top" TargetMode="External"/><Relationship Id="rId7" Type="http://schemas.openxmlformats.org/officeDocument/2006/relationships/hyperlink" Target="https://www.econ.msu.ru/elibrary/is/inst_subs/Category.20201111155241_8945/" TargetMode="Externa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hyperlink" Target="https://on.econ.msu.ru/" TargetMode="Externa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zp325@yandex.ru" TargetMode="External"/><Relationship Id="rId3" Type="http://schemas.openxmlformats.org/officeDocument/2006/relationships/image" Target="../media/image17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hyperlink" Target="https://www.mos.ru/pgu/ru/services/link/652/?onsite_from=7532" TargetMode="External"/><Relationship Id="rId4" Type="http://schemas.openxmlformats.org/officeDocument/2006/relationships/image" Target="../media/image18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hyperlink" Target="https://www.econ.msu.ru/departments/profcom/" TargetMode="External"/><Relationship Id="rId4" Type="http://schemas.openxmlformats.org/officeDocument/2006/relationships/hyperlink" Target="https://msuprof.com/" TargetMode="Externa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hyperlink" Target="https://www.econ.msu.ru/students/pg/" TargetMode="External"/><Relationship Id="rId4" Type="http://schemas.openxmlformats.org/officeDocument/2006/relationships/image" Target="../media/image19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17.png"/><Relationship Id="rId4" Type="http://schemas.openxmlformats.org/officeDocument/2006/relationships/image" Target="../media/image21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hyperlink" Target="http://gaidaruniversity.ru/methodology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hyperlink" Target="mailto:almalzev@mail.ru" TargetMode="External"/><Relationship Id="rId6" Type="http://schemas.openxmlformats.org/officeDocument/2006/relationships/hyperlink" Target="mailto:phd.econ@org.msu.ru" TargetMode="External"/><Relationship Id="rId7" Type="http://schemas.openxmlformats.org/officeDocument/2006/relationships/image" Target="../media/image6.jpg"/><Relationship Id="rId8" Type="http://schemas.openxmlformats.org/officeDocument/2006/relationships/image" Target="../media/image7.jp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23.png"/><Relationship Id="rId4" Type="http://schemas.openxmlformats.org/officeDocument/2006/relationships/hyperlink" Target="https://on.econ.msu.ru/course/view.php?id=3371" TargetMode="Externa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hyperlink" Target="https://forms.yandex.ru/u/66e2bd7684227c26349df493/" TargetMode="External"/><Relationship Id="rId4" Type="http://schemas.openxmlformats.org/officeDocument/2006/relationships/hyperlink" Target="https://disk.yandex.ru/i/i09v5snZqddU5w" TargetMode="External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econ.msu.ru/sys/raw.php?o=83457&amp;p=attachment" TargetMode="External"/><Relationship Id="rId3" Type="http://schemas.openxmlformats.org/officeDocument/2006/relationships/hyperlink" Target="https://base.garant.ru/403137971/2752b95199862dd7904759ddec0d7547/#block_1013" TargetMode="External"/><Relationship Id="rId4" Type="http://schemas.openxmlformats.org/officeDocument/2006/relationships/hyperlink" Target="https://drive.google.com/file/d/1MBAYF98bKTP99KPStGdfOGCku-stxfZY/view?usp=sharing" TargetMode="External"/><Relationship Id="rId5" Type="http://schemas.openxmlformats.org/officeDocument/2006/relationships/image" Target="../media/image3.jp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hyperlink" Target="https://drive.google.com/file/d/1MBAYF98bKTP99KPStGdfOGCku-stxfZY/view" TargetMode="External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jpg"/><Relationship Id="rId6" Type="http://schemas.openxmlformats.org/officeDocument/2006/relationships/image" Target="../media/image21.jp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rive.google.com/file/d/1MBAYF98bKTP99KPStGdfOGCku-stxfZY/view" TargetMode="External"/><Relationship Id="rId3" Type="http://schemas.openxmlformats.org/officeDocument/2006/relationships/image" Target="../media/image3.jp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hyperlink" Target="https://www.econ.msu.ru/science/phd/" TargetMode="Externa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hyperlink" Target="http://www.consultant.ru/document/cons_doc_LAW_140174/" TargetMode="External"/><Relationship Id="rId4" Type="http://schemas.openxmlformats.org/officeDocument/2006/relationships/hyperlink" Target="https://www.econ.msu.ru/sys/raw.php?o=91401&amp;p=attachment" TargetMode="External"/><Relationship Id="rId5" Type="http://schemas.openxmlformats.org/officeDocument/2006/relationships/hyperlink" Target="https://www.econ.msu.ru/sys/raw.php?o=83457&amp;p=attachment" TargetMode="Externa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.jp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phd.econ@org.msu.ru" TargetMode="External"/><Relationship Id="rId3" Type="http://schemas.openxmlformats.org/officeDocument/2006/relationships/hyperlink" Target="https://www.econ.msu.ru/students/pg/about/" TargetMode="External"/><Relationship Id="rId4" Type="http://schemas.openxmlformats.org/officeDocument/2006/relationships/image" Target="../media/image3.jp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econ.msu.ru/students/pg/about/" TargetMode="External"/><Relationship Id="rId3" Type="http://schemas.openxmlformats.org/officeDocument/2006/relationships/image" Target="../media/image35.png"/><Relationship Id="rId4" Type="http://schemas.openxmlformats.org/officeDocument/2006/relationships/image" Target="../media/image3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hyperlink" Target="https://www.econ.msu.ru/sys/raw.php?o=56603&amp;p=attachment" TargetMode="External"/><Relationship Id="rId4" Type="http://schemas.openxmlformats.org/officeDocument/2006/relationships/hyperlink" Target="https://www.econ.msu.ru/sys/raw.php?o=81758&amp;p=attachment" TargetMode="Externa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3.jpg"/><Relationship Id="rId4" Type="http://schemas.openxmlformats.org/officeDocument/2006/relationships/image" Target="../media/image15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67281" y="1196752"/>
            <a:ext cx="8208912" cy="2592288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Autofit/>
          </a:bodyPr>
          <a:lstStyle/>
          <a:p>
            <a:pPr>
              <a:defRPr/>
            </a:pPr>
            <a:r>
              <a:rPr lang="ru-RU" sz="4400">
                <a:ea typeface="Cambria Math"/>
              </a:rPr>
              <a:t>ОБЩЕЕ СОБРАНИЕ</a:t>
            </a:r>
            <a:br>
              <a:rPr lang="ru-RU" sz="4400">
                <a:ea typeface="Cambria Math"/>
              </a:rPr>
            </a:br>
            <a:r>
              <a:rPr lang="ru-RU" sz="4400">
                <a:ea typeface="Cambria Math"/>
              </a:rPr>
              <a:t> АСПИРАНТОВ</a:t>
            </a:r>
            <a:br>
              <a:rPr lang="ru-RU" sz="4400">
                <a:ea typeface="Cambria Math"/>
              </a:rPr>
            </a:br>
            <a:r>
              <a:rPr lang="ru-RU" sz="4400">
                <a:ea typeface="Cambria Math"/>
              </a:rPr>
              <a:t>ЭКОНОМИЧЕСКОГО ФАКУЛЬТЕТА</a:t>
            </a:r>
            <a:br>
              <a:rPr lang="ru-RU" sz="4400">
                <a:ea typeface="Cambria Math"/>
              </a:rPr>
            </a:br>
            <a:r>
              <a:rPr lang="ru-RU" sz="4400">
                <a:ea typeface="Cambria Math"/>
              </a:rPr>
              <a:t>1 курса</a:t>
            </a:r>
            <a:endParaRPr sz="7200">
              <a:ea typeface="Cambria Math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63352" y="5589240"/>
            <a:ext cx="38555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000" b="1" cap="none" spc="0">
                <a:ln w="0"/>
                <a:solidFill>
                  <a:srgbClr val="7030A0"/>
                </a:solidFill>
              </a:rPr>
              <a:t>Аспиранты 1 курса</a:t>
            </a:r>
            <a:endParaRPr/>
          </a:p>
          <a:p>
            <a:pPr algn="ctr">
              <a:defRPr/>
            </a:pPr>
            <a:r>
              <a:rPr lang="ru-RU" sz="2000" b="1" cap="none" spc="0">
                <a:ln w="0"/>
                <a:solidFill>
                  <a:srgbClr val="7030A0"/>
                </a:solidFill>
              </a:rPr>
              <a:t>ЭФ МГУ имени М.В. Ломоносова</a:t>
            </a:r>
            <a:endParaRPr b="1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ru-RU" sz="2000" b="1">
                <a:ln w="0"/>
                <a:solidFill>
                  <a:srgbClr val="7030A0"/>
                </a:solidFill>
              </a:rPr>
              <a:t>25.09.2024 года, 18.00, П-3</a:t>
            </a:r>
            <a:endParaRPr b="1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309176" y="57352"/>
            <a:ext cx="8163088" cy="164046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>
                <a:solidFill>
                  <a:srgbClr val="002060"/>
                </a:solidFill>
                <a:ea typeface="Cambria Math"/>
              </a:rPr>
              <a:t>Электронные ресурсы,</a:t>
            </a:r>
            <a:br>
              <a:rPr lang="ru-RU" sz="3600">
                <a:solidFill>
                  <a:srgbClr val="002060"/>
                </a:solidFill>
                <a:ea typeface="Cambria Math"/>
              </a:rPr>
            </a:br>
            <a:r>
              <a:rPr lang="ru-RU" sz="3600">
                <a:solidFill>
                  <a:srgbClr val="002060"/>
                </a:solidFill>
                <a:ea typeface="Cambria Math"/>
              </a:rPr>
              <a:t> поддерживающие процесс обучения</a:t>
            </a:r>
            <a:br>
              <a:rPr lang="ru-RU" sz="3600">
                <a:solidFill>
                  <a:srgbClr val="002060"/>
                </a:solidFill>
                <a:ea typeface="Cambria Math"/>
              </a:rPr>
            </a:br>
            <a:r>
              <a:rPr lang="ru-RU" sz="3600">
                <a:solidFill>
                  <a:srgbClr val="002060"/>
                </a:solidFill>
                <a:ea typeface="Cambria Math"/>
              </a:rPr>
              <a:t> на экономическом факультете</a:t>
            </a:r>
            <a:endParaRPr lang="ru-RU" sz="36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-19230"/>
            <a:ext cx="896815" cy="8968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234648" y="1697816"/>
            <a:ext cx="9028982" cy="4968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2000"/>
              <a:t>Сайт факультета: </a:t>
            </a:r>
            <a:r>
              <a:rPr lang="en-US" sz="2000">
                <a:solidFill>
                  <a:schemeClr val="accent1"/>
                </a:solidFill>
              </a:rPr>
              <a:t>econ.msu.ru</a:t>
            </a:r>
            <a:r>
              <a:rPr lang="ru-RU" sz="2000">
                <a:solidFill>
                  <a:schemeClr val="accent1"/>
                </a:solidFill>
              </a:rPr>
              <a:t> </a:t>
            </a:r>
            <a:endParaRPr sz="2000"/>
          </a:p>
          <a:p>
            <a:pPr>
              <a:defRPr/>
            </a:pPr>
            <a:r>
              <a:rPr lang="ru-RU" sz="2000"/>
              <a:t>Расписание:</a:t>
            </a:r>
            <a:r>
              <a:rPr lang="ru-RU" sz="2000">
                <a:solidFill>
                  <a:srgbClr val="000000"/>
                </a:solidFill>
              </a:rPr>
              <a:t> </a:t>
            </a:r>
            <a:r>
              <a:rPr lang="ru-RU" sz="2000">
                <a:solidFill>
                  <a:schemeClr val="accent1"/>
                </a:solidFill>
              </a:rPr>
              <a:t>cacs.ws или на </a:t>
            </a:r>
            <a:r>
              <a:rPr lang="ru-RU" sz="2000" u="sng">
                <a:solidFill>
                  <a:schemeClr val="accent1"/>
                </a:solidFill>
                <a:hlinkClick r:id="rId4" tooltip="https://my.econ.msu.ru/"/>
              </a:rPr>
              <a:t>https://my.econ.msu.ru/</a:t>
            </a:r>
            <a:endParaRPr lang="ru-RU" sz="2000">
              <a:solidFill>
                <a:schemeClr val="accent1"/>
              </a:solidFill>
            </a:endParaRPr>
          </a:p>
          <a:p>
            <a:pPr algn="l">
              <a:defRPr/>
            </a:pPr>
            <a:endParaRPr lang="en-US" sz="2000">
              <a:solidFill>
                <a:schemeClr val="accent1"/>
              </a:solidFill>
            </a:endParaRPr>
          </a:p>
          <a:p>
            <a:pPr>
              <a:defRPr/>
            </a:pPr>
            <a:r>
              <a:rPr lang="ru-RU" sz="2000" b="1" u="sng">
                <a:solidFill>
                  <a:srgbClr val="002060"/>
                </a:solidFill>
              </a:rPr>
              <a:t>Вход возможен только через личные логин и пароль:</a:t>
            </a:r>
            <a:endParaRPr sz="2000"/>
          </a:p>
          <a:p>
            <a:pPr algn="l">
              <a:defRPr/>
            </a:pPr>
            <a:r>
              <a:rPr lang="ru-RU" sz="2000" u="sng"/>
              <a:t>Учебные порталы</a:t>
            </a:r>
            <a:r>
              <a:rPr lang="ru-RU" sz="2000"/>
              <a:t>: </a:t>
            </a:r>
            <a:r>
              <a:rPr lang="en-US" sz="2000">
                <a:solidFill>
                  <a:srgbClr val="0070C0"/>
                </a:solidFill>
              </a:rPr>
              <a:t>on.econ.msu.ru</a:t>
            </a:r>
            <a:endParaRPr lang="ru-RU" sz="2000">
              <a:solidFill>
                <a:srgbClr val="0070C0"/>
              </a:solidFill>
            </a:endParaRPr>
          </a:p>
          <a:p>
            <a:pPr algn="l">
              <a:defRPr/>
            </a:pPr>
            <a:r>
              <a:rPr lang="ru-RU" sz="2000">
                <a:solidFill>
                  <a:schemeClr val="accent1"/>
                </a:solidFill>
              </a:rPr>
              <a:t>                                   </a:t>
            </a:r>
            <a:r>
              <a:rPr lang="en-US" sz="2000">
                <a:solidFill>
                  <a:schemeClr val="accent1"/>
                </a:solidFill>
              </a:rPr>
              <a:t>my.econ.msu.ru</a:t>
            </a:r>
            <a:r>
              <a:rPr lang="ru-RU" sz="2000">
                <a:solidFill>
                  <a:schemeClr val="accent1"/>
                </a:solidFill>
              </a:rPr>
              <a:t> </a:t>
            </a:r>
            <a:endParaRPr sz="2000"/>
          </a:p>
          <a:p>
            <a:pPr algn="l">
              <a:defRPr/>
            </a:pPr>
            <a:endParaRPr sz="2000"/>
          </a:p>
          <a:p>
            <a:pPr algn="l">
              <a:defRPr/>
            </a:pPr>
            <a:r>
              <a:rPr lang="ru-RU" sz="2000" u="sng"/>
              <a:t>Личный кабинет аспиранта МГУ</a:t>
            </a:r>
            <a:endParaRPr sz="2000" u="sng"/>
          </a:p>
          <a:p>
            <a:pPr algn="l">
              <a:defRPr/>
            </a:pPr>
            <a:r>
              <a:rPr lang="ru-RU" sz="2000" u="sng"/>
              <a:t>в системе АИС аспиран</a:t>
            </a:r>
            <a:r>
              <a:rPr lang="ru-RU" sz="2000"/>
              <a:t>т: </a:t>
            </a:r>
            <a:r>
              <a:rPr lang="en-US" sz="2000" u="sng">
                <a:solidFill>
                  <a:schemeClr val="accent1"/>
                </a:solidFill>
                <a:hlinkClick r:id="rId5" tooltip="https://phd.msu.ru/"/>
              </a:rPr>
              <a:t>https://phd.msu.ru</a:t>
            </a:r>
            <a:endParaRPr lang="ru-RU" sz="2000">
              <a:solidFill>
                <a:schemeClr val="accent1"/>
              </a:solidFill>
            </a:endParaRPr>
          </a:p>
          <a:p>
            <a:pPr algn="l">
              <a:defRPr/>
            </a:pPr>
            <a:endParaRPr lang="en-US" sz="2000">
              <a:solidFill>
                <a:schemeClr val="accent1"/>
              </a:solidFill>
            </a:endParaRPr>
          </a:p>
          <a:p>
            <a:pPr algn="l">
              <a:defRPr/>
            </a:pPr>
            <a:r>
              <a:rPr lang="ru-RU" sz="2000"/>
              <a:t>Лицензионная подписка (</a:t>
            </a:r>
            <a:r>
              <a:rPr lang="en-US" sz="2000"/>
              <a:t>Microsoft)</a:t>
            </a:r>
            <a:r>
              <a:rPr lang="ru-RU" sz="2000"/>
              <a:t>:</a:t>
            </a:r>
            <a:r>
              <a:rPr lang="en-US" sz="2000"/>
              <a:t>  </a:t>
            </a:r>
            <a:r>
              <a:rPr lang="en-US" sz="2000">
                <a:solidFill>
                  <a:schemeClr val="accent1"/>
                </a:solidFill>
              </a:rPr>
              <a:t>office.com</a:t>
            </a:r>
            <a:r>
              <a:rPr lang="ru-RU" sz="2000">
                <a:solidFill>
                  <a:schemeClr val="accent1"/>
                </a:solidFill>
              </a:rPr>
              <a:t> </a:t>
            </a:r>
            <a:endParaRPr lang="ru-RU" sz="2000"/>
          </a:p>
          <a:p>
            <a:pPr algn="l">
              <a:defRPr/>
            </a:pPr>
            <a:r>
              <a:rPr lang="ru-RU" sz="2000"/>
              <a:t>ИСТИНА - Интеллектуальная Система Тематического Исследования</a:t>
            </a:r>
            <a:r>
              <a:rPr lang="en-US" sz="2000"/>
              <a:t> </a:t>
            </a:r>
            <a:r>
              <a:rPr lang="ru-RU" sz="2000"/>
              <a:t>Наукометрических данных: </a:t>
            </a:r>
            <a:r>
              <a:rPr lang="en-US" sz="2000">
                <a:solidFill>
                  <a:schemeClr val="accent1"/>
                </a:solidFill>
              </a:rPr>
              <a:t>istina.msu.ru</a:t>
            </a:r>
            <a:r>
              <a:rPr lang="ru-RU" sz="2000">
                <a:solidFill>
                  <a:schemeClr val="accent1"/>
                </a:solidFill>
              </a:rPr>
              <a:t> (здесь выкладываются опубликованные статьи и выступления на конференциях) </a:t>
            </a:r>
            <a:endParaRPr sz="2000"/>
          </a:p>
          <a:p>
            <a:pPr algn="l">
              <a:defRPr/>
            </a:pPr>
            <a:r>
              <a:rPr lang="ru-RU" sz="2000"/>
              <a:t>Институциональная подписка ЭФ МГУ: </a:t>
            </a:r>
            <a:r>
              <a:rPr lang="ru-RU" sz="2000" u="sng">
                <a:solidFill>
                  <a:schemeClr val="accent1"/>
                </a:solidFill>
                <a:hlinkClick r:id="rId6" tooltip="https://www.econ.msu.ru/elibrary/is/inst_subs/#top"/>
              </a:rPr>
              <a:t>ссылка</a:t>
            </a:r>
            <a:endParaRPr lang="ru-RU" sz="2000">
              <a:solidFill>
                <a:schemeClr val="accent1"/>
              </a:solidFill>
            </a:endParaRPr>
          </a:p>
          <a:p>
            <a:pPr>
              <a:defRPr/>
            </a:pPr>
            <a:r>
              <a:rPr lang="ru-RU" sz="2000"/>
              <a:t>Как пользоваться институциональной подпиской: </a:t>
            </a:r>
            <a:r>
              <a:rPr lang="ru-RU" sz="2000" u="sng">
                <a:solidFill>
                  <a:schemeClr val="accent1"/>
                </a:solidFill>
                <a:hlinkClick r:id="rId7" tooltip="https://www.econ.msu.ru/elibrary/is/inst_subs/Category.20201111155241_8945/"/>
              </a:rPr>
              <a:t>ссылка</a:t>
            </a:r>
            <a:endParaRPr lang="ru-RU" sz="200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896815" y="0"/>
            <a:ext cx="797300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000" b="1">
                <a:solidFill>
                  <a:schemeClr val="bg1"/>
                </a:solidFill>
                <a:latin typeface="Calibri Light"/>
              </a:rPr>
              <a:t>Пароли для входа на on.econ </a:t>
            </a:r>
            <a:endParaRPr sz="40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-19230"/>
            <a:ext cx="896815" cy="8968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160184" y="1340367"/>
            <a:ext cx="88071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buFont typeface="Arial"/>
              <a:buNone/>
              <a:defRPr/>
            </a:pPr>
            <a:r>
              <a:rPr lang="ru-RU" sz="2400"/>
              <a:t>Вы получили на свою почту </a:t>
            </a:r>
            <a:r>
              <a:rPr lang="ru-RU" sz="2400" b="1"/>
              <a:t>логин и пароль </a:t>
            </a:r>
            <a:r>
              <a:rPr lang="ru-RU" sz="2400"/>
              <a:t>для доступа на</a:t>
            </a:r>
            <a:r>
              <a:rPr lang="ru-RU" sz="2400" b="1"/>
              <a:t> </a:t>
            </a:r>
            <a:r>
              <a:rPr lang="ru-RU" sz="2400" b="1" u="sng">
                <a:solidFill>
                  <a:schemeClr val="tx1"/>
                </a:solidFill>
                <a:hlinkClick r:id="rId3" tooltip="https://on.econ.msu.ru/"/>
              </a:rPr>
              <a:t>on.econ </a:t>
            </a:r>
            <a:r>
              <a:rPr lang="ru-RU" sz="2400" b="1">
                <a:solidFill>
                  <a:schemeClr val="tx1"/>
                </a:solidFill>
              </a:rPr>
              <a:t>. </a:t>
            </a:r>
            <a:r>
              <a:rPr lang="ru-RU" sz="2400">
                <a:solidFill>
                  <a:schemeClr val="tx1"/>
                </a:solidFill>
              </a:rPr>
              <a:t>Это учебный портал ЭФ МГУ, где размещается информация </a:t>
            </a:r>
            <a:r>
              <a:rPr lang="ru-RU" sz="2400" b="1">
                <a:solidFill>
                  <a:schemeClr val="tx1"/>
                </a:solidFill>
              </a:rPr>
              <a:t>о дисциплинах: КТП, материалы курса, задания.</a:t>
            </a:r>
            <a:endParaRPr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96814" y="3278057"/>
            <a:ext cx="797300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000" b="1">
                <a:solidFill>
                  <a:schemeClr val="bg1"/>
                </a:solidFill>
                <a:latin typeface="Calibri Light"/>
              </a:rPr>
              <a:t>Аспирантские удостоверения</a:t>
            </a:r>
            <a:endParaRPr sz="400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160184" y="4653136"/>
            <a:ext cx="87096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ru-RU" sz="2400"/>
              <a:t>Если Вы не получили аспирантское удостоверение 25.09.2024 года, его </a:t>
            </a:r>
            <a:r>
              <a:rPr lang="ru-RU" sz="2400" b="1"/>
              <a:t>можно получить до 07 октября 2024 г. </a:t>
            </a:r>
            <a:r>
              <a:rPr lang="ru-RU" sz="2400"/>
              <a:t>в отделе аспирантуры (каб. 562)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/>
            </a:fld>
            <a:endParaRPr lang="ru-RU"/>
          </a:p>
        </p:txBody>
      </p:sp>
      <p:grpSp>
        <p:nvGrpSpPr>
          <p:cNvPr id="9" name="Группа 8"/>
          <p:cNvGrpSpPr/>
          <p:nvPr/>
        </p:nvGrpSpPr>
        <p:grpSpPr bwMode="auto">
          <a:xfrm>
            <a:off x="263352" y="3031147"/>
            <a:ext cx="9958062" cy="2990141"/>
            <a:chOff x="331028" y="3031147"/>
            <a:chExt cx="11528460" cy="2990141"/>
          </a:xfrm>
        </p:grpSpPr>
        <p:sp>
          <p:nvSpPr>
            <p:cNvPr id="10" name="Полилиния: фигура 9"/>
            <p:cNvSpPr/>
            <p:nvPr/>
          </p:nvSpPr>
          <p:spPr bwMode="auto">
            <a:xfrm>
              <a:off x="331028" y="3031147"/>
              <a:ext cx="5404718" cy="1008000"/>
            </a:xfrm>
            <a:custGeom>
              <a:avLst/>
              <a:gdLst>
                <a:gd name="connsiteX0" fmla="*/ 0 w 3399111"/>
                <a:gd name="connsiteY0" fmla="*/ 0 h 815019"/>
                <a:gd name="connsiteX1" fmla="*/ 3399111 w 3399111"/>
                <a:gd name="connsiteY1" fmla="*/ 0 h 815019"/>
                <a:gd name="connsiteX2" fmla="*/ 3399111 w 3399111"/>
                <a:gd name="connsiteY2" fmla="*/ 815019 h 815019"/>
                <a:gd name="connsiteX3" fmla="*/ 0 w 3399111"/>
                <a:gd name="connsiteY3" fmla="*/ 815019 h 815019"/>
                <a:gd name="connsiteX4" fmla="*/ 0 w 3399111"/>
                <a:gd name="connsiteY4" fmla="*/ 0 h 81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9111" h="815019" fill="norm" stroke="1" extrusionOk="0">
                  <a:moveTo>
                    <a:pt x="0" y="0"/>
                  </a:moveTo>
                  <a:lnTo>
                    <a:pt x="3399111" y="0"/>
                  </a:lnTo>
                  <a:lnTo>
                    <a:pt x="3399111" y="815019"/>
                  </a:lnTo>
                  <a:lnTo>
                    <a:pt x="0" y="8150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defRPr/>
              </a:pPr>
              <a:r>
                <a:rPr lang="ru-RU" sz="2400">
                  <a:solidFill>
                    <a:schemeClr val="tx1"/>
                  </a:solidFill>
                </a:rPr>
                <a:t>Если вы выпускник ЭФ МГУ иного года или у вас есть карта МИР, выпущенная в Москве</a:t>
              </a:r>
              <a:endParaRPr lang="ru-RU" sz="2400"/>
            </a:p>
          </p:txBody>
        </p:sp>
        <p:sp>
          <p:nvSpPr>
            <p:cNvPr id="11" name="Полилиния: фигура 10"/>
            <p:cNvSpPr/>
            <p:nvPr/>
          </p:nvSpPr>
          <p:spPr bwMode="auto">
            <a:xfrm>
              <a:off x="331028" y="4031675"/>
              <a:ext cx="5404717" cy="1980000"/>
            </a:xfrm>
            <a:custGeom>
              <a:avLst/>
              <a:gdLst>
                <a:gd name="connsiteX0" fmla="*/ 0 w 3399111"/>
                <a:gd name="connsiteY0" fmla="*/ 0 h 2689900"/>
                <a:gd name="connsiteX1" fmla="*/ 3399111 w 3399111"/>
                <a:gd name="connsiteY1" fmla="*/ 0 h 2689900"/>
                <a:gd name="connsiteX2" fmla="*/ 3399111 w 3399111"/>
                <a:gd name="connsiteY2" fmla="*/ 2689900 h 2689900"/>
                <a:gd name="connsiteX3" fmla="*/ 0 w 3399111"/>
                <a:gd name="connsiteY3" fmla="*/ 2689900 h 2689900"/>
                <a:gd name="connsiteX4" fmla="*/ 0 w 3399111"/>
                <a:gd name="connsiteY4" fmla="*/ 0 h 2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9111" h="2689900" fill="norm" stroke="1" extrusionOk="0">
                  <a:moveTo>
                    <a:pt x="0" y="0"/>
                  </a:moveTo>
                  <a:lnTo>
                    <a:pt x="3399111" y="0"/>
                  </a:lnTo>
                  <a:lnTo>
                    <a:pt x="3399111" y="2689900"/>
                  </a:lnTo>
                  <a:lnTo>
                    <a:pt x="0" y="26899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defTabSz="800100">
                <a:lnSpc>
                  <a:spcPct val="90000"/>
                </a:lnSpc>
                <a:buChar char="•"/>
                <a:defRPr/>
              </a:pPr>
              <a:r>
                <a:rPr lang="ru-RU" sz="2000"/>
                <a:t>Необходимо заполнить и направить заявление с реквизитами карты (Сбербанк, регион: Москва) в бухгалтерию МГУ: </a:t>
              </a:r>
              <a:r>
                <a:rPr lang="en-US" sz="2000" u="sng">
                  <a:hlinkClick r:id="rId2" tooltip="mailto:rzp325@yandex.ru"/>
                </a:rPr>
                <a:t>rzp</a:t>
              </a:r>
              <a:r>
                <a:rPr lang="ru-RU" sz="2000" u="sng">
                  <a:hlinkClick r:id="rId2" tooltip="mailto:rzp325@yandex.ru"/>
                </a:rPr>
                <a:t>325@</a:t>
              </a:r>
              <a:r>
                <a:rPr lang="en-US" sz="2000" u="sng">
                  <a:hlinkClick r:id="rId2" tooltip="mailto:rzp325@yandex.ru"/>
                </a:rPr>
                <a:t>yandex</a:t>
              </a:r>
              <a:r>
                <a:rPr lang="ru-RU" sz="2000" u="sng">
                  <a:hlinkClick r:id="rId2" tooltip="mailto:rzp325@yandex.ru"/>
                </a:rPr>
                <a:t>.</a:t>
              </a:r>
              <a:r>
                <a:rPr lang="en-US" sz="2000" u="sng">
                  <a:hlinkClick r:id="rId2" tooltip="mailto:rzp325@yandex.ru"/>
                </a:rPr>
                <a:t>ru</a:t>
              </a:r>
              <a:endParaRPr lang="ru-RU" sz="2000"/>
            </a:p>
            <a:p>
              <a:pPr marL="171450" lvl="1" indent="-171450" defTabSz="800100">
                <a:lnSpc>
                  <a:spcPct val="90000"/>
                </a:lnSpc>
                <a:buChar char="•"/>
                <a:defRPr/>
              </a:pPr>
              <a:r>
                <a:rPr lang="ru-RU" sz="2000"/>
                <a:t>При отправке документов обязательно указывайте </a:t>
              </a:r>
              <a:r>
                <a:rPr lang="ru-RU" sz="2000" b="1"/>
                <a:t>факультет и год обучения</a:t>
              </a:r>
              <a:endParaRPr lang="ru-RU" sz="2000"/>
            </a:p>
          </p:txBody>
        </p:sp>
        <p:sp>
          <p:nvSpPr>
            <p:cNvPr id="14" name="Полилиния: фигура 13"/>
            <p:cNvSpPr/>
            <p:nvPr/>
          </p:nvSpPr>
          <p:spPr bwMode="auto">
            <a:xfrm>
              <a:off x="6452943" y="3031250"/>
              <a:ext cx="5406544" cy="1008911"/>
            </a:xfrm>
            <a:custGeom>
              <a:avLst/>
              <a:gdLst>
                <a:gd name="connsiteX0" fmla="*/ 0 w 3399111"/>
                <a:gd name="connsiteY0" fmla="*/ 0 h 815019"/>
                <a:gd name="connsiteX1" fmla="*/ 3399111 w 3399111"/>
                <a:gd name="connsiteY1" fmla="*/ 0 h 815019"/>
                <a:gd name="connsiteX2" fmla="*/ 3399111 w 3399111"/>
                <a:gd name="connsiteY2" fmla="*/ 815019 h 815019"/>
                <a:gd name="connsiteX3" fmla="*/ 0 w 3399111"/>
                <a:gd name="connsiteY3" fmla="*/ 815019 h 815019"/>
                <a:gd name="connsiteX4" fmla="*/ 0 w 3399111"/>
                <a:gd name="connsiteY4" fmla="*/ 0 h 81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9111" h="815019" fill="norm" stroke="1" extrusionOk="0">
                  <a:moveTo>
                    <a:pt x="0" y="0"/>
                  </a:moveTo>
                  <a:lnTo>
                    <a:pt x="3399111" y="0"/>
                  </a:lnTo>
                  <a:lnTo>
                    <a:pt x="3399111" y="815019"/>
                  </a:lnTo>
                  <a:lnTo>
                    <a:pt x="0" y="8150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400"/>
                <a:t>Если у вас нет карты МИР, то получаете ее на ЭФ МГУ</a:t>
              </a:r>
              <a:endParaRPr/>
            </a:p>
          </p:txBody>
        </p:sp>
        <p:sp>
          <p:nvSpPr>
            <p:cNvPr id="15" name="Полилиния: фигура 14"/>
            <p:cNvSpPr/>
            <p:nvPr/>
          </p:nvSpPr>
          <p:spPr bwMode="auto">
            <a:xfrm>
              <a:off x="6452943" y="4040162"/>
              <a:ext cx="5405538" cy="1981126"/>
            </a:xfrm>
            <a:custGeom>
              <a:avLst/>
              <a:gdLst>
                <a:gd name="connsiteX0" fmla="*/ 0 w 3399111"/>
                <a:gd name="connsiteY0" fmla="*/ 0 h 2689900"/>
                <a:gd name="connsiteX1" fmla="*/ 3399111 w 3399111"/>
                <a:gd name="connsiteY1" fmla="*/ 0 h 2689900"/>
                <a:gd name="connsiteX2" fmla="*/ 3399111 w 3399111"/>
                <a:gd name="connsiteY2" fmla="*/ 2689900 h 2689900"/>
                <a:gd name="connsiteX3" fmla="*/ 0 w 3399111"/>
                <a:gd name="connsiteY3" fmla="*/ 2689900 h 2689900"/>
                <a:gd name="connsiteX4" fmla="*/ 0 w 3399111"/>
                <a:gd name="connsiteY4" fmla="*/ 0 h 2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9111" h="2689900" fill="norm" stroke="1" extrusionOk="0">
                  <a:moveTo>
                    <a:pt x="0" y="0"/>
                  </a:moveTo>
                  <a:lnTo>
                    <a:pt x="3399111" y="0"/>
                  </a:lnTo>
                  <a:lnTo>
                    <a:pt x="3399111" y="2689900"/>
                  </a:lnTo>
                  <a:lnTo>
                    <a:pt x="0" y="26899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ru-RU" sz="2000"/>
                <a:t>Необходимо заполнить и подписать согласие на обработку персональных данных и передать его в отдел аспирантуры</a:t>
              </a:r>
              <a:endParaRPr/>
            </a:p>
            <a:p>
              <a:pPr marL="171450" lvl="1" indent="-171450" algn="l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r>
                <a:rPr lang="ru-RU" sz="2000"/>
                <a:t>О сроках готовности и месте получения карты мы оповестим</a:t>
              </a:r>
              <a:endParaRPr/>
            </a:p>
            <a:p>
              <a:pPr marL="171450" lvl="1" indent="-171450" algn="l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endParaRPr lang="ru-RU"/>
            </a:p>
            <a:p>
              <a:pPr marL="171450" lvl="1" indent="-171450" algn="l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endParaRPr lang="ru-RU"/>
            </a:p>
            <a:p>
              <a:pPr marL="171450" lvl="1" indent="-171450" algn="l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"/>
                <a:defRPr/>
              </a:pPr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 bwMode="auto">
          <a:xfrm>
            <a:off x="933662" y="66686"/>
            <a:ext cx="92890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000" b="1">
                <a:solidFill>
                  <a:schemeClr val="bg1"/>
                </a:solidFill>
                <a:latin typeface="Calibri Light"/>
              </a:rPr>
              <a:t>СТИПЕНДИЯ</a:t>
            </a:r>
            <a:endParaRPr sz="160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488" y="0"/>
            <a:ext cx="896190" cy="89619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 bwMode="auto">
          <a:xfrm>
            <a:off x="263351" y="1196751"/>
            <a:ext cx="9960421" cy="1662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Arial"/>
                <a:cs typeface="Arial"/>
              </a:rPr>
              <a:t>Размер стипендии в 2024 году:</a:t>
            </a:r>
            <a:endParaRPr sz="2400"/>
          </a:p>
          <a:p>
            <a:pPr marL="685800" marR="0" lvl="1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/>
              <a:buChar char="Ø"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Arial"/>
                <a:cs typeface="Arial"/>
              </a:rPr>
              <a:t>для всех, </a:t>
            </a:r>
            <a:r>
              <a:rPr lang="ru-RU" sz="2400" b="1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Arial"/>
                <a:cs typeface="Arial"/>
              </a:rPr>
              <a:t>кроме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Arial"/>
                <a:cs typeface="Arial"/>
              </a:rPr>
              <a:t> специальности </a:t>
            </a:r>
            <a:r>
              <a:rPr lang="ru-RU" sz="2400">
                <a:solidFill>
                  <a:prstClr val="black"/>
                </a:solidFill>
                <a:latin typeface="Calibri"/>
              </a:rPr>
              <a:t>5.2.2.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Arial"/>
                <a:cs typeface="Arial"/>
              </a:rPr>
              <a:t> мат.методы – </a:t>
            </a:r>
            <a:r>
              <a:rPr lang="ru-RU" sz="2400" b="1">
                <a:solidFill>
                  <a:prstClr val="black"/>
                </a:solidFill>
                <a:latin typeface="Calibri"/>
              </a:rPr>
              <a:t>4</a:t>
            </a:r>
            <a:r>
              <a:rPr lang="ru-RU" sz="2400" b="1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Arial"/>
                <a:cs typeface="Arial"/>
              </a:rPr>
              <a:t> 133 руб.</a:t>
            </a:r>
            <a:endParaRPr sz="2400"/>
          </a:p>
          <a:p>
            <a:pPr marL="685800" marR="0" lvl="1" indent="-22860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/>
              <a:buChar char="Ø"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Arial"/>
                <a:cs typeface="Arial"/>
              </a:rPr>
              <a:t>специальность 5.2.2. (мат. методы) – </a:t>
            </a:r>
            <a:r>
              <a:rPr lang="ru-RU" sz="2400" b="1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Arial"/>
                <a:cs typeface="Arial"/>
              </a:rPr>
              <a:t>9 922 руб.</a:t>
            </a:r>
            <a:endParaRPr sz="2400"/>
          </a:p>
          <a:p>
            <a:pPr marL="0" marR="0" lvl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Arial"/>
                <a:cs typeface="Arial"/>
              </a:rPr>
              <a:t>Стипендия перечисляется на </a:t>
            </a:r>
            <a:r>
              <a:rPr lang="ru-RU" sz="2400" b="1" i="0" u="none" strike="noStrike" cap="none" spc="0">
                <a:ln>
                  <a:noFill/>
                </a:ln>
                <a:solidFill>
                  <a:srgbClr val="FF0000"/>
                </a:solidFill>
                <a:latin typeface="Calibri"/>
                <a:ea typeface="Arial"/>
                <a:cs typeface="Arial"/>
              </a:rPr>
              <a:t>карту МИР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Arial"/>
                <a:cs typeface="Arial"/>
              </a:rPr>
              <a:t>:</a:t>
            </a:r>
            <a:endParaRPr sz="2400"/>
          </a:p>
        </p:txBody>
      </p:sp>
      <p:sp>
        <p:nvSpPr>
          <p:cNvPr id="12" name="TextBox 11"/>
          <p:cNvSpPr txBox="1"/>
          <p:nvPr/>
        </p:nvSpPr>
        <p:spPr bwMode="auto">
          <a:xfrm>
            <a:off x="191344" y="6171684"/>
            <a:ext cx="102251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002060"/>
                </a:solidFill>
              </a:rPr>
              <a:t>При отправке документов </a:t>
            </a:r>
            <a:r>
              <a:rPr lang="ru-RU" sz="2000" b="1">
                <a:solidFill>
                  <a:srgbClr val="002060"/>
                </a:solidFill>
              </a:rPr>
              <a:t>в бухгалтерию МГУ </a:t>
            </a:r>
            <a:r>
              <a:rPr lang="ru-RU" sz="2000">
                <a:solidFill>
                  <a:srgbClr val="002060"/>
                </a:solidFill>
              </a:rPr>
              <a:t>обязательно указывайте </a:t>
            </a:r>
            <a:r>
              <a:rPr lang="ru-RU" sz="2000" b="1">
                <a:solidFill>
                  <a:srgbClr val="002060"/>
                </a:solidFill>
              </a:rPr>
              <a:t>факультет и курс!</a:t>
            </a:r>
            <a:r>
              <a:rPr lang="ru-RU" sz="2000">
                <a:solidFill>
                  <a:srgbClr val="002060"/>
                </a:solidFill>
              </a:rPr>
              <a:t> 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328" y="44624"/>
            <a:ext cx="896190" cy="8961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943518" y="0"/>
            <a:ext cx="7992888" cy="72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000" b="1">
                <a:solidFill>
                  <a:schemeClr val="bg1"/>
                </a:solidFill>
                <a:latin typeface="Calibri Light"/>
              </a:rPr>
              <a:t>СОЦИАЛЬНАЯ КАРТА</a:t>
            </a:r>
            <a:endParaRPr sz="1600"/>
          </a:p>
        </p:txBody>
      </p:sp>
      <p:sp>
        <p:nvSpPr>
          <p:cNvPr id="7" name="Объект 7"/>
          <p:cNvSpPr txBox="1"/>
          <p:nvPr/>
        </p:nvSpPr>
        <p:spPr bwMode="auto">
          <a:xfrm>
            <a:off x="0" y="1036183"/>
            <a:ext cx="4912276" cy="4851401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/>
              <a:buAutoNum type="arabicPeriod"/>
              <a:defRPr/>
            </a:pPr>
            <a:r>
              <a:rPr lang="ru-RU"/>
              <a:t>Заполнить согласие на обработку данных</a:t>
            </a:r>
            <a:endParaRPr/>
          </a:p>
          <a:p>
            <a:pPr marL="514350" indent="-514350" algn="l">
              <a:buFont typeface="Arial"/>
              <a:buAutoNum type="arabicPeriod"/>
              <a:defRPr/>
            </a:pPr>
            <a:r>
              <a:rPr lang="ru-RU"/>
              <a:t>Проверить наличие своих ФИО в Реестре студентов, ординаторов, аспирантов</a:t>
            </a:r>
            <a:endParaRPr/>
          </a:p>
          <a:p>
            <a:pPr marL="514350" indent="-514350" algn="l">
              <a:buFont typeface="Arial"/>
              <a:buAutoNum type="arabicPeriod"/>
              <a:defRPr/>
            </a:pPr>
            <a:r>
              <a:rPr lang="ru-RU">
                <a:solidFill>
                  <a:prstClr val="black"/>
                </a:solidFill>
              </a:rPr>
              <a:t>Подать заявку на выпуск соц.карты </a:t>
            </a:r>
            <a:r>
              <a:rPr lang="ru-RU">
                <a:solidFill>
                  <a:srgbClr val="222222"/>
                </a:solidFill>
                <a:ea typeface="Times New Roman"/>
              </a:rPr>
              <a:t>на </a:t>
            </a:r>
            <a:r>
              <a:rPr lang="ru-RU" u="sng">
                <a:solidFill>
                  <a:srgbClr val="222222"/>
                </a:solidFill>
                <a:ea typeface="Times New Roman"/>
                <a:hlinkClick r:id="rId3" tooltip="https://www.mos.ru/pgu/ru/services/link/652/?onsite_from=7532"/>
              </a:rPr>
              <a:t>Официальном портале Мэра и Правительства Москвы</a:t>
            </a:r>
            <a:endParaRPr lang="ru-RU">
              <a:solidFill>
                <a:prstClr val="black"/>
              </a:solidFill>
            </a:endParaRPr>
          </a:p>
          <a:p>
            <a:pPr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defRPr/>
            </a:pPr>
            <a:r>
              <a:rPr lang="ru-RU" sz="2400" b="1" i="0" u="none" strike="noStrike" cap="none" spc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!!!</a:t>
            </a:r>
            <a:r>
              <a:rPr lang="ru-RU" sz="2400" b="0" i="0" u="none" strike="noStrike" cap="none" spc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0" i="0" u="none" strike="noStrike" cap="none" spc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Проверку наличия данных об аспирантах в </a:t>
            </a:r>
            <a:r>
              <a:rPr lang="ru-RU" sz="2400" b="1" i="0" u="none" strike="noStrike" cap="none" spc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Реестре студентов, ...аспирантов</a:t>
            </a:r>
            <a:r>
              <a:rPr lang="ru-RU" sz="2400" b="0" i="0" u="none" strike="noStrike" cap="none" spc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можно будет начать </a:t>
            </a:r>
            <a:r>
              <a:rPr lang="ru-RU" sz="2400" b="1" i="0" u="none" strike="noStrike" cap="none" spc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после 7 октября 2024  г.</a:t>
            </a:r>
            <a:endParaRPr sz="2400" b="1" i="0" u="none" strike="noStrike" cap="none" spc="0">
              <a:solidFill>
                <a:srgbClr val="FF0000"/>
              </a:solidFill>
              <a:latin typeface="Calibri"/>
              <a:cs typeface="Calibri"/>
            </a:endParaRPr>
          </a:p>
          <a:p>
            <a:pPr algn="l">
              <a:buFont typeface="Arial"/>
              <a:buNone/>
              <a:defRPr/>
            </a:pPr>
            <a:endParaRPr lang="ru-RU">
              <a:solidFill>
                <a:prstClr val="black"/>
              </a:solidFill>
            </a:endParaRPr>
          </a:p>
          <a:p>
            <a:pPr marL="514350" indent="-514350">
              <a:buFont typeface="Arial"/>
              <a:buAutoNum type="arabicPeriod"/>
              <a:defRPr/>
            </a:pP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 l="1585" t="779" r="5153" b="20965"/>
          <a:stretch/>
        </p:blipFill>
        <p:spPr bwMode="auto">
          <a:xfrm>
            <a:off x="4781550" y="1036183"/>
            <a:ext cx="7327900" cy="4263025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9" name="TextBox 8"/>
          <p:cNvSpPr txBox="1"/>
          <p:nvPr/>
        </p:nvSpPr>
        <p:spPr bwMode="auto">
          <a:xfrm>
            <a:off x="101600" y="5382788"/>
            <a:ext cx="1200785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/>
              <a:t>Если вы заполняли согласие на обработку данных, но вас нет в реестре более </a:t>
            </a:r>
            <a:r>
              <a:rPr lang="en-US" sz="2400"/>
              <a:t>15</a:t>
            </a:r>
            <a:r>
              <a:rPr lang="ru-RU" sz="2400"/>
              <a:t> дней, то необходимо заполнить заявление на выпуск карты, несмотря на оповещение системы об отсутствии в Реестре, и сообщить об этом в отдел аспирантуры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328" y="42885"/>
            <a:ext cx="896190" cy="896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810599" y="27955"/>
            <a:ext cx="82112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>
                <a:solidFill>
                  <a:srgbClr val="002060"/>
                </a:solidFill>
                <a:latin typeface="Calibri Light"/>
                <a:ea typeface="Cambria Math"/>
                <a:cs typeface="Arial"/>
              </a:rPr>
              <a:t>Социальная помощь и поддержка обучающихся ЭФ МГУ</a:t>
            </a:r>
            <a:endParaRPr sz="2400">
              <a:latin typeface="Calibri Ligh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sp>
        <p:nvSpPr>
          <p:cNvPr id="7" name="Объект 2"/>
          <p:cNvSpPr txBox="1"/>
          <p:nvPr/>
        </p:nvSpPr>
        <p:spPr bwMode="auto">
          <a:xfrm>
            <a:off x="1099202" y="3938905"/>
            <a:ext cx="7634064" cy="1315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/>
              <a:t>Профком сотрудников и студентов экономического факультета МГУ имени М.В. Ломоносова</a:t>
            </a:r>
            <a:endParaRPr/>
          </a:p>
          <a:p>
            <a:pPr>
              <a:defRPr/>
            </a:pPr>
            <a:r>
              <a:rPr lang="en-US" u="sng">
                <a:hlinkClick r:id="rId3" tooltip="https://www.econ.msu.ru/departments/profcom/"/>
              </a:rPr>
              <a:t>https://www.econ.msu.ru/departments/profcom/</a:t>
            </a:r>
            <a:endParaRPr lang="ru-RU" u="sng"/>
          </a:p>
          <a:p>
            <a:pPr>
              <a:defRPr/>
            </a:pPr>
            <a:endParaRPr lang="ru-RU" u="sng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graphicFrame>
        <p:nvGraphicFramePr>
          <p:cNvPr id="10" name="Таблица 10"/>
          <p:cNvGraphicFramePr>
            <a:graphicFrameLocks xmlns:a="http://schemas.openxmlformats.org/drawingml/2006/main" noGrp="1"/>
          </p:cNvGraphicFramePr>
          <p:nvPr/>
        </p:nvGraphicFramePr>
        <p:xfrm>
          <a:off x="893870" y="1441709"/>
          <a:ext cx="8127999" cy="240792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{3C2FFA5D-87B4-456A-9821-1D502468CF0F}</a:tableStyleId>
              </a:tblPr>
              <a:tblGrid>
                <a:gridCol w="2790000"/>
                <a:gridCol w="2250000"/>
                <a:gridCol w="1260000"/>
                <a:gridCol w="1827999"/>
              </a:tblGrid>
              <a:tr h="26573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latin typeface="Calibri"/>
                        </a:rPr>
                        <a:t>Должность</a:t>
                      </a:r>
                      <a:endParaRPr sz="200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latin typeface="Calibri"/>
                        </a:rPr>
                        <a:t>ФИО</a:t>
                      </a:r>
                      <a:endParaRPr sz="200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Кабинет</a:t>
                      </a:r>
                      <a:endParaRPr lang="ru-RU" sz="2000" b="1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latin typeface="Calibri"/>
                        </a:rPr>
                        <a:t>Телефон</a:t>
                      </a:r>
                      <a:endParaRPr sz="2000">
                        <a:latin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Председатель профкома ЭФ МГУ</a:t>
                      </a:r>
                      <a:endParaRPr sz="2000">
                        <a:latin typeface="Calibri"/>
                      </a:endParaRPr>
                    </a:p>
                    <a:p>
                      <a:pPr algn="ctr">
                        <a:defRPr/>
                      </a:pPr>
                      <a:endParaRPr lang="ru-RU" sz="200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Карасева Лариса Алексеевна</a:t>
                      </a:r>
                      <a:endParaRPr sz="2000">
                        <a:latin typeface="Calibri"/>
                      </a:endParaRPr>
                    </a:p>
                    <a:p>
                      <a:pPr algn="ctr">
                        <a:defRPr/>
                      </a:pPr>
                      <a:endParaRPr lang="ru-RU" sz="200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216</a:t>
                      </a:r>
                      <a:endParaRPr lang="ru-RU" sz="200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(495) 939-24-78</a:t>
                      </a:r>
                      <a:endParaRPr sz="2000">
                        <a:latin typeface="Calibri"/>
                      </a:endParaRPr>
                    </a:p>
                    <a:p>
                      <a:pPr algn="ctr">
                        <a:defRPr/>
                      </a:pPr>
                      <a:endParaRPr lang="ru-RU" sz="2000">
                        <a:latin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Зам. председателя профкома ЭФ МГУ</a:t>
                      </a:r>
                      <a:endParaRPr lang="ru-RU" sz="2000" b="0" i="0" u="none" strike="noStrike">
                        <a:latin typeface="Calibri"/>
                      </a:endParaRPr>
                    </a:p>
                    <a:p>
                      <a:pPr algn="ctr">
                        <a:defRPr/>
                      </a:pPr>
                      <a:endParaRPr lang="ru-RU" sz="200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>
                          <a:solidFill>
                            <a:schemeClr val="dk1"/>
                          </a:solidFill>
                          <a:latin typeface="Calibri"/>
                          <a:ea typeface="Arial"/>
                          <a:cs typeface="Arial"/>
                        </a:rPr>
                        <a:t>Вигушина Елена Павловна</a:t>
                      </a:r>
                      <a:endParaRPr lang="ru-RU" sz="2000" b="0" i="0" u="none" strike="noStrike">
                        <a:latin typeface="Calibri"/>
                      </a:endParaRPr>
                    </a:p>
                    <a:p>
                      <a:pPr algn="ctr">
                        <a:defRPr/>
                      </a:pPr>
                      <a:endParaRPr lang="ru-RU" sz="200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393</a:t>
                      </a:r>
                      <a:endParaRPr lang="ru-RU" sz="2000" b="0" i="0" u="none" strike="noStrike">
                        <a:latin typeface="Calibri"/>
                      </a:endParaRPr>
                    </a:p>
                    <a:p>
                      <a:pPr algn="ctr">
                        <a:defRPr/>
                      </a:pPr>
                      <a:endParaRPr lang="ru-RU" sz="200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 sz="2000">
                        <a:latin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 bwMode="auto">
          <a:xfrm>
            <a:off x="810599" y="5254248"/>
            <a:ext cx="8211270" cy="609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600" b="1">
                <a:solidFill>
                  <a:schemeClr val="bg1"/>
                </a:solidFill>
                <a:latin typeface="Calibri Light"/>
              </a:rPr>
              <a:t>Как стать членом профсоюза?</a:t>
            </a:r>
            <a:endParaRPr sz="3600"/>
          </a:p>
        </p:txBody>
      </p:sp>
      <p:sp>
        <p:nvSpPr>
          <p:cNvPr id="9" name="Объект 2"/>
          <p:cNvSpPr txBox="1"/>
          <p:nvPr/>
        </p:nvSpPr>
        <p:spPr bwMode="auto">
          <a:xfrm>
            <a:off x="380462" y="6002603"/>
            <a:ext cx="7634064" cy="811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u="sng"/>
          </a:p>
          <a:p>
            <a:pPr>
              <a:defRPr/>
            </a:pPr>
            <a:endParaRPr lang="ru-RU" u="sng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 bwMode="auto">
          <a:xfrm>
            <a:off x="2135560" y="6077090"/>
            <a:ext cx="5761000" cy="45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/>
              <a:t>Профком МГУ:</a:t>
            </a:r>
            <a:r>
              <a:rPr lang="ru-RU" sz="2400"/>
              <a:t> </a:t>
            </a:r>
            <a:r>
              <a:rPr lang="en-US" sz="2400" u="sng">
                <a:solidFill>
                  <a:srgbClr val="0070C0"/>
                </a:solidFill>
                <a:hlinkClick r:id="rId4" tooltip="https://msuprof.com/"/>
              </a:rPr>
              <a:t>https://msuprof.com</a:t>
            </a:r>
            <a:endParaRPr lang="ru-RU" sz="240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463403" y="5233"/>
            <a:ext cx="8280919" cy="90872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>
                <a:solidFill>
                  <a:srgbClr val="002060"/>
                </a:solidFill>
                <a:ea typeface="Cambria Math"/>
              </a:rPr>
              <a:t>Сайт экономического факультета</a:t>
            </a:r>
            <a:endParaRPr sz="36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/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940" y="17763"/>
            <a:ext cx="896190" cy="896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3359696" y="701588"/>
            <a:ext cx="756084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ru-RU" sz="2400" i="0" u="sng" strike="noStrike" cap="none" spc="0">
                <a:ln>
                  <a:noFill/>
                </a:ln>
                <a:hlinkClick r:id="rId3" tooltip="https://www.econ.msu.ru/students/pg/"/>
              </a:rPr>
              <a:t>Образование</a:t>
            </a:r>
            <a:r>
              <a:rPr lang="ru-RU" sz="2400" i="0" u="sng" strike="noStrike" cap="none" spc="0">
                <a:ln>
                  <a:noFill/>
                </a:ln>
                <a:solidFill>
                  <a:srgbClr val="0563C1"/>
                </a:solidFill>
                <a:hlinkClick r:id="rId3" tooltip="https://www.econ.msu.ru/students/pg/"/>
              </a:rPr>
              <a:t>        Аспирантура</a:t>
            </a:r>
            <a:endParaRPr lang="ru-RU" sz="2400" i="0" strike="noStrike" cap="none" spc="0">
              <a:ln>
                <a:noFill/>
              </a:ln>
              <a:solidFill>
                <a:prstClr val="black"/>
              </a:solidFill>
            </a:endParaRPr>
          </a:p>
        </p:txBody>
      </p:sp>
      <p:cxnSp>
        <p:nvCxnSpPr>
          <p:cNvPr id="17" name="Прямая со стрелкой 16"/>
          <p:cNvCxnSpPr>
            <a:cxnSpLocks/>
          </p:cNvCxnSpPr>
          <p:nvPr/>
        </p:nvCxnSpPr>
        <p:spPr bwMode="auto">
          <a:xfrm>
            <a:off x="5241637" y="913953"/>
            <a:ext cx="362225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07368" y="1171934"/>
            <a:ext cx="11147846" cy="5634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463403" y="5233"/>
            <a:ext cx="8280919" cy="90872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>
                <a:solidFill>
                  <a:srgbClr val="002060"/>
                </a:solidFill>
                <a:ea typeface="Cambria Math"/>
              </a:rPr>
              <a:t>Учебный план</a:t>
            </a:r>
            <a:endParaRPr sz="40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/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940" y="17763"/>
            <a:ext cx="896190" cy="8961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2855640" y="1196752"/>
            <a:ext cx="5185842" cy="34163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srgbClr val="1A1A1A"/>
                </a:solidFill>
              </a:rPr>
              <a:t>1 курс:</a:t>
            </a:r>
            <a:endParaRPr/>
          </a:p>
          <a:p>
            <a:pPr algn="ctr">
              <a:defRPr/>
            </a:pPr>
            <a:r>
              <a:rPr lang="ru-RU" sz="2400">
                <a:solidFill>
                  <a:srgbClr val="1A1A1A"/>
                </a:solidFill>
              </a:rPr>
              <a:t>I семестр - 01.10. - 28.02.</a:t>
            </a:r>
            <a:endParaRPr/>
          </a:p>
          <a:p>
            <a:pPr algn="ctr">
              <a:defRPr/>
            </a:pPr>
            <a:r>
              <a:rPr lang="ru-RU" sz="2400">
                <a:solidFill>
                  <a:srgbClr val="1A1A1A"/>
                </a:solidFill>
              </a:rPr>
              <a:t>II семестр - 01.03. - 30.09.</a:t>
            </a:r>
            <a:endParaRPr/>
          </a:p>
          <a:p>
            <a:pPr algn="ctr">
              <a:defRPr/>
            </a:pPr>
            <a:r>
              <a:rPr lang="ru-RU" sz="2400">
                <a:solidFill>
                  <a:srgbClr val="1A1A1A"/>
                </a:solidFill>
              </a:rPr>
              <a:t>2 курс: </a:t>
            </a:r>
            <a:endParaRPr/>
          </a:p>
          <a:p>
            <a:pPr algn="ctr">
              <a:defRPr/>
            </a:pPr>
            <a:r>
              <a:rPr lang="ru-RU" sz="2400">
                <a:solidFill>
                  <a:srgbClr val="1A1A1A"/>
                </a:solidFill>
              </a:rPr>
              <a:t>III семестр - 01.10. - 28.02.</a:t>
            </a:r>
            <a:endParaRPr/>
          </a:p>
          <a:p>
            <a:pPr algn="ctr">
              <a:defRPr/>
            </a:pPr>
            <a:r>
              <a:rPr lang="ru-RU" sz="2400">
                <a:solidFill>
                  <a:srgbClr val="1A1A1A"/>
                </a:solidFill>
              </a:rPr>
              <a:t>IV семестр - 01.03. - 30.09.</a:t>
            </a:r>
            <a:endParaRPr/>
          </a:p>
          <a:p>
            <a:pPr algn="ctr">
              <a:defRPr/>
            </a:pPr>
            <a:r>
              <a:rPr lang="ru-RU" sz="2400">
                <a:solidFill>
                  <a:srgbClr val="1A1A1A"/>
                </a:solidFill>
              </a:rPr>
              <a:t>3 курс: </a:t>
            </a:r>
            <a:endParaRPr/>
          </a:p>
          <a:p>
            <a:pPr algn="ctr">
              <a:defRPr/>
            </a:pPr>
            <a:r>
              <a:rPr lang="ru-RU" sz="2400">
                <a:solidFill>
                  <a:srgbClr val="1A1A1A"/>
                </a:solidFill>
              </a:rPr>
              <a:t>V семестр - 01.10. - 28.02.</a:t>
            </a:r>
            <a:endParaRPr/>
          </a:p>
          <a:p>
            <a:pPr algn="ctr">
              <a:defRPr/>
            </a:pPr>
            <a:r>
              <a:rPr lang="ru-RU" sz="2400">
                <a:solidFill>
                  <a:srgbClr val="1A1A1A"/>
                </a:solidFill>
              </a:rPr>
              <a:t>VI семестр - 01.03. - 30.09.</a:t>
            </a:r>
            <a:endParaRPr lang="ru-RU" sz="2400" b="0" i="0">
              <a:solidFill>
                <a:srgbClr val="1A1A1A"/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373042" y="5013176"/>
            <a:ext cx="846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/>
              <a:t>На 1 и 2 курсах семестры условные!</a:t>
            </a:r>
            <a:endParaRPr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2999656" y="28249"/>
            <a:ext cx="49327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FF0000"/>
                </a:solidFill>
                <a:latin typeface="Calibri Light"/>
              </a:rPr>
              <a:t> Учебный план 1 курса</a:t>
            </a:r>
            <a:endParaRPr sz="2800">
              <a:latin typeface="Calibri Light"/>
            </a:endParaRPr>
          </a:p>
        </p:txBody>
      </p:sp>
      <p:graphicFrame>
        <p:nvGraphicFramePr>
          <p:cNvPr id="4" name="Таблица 3"/>
          <p:cNvGraphicFramePr>
            <a:graphicFrameLocks xmlns:a="http://schemas.openxmlformats.org/drawingml/2006/main" noGrp="1"/>
          </p:cNvGraphicFramePr>
          <p:nvPr/>
        </p:nvGraphicFramePr>
        <p:xfrm>
          <a:off x="64278" y="836712"/>
          <a:ext cx="12097343" cy="5861883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{5C22544A-7EE6-4342-B048-85BDC9FD1C3A}</a:tableStyleId>
              </a:tblPr>
              <a:tblGrid>
                <a:gridCol w="489192"/>
                <a:gridCol w="3528392"/>
                <a:gridCol w="1272900"/>
                <a:gridCol w="1535412"/>
                <a:gridCol w="1739907"/>
                <a:gridCol w="1728192"/>
                <a:gridCol w="1803348"/>
              </a:tblGrid>
              <a:tr h="1181883">
                <a:tc gridSpan="2"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</a:rPr>
                        <a:t>Этапы освоения образовательного компонента программы аспирантуры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</a:rPr>
                        <a:t>Курс </a:t>
                      </a:r>
                      <a:endParaRPr sz="1600">
                        <a:latin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</a:rPr>
                        <a:t>(год обучения)/</a:t>
                      </a:r>
                      <a:endParaRPr sz="1600">
                        <a:latin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</a:rPr>
                        <a:t>семестр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</a:rPr>
                        <a:t>Общая трудоемкость,</a:t>
                      </a:r>
                      <a:endParaRPr sz="1600">
                        <a:latin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</a:rPr>
                        <a:t>часы/зач.ед.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</a:rPr>
                        <a:t>Контактная работа с преподавателем,</a:t>
                      </a:r>
                      <a:endParaRPr sz="1600">
                        <a:latin typeface="Calibri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</a:rPr>
                        <a:t>час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</a:rPr>
                        <a:t>Самостоятельная работа, час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</a:rPr>
                        <a:t>Форма промежуточной аттестации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000">
                <a:tc>
                  <a:txBody>
                    <a:bodyPr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b="1">
                          <a:latin typeface="Calibri"/>
                        </a:rPr>
                        <a:t>Дисциплины (модули), направленные на подготовку к кандидатским экзаменам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720000">
                <a:tc>
                  <a:txBody>
                    <a:bodyPr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</a:rPr>
                        <a:t>1.1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</a:rPr>
                        <a:t>Дисциплина по подготовке к КЭ по Истории и философии науки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</a:rPr>
                        <a:t>1/1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</a:rPr>
                        <a:t>108/3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</a:rPr>
                        <a:t>56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</a:rPr>
                        <a:t>52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</a:rPr>
                        <a:t>Допуск к кандидатскому экзамену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</a:tr>
              <a:tr h="720000">
                <a:tc>
                  <a:txBody>
                    <a:bodyPr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</a:rPr>
                        <a:t>1.2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</a:rPr>
                        <a:t>Дисциплина по подготовке к КЭ по Английскому языку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</a:rPr>
                        <a:t>1/2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</a:rPr>
                        <a:t>108/3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</a:rPr>
                        <a:t>56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</a:rPr>
                        <a:t>52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360000">
                <a:tc>
                  <a:txBody>
                    <a:bodyPr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b="1">
                          <a:latin typeface="Calibri"/>
                        </a:rPr>
                        <a:t>Обязательные Дисциплины 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60000">
                <a:tc>
                  <a:txBody>
                    <a:bodyPr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</a:rPr>
                        <a:t>2.1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</a:rPr>
                        <a:t>Общеуниверситетская дисциплина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</a:rPr>
                        <a:t>1/1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</a:rPr>
                        <a:t>36/1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</a:rPr>
                        <a:t>36 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</a:rPr>
                        <a:t>0 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</a:rPr>
                        <a:t>Зачет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0000">
                <a:tc>
                  <a:txBody>
                    <a:bodyPr/>
                    <a:p>
                      <a:pPr marL="0" marR="0" indent="0" algn="l" defTabSz="9144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>
                          <a:latin typeface="Calibri"/>
                        </a:rPr>
                        <a:t>2.2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defRPr/>
                      </a:pPr>
                      <a:r>
                        <a:rPr lang="ru-RU" sz="1600">
                          <a:latin typeface="Calibri"/>
                        </a:rPr>
                        <a:t>Общенаучная дисциплина: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defRPr/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Одна из 5 дисциплин на выбор</a:t>
                      </a:r>
                      <a:endParaRPr sz="2000"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</a:rPr>
                        <a:t>1/2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</a:rPr>
                        <a:t>108/3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</a:rPr>
                        <a:t>36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</a:rPr>
                        <a:t>72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</a:rPr>
                        <a:t>Экзамен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</a:tr>
              <a:tr h="360000">
                <a:tc>
                  <a:txBody>
                    <a:bodyPr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3.1</a:t>
                      </a:r>
                      <a:endParaRPr sz="2000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</a:rPr>
                        <a:t>КЭ по Истории и философии науки</a:t>
                      </a:r>
                      <a:endParaRPr sz="2000"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1/1</a:t>
                      </a:r>
                      <a:endParaRPr sz="2000"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36/1</a:t>
                      </a:r>
                      <a:endParaRPr sz="2000"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sz="2000"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sz="2000"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</a:rPr>
                        <a:t>Экзамен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</a:tr>
              <a:tr h="360000">
                <a:tc>
                  <a:txBody>
                    <a:bodyPr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3.2</a:t>
                      </a:r>
                      <a:endParaRPr sz="2000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>
                          <a:latin typeface="Calibri"/>
                        </a:rPr>
                        <a:t>КЭ по Английскому языку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1/2</a:t>
                      </a:r>
                      <a:endParaRPr sz="2000"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36/1</a:t>
                      </a:r>
                      <a:endParaRPr sz="2000"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sz="2000"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sz="2000"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720000">
                <a:tc>
                  <a:txBody>
                    <a:bodyPr/>
                    <a:p>
                      <a:pPr marL="0" marR="0" indent="0" algn="l" defTabSz="9144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defRPr/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Факультативы</a:t>
                      </a:r>
                      <a:endParaRPr lang="ru-RU" sz="1600">
                        <a:latin typeface="Calibri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  <a:defRPr/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Кафедральный научный семинар</a:t>
                      </a:r>
                      <a:endParaRPr sz="2000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1/1,2</a:t>
                      </a:r>
                      <a:endParaRPr sz="2000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108/3</a:t>
                      </a:r>
                      <a:endParaRPr sz="2000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72</a:t>
                      </a:r>
                      <a:endParaRPr sz="2000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  <a:endParaRPr sz="2000"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Зачет</a:t>
                      </a:r>
                      <a:endParaRPr sz="2000">
                        <a:latin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328" y="-12515"/>
            <a:ext cx="648072" cy="648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551384" y="1266110"/>
            <a:ext cx="5459018" cy="369139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/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896190" cy="8961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551384" y="5312580"/>
            <a:ext cx="9248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400" b="1">
                <a:solidFill>
                  <a:srgbClr val="0070C0"/>
                </a:solidFill>
              </a:rPr>
              <a:t>После лекции Вы должны подойти к организаторам и сразу через</a:t>
            </a:r>
            <a:r>
              <a:rPr lang="ru-RU" sz="2400"/>
              <a:t> </a:t>
            </a:r>
            <a:r>
              <a:rPr lang="en-US" sz="2400" b="1" u="sng">
                <a:solidFill>
                  <a:srgbClr val="0070C0"/>
                </a:solidFill>
              </a:rPr>
              <a:t>QR</a:t>
            </a:r>
            <a:r>
              <a:rPr lang="ru-RU" sz="2400" b="1" u="sng">
                <a:solidFill>
                  <a:srgbClr val="0070C0"/>
                </a:solidFill>
              </a:rPr>
              <a:t>-код </a:t>
            </a:r>
            <a:r>
              <a:rPr lang="ru-RU" sz="2400" b="1">
                <a:solidFill>
                  <a:srgbClr val="0070C0"/>
                </a:solidFill>
              </a:rPr>
              <a:t>зарегистрироваться, после этого</a:t>
            </a:r>
            <a:r>
              <a:rPr lang="en-US" sz="2400" b="1">
                <a:solidFill>
                  <a:srgbClr val="0070C0"/>
                </a:solidFill>
              </a:rPr>
              <a:t> </a:t>
            </a:r>
            <a:r>
              <a:rPr lang="ru-RU" sz="2400" b="1">
                <a:solidFill>
                  <a:srgbClr val="0070C0"/>
                </a:solidFill>
              </a:rPr>
              <a:t>Вы должны ответить</a:t>
            </a:r>
            <a:r>
              <a:rPr lang="ru-RU" sz="2400"/>
              <a:t> </a:t>
            </a:r>
            <a:r>
              <a:rPr lang="ru-RU" sz="2400" b="1">
                <a:solidFill>
                  <a:srgbClr val="0070C0"/>
                </a:solidFill>
              </a:rPr>
              <a:t>на один вопрос по итогам прослушанной лекции</a:t>
            </a:r>
            <a:endParaRPr sz="240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1209" y="5667658"/>
            <a:ext cx="490175" cy="4901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 flipH="0" flipV="0">
            <a:off x="6269536" y="896189"/>
            <a:ext cx="4987646" cy="1737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>
                <a:solidFill>
                  <a:srgbClr val="FF0000"/>
                </a:solidFill>
              </a:rPr>
              <a:t>03.10.2024 г.</a:t>
            </a:r>
            <a:endParaRPr sz="360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3600" b="1">
                <a:solidFill>
                  <a:srgbClr val="FF0000"/>
                </a:solidFill>
              </a:rPr>
              <a:t>в Главном здании МГУ,</a:t>
            </a:r>
            <a:endParaRPr sz="360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3600" b="1">
                <a:solidFill>
                  <a:srgbClr val="FF0000"/>
                </a:solidFill>
              </a:rPr>
              <a:t>Аудитория 01, 18:30 ч.</a:t>
            </a:r>
            <a:endParaRPr sz="3600">
              <a:solidFill>
                <a:srgbClr val="FF0000"/>
              </a:solidFill>
            </a:endParaRPr>
          </a:p>
        </p:txBody>
      </p:sp>
      <p:sp>
        <p:nvSpPr>
          <p:cNvPr id="13" name="Заголовок 1"/>
          <p:cNvSpPr txBox="1"/>
          <p:nvPr/>
        </p:nvSpPr>
        <p:spPr bwMode="auto">
          <a:xfrm>
            <a:off x="1271464" y="104115"/>
            <a:ext cx="828091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4000">
                <a:solidFill>
                  <a:srgbClr val="002060"/>
                </a:solidFill>
                <a:ea typeface="Cambria Math"/>
              </a:rPr>
              <a:t>Первая общеуниверситетская лекция</a:t>
            </a:r>
            <a:endParaRPr lang="ru-RU" sz="4000"/>
          </a:p>
        </p:txBody>
      </p:sp>
      <p:sp>
        <p:nvSpPr>
          <p:cNvPr id="1939217711" name=""/>
          <p:cNvSpPr txBox="1"/>
          <p:nvPr/>
        </p:nvSpPr>
        <p:spPr bwMode="auto">
          <a:xfrm flipH="0" flipV="0">
            <a:off x="6479949" y="2857832"/>
            <a:ext cx="4288656" cy="22253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just">
              <a:defRPr/>
            </a:pPr>
            <a:r>
              <a:rPr sz="2000" b="1">
                <a:solidFill>
                  <a:srgbClr val="7030A0"/>
                </a:solidFill>
              </a:rPr>
              <a:t>Условия успешного прохождения</a:t>
            </a:r>
            <a:r>
              <a:rPr sz="2000" b="1"/>
              <a:t> Общеуниверситетского курса: </a:t>
            </a:r>
            <a:r>
              <a:rPr sz="2000" b="1">
                <a:solidFill>
                  <a:srgbClr val="7030A0"/>
                </a:solidFill>
              </a:rPr>
              <a:t>организационное собрание+ минимум 4 лекции на выбо</a:t>
            </a:r>
            <a:r>
              <a:rPr sz="2000" b="1"/>
              <a:t>р, минимум одна лекция из другой области наук (для аспирантов ЭФ МГУ - естественные науки)</a:t>
            </a:r>
            <a:r>
              <a:rPr sz="2000" b="1"/>
              <a:t>.</a:t>
            </a:r>
            <a:endParaRPr sz="2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949343" y="87433"/>
            <a:ext cx="8865500" cy="161337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>
                <a:solidFill>
                  <a:srgbClr val="0070C0"/>
                </a:solidFill>
              </a:rPr>
              <a:t>Курс «Современные методы исследований»</a:t>
            </a:r>
            <a:br>
              <a:rPr lang="ru-RU" sz="2800">
                <a:solidFill>
                  <a:srgbClr val="0070C0"/>
                </a:solidFill>
              </a:rPr>
            </a:br>
            <a:r>
              <a:rPr lang="ru-RU" sz="2800">
                <a:solidFill>
                  <a:srgbClr val="0070C0"/>
                </a:solidFill>
              </a:rPr>
              <a:t> (СМИ, 2 семестр) – альтернативный способ пройти часть этого курса</a:t>
            </a:r>
            <a:endParaRPr sz="280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 bwMode="auto">
          <a:xfrm>
            <a:off x="191344" y="1755129"/>
            <a:ext cx="9479976" cy="498775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/>
              <a:t>Пройти дистанционный курс «Как сделать научное исследование: методология, инструменты, методы» в Открытом университете Гайдара </a:t>
            </a:r>
            <a:endParaRPr sz="2400"/>
          </a:p>
          <a:p>
            <a:pPr>
              <a:defRPr/>
            </a:pPr>
            <a:r>
              <a:rPr lang="ru-RU" sz="2400"/>
              <a:t>Запись на курс </a:t>
            </a:r>
            <a:r>
              <a:rPr lang="ru-RU" sz="2400">
                <a:solidFill>
                  <a:srgbClr val="FF0000"/>
                </a:solidFill>
              </a:rPr>
              <a:t>с 20 января по 01 марта 2025 </a:t>
            </a:r>
            <a:r>
              <a:rPr lang="ru-RU" sz="2000">
                <a:solidFill>
                  <a:schemeClr val="tx1"/>
                </a:solidFill>
              </a:rPr>
              <a:t>(информация с ссылкой на запись, будет предоставлена аспирантам в декабре 2024 года).</a:t>
            </a:r>
            <a:endParaRPr sz="200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400"/>
              <a:t>Плюсы: </a:t>
            </a:r>
            <a:endParaRPr sz="2400"/>
          </a:p>
          <a:p>
            <a:pPr lvl="1">
              <a:defRPr/>
            </a:pPr>
            <a:r>
              <a:rPr lang="ru-RU"/>
              <a:t>при получении удостоверения засчитываются </a:t>
            </a:r>
            <a:endParaRPr/>
          </a:p>
          <a:p>
            <a:pPr marL="457200" lvl="1" indent="0">
              <a:buNone/>
              <a:defRPr/>
            </a:pPr>
            <a:r>
              <a:rPr lang="ru-RU"/>
              <a:t>по высшему баллу два проекта из трех обязательных</a:t>
            </a:r>
            <a:endParaRPr/>
          </a:p>
          <a:p>
            <a:pPr marL="457200" lvl="1" indent="0">
              <a:buNone/>
              <a:defRPr/>
            </a:pPr>
            <a:r>
              <a:rPr lang="ru-RU"/>
              <a:t>на курсе СМИ (2/3 успеха);</a:t>
            </a:r>
            <a:endParaRPr/>
          </a:p>
          <a:p>
            <a:pPr lvl="1">
              <a:defRPr/>
            </a:pPr>
            <a:r>
              <a:rPr lang="ru-RU"/>
              <a:t>те же преподаватели;</a:t>
            </a:r>
            <a:endParaRPr/>
          </a:p>
          <a:p>
            <a:pPr lvl="1">
              <a:defRPr/>
            </a:pPr>
            <a:r>
              <a:rPr lang="ru-RU"/>
              <a:t>дистанционный формат;</a:t>
            </a:r>
            <a:endParaRPr/>
          </a:p>
          <a:p>
            <a:pPr lvl="1">
              <a:defRPr/>
            </a:pPr>
            <a:r>
              <a:rPr lang="ru-RU"/>
              <a:t>для наших аспирантов бесплатно;</a:t>
            </a:r>
            <a:endParaRPr/>
          </a:p>
          <a:p>
            <a:pPr lvl="1">
              <a:defRPr/>
            </a:pPr>
            <a:r>
              <a:rPr lang="ru-RU"/>
              <a:t>сертификат о повышении квалификации.</a:t>
            </a:r>
            <a:endParaRPr/>
          </a:p>
          <a:p>
            <a:pPr>
              <a:defRPr/>
            </a:pPr>
            <a:endParaRPr lang="ru-RU" sz="2400"/>
          </a:p>
          <a:p>
            <a:pPr>
              <a:defRPr/>
            </a:pPr>
            <a:endParaRPr lang="ru-RU" sz="24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911233" y="4074590"/>
            <a:ext cx="3807219" cy="2645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7802880" y="339129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u="sng">
                <a:hlinkClick r:id="rId3" tooltip="http://gaidaruniversity.ru/methodology"/>
              </a:rPr>
              <a:t>Презентация и запись на курс:</a:t>
            </a:r>
            <a:endParaRPr/>
          </a:p>
          <a:p>
            <a:pPr>
              <a:defRPr/>
            </a:pPr>
            <a:r>
              <a:rPr lang="en" u="sng">
                <a:hlinkClick r:id="rId3" tooltip="http://gaidaruniversity.ru/methodology"/>
              </a:rPr>
              <a:t>http://gaidaruniversity.ru/methodology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7328" y="-12515"/>
            <a:ext cx="896190" cy="896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551384" y="220840"/>
            <a:ext cx="8364194" cy="1160510"/>
          </a:xfrm>
        </p:spPr>
        <p:txBody>
          <a:bodyPr>
            <a:normAutofit fontScale="90000"/>
          </a:bodyPr>
          <a:lstStyle/>
          <a:p>
            <a:pPr>
              <a:spcBef>
                <a:spcPts val="1000"/>
              </a:spcBef>
              <a:defRPr/>
            </a:pPr>
            <a:r>
              <a:rPr lang="ru-RU" sz="4400">
                <a:solidFill>
                  <a:srgbClr val="002060"/>
                </a:solidFill>
                <a:ea typeface="Cambria Math"/>
              </a:rPr>
              <a:t>ДОКТОРАНТУРА И АСПИРАНТУРА </a:t>
            </a:r>
            <a:br>
              <a:rPr lang="ru-RU" sz="4400">
                <a:solidFill>
                  <a:srgbClr val="002060"/>
                </a:solidFill>
                <a:ea typeface="Cambria Math"/>
              </a:rPr>
            </a:br>
            <a:r>
              <a:rPr lang="ru-RU" sz="4400">
                <a:solidFill>
                  <a:srgbClr val="002060"/>
                </a:solidFill>
                <a:ea typeface="Cambria Math"/>
              </a:rPr>
              <a:t>В ЛИЦАХ</a:t>
            </a:r>
            <a:endParaRPr sz="4400">
              <a:solidFill>
                <a:srgbClr val="002060"/>
              </a:solidFill>
              <a:ea typeface="Cambria Math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pic>
        <p:nvPicPr>
          <p:cNvPr id="14" name="object 12"/>
          <p:cNvPicPr/>
          <p:nvPr/>
        </p:nvPicPr>
        <p:blipFill>
          <a:blip r:embed="rId3"/>
          <a:stretch/>
        </p:blipFill>
        <p:spPr bwMode="auto">
          <a:xfrm>
            <a:off x="4557814" y="1892178"/>
            <a:ext cx="1685687" cy="1926030"/>
          </a:xfrm>
          <a:prstGeom prst="rect">
            <a:avLst/>
          </a:prstGeom>
        </p:spPr>
      </p:pic>
      <p:sp>
        <p:nvSpPr>
          <p:cNvPr id="13" name="AutoShape 7"/>
          <p:cNvSpPr>
            <a:spLocks noChangeArrowheads="1" noChangeAspect="1"/>
          </p:cNvSpPr>
          <p:nvPr/>
        </p:nvSpPr>
        <p:spPr bwMode="auto">
          <a:xfrm>
            <a:off x="4191000" y="1190625"/>
            <a:ext cx="3810000" cy="4476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6" name="AutoShape 9"/>
          <p:cNvSpPr>
            <a:spLocks noChangeArrowheads="1" noChangeAspect="1"/>
          </p:cNvSpPr>
          <p:nvPr/>
        </p:nvSpPr>
        <p:spPr bwMode="auto">
          <a:xfrm>
            <a:off x="4343400" y="1343025"/>
            <a:ext cx="3810000" cy="4476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566128" y="4331346"/>
            <a:ext cx="1685686" cy="2187178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 bwMode="auto">
          <a:xfrm>
            <a:off x="1925274" y="2145471"/>
            <a:ext cx="25629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495595"/>
                </a:solidFill>
              </a:rPr>
              <a:t>Мальцев Александр Андреевич </a:t>
            </a:r>
            <a:endParaRPr lang="ru-RU" sz="1200"/>
          </a:p>
          <a:p>
            <a:pPr>
              <a:defRPr/>
            </a:pPr>
            <a:r>
              <a:rPr lang="ru-RU" sz="1200"/>
              <a:t>Заместитель декана по аспирантуре и организации исследовательского процесса экономического факультета МГУ, д.э.н., доцент</a:t>
            </a:r>
            <a:endParaRPr/>
          </a:p>
          <a:p>
            <a:pPr>
              <a:defRPr/>
            </a:pPr>
            <a:r>
              <a:rPr lang="ru-RU" sz="1200"/>
              <a:t>email: </a:t>
            </a:r>
            <a:r>
              <a:rPr lang="ru-RU" sz="1200" u="sng">
                <a:hlinkClick r:id="rId5" tooltip="mailto:almalzev@mail.ru"/>
              </a:rPr>
              <a:t>almalzev@mail.ru, </a:t>
            </a:r>
            <a:r>
              <a:rPr lang="ru-RU" sz="1200"/>
              <a:t> к. 712</a:t>
            </a:r>
            <a:endParaRPr/>
          </a:p>
        </p:txBody>
      </p:sp>
      <p:sp>
        <p:nvSpPr>
          <p:cNvPr id="31" name="TextBox 30"/>
          <p:cNvSpPr txBox="1"/>
          <p:nvPr/>
        </p:nvSpPr>
        <p:spPr bwMode="auto">
          <a:xfrm>
            <a:off x="1975529" y="4713245"/>
            <a:ext cx="2895455" cy="1189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495595"/>
                </a:solidFill>
              </a:rPr>
              <a:t>Гаджимурадова Амина Фридмановна </a:t>
            </a:r>
            <a:endParaRPr lang="ru-RU" sz="1200"/>
          </a:p>
          <a:p>
            <a:pPr>
              <a:defRPr/>
            </a:pPr>
            <a:r>
              <a:rPr lang="ru-RU" sz="1200"/>
              <a:t>Специалист 1-ой категории докторантуры и аспирантуры</a:t>
            </a:r>
            <a:endParaRPr/>
          </a:p>
          <a:p>
            <a:pPr>
              <a:defRPr/>
            </a:pPr>
            <a:r>
              <a:rPr lang="ru-RU" sz="1200"/>
              <a:t>email: </a:t>
            </a:r>
            <a:r>
              <a:rPr lang="ru-RU" sz="1200" u="sng">
                <a:hlinkClick r:id="rId6" tooltip="mailto:phd.econ@org.msu.ru"/>
              </a:rPr>
              <a:t>phd.econ@org.msu.ru</a:t>
            </a:r>
            <a:endParaRPr lang="ru-RU" sz="1200"/>
          </a:p>
          <a:p>
            <a:pPr>
              <a:defRPr/>
            </a:pPr>
            <a:r>
              <a:rPr lang="ru-RU" sz="1200"/>
              <a:t>тел: +7 495 939 14 72</a:t>
            </a:r>
            <a:endParaRPr/>
          </a:p>
          <a:p>
            <a:pPr>
              <a:defRPr/>
            </a:pPr>
            <a:r>
              <a:rPr lang="ru-RU" sz="1200"/>
              <a:t>562 кабинет</a:t>
            </a:r>
            <a:endParaRPr/>
          </a:p>
        </p:txBody>
      </p:sp>
      <p:sp>
        <p:nvSpPr>
          <p:cNvPr id="33" name="TextBox 32"/>
          <p:cNvSpPr txBox="1"/>
          <p:nvPr/>
        </p:nvSpPr>
        <p:spPr bwMode="auto">
          <a:xfrm>
            <a:off x="6456040" y="2209382"/>
            <a:ext cx="2667102" cy="100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495595"/>
                </a:solidFill>
              </a:rPr>
              <a:t>Ткаченко Рената Николаевна</a:t>
            </a:r>
            <a:endParaRPr lang="ru-RU" sz="1200"/>
          </a:p>
          <a:p>
            <a:pPr>
              <a:defRPr/>
            </a:pPr>
            <a:r>
              <a:rPr lang="ru-RU" sz="1200"/>
              <a:t>Заведующий докторантурой и аспирантурой</a:t>
            </a:r>
            <a:endParaRPr/>
          </a:p>
          <a:p>
            <a:pPr>
              <a:defRPr/>
            </a:pPr>
            <a:r>
              <a:rPr lang="ru-RU" sz="1200"/>
              <a:t>email: </a:t>
            </a:r>
            <a:r>
              <a:rPr lang="ru-RU" sz="1200" u="sng">
                <a:hlinkClick r:id="rId6" tooltip="mailto:phd.econ@org.msu.ru"/>
              </a:rPr>
              <a:t>phd.econ@org.msu.ru</a:t>
            </a:r>
            <a:endParaRPr lang="ru-RU" sz="1200"/>
          </a:p>
          <a:p>
            <a:pPr>
              <a:defRPr/>
            </a:pPr>
            <a:r>
              <a:rPr lang="ru-RU" sz="1200"/>
              <a:t>тел: +7 495 939 14 72, к. 562</a:t>
            </a:r>
            <a:endParaRPr/>
          </a:p>
        </p:txBody>
      </p:sp>
      <p:sp>
        <p:nvSpPr>
          <p:cNvPr id="39" name="TextBox 38"/>
          <p:cNvSpPr txBox="1"/>
          <p:nvPr/>
        </p:nvSpPr>
        <p:spPr bwMode="auto">
          <a:xfrm>
            <a:off x="6248400" y="4733474"/>
            <a:ext cx="2455752" cy="1189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1200" b="1">
                <a:solidFill>
                  <a:srgbClr val="495595"/>
                </a:solidFill>
              </a:rPr>
              <a:t>Тишкин Александр Сергеевич</a:t>
            </a:r>
            <a:endParaRPr lang="ru-RU" sz="1200"/>
          </a:p>
          <a:p>
            <a:pPr algn="l">
              <a:defRPr/>
            </a:pPr>
            <a:r>
              <a:rPr lang="ru-RU" sz="1200"/>
              <a:t>специалист 1-ой категории докторантуры и аспирантуры</a:t>
            </a:r>
            <a:endParaRPr/>
          </a:p>
          <a:p>
            <a:pPr>
              <a:defRPr/>
            </a:pPr>
            <a:r>
              <a:rPr lang="ru-RU" sz="1200"/>
              <a:t>email: </a:t>
            </a:r>
            <a:r>
              <a:rPr lang="ru-RU" sz="1200" u="sng">
                <a:hlinkClick r:id="rId6" tooltip="mailto:phd.econ@org.msu.ru"/>
              </a:rPr>
              <a:t>phd.econ@org.msu.ru</a:t>
            </a:r>
            <a:endParaRPr lang="ru-RU" sz="1200"/>
          </a:p>
          <a:p>
            <a:pPr>
              <a:defRPr/>
            </a:pPr>
            <a:r>
              <a:rPr lang="ru-RU" sz="1200"/>
              <a:t>тел: +7 495 939 14 72</a:t>
            </a:r>
            <a:endParaRPr/>
          </a:p>
          <a:p>
            <a:pPr>
              <a:defRPr/>
            </a:pPr>
            <a:r>
              <a:rPr lang="ru-RU" sz="1200"/>
              <a:t>562 кабинет</a:t>
            </a:r>
            <a:endParaRPr/>
          </a:p>
        </p:txBody>
      </p:sp>
      <p:sp>
        <p:nvSpPr>
          <p:cNvPr id="36" name="AutoShape 17"/>
          <p:cNvSpPr>
            <a:spLocks noChangeArrowheads="1" noChangeAspect="1"/>
          </p:cNvSpPr>
          <p:nvPr/>
        </p:nvSpPr>
        <p:spPr bwMode="auto">
          <a:xfrm>
            <a:off x="9192344" y="1628800"/>
            <a:ext cx="3810000" cy="4476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03087" y="1792861"/>
            <a:ext cx="1822187" cy="20769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10144" y="4286606"/>
            <a:ext cx="1822187" cy="2179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99456" y="17762"/>
            <a:ext cx="8609562" cy="82518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>
                <a:solidFill>
                  <a:srgbClr val="002060"/>
                </a:solidFill>
                <a:ea typeface="Cambria Math"/>
              </a:rPr>
              <a:t>Кафедральный научный семинар</a:t>
            </a:r>
            <a:endParaRPr lang="ru-RU" sz="40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/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940" y="17763"/>
            <a:ext cx="896190" cy="896190"/>
          </a:xfrm>
          <a:prstGeom prst="rect">
            <a:avLst/>
          </a:prstGeom>
        </p:spPr>
      </p:pic>
      <p:pic>
        <p:nvPicPr>
          <p:cNvPr id="438139943" name="Рисунок 43813994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87074" y="913953"/>
            <a:ext cx="9295125" cy="587303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030174" y="3933056"/>
            <a:ext cx="4721693" cy="1165191"/>
          </a:xfrm>
        </p:spPr>
        <p:txBody>
          <a:bodyPr>
            <a:normAutofit/>
          </a:bodyPr>
          <a:lstStyle/>
          <a:p>
            <a:pPr marL="0" indent="0">
              <a:buFont typeface="Arial"/>
              <a:buNone/>
              <a:defRPr/>
            </a:pPr>
            <a:r>
              <a:rPr lang="ru-RU" sz="2400"/>
              <a:t>Ссылка для записи: </a:t>
            </a:r>
            <a:r>
              <a:rPr lang="ru-RU" sz="2400" b="0" i="0" u="sng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4" tooltip="https://on.econ.msu.ru/course/view.php?id=3371"/>
              </a:rPr>
              <a:t>https://on.econ.msu.ru/course/view.php?id=3371</a:t>
            </a:r>
            <a:r>
              <a:rPr lang="ru-RU" sz="2400"/>
              <a:t> </a:t>
            </a:r>
            <a:endParaRPr/>
          </a:p>
        </p:txBody>
      </p:sp>
      <p:sp>
        <p:nvSpPr>
          <p:cNvPr id="208563829" name="Прямоугольник 208563828"/>
          <p:cNvSpPr/>
          <p:nvPr/>
        </p:nvSpPr>
        <p:spPr bwMode="auto">
          <a:xfrm>
            <a:off x="687075" y="5805264"/>
            <a:ext cx="4400814" cy="10527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1833531" name="Заголовок 1"/>
          <p:cNvSpPr>
            <a:spLocks noGrp="1"/>
          </p:cNvSpPr>
          <p:nvPr>
            <p:ph type="title"/>
          </p:nvPr>
        </p:nvSpPr>
        <p:spPr bwMode="auto">
          <a:xfrm>
            <a:off x="1199456" y="17762"/>
            <a:ext cx="8609562" cy="82518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>
                <a:solidFill>
                  <a:srgbClr val="002060"/>
                </a:solidFill>
                <a:ea typeface="Cambria Math"/>
              </a:rPr>
              <a:t>Перезачет кандидатских экзаменов </a:t>
            </a:r>
            <a:endParaRPr lang="ru-RU" sz="4000"/>
          </a:p>
        </p:txBody>
      </p:sp>
      <p:sp>
        <p:nvSpPr>
          <p:cNvPr id="548848802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BB5C714-7D4D-909A-B962-22186086AA6F}" type="slidenum">
              <a:rPr lang="ru-RU"/>
              <a:t/>
            </a:fld>
            <a:endParaRPr lang="ru-RU"/>
          </a:p>
        </p:txBody>
      </p:sp>
      <p:pic>
        <p:nvPicPr>
          <p:cNvPr id="1922361723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940" y="17763"/>
            <a:ext cx="896190" cy="896190"/>
          </a:xfrm>
          <a:prstGeom prst="rect">
            <a:avLst/>
          </a:prstGeom>
        </p:spPr>
      </p:pic>
      <p:sp>
        <p:nvSpPr>
          <p:cNvPr id="1245418963" name="Объект 2"/>
          <p:cNvSpPr>
            <a:spLocks noGrp="1"/>
          </p:cNvSpPr>
          <p:nvPr>
            <p:ph idx="1"/>
          </p:nvPr>
        </p:nvSpPr>
        <p:spPr bwMode="auto">
          <a:xfrm>
            <a:off x="926130" y="1037456"/>
            <a:ext cx="8782743" cy="512784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just">
              <a:buFont typeface="Wingdings"/>
              <a:buChar char="Ø"/>
              <a:defRPr/>
            </a:pPr>
            <a:r>
              <a:rPr sz="2000"/>
              <a:t>Аспиранты</a:t>
            </a:r>
            <a:r>
              <a:rPr sz="2000"/>
              <a:t>, </a:t>
            </a:r>
            <a:r>
              <a:rPr sz="2000"/>
              <a:t>которые</a:t>
            </a:r>
            <a:r>
              <a:rPr sz="2000"/>
              <a:t> </a:t>
            </a:r>
            <a:r>
              <a:rPr sz="2000"/>
              <a:t>сдавали</a:t>
            </a:r>
            <a:r>
              <a:rPr sz="2000"/>
              <a:t> </a:t>
            </a:r>
            <a:r>
              <a:rPr sz="2000"/>
              <a:t>кандидатские</a:t>
            </a:r>
            <a:r>
              <a:rPr sz="2000"/>
              <a:t> </a:t>
            </a:r>
            <a:r>
              <a:rPr sz="2000"/>
              <a:t>экзамены</a:t>
            </a:r>
            <a:r>
              <a:rPr sz="2000"/>
              <a:t> в </a:t>
            </a:r>
            <a:r>
              <a:rPr sz="2000"/>
              <a:t>магистратуре</a:t>
            </a:r>
            <a:r>
              <a:rPr sz="2000"/>
              <a:t> ЭФ МГУ/</a:t>
            </a:r>
            <a:r>
              <a:rPr sz="2000"/>
              <a:t>другом</a:t>
            </a:r>
            <a:r>
              <a:rPr sz="2000"/>
              <a:t> </a:t>
            </a:r>
            <a:r>
              <a:rPr sz="2000"/>
              <a:t>вузе</a:t>
            </a:r>
            <a:r>
              <a:rPr sz="2000"/>
              <a:t>, </a:t>
            </a:r>
            <a:r>
              <a:rPr sz="2000"/>
              <a:t>могут</a:t>
            </a:r>
            <a:r>
              <a:rPr sz="2000"/>
              <a:t> </a:t>
            </a:r>
            <a:r>
              <a:rPr sz="2000"/>
              <a:t>заполнить</a:t>
            </a:r>
            <a:r>
              <a:rPr sz="2000"/>
              <a:t> </a:t>
            </a:r>
            <a:r>
              <a:rPr sz="2000"/>
              <a:t>заявление</a:t>
            </a:r>
            <a:r>
              <a:rPr sz="2000"/>
              <a:t> </a:t>
            </a:r>
            <a:r>
              <a:rPr sz="2000"/>
              <a:t>на</a:t>
            </a:r>
            <a:r>
              <a:rPr sz="2000"/>
              <a:t> </a:t>
            </a:r>
            <a:r>
              <a:rPr sz="2000"/>
              <a:t>перезачет</a:t>
            </a:r>
            <a:r>
              <a:rPr sz="2000"/>
              <a:t> </a:t>
            </a:r>
            <a:r>
              <a:rPr sz="2000"/>
              <a:t>экзамена</a:t>
            </a:r>
            <a:r>
              <a:rPr sz="2000"/>
              <a:t>. </a:t>
            </a:r>
            <a:r>
              <a:rPr sz="2000"/>
              <a:t>Обратите</a:t>
            </a:r>
            <a:r>
              <a:rPr sz="2000"/>
              <a:t> </a:t>
            </a:r>
            <a:r>
              <a:rPr sz="2000"/>
              <a:t>внимание</a:t>
            </a:r>
            <a:r>
              <a:rPr sz="2000"/>
              <a:t>: </a:t>
            </a:r>
            <a:r>
              <a:rPr sz="2000"/>
              <a:t>одно</a:t>
            </a:r>
            <a:r>
              <a:rPr sz="2000"/>
              <a:t> </a:t>
            </a:r>
            <a:r>
              <a:rPr sz="2000"/>
              <a:t>заявление</a:t>
            </a:r>
            <a:r>
              <a:rPr sz="2000"/>
              <a:t> - </a:t>
            </a:r>
            <a:r>
              <a:rPr sz="2000"/>
              <a:t>один</a:t>
            </a:r>
            <a:r>
              <a:rPr sz="2000"/>
              <a:t> </a:t>
            </a:r>
            <a:r>
              <a:rPr sz="2000"/>
              <a:t>экзамен</a:t>
            </a:r>
            <a:r>
              <a:rPr sz="2000"/>
              <a:t>. </a:t>
            </a:r>
            <a:r>
              <a:rPr sz="2000"/>
              <a:t>Если</a:t>
            </a:r>
            <a:r>
              <a:rPr sz="2000"/>
              <a:t> </a:t>
            </a:r>
            <a:r>
              <a:rPr sz="2000"/>
              <a:t>аспирант</a:t>
            </a:r>
            <a:r>
              <a:rPr sz="2000"/>
              <a:t> </a:t>
            </a:r>
            <a:r>
              <a:rPr sz="2000"/>
              <a:t>сдал</a:t>
            </a:r>
            <a:r>
              <a:rPr sz="2000"/>
              <a:t> </a:t>
            </a:r>
            <a:r>
              <a:rPr sz="2000"/>
              <a:t>экзамены</a:t>
            </a:r>
            <a:r>
              <a:rPr sz="2000"/>
              <a:t> </a:t>
            </a:r>
            <a:r>
              <a:rPr sz="2000"/>
              <a:t>по</a:t>
            </a:r>
            <a:r>
              <a:rPr sz="2000"/>
              <a:t> </a:t>
            </a:r>
            <a:r>
              <a:rPr sz="2000"/>
              <a:t>истории</a:t>
            </a:r>
            <a:r>
              <a:rPr sz="2000"/>
              <a:t> и </a:t>
            </a:r>
            <a:r>
              <a:rPr sz="2000"/>
              <a:t>философии</a:t>
            </a:r>
            <a:r>
              <a:rPr sz="2000"/>
              <a:t> </a:t>
            </a:r>
            <a:r>
              <a:rPr sz="2000"/>
              <a:t>науки</a:t>
            </a:r>
            <a:r>
              <a:rPr sz="2000"/>
              <a:t> и </a:t>
            </a:r>
            <a:r>
              <a:rPr sz="2000"/>
              <a:t>по</a:t>
            </a:r>
            <a:r>
              <a:rPr sz="2000"/>
              <a:t> </a:t>
            </a:r>
            <a:r>
              <a:rPr sz="2000"/>
              <a:t>английскому</a:t>
            </a:r>
            <a:r>
              <a:rPr sz="2000"/>
              <a:t> </a:t>
            </a:r>
            <a:r>
              <a:rPr sz="2000"/>
              <a:t>языку</a:t>
            </a:r>
            <a:r>
              <a:rPr sz="2000"/>
              <a:t>, </a:t>
            </a:r>
            <a:r>
              <a:rPr sz="2000"/>
              <a:t>нужно</a:t>
            </a:r>
            <a:r>
              <a:rPr sz="2000"/>
              <a:t> </a:t>
            </a:r>
            <a:r>
              <a:rPr sz="2000"/>
              <a:t>заполнить</a:t>
            </a:r>
            <a:r>
              <a:rPr sz="2000"/>
              <a:t> </a:t>
            </a:r>
            <a:r>
              <a:rPr sz="2000"/>
              <a:t>два</a:t>
            </a:r>
            <a:r>
              <a:rPr sz="2000"/>
              <a:t> </a:t>
            </a:r>
            <a:r>
              <a:rPr sz="2000"/>
              <a:t>заявления</a:t>
            </a:r>
            <a:r>
              <a:rPr sz="2000"/>
              <a:t>.</a:t>
            </a:r>
            <a:endParaRPr/>
          </a:p>
          <a:p>
            <a:pPr algn="just">
              <a:buFont typeface="Wingdings"/>
              <a:buChar char="Ø"/>
              <a:defRPr/>
            </a:pPr>
            <a:r>
              <a:rPr lang="ru-RU" sz="2000"/>
              <a:t>Аспирантам, которые сдавали кандидатские экзамены в магистратуре ЭФ МГУ</a:t>
            </a:r>
            <a:r>
              <a:rPr sz="2000"/>
              <a:t>, </a:t>
            </a:r>
            <a:r>
              <a:rPr sz="2000"/>
              <a:t>присылать</a:t>
            </a:r>
            <a:r>
              <a:rPr sz="2000"/>
              <a:t> </a:t>
            </a:r>
            <a:r>
              <a:rPr sz="2000"/>
              <a:t>дополнительные</a:t>
            </a:r>
            <a:r>
              <a:rPr sz="2000"/>
              <a:t> </a:t>
            </a:r>
            <a:r>
              <a:rPr sz="2000"/>
              <a:t>документы</a:t>
            </a:r>
            <a:r>
              <a:rPr sz="2000"/>
              <a:t> </a:t>
            </a:r>
            <a:r>
              <a:rPr sz="2000"/>
              <a:t>не</a:t>
            </a:r>
            <a:r>
              <a:rPr sz="2000"/>
              <a:t> </a:t>
            </a:r>
            <a:r>
              <a:rPr sz="2000"/>
              <a:t>требуются</a:t>
            </a:r>
            <a:r>
              <a:rPr sz="2000"/>
              <a:t>. </a:t>
            </a:r>
            <a:r>
              <a:rPr lang="ru-RU" sz="2000"/>
              <a:t>Аспирантам, которые сдавали кандидатские экзамены</a:t>
            </a:r>
            <a:r>
              <a:rPr sz="2000"/>
              <a:t> </a:t>
            </a:r>
            <a:r>
              <a:rPr sz="2000"/>
              <a:t>на</a:t>
            </a:r>
            <a:r>
              <a:rPr sz="2000"/>
              <a:t> </a:t>
            </a:r>
            <a:r>
              <a:rPr sz="2000"/>
              <a:t>другом</a:t>
            </a:r>
            <a:r>
              <a:rPr sz="2000"/>
              <a:t> </a:t>
            </a:r>
            <a:r>
              <a:rPr sz="2000"/>
              <a:t>факультете</a:t>
            </a:r>
            <a:r>
              <a:rPr sz="2000"/>
              <a:t>/ в </a:t>
            </a:r>
            <a:r>
              <a:rPr sz="2000"/>
              <a:t>другом</a:t>
            </a:r>
            <a:r>
              <a:rPr sz="2000"/>
              <a:t> </a:t>
            </a:r>
            <a:r>
              <a:rPr sz="2000"/>
              <a:t>вузе</a:t>
            </a:r>
            <a:r>
              <a:rPr sz="2000"/>
              <a:t>, </a:t>
            </a:r>
            <a:r>
              <a:rPr sz="2000"/>
              <a:t>необходимо</a:t>
            </a:r>
            <a:r>
              <a:rPr sz="2000"/>
              <a:t> </a:t>
            </a:r>
            <a:r>
              <a:rPr sz="2000"/>
              <a:t>предоставить</a:t>
            </a:r>
            <a:r>
              <a:rPr sz="2000"/>
              <a:t> </a:t>
            </a:r>
            <a:r>
              <a:rPr sz="2000"/>
              <a:t>справку</a:t>
            </a:r>
            <a:r>
              <a:rPr sz="2000"/>
              <a:t> о </a:t>
            </a:r>
            <a:r>
              <a:rPr sz="2000"/>
              <a:t>сданных</a:t>
            </a:r>
            <a:r>
              <a:rPr sz="2000"/>
              <a:t> </a:t>
            </a:r>
            <a:r>
              <a:rPr sz="2000"/>
              <a:t>кандидатских</a:t>
            </a:r>
            <a:r>
              <a:rPr sz="2000"/>
              <a:t> </a:t>
            </a:r>
            <a:r>
              <a:rPr sz="2000"/>
              <a:t>экзаменах</a:t>
            </a:r>
            <a:r>
              <a:rPr sz="2000"/>
              <a:t>.</a:t>
            </a:r>
            <a:endParaRPr/>
          </a:p>
          <a:p>
            <a:pPr algn="just">
              <a:buFont typeface="Wingdings"/>
              <a:buChar char="Ø"/>
              <a:defRPr/>
            </a:pPr>
            <a:r>
              <a:rPr lang="ru-RU" sz="2000"/>
              <a:t>П</a:t>
            </a:r>
            <a:r>
              <a:rPr sz="2000"/>
              <a:t>рикрепля</a:t>
            </a:r>
            <a:r>
              <a:rPr lang="ru-RU" sz="2000"/>
              <a:t>ть</a:t>
            </a:r>
            <a:r>
              <a:rPr sz="2000"/>
              <a:t> </a:t>
            </a:r>
            <a:r>
              <a:rPr sz="2000"/>
              <a:t>подписанные</a:t>
            </a:r>
            <a:r>
              <a:rPr sz="2000"/>
              <a:t> </a:t>
            </a:r>
            <a:r>
              <a:rPr sz="2000"/>
              <a:t>заявления</a:t>
            </a:r>
            <a:r>
              <a:rPr sz="2000"/>
              <a:t> и </a:t>
            </a:r>
            <a:r>
              <a:rPr sz="2000"/>
              <a:t>подтверждающие</a:t>
            </a:r>
            <a:r>
              <a:rPr sz="2000"/>
              <a:t> </a:t>
            </a:r>
            <a:r>
              <a:rPr sz="2000"/>
              <a:t>документы</a:t>
            </a:r>
            <a:r>
              <a:rPr sz="2000"/>
              <a:t> (</a:t>
            </a:r>
            <a:r>
              <a:rPr sz="2000"/>
              <a:t>при</a:t>
            </a:r>
            <a:r>
              <a:rPr sz="2000"/>
              <a:t> </a:t>
            </a:r>
            <a:r>
              <a:rPr sz="2000"/>
              <a:t>необходимости</a:t>
            </a:r>
            <a:r>
              <a:rPr sz="2000"/>
              <a:t>)</a:t>
            </a:r>
            <a:r>
              <a:rPr lang="ru-RU" sz="2000"/>
              <a:t> нужно, </a:t>
            </a:r>
            <a:r>
              <a:rPr sz="2000"/>
              <a:t>заполнив</a:t>
            </a:r>
            <a:r>
              <a:rPr sz="2000"/>
              <a:t> </a:t>
            </a:r>
            <a:r>
              <a:rPr sz="2000"/>
              <a:t>форму</a:t>
            </a:r>
            <a:r>
              <a:rPr sz="2000"/>
              <a:t> </a:t>
            </a:r>
            <a:r>
              <a:rPr sz="2000"/>
              <a:t>по</a:t>
            </a:r>
            <a:r>
              <a:rPr sz="2000"/>
              <a:t> </a:t>
            </a:r>
            <a:r>
              <a:rPr sz="2000"/>
              <a:t>ссылке</a:t>
            </a:r>
            <a:r>
              <a:rPr sz="2000"/>
              <a:t>: </a:t>
            </a:r>
            <a:r>
              <a:rPr lang="ru-RU" sz="2000" u="sng">
                <a:hlinkClick r:id="rId3" tooltip="https://forms.yandex.ru/u/66e2bd7684227c26349df493/"/>
              </a:rPr>
              <a:t>https://forms.yandex.ru/u/66e2bd7684227c26349df493</a:t>
            </a:r>
            <a:r>
              <a:rPr lang="ru-RU" sz="2000" u="sng">
                <a:hlinkClick r:id="rId3" tooltip="https://forms.yandex.ru/u/66e2bd7684227c26349df493/"/>
              </a:rPr>
              <a:t>/</a:t>
            </a:r>
            <a:endParaRPr lang="ru-RU" sz="2000"/>
          </a:p>
          <a:p>
            <a:pPr marL="0" indent="0" algn="just">
              <a:buFont typeface="Wingdings"/>
              <a:buNone/>
              <a:defRPr/>
            </a:pPr>
            <a:endParaRPr lang="ru-RU" sz="2000"/>
          </a:p>
          <a:p>
            <a:pPr>
              <a:buFont typeface="Wingdings"/>
              <a:buChar char="Ø"/>
              <a:defRPr/>
            </a:pPr>
            <a:r>
              <a:rPr lang="ru-RU" sz="2000"/>
              <a:t>Шаблон заявления на </a:t>
            </a:r>
            <a:r>
              <a:rPr lang="ru-RU" sz="2000"/>
              <a:t>перезачет КЭ</a:t>
            </a:r>
            <a:r>
              <a:rPr lang="ru-RU" sz="2000"/>
              <a:t>: </a:t>
            </a:r>
            <a:r>
              <a:rPr lang="en-US" sz="2000" u="sng">
                <a:hlinkClick r:id="rId4" tooltip="https://disk.yandex.ru/i/i09v5snZqddU5w"/>
              </a:rPr>
              <a:t>https://</a:t>
            </a:r>
            <a:r>
              <a:rPr lang="en-US" sz="2000" u="sng">
                <a:hlinkClick r:id="rId4" tooltip="https://disk.yandex.ru/i/i09v5snZqddU5w"/>
              </a:rPr>
              <a:t>disk.yandex.ru/i/i09v5snZqddU5w</a:t>
            </a:r>
            <a:r>
              <a:rPr lang="ru-RU" sz="2000"/>
              <a:t> </a:t>
            </a:r>
            <a:endParaRPr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190" cy="896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99456" y="-57391"/>
            <a:ext cx="9479976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>
                <a:solidFill>
                  <a:srgbClr val="002060"/>
                </a:solidFill>
                <a:ea typeface="Cambria Math"/>
              </a:rPr>
              <a:t>Структура ИНДИВИДУАЛЬНОГО ПЛАНА</a:t>
            </a:r>
            <a:endParaRPr sz="4000">
              <a:solidFill>
                <a:srgbClr val="002060"/>
              </a:solidFill>
              <a:ea typeface="Cambria Math"/>
            </a:endParaRPr>
          </a:p>
        </p:txBody>
      </p:sp>
      <p:sp>
        <p:nvSpPr>
          <p:cNvPr id="5" name="object 3"/>
          <p:cNvSpPr/>
          <p:nvPr/>
        </p:nvSpPr>
        <p:spPr bwMode="auto">
          <a:xfrm>
            <a:off x="448096" y="1535556"/>
            <a:ext cx="4951580" cy="2258196"/>
          </a:xfrm>
          <a:custGeom>
            <a:avLst/>
            <a:gdLst/>
            <a:ahLst/>
            <a:cxnLst/>
            <a:rect l="l" t="t" r="r" b="b"/>
            <a:pathLst>
              <a:path w="5710555" h="2601595" fill="norm" stroke="1" extrusionOk="0">
                <a:moveTo>
                  <a:pt x="5710428" y="0"/>
                </a:moveTo>
                <a:lnTo>
                  <a:pt x="433578" y="0"/>
                </a:lnTo>
                <a:lnTo>
                  <a:pt x="386334" y="2544"/>
                </a:lnTo>
                <a:lnTo>
                  <a:pt x="340565" y="10003"/>
                </a:lnTo>
                <a:lnTo>
                  <a:pt x="296533" y="22110"/>
                </a:lnTo>
                <a:lnTo>
                  <a:pt x="254504" y="38600"/>
                </a:lnTo>
                <a:lnTo>
                  <a:pt x="214742" y="59210"/>
                </a:lnTo>
                <a:lnTo>
                  <a:pt x="177512" y="83673"/>
                </a:lnTo>
                <a:lnTo>
                  <a:pt x="143078" y="111726"/>
                </a:lnTo>
                <a:lnTo>
                  <a:pt x="111704" y="143103"/>
                </a:lnTo>
                <a:lnTo>
                  <a:pt x="83655" y="177539"/>
                </a:lnTo>
                <a:lnTo>
                  <a:pt x="59196" y="214771"/>
                </a:lnTo>
                <a:lnTo>
                  <a:pt x="38590" y="254532"/>
                </a:lnTo>
                <a:lnTo>
                  <a:pt x="22104" y="296558"/>
                </a:lnTo>
                <a:lnTo>
                  <a:pt x="10000" y="340584"/>
                </a:lnTo>
                <a:lnTo>
                  <a:pt x="2544" y="386345"/>
                </a:lnTo>
                <a:lnTo>
                  <a:pt x="0" y="433577"/>
                </a:lnTo>
                <a:lnTo>
                  <a:pt x="0" y="2601468"/>
                </a:lnTo>
                <a:lnTo>
                  <a:pt x="5710428" y="2601468"/>
                </a:lnTo>
                <a:lnTo>
                  <a:pt x="5710428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" name="object 4"/>
          <p:cNvSpPr txBox="1"/>
          <p:nvPr/>
        </p:nvSpPr>
        <p:spPr bwMode="auto">
          <a:xfrm>
            <a:off x="853938" y="1873595"/>
            <a:ext cx="4342130" cy="150297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19"/>
              </a:spcBef>
              <a:defRPr/>
            </a:pPr>
            <a:r>
              <a:rPr lang="ru-RU" sz="2400" b="1">
                <a:solidFill>
                  <a:schemeClr val="bg1"/>
                </a:solidFill>
                <a:latin typeface="Calibri"/>
                <a:cs typeface="Calibri"/>
              </a:rPr>
              <a:t>ИНДИВИДУАЛЬНЫЙ </a:t>
            </a:r>
            <a:endParaRPr sz="2400"/>
          </a:p>
          <a:p>
            <a:pPr marL="2540" algn="ctr">
              <a:lnSpc>
                <a:spcPct val="100000"/>
              </a:lnSpc>
              <a:spcBef>
                <a:spcPts val="919"/>
              </a:spcBef>
              <a:defRPr/>
            </a:pPr>
            <a:r>
              <a:rPr lang="ru-RU" sz="2400" b="1">
                <a:solidFill>
                  <a:schemeClr val="bg1"/>
                </a:solidFill>
                <a:latin typeface="Calibri"/>
                <a:cs typeface="Calibri"/>
              </a:rPr>
              <a:t>ПЛАН</a:t>
            </a:r>
            <a:endParaRPr sz="2400"/>
          </a:p>
          <a:p>
            <a:pPr marL="2540" algn="ctr">
              <a:lnSpc>
                <a:spcPct val="100000"/>
              </a:lnSpc>
              <a:spcBef>
                <a:spcPts val="919"/>
              </a:spcBef>
              <a:defRPr/>
            </a:pPr>
            <a:r>
              <a:rPr lang="ru-RU" sz="2400" b="1">
                <a:solidFill>
                  <a:schemeClr val="bg1"/>
                </a:solidFill>
                <a:latin typeface="Calibri"/>
                <a:cs typeface="Calibri"/>
              </a:rPr>
              <a:t> НАУЧНОЙ ДЕЯТЕЛЬНОСТИ</a:t>
            </a:r>
            <a:endParaRPr sz="2400" b="1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7" name="object 5"/>
          <p:cNvGrpSpPr/>
          <p:nvPr/>
        </p:nvGrpSpPr>
        <p:grpSpPr bwMode="auto">
          <a:xfrm>
            <a:off x="5404957" y="1517617"/>
            <a:ext cx="4717035" cy="2296724"/>
            <a:chOff x="6108191" y="1536191"/>
            <a:chExt cx="5710555" cy="26563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8" name="object 6"/>
            <p:cNvSpPr/>
            <p:nvPr/>
          </p:nvSpPr>
          <p:spPr bwMode="auto">
            <a:xfrm>
              <a:off x="6108191" y="1536191"/>
              <a:ext cx="5710555" cy="2600325"/>
            </a:xfrm>
            <a:custGeom>
              <a:avLst/>
              <a:gdLst/>
              <a:ahLst/>
              <a:cxnLst/>
              <a:rect l="l" t="t" r="r" b="b"/>
              <a:pathLst>
                <a:path w="5710555" h="2600325" fill="norm" stroke="1" extrusionOk="0">
                  <a:moveTo>
                    <a:pt x="5277104" y="0"/>
                  </a:moveTo>
                  <a:lnTo>
                    <a:pt x="0" y="0"/>
                  </a:lnTo>
                  <a:lnTo>
                    <a:pt x="0" y="2599944"/>
                  </a:lnTo>
                  <a:lnTo>
                    <a:pt x="5710428" y="2599944"/>
                  </a:lnTo>
                  <a:lnTo>
                    <a:pt x="5710428" y="433324"/>
                  </a:lnTo>
                  <a:lnTo>
                    <a:pt x="5707884" y="386117"/>
                  </a:lnTo>
                  <a:lnTo>
                    <a:pt x="5700431" y="340380"/>
                  </a:lnTo>
                  <a:lnTo>
                    <a:pt x="5688332" y="296379"/>
                  </a:lnTo>
                  <a:lnTo>
                    <a:pt x="5671851" y="254377"/>
                  </a:lnTo>
                  <a:lnTo>
                    <a:pt x="5651255" y="214639"/>
                  </a:lnTo>
                  <a:lnTo>
                    <a:pt x="5626807" y="177430"/>
                  </a:lnTo>
                  <a:lnTo>
                    <a:pt x="5598771" y="143014"/>
                  </a:lnTo>
                  <a:lnTo>
                    <a:pt x="5567413" y="111656"/>
                  </a:lnTo>
                  <a:lnTo>
                    <a:pt x="5532997" y="83620"/>
                  </a:lnTo>
                  <a:lnTo>
                    <a:pt x="5495788" y="59172"/>
                  </a:lnTo>
                  <a:lnTo>
                    <a:pt x="5456050" y="38576"/>
                  </a:lnTo>
                  <a:lnTo>
                    <a:pt x="5414048" y="22095"/>
                  </a:lnTo>
                  <a:lnTo>
                    <a:pt x="5370047" y="9996"/>
                  </a:lnTo>
                  <a:lnTo>
                    <a:pt x="5324310" y="2543"/>
                  </a:lnTo>
                  <a:lnTo>
                    <a:pt x="527710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7"/>
            <p:cNvSpPr/>
            <p:nvPr/>
          </p:nvSpPr>
          <p:spPr bwMode="auto">
            <a:xfrm>
              <a:off x="6108191" y="1536191"/>
              <a:ext cx="5710555" cy="2656322"/>
            </a:xfrm>
            <a:custGeom>
              <a:avLst/>
              <a:gdLst/>
              <a:ahLst/>
              <a:cxnLst/>
              <a:rect l="l" t="t" r="r" b="b"/>
              <a:pathLst>
                <a:path w="5710555" h="2600325" fill="norm" stroke="1" extrusionOk="0">
                  <a:moveTo>
                    <a:pt x="0" y="0"/>
                  </a:moveTo>
                  <a:lnTo>
                    <a:pt x="5277104" y="0"/>
                  </a:lnTo>
                  <a:lnTo>
                    <a:pt x="5324310" y="2543"/>
                  </a:lnTo>
                  <a:lnTo>
                    <a:pt x="5370047" y="9996"/>
                  </a:lnTo>
                  <a:lnTo>
                    <a:pt x="5414048" y="22095"/>
                  </a:lnTo>
                  <a:lnTo>
                    <a:pt x="5456050" y="38576"/>
                  </a:lnTo>
                  <a:lnTo>
                    <a:pt x="5495788" y="59172"/>
                  </a:lnTo>
                  <a:lnTo>
                    <a:pt x="5532997" y="83620"/>
                  </a:lnTo>
                  <a:lnTo>
                    <a:pt x="5567413" y="111656"/>
                  </a:lnTo>
                  <a:lnTo>
                    <a:pt x="5598771" y="143014"/>
                  </a:lnTo>
                  <a:lnTo>
                    <a:pt x="5626807" y="177430"/>
                  </a:lnTo>
                  <a:lnTo>
                    <a:pt x="5651255" y="214639"/>
                  </a:lnTo>
                  <a:lnTo>
                    <a:pt x="5671851" y="254377"/>
                  </a:lnTo>
                  <a:lnTo>
                    <a:pt x="5688332" y="296379"/>
                  </a:lnTo>
                  <a:lnTo>
                    <a:pt x="5700431" y="340380"/>
                  </a:lnTo>
                  <a:lnTo>
                    <a:pt x="5707884" y="386117"/>
                  </a:lnTo>
                  <a:lnTo>
                    <a:pt x="5710428" y="433324"/>
                  </a:lnTo>
                  <a:lnTo>
                    <a:pt x="5710428" y="2599944"/>
                  </a:lnTo>
                  <a:lnTo>
                    <a:pt x="0" y="25999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0" name="object 8"/>
          <p:cNvSpPr txBox="1"/>
          <p:nvPr/>
        </p:nvSpPr>
        <p:spPr bwMode="auto">
          <a:xfrm>
            <a:off x="5927685" y="2058581"/>
            <a:ext cx="3888432" cy="11330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defRPr/>
            </a:pPr>
            <a:r>
              <a:rPr lang="ru-RU" sz="2400" b="1">
                <a:solidFill>
                  <a:schemeClr val="bg1"/>
                </a:solidFill>
                <a:latin typeface="Calibri"/>
                <a:cs typeface="Calibri"/>
              </a:rPr>
              <a:t>ОТЧЕТЫ</a:t>
            </a:r>
            <a:endParaRPr sz="2400"/>
          </a:p>
          <a:p>
            <a:pPr marL="12700" algn="ctr">
              <a:lnSpc>
                <a:spcPct val="100000"/>
              </a:lnSpc>
              <a:spcBef>
                <a:spcPts val="95"/>
              </a:spcBef>
              <a:defRPr/>
            </a:pPr>
            <a:r>
              <a:rPr lang="ru-RU" sz="2400" b="1">
                <a:solidFill>
                  <a:schemeClr val="bg1"/>
                </a:solidFill>
                <a:latin typeface="Calibri"/>
                <a:cs typeface="Calibri"/>
              </a:rPr>
              <a:t> О РЕЗУЛЬТАТАХ НАУЧНОЙ ДЕЯТЕЛЬНОСТИ</a:t>
            </a:r>
            <a:endParaRPr sz="2400" b="1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1" name="object 9"/>
          <p:cNvGrpSpPr/>
          <p:nvPr/>
        </p:nvGrpSpPr>
        <p:grpSpPr bwMode="auto">
          <a:xfrm>
            <a:off x="414197" y="3793754"/>
            <a:ext cx="5013572" cy="2517500"/>
            <a:chOff x="389890" y="4129785"/>
            <a:chExt cx="5725160" cy="2614295"/>
          </a:xfrm>
          <a:solidFill>
            <a:srgbClr val="7030A0"/>
          </a:solidFill>
        </p:grpSpPr>
        <p:sp>
          <p:nvSpPr>
            <p:cNvPr id="12" name="object 10"/>
            <p:cNvSpPr/>
            <p:nvPr/>
          </p:nvSpPr>
          <p:spPr bwMode="auto">
            <a:xfrm>
              <a:off x="396240" y="4136134"/>
              <a:ext cx="5712460" cy="2601595"/>
            </a:xfrm>
            <a:custGeom>
              <a:avLst/>
              <a:gdLst/>
              <a:ahLst/>
              <a:cxnLst/>
              <a:rect l="l" t="t" r="r" b="b"/>
              <a:pathLst>
                <a:path w="5712460" h="2601595" fill="norm" stroke="1" extrusionOk="0">
                  <a:moveTo>
                    <a:pt x="5711952" y="0"/>
                  </a:moveTo>
                  <a:lnTo>
                    <a:pt x="0" y="0"/>
                  </a:lnTo>
                  <a:lnTo>
                    <a:pt x="0" y="2167877"/>
                  </a:lnTo>
                  <a:lnTo>
                    <a:pt x="2544" y="2215122"/>
                  </a:lnTo>
                  <a:lnTo>
                    <a:pt x="10000" y="2260894"/>
                  </a:lnTo>
                  <a:lnTo>
                    <a:pt x="22104" y="2304927"/>
                  </a:lnTo>
                  <a:lnTo>
                    <a:pt x="38591" y="2346958"/>
                  </a:lnTo>
                  <a:lnTo>
                    <a:pt x="59196" y="2386721"/>
                  </a:lnTo>
                  <a:lnTo>
                    <a:pt x="83656" y="2423952"/>
                  </a:lnTo>
                  <a:lnTo>
                    <a:pt x="111705" y="2458387"/>
                  </a:lnTo>
                  <a:lnTo>
                    <a:pt x="143080" y="2489762"/>
                  </a:lnTo>
                  <a:lnTo>
                    <a:pt x="177515" y="2517811"/>
                  </a:lnTo>
                  <a:lnTo>
                    <a:pt x="214746" y="2542271"/>
                  </a:lnTo>
                  <a:lnTo>
                    <a:pt x="254509" y="2562876"/>
                  </a:lnTo>
                  <a:lnTo>
                    <a:pt x="296540" y="2579363"/>
                  </a:lnTo>
                  <a:lnTo>
                    <a:pt x="340573" y="2591467"/>
                  </a:lnTo>
                  <a:lnTo>
                    <a:pt x="386345" y="2598923"/>
                  </a:lnTo>
                  <a:lnTo>
                    <a:pt x="433590" y="2601468"/>
                  </a:lnTo>
                  <a:lnTo>
                    <a:pt x="5711952" y="2601468"/>
                  </a:lnTo>
                  <a:lnTo>
                    <a:pt x="571195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1"/>
            <p:cNvSpPr/>
            <p:nvPr/>
          </p:nvSpPr>
          <p:spPr bwMode="auto">
            <a:xfrm>
              <a:off x="396240" y="4136134"/>
              <a:ext cx="5712460" cy="2601595"/>
            </a:xfrm>
            <a:custGeom>
              <a:avLst/>
              <a:gdLst/>
              <a:ahLst/>
              <a:cxnLst/>
              <a:rect l="l" t="t" r="r" b="b"/>
              <a:pathLst>
                <a:path w="5712460" h="2601595" fill="norm" stroke="1" extrusionOk="0">
                  <a:moveTo>
                    <a:pt x="5711952" y="2601468"/>
                  </a:moveTo>
                  <a:lnTo>
                    <a:pt x="433590" y="2601468"/>
                  </a:lnTo>
                  <a:lnTo>
                    <a:pt x="386345" y="2598923"/>
                  </a:lnTo>
                  <a:lnTo>
                    <a:pt x="340573" y="2591467"/>
                  </a:lnTo>
                  <a:lnTo>
                    <a:pt x="296540" y="2579363"/>
                  </a:lnTo>
                  <a:lnTo>
                    <a:pt x="254509" y="2562876"/>
                  </a:lnTo>
                  <a:lnTo>
                    <a:pt x="214746" y="2542271"/>
                  </a:lnTo>
                  <a:lnTo>
                    <a:pt x="177515" y="2517811"/>
                  </a:lnTo>
                  <a:lnTo>
                    <a:pt x="143080" y="2489762"/>
                  </a:lnTo>
                  <a:lnTo>
                    <a:pt x="111705" y="2458387"/>
                  </a:lnTo>
                  <a:lnTo>
                    <a:pt x="83656" y="2423952"/>
                  </a:lnTo>
                  <a:lnTo>
                    <a:pt x="59196" y="2386721"/>
                  </a:lnTo>
                  <a:lnTo>
                    <a:pt x="38591" y="2346958"/>
                  </a:lnTo>
                  <a:lnTo>
                    <a:pt x="22104" y="2304927"/>
                  </a:lnTo>
                  <a:lnTo>
                    <a:pt x="10000" y="2260894"/>
                  </a:lnTo>
                  <a:lnTo>
                    <a:pt x="2544" y="2215122"/>
                  </a:lnTo>
                  <a:lnTo>
                    <a:pt x="0" y="2167877"/>
                  </a:lnTo>
                  <a:lnTo>
                    <a:pt x="0" y="0"/>
                  </a:lnTo>
                  <a:lnTo>
                    <a:pt x="5711952" y="0"/>
                  </a:lnTo>
                  <a:lnTo>
                    <a:pt x="5711952" y="2601468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4" name="object 12"/>
          <p:cNvSpPr txBox="1"/>
          <p:nvPr/>
        </p:nvSpPr>
        <p:spPr bwMode="auto">
          <a:xfrm>
            <a:off x="901707" y="4405291"/>
            <a:ext cx="4268238" cy="123046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982980" marR="5080" indent="-970915" algn="ctr">
              <a:lnSpc>
                <a:spcPts val="2750"/>
              </a:lnSpc>
              <a:spcBef>
                <a:spcPts val="395"/>
              </a:spcBef>
              <a:defRPr/>
            </a:pPr>
            <a:r>
              <a:rPr sz="2400" b="1" spc="-20">
                <a:solidFill>
                  <a:srgbClr val="FFFFFF"/>
                </a:solidFill>
                <a:latin typeface="Calibri"/>
                <a:cs typeface="Calibri"/>
              </a:rPr>
              <a:t>ИНДИВИДУАЛЬНЫЙ</a:t>
            </a:r>
            <a:r>
              <a:rPr sz="2400" b="1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lang="ru-RU" sz="2400" b="1" spc="15">
              <a:solidFill>
                <a:srgbClr val="FFFFFF"/>
              </a:solidFill>
              <a:latin typeface="Calibri"/>
              <a:cs typeface="Calibri"/>
            </a:endParaRPr>
          </a:p>
          <a:p>
            <a:pPr marL="982980" marR="5080" indent="-970915" algn="ctr">
              <a:lnSpc>
                <a:spcPts val="2750"/>
              </a:lnSpc>
              <a:spcBef>
                <a:spcPts val="395"/>
              </a:spcBef>
              <a:defRPr/>
            </a:pPr>
            <a:r>
              <a:rPr sz="2400" b="1" spc="-10">
                <a:solidFill>
                  <a:srgbClr val="FFFFFF"/>
                </a:solidFill>
                <a:latin typeface="Calibri"/>
                <a:cs typeface="Calibri"/>
              </a:rPr>
              <a:t>УЧЕБНЫЙ</a:t>
            </a:r>
            <a:r>
              <a:rPr sz="24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>
                <a:solidFill>
                  <a:srgbClr val="FFFFFF"/>
                </a:solidFill>
                <a:latin typeface="Calibri"/>
                <a:cs typeface="Calibri"/>
              </a:rPr>
              <a:t>ПЛАН </a:t>
            </a:r>
            <a:endParaRPr lang="ru-RU" sz="2400" b="1" spc="-5">
              <a:solidFill>
                <a:srgbClr val="FFFFFF"/>
              </a:solidFill>
              <a:latin typeface="Calibri"/>
              <a:cs typeface="Calibri"/>
            </a:endParaRPr>
          </a:p>
          <a:p>
            <a:pPr marL="982980" marR="5080" indent="-970915" algn="ctr">
              <a:lnSpc>
                <a:spcPts val="2750"/>
              </a:lnSpc>
              <a:spcBef>
                <a:spcPts val="395"/>
              </a:spcBef>
              <a:defRPr/>
            </a:pPr>
            <a:r>
              <a:rPr sz="2400" b="1" spc="-5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>
                <a:solidFill>
                  <a:srgbClr val="FFFFFF"/>
                </a:solidFill>
                <a:latin typeface="Calibri"/>
                <a:cs typeface="Calibri"/>
              </a:rPr>
              <a:t>(ВКЛЮЧАЯ</a:t>
            </a:r>
            <a:r>
              <a:rPr sz="2400" b="1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5">
                <a:solidFill>
                  <a:srgbClr val="FFFFFF"/>
                </a:solidFill>
                <a:latin typeface="Calibri"/>
                <a:cs typeface="Calibri"/>
              </a:rPr>
              <a:t>ПРАКТИКУ)</a:t>
            </a:r>
            <a:endParaRPr sz="2400" b="1">
              <a:latin typeface="Calibri"/>
              <a:cs typeface="Calibri"/>
            </a:endParaRPr>
          </a:p>
        </p:txBody>
      </p:sp>
      <p:grpSp>
        <p:nvGrpSpPr>
          <p:cNvPr id="15" name="object 13"/>
          <p:cNvGrpSpPr/>
          <p:nvPr/>
        </p:nvGrpSpPr>
        <p:grpSpPr bwMode="auto">
          <a:xfrm>
            <a:off x="5399676" y="3808210"/>
            <a:ext cx="4727563" cy="2523631"/>
            <a:chOff x="6101841" y="4129785"/>
            <a:chExt cx="5723255" cy="2614295"/>
          </a:xfrm>
          <a:solidFill>
            <a:srgbClr val="CC99FF"/>
          </a:solidFill>
        </p:grpSpPr>
        <p:sp>
          <p:nvSpPr>
            <p:cNvPr id="16" name="object 14"/>
            <p:cNvSpPr/>
            <p:nvPr/>
          </p:nvSpPr>
          <p:spPr bwMode="auto">
            <a:xfrm>
              <a:off x="6108191" y="4136134"/>
              <a:ext cx="5710555" cy="2601595"/>
            </a:xfrm>
            <a:custGeom>
              <a:avLst/>
              <a:gdLst/>
              <a:ahLst/>
              <a:cxnLst/>
              <a:rect l="l" t="t" r="r" b="b"/>
              <a:pathLst>
                <a:path w="5710555" h="2601595" fill="norm" stroke="1" extrusionOk="0">
                  <a:moveTo>
                    <a:pt x="5710428" y="0"/>
                  </a:moveTo>
                  <a:lnTo>
                    <a:pt x="0" y="0"/>
                  </a:lnTo>
                  <a:lnTo>
                    <a:pt x="0" y="2601468"/>
                  </a:lnTo>
                  <a:lnTo>
                    <a:pt x="5276850" y="2601468"/>
                  </a:lnTo>
                  <a:lnTo>
                    <a:pt x="5324082" y="2598923"/>
                  </a:lnTo>
                  <a:lnTo>
                    <a:pt x="5369843" y="2591467"/>
                  </a:lnTo>
                  <a:lnTo>
                    <a:pt x="5413869" y="2579363"/>
                  </a:lnTo>
                  <a:lnTo>
                    <a:pt x="5455895" y="2562876"/>
                  </a:lnTo>
                  <a:lnTo>
                    <a:pt x="5495656" y="2542271"/>
                  </a:lnTo>
                  <a:lnTo>
                    <a:pt x="5532888" y="2517811"/>
                  </a:lnTo>
                  <a:lnTo>
                    <a:pt x="5567324" y="2489762"/>
                  </a:lnTo>
                  <a:lnTo>
                    <a:pt x="5598701" y="2458387"/>
                  </a:lnTo>
                  <a:lnTo>
                    <a:pt x="5626754" y="2423952"/>
                  </a:lnTo>
                  <a:lnTo>
                    <a:pt x="5651217" y="2386721"/>
                  </a:lnTo>
                  <a:lnTo>
                    <a:pt x="5671827" y="2346958"/>
                  </a:lnTo>
                  <a:lnTo>
                    <a:pt x="5688317" y="2304927"/>
                  </a:lnTo>
                  <a:lnTo>
                    <a:pt x="5700424" y="2260894"/>
                  </a:lnTo>
                  <a:lnTo>
                    <a:pt x="5707883" y="2215122"/>
                  </a:lnTo>
                  <a:lnTo>
                    <a:pt x="5710428" y="2167877"/>
                  </a:lnTo>
                  <a:lnTo>
                    <a:pt x="571042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5"/>
            <p:cNvSpPr/>
            <p:nvPr/>
          </p:nvSpPr>
          <p:spPr bwMode="auto">
            <a:xfrm>
              <a:off x="6108191" y="4136134"/>
              <a:ext cx="5710555" cy="2601595"/>
            </a:xfrm>
            <a:custGeom>
              <a:avLst/>
              <a:gdLst/>
              <a:ahLst/>
              <a:cxnLst/>
              <a:rect l="l" t="t" r="r" b="b"/>
              <a:pathLst>
                <a:path w="5710555" h="2601595" fill="norm" stroke="1" extrusionOk="0">
                  <a:moveTo>
                    <a:pt x="5710428" y="0"/>
                  </a:moveTo>
                  <a:lnTo>
                    <a:pt x="5710428" y="2167877"/>
                  </a:lnTo>
                  <a:lnTo>
                    <a:pt x="5707883" y="2215122"/>
                  </a:lnTo>
                  <a:lnTo>
                    <a:pt x="5700424" y="2260894"/>
                  </a:lnTo>
                  <a:lnTo>
                    <a:pt x="5688317" y="2304927"/>
                  </a:lnTo>
                  <a:lnTo>
                    <a:pt x="5671827" y="2346958"/>
                  </a:lnTo>
                  <a:lnTo>
                    <a:pt x="5651217" y="2386721"/>
                  </a:lnTo>
                  <a:lnTo>
                    <a:pt x="5626754" y="2423952"/>
                  </a:lnTo>
                  <a:lnTo>
                    <a:pt x="5598701" y="2458387"/>
                  </a:lnTo>
                  <a:lnTo>
                    <a:pt x="5567324" y="2489762"/>
                  </a:lnTo>
                  <a:lnTo>
                    <a:pt x="5532888" y="2517811"/>
                  </a:lnTo>
                  <a:lnTo>
                    <a:pt x="5495656" y="2542271"/>
                  </a:lnTo>
                  <a:lnTo>
                    <a:pt x="5455895" y="2562876"/>
                  </a:lnTo>
                  <a:lnTo>
                    <a:pt x="5413869" y="2579363"/>
                  </a:lnTo>
                  <a:lnTo>
                    <a:pt x="5369843" y="2591467"/>
                  </a:lnTo>
                  <a:lnTo>
                    <a:pt x="5324082" y="2598923"/>
                  </a:lnTo>
                  <a:lnTo>
                    <a:pt x="5276850" y="2601468"/>
                  </a:lnTo>
                  <a:lnTo>
                    <a:pt x="0" y="2601468"/>
                  </a:lnTo>
                  <a:lnTo>
                    <a:pt x="0" y="0"/>
                  </a:lnTo>
                  <a:lnTo>
                    <a:pt x="5710428" y="0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8" name="object 16"/>
          <p:cNvSpPr txBox="1"/>
          <p:nvPr/>
        </p:nvSpPr>
        <p:spPr bwMode="auto">
          <a:xfrm>
            <a:off x="5663174" y="4448696"/>
            <a:ext cx="4417453" cy="11458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defRPr/>
            </a:pPr>
            <a:r>
              <a:rPr sz="2400" b="1" spc="-65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400" b="1" spc="-10">
                <a:solidFill>
                  <a:srgbClr val="FFFFFF"/>
                </a:solidFill>
                <a:latin typeface="Calibri"/>
                <a:cs typeface="Calibri"/>
              </a:rPr>
              <a:t>ТЧЕ</a:t>
            </a:r>
            <a:r>
              <a:rPr sz="2400" b="1" spc="-2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endParaRPr lang="ru-RU" sz="2400" b="1" spc="-2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  <a:defRPr/>
            </a:pPr>
            <a:r>
              <a:rPr lang="ru-RU" sz="2400" b="1" spc="-5">
                <a:solidFill>
                  <a:srgbClr val="FFFFFF"/>
                </a:solidFill>
                <a:latin typeface="Calibri"/>
                <a:cs typeface="Calibri"/>
              </a:rPr>
              <a:t>  О ПРОХОЖДЕНИИ </a:t>
            </a:r>
            <a:endParaRPr sz="2400"/>
          </a:p>
          <a:p>
            <a:pPr marL="12700" algn="ctr">
              <a:lnSpc>
                <a:spcPct val="100000"/>
              </a:lnSpc>
              <a:spcBef>
                <a:spcPts val="95"/>
              </a:spcBef>
              <a:defRPr/>
            </a:pPr>
            <a:r>
              <a:rPr lang="ru-RU" sz="2400" b="1" spc="-5">
                <a:solidFill>
                  <a:srgbClr val="FFFFFF"/>
                </a:solidFill>
                <a:latin typeface="Calibri"/>
                <a:cs typeface="Calibri"/>
              </a:rPr>
              <a:t>ПРАКТИКИ</a:t>
            </a:r>
            <a:r>
              <a:rPr lang="ru-RU" sz="2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1802687" y="6492875"/>
            <a:ext cx="389313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800">
                <a:solidFill>
                  <a:schemeClr val="bg1"/>
                </a:solidFill>
              </a:rPr>
              <a:t/>
            </a:fld>
            <a:endParaRPr lang="ru-RU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682847" y="1"/>
            <a:ext cx="8052185" cy="10527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/>
              <a:t>      </a:t>
            </a:r>
            <a:r>
              <a:rPr lang="ru-RU" sz="4000">
                <a:solidFill>
                  <a:srgbClr val="002060"/>
                </a:solidFill>
                <a:ea typeface="Cambria Math"/>
              </a:rPr>
              <a:t>НОРМАТИВНЫЕ  ДОКУМЕНТЫ</a:t>
            </a:r>
            <a:endParaRPr sz="4000">
              <a:solidFill>
                <a:srgbClr val="002060"/>
              </a:solidFill>
              <a:ea typeface="Cambria Math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263352" y="1160555"/>
            <a:ext cx="9743533" cy="5436797"/>
          </a:xfrm>
        </p:spPr>
        <p:txBody>
          <a:bodyPr>
            <a:normAutofit/>
          </a:bodyPr>
          <a:lstStyle/>
          <a:p>
            <a:pPr algn="just">
              <a:buFont typeface="Wingdings"/>
              <a:buChar char="Ø"/>
              <a:defRPr/>
            </a:pPr>
            <a:r>
              <a:rPr lang="ru-RU" sz="2400" u="sng">
                <a:hlinkClick r:id="rId2" tooltip="https://www.econ.msu.ru/sys/raw.php?o=83457&amp;p=attachment"/>
              </a:rPr>
              <a:t>Постановление Правительства РФ "Об утверждении Положения о подготовке научных и научно-педагогических кадров в аспирантуре (адъюнктуре)" от 30 ноября 2021 года № 2122</a:t>
            </a:r>
            <a:r>
              <a:rPr lang="ru-RU" sz="2400"/>
              <a:t> (п. 22 «Не позднее 30 календарных дней с даты начала освоения программы аспирантуры (адъюнктуры), установленной в соответствии с </a:t>
            </a:r>
            <a:r>
              <a:rPr lang="ru-RU" sz="2400" u="sng">
                <a:hlinkClick r:id="rId3" tooltip="https://base.garant.ru/403137971/2752b95199862dd7904759ddec0d7547/#block_1013"/>
              </a:rPr>
              <a:t>пунктом 13</a:t>
            </a:r>
            <a:r>
              <a:rPr lang="ru-RU" sz="2400"/>
              <a:t> настоящего Положения, аспиранту (адъюнкту) назначается научный руководитель, утверждается индивидуальный план работы, включающий индивидуальный план научной деятельности и индивидуальный учебный план (далее - индивидуальный план работы), а также тема диссертации в рамках программы аспирантуры (адъюнктуры) и основных направлений научной (научно-исследовательской) деятельности организации»).</a:t>
            </a:r>
            <a:endParaRPr lang="ru-RU" sz="2400" u="sng"/>
          </a:p>
          <a:p>
            <a:pPr algn="just">
              <a:buFont typeface="Wingdings"/>
              <a:buChar char="Ø"/>
              <a:defRPr/>
            </a:pPr>
            <a:r>
              <a:rPr lang="ru-RU" sz="2400" u="sng">
                <a:hlinkClick r:id="rId4" tooltip="https://drive.google.com/file/d/1MBAYF98bKTP99KPStGdfOGCku-stxfZY/view?usp=sharing"/>
              </a:rPr>
              <a:t>Положение об индивидуальном плане работы аспирантов и прикрепленных лиц, утвержденное Приказом МГУ  имени М.В. Ломоносова № 365 от 31.03.2023 г.</a:t>
            </a:r>
            <a:endParaRPr lang="ru-RU" sz="2400"/>
          </a:p>
          <a:p>
            <a:pPr>
              <a:buFont typeface="Wingdings"/>
              <a:buChar char="Ø"/>
              <a:defRPr/>
            </a:pPr>
            <a:endParaRPr lang="ru-RU" sz="2400"/>
          </a:p>
          <a:p>
            <a:pPr>
              <a:buFont typeface="Wingdings"/>
              <a:buChar char="Ø"/>
              <a:defRPr/>
            </a:pPr>
            <a:endParaRPr lang="ru-RU" sz="24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896815" y="341703"/>
            <a:ext cx="1572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latin typeface="Times New Roman"/>
                <a:ea typeface="Cambria"/>
              </a:rPr>
              <a:t>Основание: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1819566" y="6317673"/>
            <a:ext cx="372434" cy="603308"/>
          </a:xfrm>
        </p:spPr>
        <p:txBody>
          <a:bodyPr/>
          <a:lstStyle/>
          <a:p>
            <a:pPr>
              <a:defRPr/>
            </a:pPr>
            <a:fld id="{A724B3A1-78F6-4659-A303-F1217D5A45E2}" type="slidenum">
              <a:rPr lang="ru-RU" sz="1800">
                <a:solidFill>
                  <a:schemeClr val="bg1"/>
                </a:solidFill>
              </a:rPr>
              <a:t/>
            </a:fld>
            <a:endParaRPr lang="ru-RU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190" cy="896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27448" y="-59390"/>
            <a:ext cx="9145016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>
                <a:solidFill>
                  <a:srgbClr val="002060"/>
                </a:solidFill>
                <a:latin typeface="Cambria Math"/>
                <a:ea typeface="Cambria Math"/>
              </a:rPr>
              <a:t>Кто заполняет </a:t>
            </a:r>
            <a:br>
              <a:rPr lang="ru-RU" sz="4000">
                <a:solidFill>
                  <a:srgbClr val="002060"/>
                </a:solidFill>
                <a:latin typeface="Cambria Math"/>
                <a:ea typeface="Cambria Math"/>
              </a:rPr>
            </a:br>
            <a:r>
              <a:rPr lang="ru-RU" sz="4000">
                <a:solidFill>
                  <a:srgbClr val="002060"/>
                </a:solidFill>
                <a:latin typeface="Cambria Math"/>
                <a:ea typeface="Cambria Math"/>
              </a:rPr>
              <a:t> индивидуальный план?</a:t>
            </a:r>
            <a:endParaRPr sz="4000">
              <a:solidFill>
                <a:srgbClr val="002060"/>
              </a:solidFill>
              <a:latin typeface="Cambria Math"/>
              <a:ea typeface="Cambria Math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19336" y="1556792"/>
            <a:ext cx="9814639" cy="4811802"/>
          </a:xfrm>
        </p:spPr>
        <p:txBody>
          <a:bodyPr>
            <a:normAutofit/>
          </a:bodyPr>
          <a:lstStyle/>
          <a:p>
            <a:pPr marL="241300" marR="163195" algn="just">
              <a:lnSpc>
                <a:spcPts val="2690"/>
              </a:lnSpc>
              <a:spcBef>
                <a:spcPts val="745"/>
              </a:spcBef>
              <a:buFont typeface="Arial MT"/>
              <a:buChar char="•"/>
              <a:tabLst>
                <a:tab pos="241300" algn="l"/>
                <a:tab pos="4262120" algn="l"/>
              </a:tabLst>
              <a:defRPr/>
            </a:pPr>
            <a:r>
              <a:rPr lang="ru-RU" sz="2400" b="1" u="sng" spc="-35">
                <a:cs typeface="Calibri"/>
              </a:rPr>
              <a:t>АСПИРАНТ</a:t>
            </a:r>
            <a:r>
              <a:rPr lang="ru-RU" sz="2400" b="1" spc="30">
                <a:cs typeface="Calibri"/>
              </a:rPr>
              <a:t> </a:t>
            </a:r>
            <a:r>
              <a:rPr lang="ru-RU" sz="2400" spc="30">
                <a:cs typeface="Calibri"/>
              </a:rPr>
              <a:t>заполняет</a:t>
            </a:r>
            <a:r>
              <a:rPr lang="ru-RU" sz="2400" spc="5">
                <a:cs typeface="Calibri"/>
              </a:rPr>
              <a:t> </a:t>
            </a:r>
            <a:r>
              <a:rPr lang="ru-RU" sz="2400" spc="-5">
                <a:cs typeface="Calibri"/>
              </a:rPr>
              <a:t>и</a:t>
            </a:r>
            <a:r>
              <a:rPr lang="ru-RU" sz="2400">
                <a:cs typeface="Calibri"/>
              </a:rPr>
              <a:t> </a:t>
            </a:r>
            <a:r>
              <a:rPr lang="ru-RU" sz="2400" spc="-20">
                <a:cs typeface="Calibri"/>
              </a:rPr>
              <a:t>согласует</a:t>
            </a:r>
            <a:r>
              <a:rPr lang="ru-RU" sz="2400" spc="-25">
                <a:cs typeface="Calibri"/>
              </a:rPr>
              <a:t> </a:t>
            </a:r>
            <a:r>
              <a:rPr lang="ru-RU" sz="2400" b="1" i="1" spc="5">
                <a:cs typeface="Calibri"/>
              </a:rPr>
              <a:t>ИНДИВИДУАЛЬНЫЙ ПЛАН</a:t>
            </a:r>
            <a:r>
              <a:rPr lang="ru-RU" sz="2400" b="1" i="1" spc="30">
                <a:cs typeface="Calibri"/>
              </a:rPr>
              <a:t> </a:t>
            </a:r>
            <a:r>
              <a:rPr lang="ru-RU" sz="2400" spc="-5">
                <a:cs typeface="Calibri"/>
              </a:rPr>
              <a:t>с </a:t>
            </a:r>
            <a:r>
              <a:rPr lang="ru-RU" sz="2400" spc="-620">
                <a:cs typeface="Calibri"/>
              </a:rPr>
              <a:t> </a:t>
            </a:r>
            <a:r>
              <a:rPr lang="ru-RU" sz="2400" spc="-5">
                <a:cs typeface="Calibri"/>
              </a:rPr>
              <a:t>научным</a:t>
            </a:r>
            <a:r>
              <a:rPr lang="ru-RU" sz="2400" spc="20">
                <a:cs typeface="Calibri"/>
              </a:rPr>
              <a:t> </a:t>
            </a:r>
            <a:r>
              <a:rPr lang="ru-RU" sz="2400" spc="-25">
                <a:cs typeface="Calibri"/>
              </a:rPr>
              <a:t>руководителем не</a:t>
            </a:r>
            <a:r>
              <a:rPr lang="ru-RU" sz="2400" spc="5">
                <a:cs typeface="Calibri"/>
              </a:rPr>
              <a:t> </a:t>
            </a:r>
            <a:r>
              <a:rPr lang="ru-RU" sz="2400" spc="-10">
                <a:cs typeface="Calibri"/>
              </a:rPr>
              <a:t>позднее</a:t>
            </a:r>
            <a:r>
              <a:rPr lang="ru-RU" sz="2400" spc="10">
                <a:cs typeface="Calibri"/>
              </a:rPr>
              <a:t> </a:t>
            </a:r>
            <a:r>
              <a:rPr lang="ru-RU" sz="2400" b="1" spc="15">
                <a:solidFill>
                  <a:srgbClr val="FF0000"/>
                </a:solidFill>
                <a:cs typeface="Calibri"/>
              </a:rPr>
              <a:t>7 </a:t>
            </a:r>
            <a:r>
              <a:rPr lang="ru-RU" sz="2400" b="1" spc="-5">
                <a:solidFill>
                  <a:srgbClr val="FF0000"/>
                </a:solidFill>
                <a:cs typeface="Calibri"/>
              </a:rPr>
              <a:t>ДНЕЙ</a:t>
            </a:r>
            <a:r>
              <a:rPr lang="ru-RU" sz="2400" b="1" spc="5">
                <a:solidFill>
                  <a:srgbClr val="FF0000"/>
                </a:solidFill>
                <a:cs typeface="Calibri"/>
              </a:rPr>
              <a:t> </a:t>
            </a:r>
            <a:r>
              <a:rPr lang="ru-RU" sz="2400" b="1" spc="-5">
                <a:solidFill>
                  <a:srgbClr val="FF0000"/>
                </a:solidFill>
                <a:cs typeface="Calibri"/>
              </a:rPr>
              <a:t>с</a:t>
            </a:r>
            <a:r>
              <a:rPr lang="ru-RU" sz="2400" b="1">
                <a:solidFill>
                  <a:srgbClr val="FF0000"/>
                </a:solidFill>
                <a:cs typeface="Calibri"/>
              </a:rPr>
              <a:t> </a:t>
            </a:r>
            <a:r>
              <a:rPr lang="ru-RU" sz="2400" b="1" spc="-10">
                <a:solidFill>
                  <a:srgbClr val="FF0000"/>
                </a:solidFill>
                <a:cs typeface="Calibri"/>
              </a:rPr>
              <a:t>момента </a:t>
            </a:r>
            <a:r>
              <a:rPr lang="ru-RU" sz="2400" b="1" spc="-5">
                <a:solidFill>
                  <a:srgbClr val="FF0000"/>
                </a:solidFill>
                <a:cs typeface="Calibri"/>
              </a:rPr>
              <a:t>зачисления в аспирантуру.</a:t>
            </a:r>
            <a:endParaRPr lang="ru-RU" sz="2400">
              <a:cs typeface="Calibri"/>
            </a:endParaRPr>
          </a:p>
          <a:p>
            <a:pPr marL="241300" algn="just">
              <a:lnSpc>
                <a:spcPct val="100000"/>
              </a:lnSpc>
              <a:spcBef>
                <a:spcPts val="2100"/>
              </a:spcBef>
              <a:buFont typeface="Arial MT"/>
              <a:buChar char="•"/>
              <a:tabLst>
                <a:tab pos="241300" algn="l"/>
              </a:tabLst>
              <a:defRPr/>
            </a:pPr>
            <a:r>
              <a:rPr lang="ru-RU" sz="2400" b="1" u="sng" spc="-30">
                <a:cs typeface="Calibri"/>
              </a:rPr>
              <a:t>НАУЧНЫЙ</a:t>
            </a:r>
            <a:r>
              <a:rPr lang="ru-RU" sz="2400" b="1" u="sng" spc="10">
                <a:cs typeface="Calibri"/>
              </a:rPr>
              <a:t> </a:t>
            </a:r>
            <a:r>
              <a:rPr lang="ru-RU" sz="2400" b="1" u="sng" spc="-20">
                <a:cs typeface="Calibri"/>
              </a:rPr>
              <a:t>РУКОВОДИТЕЛЬ</a:t>
            </a:r>
            <a:r>
              <a:rPr lang="ru-RU" sz="2400" b="1" spc="20">
                <a:cs typeface="Calibri"/>
              </a:rPr>
              <a:t> </a:t>
            </a:r>
            <a:r>
              <a:rPr lang="ru-RU" sz="2400" spc="-30">
                <a:cs typeface="Calibri"/>
              </a:rPr>
              <a:t>согласует документ,</a:t>
            </a:r>
            <a:r>
              <a:rPr lang="ru-RU" sz="2400" spc="-10">
                <a:cs typeface="Calibri"/>
              </a:rPr>
              <a:t> </a:t>
            </a:r>
            <a:r>
              <a:rPr lang="ru-RU" sz="2400" spc="-15">
                <a:cs typeface="Calibri"/>
              </a:rPr>
              <a:t>подтверждая</a:t>
            </a:r>
            <a:r>
              <a:rPr lang="ru-RU" sz="2400" spc="10">
                <a:cs typeface="Calibri"/>
              </a:rPr>
              <a:t> </a:t>
            </a:r>
            <a:r>
              <a:rPr lang="ru-RU" sz="2400">
                <a:cs typeface="Calibri"/>
              </a:rPr>
              <a:t>своей</a:t>
            </a:r>
            <a:r>
              <a:rPr lang="ru-RU" sz="2400" spc="-10">
                <a:cs typeface="Calibri"/>
              </a:rPr>
              <a:t> </a:t>
            </a:r>
            <a:r>
              <a:rPr lang="ru-RU" sz="2400" spc="-5">
                <a:cs typeface="Calibri"/>
              </a:rPr>
              <a:t>визой. </a:t>
            </a:r>
            <a:endParaRPr sz="2400"/>
          </a:p>
          <a:p>
            <a:pPr marL="241300" algn="just">
              <a:lnSpc>
                <a:spcPct val="100000"/>
              </a:lnSpc>
              <a:spcBef>
                <a:spcPts val="2100"/>
              </a:spcBef>
              <a:buFont typeface="Arial MT"/>
              <a:buChar char="•"/>
              <a:tabLst>
                <a:tab pos="241300" algn="l"/>
              </a:tabLst>
              <a:defRPr/>
            </a:pPr>
            <a:r>
              <a:rPr lang="ru-RU" sz="2400" b="1" u="sng" spc="-50">
                <a:cs typeface="Calibri"/>
              </a:rPr>
              <a:t>КАФЕДРА</a:t>
            </a:r>
            <a:r>
              <a:rPr lang="ru-RU" sz="2400" b="1" spc="25">
                <a:cs typeface="Calibri"/>
              </a:rPr>
              <a:t> </a:t>
            </a:r>
            <a:r>
              <a:rPr lang="ru-RU" sz="2400" spc="-5">
                <a:cs typeface="Calibri"/>
              </a:rPr>
              <a:t>–</a:t>
            </a:r>
            <a:r>
              <a:rPr lang="ru-RU" sz="2400" spc="10">
                <a:cs typeface="Calibri"/>
              </a:rPr>
              <a:t> </a:t>
            </a:r>
            <a:r>
              <a:rPr lang="ru-RU" sz="2400" spc="-10">
                <a:cs typeface="Calibri"/>
              </a:rPr>
              <a:t>рассматривает</a:t>
            </a:r>
            <a:r>
              <a:rPr lang="ru-RU" sz="2400">
                <a:cs typeface="Calibri"/>
              </a:rPr>
              <a:t> </a:t>
            </a:r>
            <a:r>
              <a:rPr lang="ru-RU" sz="2400" b="1" i="1" spc="5">
                <a:cs typeface="Calibri"/>
              </a:rPr>
              <a:t>ИНДИВИДУАЛЬНЫЙ ПЛАН</a:t>
            </a:r>
            <a:r>
              <a:rPr lang="ru-RU" sz="2400" b="1" i="1" spc="30">
                <a:cs typeface="Calibri"/>
              </a:rPr>
              <a:t>  </a:t>
            </a:r>
            <a:r>
              <a:rPr lang="ru-RU" sz="2400" spc="30">
                <a:cs typeface="Calibri"/>
              </a:rPr>
              <a:t>аспиранта</a:t>
            </a:r>
            <a:r>
              <a:rPr lang="ru-RU" sz="2400" b="1" i="1" spc="30">
                <a:cs typeface="Calibri"/>
              </a:rPr>
              <a:t> </a:t>
            </a:r>
            <a:r>
              <a:rPr lang="ru-RU" sz="2400" spc="30">
                <a:cs typeface="Calibri"/>
              </a:rPr>
              <a:t>на заседании кафедры.</a:t>
            </a:r>
            <a:r>
              <a:rPr lang="ru-RU" sz="2400" spc="15">
                <a:cs typeface="Calibri"/>
              </a:rPr>
              <a:t> После обсуждения, выносится предложение о </a:t>
            </a:r>
            <a:r>
              <a:rPr lang="ru-RU" sz="2400" spc="-15">
                <a:cs typeface="Calibri"/>
              </a:rPr>
              <a:t>рекомендации</a:t>
            </a:r>
            <a:r>
              <a:rPr lang="ru-RU" sz="2400">
                <a:cs typeface="Calibri"/>
              </a:rPr>
              <a:t> </a:t>
            </a:r>
            <a:r>
              <a:rPr lang="ru-RU" sz="2400" spc="-5">
                <a:cs typeface="Calibri"/>
              </a:rPr>
              <a:t>внести</a:t>
            </a:r>
            <a:r>
              <a:rPr lang="ru-RU" sz="2400" spc="5">
                <a:cs typeface="Calibri"/>
              </a:rPr>
              <a:t> </a:t>
            </a:r>
            <a:r>
              <a:rPr lang="ru-RU" sz="2400" spc="-5">
                <a:cs typeface="Calibri"/>
              </a:rPr>
              <a:t>изменения</a:t>
            </a:r>
            <a:r>
              <a:rPr lang="ru-RU" sz="2400" spc="-10">
                <a:cs typeface="Calibri"/>
              </a:rPr>
              <a:t> </a:t>
            </a:r>
            <a:r>
              <a:rPr lang="ru-RU" sz="2400" spc="-5">
                <a:cs typeface="Calibri"/>
              </a:rPr>
              <a:t>и</a:t>
            </a:r>
            <a:r>
              <a:rPr lang="ru-RU" sz="2400" spc="5">
                <a:cs typeface="Calibri"/>
              </a:rPr>
              <a:t> </a:t>
            </a:r>
            <a:r>
              <a:rPr lang="ru-RU" sz="2400" spc="-5">
                <a:cs typeface="Calibri"/>
              </a:rPr>
              <a:t>утвердить.</a:t>
            </a:r>
            <a:endParaRPr sz="2400"/>
          </a:p>
          <a:p>
            <a:pPr marL="241300" algn="just">
              <a:lnSpc>
                <a:spcPct val="100000"/>
              </a:lnSpc>
              <a:spcBef>
                <a:spcPts val="2100"/>
              </a:spcBef>
              <a:buFont typeface="Arial MT"/>
              <a:buChar char="•"/>
              <a:tabLst>
                <a:tab pos="241300" algn="l"/>
              </a:tabLst>
              <a:defRPr/>
            </a:pPr>
            <a:r>
              <a:rPr lang="ru-RU" sz="2400" spc="10">
                <a:cs typeface="Calibri"/>
              </a:rPr>
              <a:t> </a:t>
            </a:r>
            <a:r>
              <a:rPr lang="ru-RU" sz="2400" b="1" i="1" spc="-5">
                <a:solidFill>
                  <a:srgbClr val="7030A0"/>
                </a:solidFill>
                <a:cs typeface="Calibri"/>
              </a:rPr>
              <a:t>ИНДИВИДУАЛЬНЫЙ ПЛАН</a:t>
            </a:r>
            <a:r>
              <a:rPr lang="ru-RU" sz="2400" b="1" i="1">
                <a:solidFill>
                  <a:srgbClr val="7030A0"/>
                </a:solidFill>
                <a:cs typeface="Calibri"/>
              </a:rPr>
              <a:t> </a:t>
            </a:r>
            <a:r>
              <a:rPr lang="ru-RU" sz="2400" spc="-20">
                <a:solidFill>
                  <a:srgbClr val="7030A0"/>
                </a:solidFill>
                <a:cs typeface="Calibri"/>
              </a:rPr>
              <a:t>должен</a:t>
            </a:r>
            <a:r>
              <a:rPr lang="ru-RU" sz="2400">
                <a:solidFill>
                  <a:srgbClr val="7030A0"/>
                </a:solidFill>
                <a:cs typeface="Calibri"/>
              </a:rPr>
              <a:t> </a:t>
            </a:r>
            <a:r>
              <a:rPr lang="ru-RU" sz="2400" spc="-5">
                <a:solidFill>
                  <a:srgbClr val="7030A0"/>
                </a:solidFill>
                <a:cs typeface="Calibri"/>
              </a:rPr>
              <a:t>быть </a:t>
            </a:r>
            <a:r>
              <a:rPr lang="ru-RU" sz="2400" spc="-10">
                <a:solidFill>
                  <a:srgbClr val="7030A0"/>
                </a:solidFill>
                <a:cs typeface="Calibri"/>
              </a:rPr>
              <a:t>утвержден </a:t>
            </a:r>
            <a:r>
              <a:rPr lang="ru-RU" sz="2400" b="1" spc="-5">
                <a:solidFill>
                  <a:srgbClr val="FF0000"/>
                </a:solidFill>
                <a:cs typeface="Calibri"/>
              </a:rPr>
              <a:t>не</a:t>
            </a:r>
            <a:r>
              <a:rPr lang="ru-RU" sz="2400" b="1">
                <a:solidFill>
                  <a:srgbClr val="FF0000"/>
                </a:solidFill>
                <a:cs typeface="Calibri"/>
              </a:rPr>
              <a:t> позднее</a:t>
            </a:r>
            <a:r>
              <a:rPr lang="ru-RU" sz="2400" b="1" spc="-5">
                <a:solidFill>
                  <a:srgbClr val="FF0000"/>
                </a:solidFill>
                <a:cs typeface="Calibri"/>
              </a:rPr>
              <a:t> 10</a:t>
            </a:r>
            <a:r>
              <a:rPr lang="ru-RU" sz="2400" b="1">
                <a:solidFill>
                  <a:srgbClr val="FF0000"/>
                </a:solidFill>
                <a:cs typeface="Calibri"/>
              </a:rPr>
              <a:t> </a:t>
            </a:r>
            <a:r>
              <a:rPr lang="ru-RU" sz="2400" b="1" spc="-5">
                <a:solidFill>
                  <a:srgbClr val="FF0000"/>
                </a:solidFill>
                <a:cs typeface="Calibri"/>
              </a:rPr>
              <a:t>ДНЕЙ</a:t>
            </a:r>
            <a:r>
              <a:rPr lang="ru-RU" sz="2400" b="1" spc="5">
                <a:solidFill>
                  <a:srgbClr val="FF0000"/>
                </a:solidFill>
                <a:cs typeface="Calibri"/>
              </a:rPr>
              <a:t> с момента зачисления</a:t>
            </a:r>
            <a:r>
              <a:rPr lang="ru-RU" sz="2400" b="1" spc="-25">
                <a:solidFill>
                  <a:srgbClr val="FF0000"/>
                </a:solidFill>
                <a:cs typeface="Calibri"/>
              </a:rPr>
              <a:t> </a:t>
            </a:r>
            <a:r>
              <a:rPr lang="ru-RU" sz="2400" b="1" spc="-620">
                <a:solidFill>
                  <a:srgbClr val="FF0000"/>
                </a:solidFill>
                <a:cs typeface="Calibri"/>
              </a:rPr>
              <a:t> </a:t>
            </a:r>
            <a:r>
              <a:rPr lang="ru-RU" sz="2400" b="1" spc="-25">
                <a:solidFill>
                  <a:srgbClr val="FF0000"/>
                </a:solidFill>
                <a:cs typeface="Calibri"/>
              </a:rPr>
              <a:t>АСПИРАНТА!</a:t>
            </a:r>
            <a:endParaRPr lang="ru-RU" sz="2400">
              <a:cs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1902440" y="6422851"/>
            <a:ext cx="289560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800">
                <a:solidFill>
                  <a:schemeClr val="bg1"/>
                </a:solidFill>
              </a:rPr>
              <a:t/>
            </a:fld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09019" y="418725"/>
            <a:ext cx="1929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latin typeface="Times New Roman"/>
                <a:ea typeface="Cambria"/>
              </a:rPr>
              <a:t>Должно быть…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190" cy="896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6026" y="130664"/>
            <a:ext cx="9479976" cy="113239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>
                <a:solidFill>
                  <a:srgbClr val="FF0000"/>
                </a:solidFill>
                <a:latin typeface="Cambria Math"/>
                <a:ea typeface="Cambria Math"/>
              </a:rPr>
              <a:t>ВАЖНО</a:t>
            </a:r>
            <a:endParaRPr sz="40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12817" y="1484784"/>
            <a:ext cx="9793185" cy="4376330"/>
          </a:xfrm>
        </p:spPr>
        <p:txBody>
          <a:bodyPr>
            <a:noAutofit/>
          </a:bodyPr>
          <a:lstStyle/>
          <a:p>
            <a:pPr marL="162560" marR="353695" algn="just">
              <a:lnSpc>
                <a:spcPct val="120000"/>
              </a:lnSpc>
              <a:spcBef>
                <a:spcPts val="1370"/>
              </a:spcBef>
              <a:defRPr/>
            </a:pPr>
            <a:r>
              <a:rPr lang="ru-RU" sz="3200" b="1" i="1" spc="-10">
                <a:solidFill>
                  <a:srgbClr val="C00000"/>
                </a:solidFill>
                <a:cs typeface="Times New Roman"/>
              </a:rPr>
              <a:t>Невыполнение</a:t>
            </a:r>
            <a:r>
              <a:rPr lang="ru-RU" sz="3200" b="1" i="1" spc="-5">
                <a:solidFill>
                  <a:srgbClr val="C00000"/>
                </a:solidFill>
                <a:cs typeface="Times New Roman"/>
              </a:rPr>
              <a:t> </a:t>
            </a:r>
            <a:r>
              <a:rPr lang="ru-RU" sz="3200" b="1" i="1" spc="10">
                <a:cs typeface="Calibri"/>
              </a:rPr>
              <a:t>ИНДИВИДУАЛЬНОГО ПЛАНА </a:t>
            </a:r>
            <a:r>
              <a:rPr lang="ru-RU" sz="3200" b="1" i="1" spc="-15">
                <a:solidFill>
                  <a:srgbClr val="C00000"/>
                </a:solidFill>
                <a:cs typeface="Times New Roman"/>
              </a:rPr>
              <a:t>аспирантом,</a:t>
            </a:r>
            <a:r>
              <a:rPr lang="ru-RU" sz="3200" b="1" i="1" spc="-10">
                <a:solidFill>
                  <a:srgbClr val="C00000"/>
                </a:solidFill>
                <a:cs typeface="Times New Roman"/>
              </a:rPr>
              <a:t> в </a:t>
            </a:r>
            <a:r>
              <a:rPr lang="ru-RU" sz="3200" b="1" i="1" spc="-25">
                <a:solidFill>
                  <a:srgbClr val="C00000"/>
                </a:solidFill>
                <a:cs typeface="Times New Roman"/>
              </a:rPr>
              <a:t>ходе </a:t>
            </a:r>
            <a:r>
              <a:rPr lang="ru-RU" sz="3200" b="1" i="1" spc="-20">
                <a:solidFill>
                  <a:srgbClr val="C00000"/>
                </a:solidFill>
                <a:cs typeface="Times New Roman"/>
              </a:rPr>
              <a:t> промежуточной </a:t>
            </a:r>
            <a:r>
              <a:rPr lang="ru-RU" sz="3200" b="1" i="1" spc="-10">
                <a:solidFill>
                  <a:srgbClr val="C00000"/>
                </a:solidFill>
                <a:cs typeface="Times New Roman"/>
              </a:rPr>
              <a:t>аттестации, является основанием </a:t>
            </a:r>
            <a:r>
              <a:rPr lang="ru-RU" sz="3200" b="1" i="1" spc="-5">
                <a:solidFill>
                  <a:srgbClr val="C00000"/>
                </a:solidFill>
                <a:cs typeface="Times New Roman"/>
              </a:rPr>
              <a:t>для отчисления из </a:t>
            </a:r>
            <a:r>
              <a:rPr lang="ru-RU" sz="3200" b="1" i="1">
                <a:solidFill>
                  <a:srgbClr val="C00000"/>
                </a:solidFill>
                <a:cs typeface="Times New Roman"/>
              </a:rPr>
              <a:t>числа </a:t>
            </a:r>
            <a:r>
              <a:rPr lang="ru-RU" sz="3200" b="1" i="1" spc="-5">
                <a:solidFill>
                  <a:srgbClr val="C00000"/>
                </a:solidFill>
                <a:cs typeface="Times New Roman"/>
              </a:rPr>
              <a:t>аспирантов, без повторных пересдач</a:t>
            </a:r>
            <a:r>
              <a:rPr lang="ru-RU" sz="3200" b="1" i="1" spc="-5" baseline="30000">
                <a:solidFill>
                  <a:srgbClr val="C00000"/>
                </a:solidFill>
                <a:cs typeface="Times New Roman"/>
              </a:rPr>
              <a:t>*</a:t>
            </a:r>
            <a:r>
              <a:rPr lang="ru-RU" sz="3200" b="1" i="1" spc="-5">
                <a:solidFill>
                  <a:srgbClr val="C00000"/>
                </a:solidFill>
                <a:cs typeface="Times New Roman"/>
              </a:rPr>
              <a:t>.</a:t>
            </a:r>
            <a:endParaRPr sz="3200"/>
          </a:p>
          <a:p>
            <a:pPr>
              <a:defRPr/>
            </a:pPr>
            <a:endParaRPr lang="ru-RU" sz="32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84032" y="299076"/>
            <a:ext cx="771583" cy="77158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1835938" y="6414540"/>
            <a:ext cx="356062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800">
                <a:solidFill>
                  <a:schemeClr val="bg1"/>
                </a:solidFill>
              </a:rPr>
              <a:t/>
            </a:fld>
            <a:endParaRPr lang="ru-RU" sz="1800">
              <a:solidFill>
                <a:schemeClr val="bg1"/>
              </a:solidFill>
            </a:endParaRPr>
          </a:p>
        </p:txBody>
      </p:sp>
      <p:sp>
        <p:nvSpPr>
          <p:cNvPr id="8" name="Объект 2"/>
          <p:cNvSpPr txBox="1"/>
          <p:nvPr/>
        </p:nvSpPr>
        <p:spPr bwMode="auto">
          <a:xfrm>
            <a:off x="626026" y="4725144"/>
            <a:ext cx="9111045" cy="1056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353695" indent="0" algn="just">
              <a:lnSpc>
                <a:spcPct val="120000"/>
              </a:lnSpc>
              <a:spcBef>
                <a:spcPts val="1370"/>
              </a:spcBef>
              <a:buNone/>
              <a:defRPr/>
            </a:pPr>
            <a:r>
              <a:rPr lang="ru-RU" sz="1800" b="1" i="1" u="sng" spc="-10">
                <a:solidFill>
                  <a:srgbClr val="C00000"/>
                </a:solidFill>
                <a:cs typeface="Times New Roman"/>
                <a:hlinkClick r:id="rId4" tooltip="https://drive.google.com/file/d/1MBAYF98bKTP99KPStGdfOGCku-stxfZY/view"/>
              </a:rPr>
              <a:t>* Приказ МГУ № 365 от 31 марта 2023 года «Об утверждении Положения об индивидуальном плане работы аспирантов и прикрепленных лиц.</a:t>
            </a:r>
            <a:endParaRPr lang="ru-RU" sz="1800" b="1" i="1" spc="-5">
              <a:solidFill>
                <a:srgbClr val="C00000"/>
              </a:solidFill>
              <a:cs typeface="Times New Roman"/>
            </a:endParaRPr>
          </a:p>
          <a:p>
            <a:pPr>
              <a:defRPr/>
            </a:pPr>
            <a:endParaRPr lang="ru-RU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190" cy="896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92037" y="99229"/>
            <a:ext cx="9479976" cy="62216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>
                <a:solidFill>
                  <a:srgbClr val="002060"/>
                </a:solidFill>
                <a:ea typeface="Cambria Math"/>
              </a:rPr>
              <a:t>Что надо сделать в первую очередь</a:t>
            </a:r>
            <a:endParaRPr/>
          </a:p>
        </p:txBody>
      </p:sp>
      <p:sp>
        <p:nvSpPr>
          <p:cNvPr id="12" name="Овал 11"/>
          <p:cNvSpPr/>
          <p:nvPr/>
        </p:nvSpPr>
        <p:spPr bwMode="auto">
          <a:xfrm>
            <a:off x="223080" y="985686"/>
            <a:ext cx="2870204" cy="73342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15143" y="2029756"/>
            <a:ext cx="2886075" cy="31805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 bwMode="auto">
          <a:xfrm>
            <a:off x="144922" y="1017356"/>
            <a:ext cx="3013078" cy="5847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chemeClr val="accent1"/>
                </a:solidFill>
              </a:rPr>
              <a:t>Аспирант</a:t>
            </a:r>
            <a:endParaRPr sz="320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7159493" y="2061725"/>
            <a:ext cx="2886075" cy="31805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 bwMode="auto">
          <a:xfrm>
            <a:off x="3483268" y="810412"/>
            <a:ext cx="3232910" cy="99866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3723112" y="784413"/>
            <a:ext cx="2896678" cy="95410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chemeClr val="accent1"/>
                </a:solidFill>
              </a:rPr>
              <a:t>Научный</a:t>
            </a:r>
            <a:endParaRPr sz="2800"/>
          </a:p>
          <a:p>
            <a:pPr algn="ctr">
              <a:defRPr/>
            </a:pPr>
            <a:r>
              <a:rPr lang="ru-RU" sz="2800" b="1">
                <a:solidFill>
                  <a:schemeClr val="accent1"/>
                </a:solidFill>
              </a:rPr>
              <a:t>руководитель</a:t>
            </a:r>
            <a:endParaRPr sz="2800"/>
          </a:p>
        </p:txBody>
      </p:sp>
      <p:sp>
        <p:nvSpPr>
          <p:cNvPr id="19" name="Объект 2"/>
          <p:cNvSpPr txBox="1"/>
          <p:nvPr/>
        </p:nvSpPr>
        <p:spPr bwMode="auto">
          <a:xfrm>
            <a:off x="7266227" y="2137356"/>
            <a:ext cx="2809876" cy="30521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900">
                <a:solidFill>
                  <a:schemeClr val="bg1"/>
                </a:solidFill>
              </a:rPr>
              <a:t>Заседание кафедры по утверждению:</a:t>
            </a:r>
            <a:endParaRPr sz="1900"/>
          </a:p>
          <a:p>
            <a:pPr>
              <a:buFontTx/>
              <a:buChar char="-"/>
              <a:defRPr/>
            </a:pPr>
            <a:r>
              <a:rPr lang="ru-RU" sz="1900">
                <a:solidFill>
                  <a:schemeClr val="bg1"/>
                </a:solidFill>
              </a:rPr>
              <a:t>темы диссертации;</a:t>
            </a:r>
            <a:endParaRPr sz="1900"/>
          </a:p>
          <a:p>
            <a:pPr>
              <a:buFontTx/>
              <a:buChar char="-"/>
              <a:defRPr/>
            </a:pPr>
            <a:r>
              <a:rPr lang="ru-RU" sz="1900">
                <a:solidFill>
                  <a:schemeClr val="bg1"/>
                </a:solidFill>
              </a:rPr>
              <a:t>научного руководителя;</a:t>
            </a:r>
            <a:endParaRPr sz="1900"/>
          </a:p>
          <a:p>
            <a:pPr>
              <a:buFontTx/>
              <a:buChar char="-"/>
              <a:defRPr/>
            </a:pPr>
            <a:r>
              <a:rPr lang="ru-RU" sz="1900">
                <a:solidFill>
                  <a:schemeClr val="bg1"/>
                </a:solidFill>
              </a:rPr>
              <a:t>индивидуального  плана по научной деятельности и индивидуального учебного плана</a:t>
            </a:r>
            <a:endParaRPr sz="1900"/>
          </a:p>
          <a:p>
            <a:pPr marL="0" indent="0">
              <a:buNone/>
              <a:defRPr/>
            </a:pPr>
            <a:r>
              <a:rPr lang="ru-RU" sz="2400" b="1">
                <a:solidFill>
                  <a:schemeClr val="bg1"/>
                </a:solidFill>
              </a:rPr>
              <a:t>      09 - 16 октября</a:t>
            </a:r>
            <a:endParaRPr lang="ru-RU" sz="2400">
              <a:solidFill>
                <a:schemeClr val="bg1"/>
              </a:solidFill>
            </a:endParaRPr>
          </a:p>
          <a:p>
            <a:pPr>
              <a:buFontTx/>
              <a:buChar char="-"/>
              <a:defRPr/>
            </a:pPr>
            <a:endParaRPr lang="ru-RU">
              <a:solidFill>
                <a:schemeClr val="bg1"/>
              </a:solidFill>
            </a:endParaRPr>
          </a:p>
          <a:p>
            <a:pPr>
              <a:buFontTx/>
              <a:buChar char="-"/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7092640" y="955802"/>
            <a:ext cx="2924175" cy="73342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7159493" y="985686"/>
            <a:ext cx="2886076" cy="5847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chemeClr val="accent1"/>
                </a:solidFill>
              </a:rPr>
              <a:t>Кафедра</a:t>
            </a:r>
            <a:endParaRPr sz="3200"/>
          </a:p>
        </p:txBody>
      </p:sp>
      <p:sp>
        <p:nvSpPr>
          <p:cNvPr id="22" name="Объект 2"/>
          <p:cNvSpPr txBox="1"/>
          <p:nvPr/>
        </p:nvSpPr>
        <p:spPr bwMode="auto">
          <a:xfrm>
            <a:off x="215143" y="2146735"/>
            <a:ext cx="2847975" cy="286835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Определение научного руководителя.</a:t>
            </a:r>
            <a:endParaRPr/>
          </a:p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Обоснование темы диссертации.</a:t>
            </a:r>
            <a:endParaRPr/>
          </a:p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Индивидуальный план научной деятельности и индивидуальный учебный  план.</a:t>
            </a:r>
            <a:endParaRPr/>
          </a:p>
          <a:p>
            <a:pPr marL="0" indent="0" algn="ctr">
              <a:buNone/>
              <a:defRPr/>
            </a:pPr>
            <a:r>
              <a:rPr lang="ru-RU" b="1">
                <a:solidFill>
                  <a:schemeClr val="bg1"/>
                </a:solidFill>
              </a:rPr>
              <a:t> </a:t>
            </a:r>
            <a:endParaRPr/>
          </a:p>
          <a:p>
            <a:pPr marL="0" indent="0" algn="ctr">
              <a:buNone/>
              <a:defRPr/>
            </a:pPr>
            <a:r>
              <a:rPr lang="ru-RU" sz="3200" b="1">
                <a:solidFill>
                  <a:schemeClr val="bg1"/>
                </a:solidFill>
              </a:rPr>
              <a:t>01 октября – 07 октября</a:t>
            </a:r>
            <a:endParaRPr sz="3200"/>
          </a:p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pic>
        <p:nvPicPr>
          <p:cNvPr id="7" name="Объект 6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58181" y="4667096"/>
            <a:ext cx="1325779" cy="13356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 bwMode="auto">
          <a:xfrm>
            <a:off x="3788831" y="2029756"/>
            <a:ext cx="2886075" cy="3180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бъект 2"/>
          <p:cNvSpPr txBox="1"/>
          <p:nvPr/>
        </p:nvSpPr>
        <p:spPr bwMode="auto">
          <a:xfrm>
            <a:off x="3788830" y="2099113"/>
            <a:ext cx="2809876" cy="29635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300">
                <a:solidFill>
                  <a:schemeClr val="bg1"/>
                </a:solidFill>
              </a:rPr>
              <a:t>Консультация  и проверка представленных аспирантом документов:</a:t>
            </a:r>
            <a:endParaRPr/>
          </a:p>
          <a:p>
            <a:pPr algn="just">
              <a:buFontTx/>
              <a:buChar char="-"/>
              <a:defRPr/>
            </a:pPr>
            <a:r>
              <a:rPr lang="ru-RU" sz="2300">
                <a:solidFill>
                  <a:schemeClr val="bg1"/>
                </a:solidFill>
              </a:rPr>
              <a:t>Обоснование темы    диссертации;</a:t>
            </a:r>
            <a:endParaRPr/>
          </a:p>
          <a:p>
            <a:pPr>
              <a:buFontTx/>
              <a:buChar char="-"/>
              <a:defRPr/>
            </a:pPr>
            <a:r>
              <a:rPr lang="ru-RU" sz="2300">
                <a:solidFill>
                  <a:schemeClr val="bg1"/>
                </a:solidFill>
              </a:rPr>
              <a:t>индивидуальный план научной деятельности и индивидуальный учебный  план.</a:t>
            </a:r>
            <a:endParaRPr/>
          </a:p>
          <a:p>
            <a:pPr marL="0" indent="0">
              <a:buNone/>
              <a:defRPr/>
            </a:pPr>
            <a:r>
              <a:rPr lang="ru-RU" b="1">
                <a:solidFill>
                  <a:schemeClr val="bg1"/>
                </a:solidFill>
              </a:rPr>
              <a:t>    до 09 октября</a:t>
            </a:r>
            <a:endParaRPr/>
          </a:p>
        </p:txBody>
      </p:sp>
      <p:pic>
        <p:nvPicPr>
          <p:cNvPr id="23" name="object 6"/>
          <p:cNvPicPr/>
          <p:nvPr/>
        </p:nvPicPr>
        <p:blipFill>
          <a:blip r:embed="rId4"/>
          <a:stretch/>
        </p:blipFill>
        <p:spPr bwMode="auto">
          <a:xfrm>
            <a:off x="5884373" y="4169916"/>
            <a:ext cx="975644" cy="158794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245261" y="5343878"/>
            <a:ext cx="1998833" cy="1265928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 bwMode="auto">
          <a:xfrm>
            <a:off x="287932" y="6033226"/>
            <a:ext cx="6354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7030A0"/>
                </a:solidFill>
              </a:rPr>
              <a:t>ВСЕ ДАТЫ ПРИВЯЗАНЫ К ДАТЕ ЗАЧИСЛЕНИЯ В АСПИРАНТУРУ</a:t>
            </a:r>
            <a:endParaRPr sz="200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778107" y="6392258"/>
            <a:ext cx="77500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8890">
              <a:lnSpc>
                <a:spcPct val="100000"/>
              </a:lnSpc>
              <a:spcBef>
                <a:spcPts val="5"/>
              </a:spcBef>
              <a:defRPr/>
            </a:pPr>
            <a:r>
              <a:rPr lang="ru-RU" sz="2000" b="1" spc="-5">
                <a:cs typeface="Calibri"/>
              </a:rPr>
              <a:t>Приказ </a:t>
            </a:r>
            <a:r>
              <a:rPr lang="ru-RU" sz="2000" b="1">
                <a:cs typeface="Calibri"/>
              </a:rPr>
              <a:t>по факультету</a:t>
            </a:r>
            <a:r>
              <a:rPr lang="ru-RU" sz="2000" b="1" spc="-10">
                <a:cs typeface="Calibri"/>
              </a:rPr>
              <a:t> </a:t>
            </a:r>
            <a:r>
              <a:rPr lang="ru-RU" sz="2000" b="1" spc="-395">
                <a:cs typeface="Calibri"/>
              </a:rPr>
              <a:t> </a:t>
            </a:r>
            <a:r>
              <a:rPr lang="ru-RU" sz="2000" b="1" spc="-15">
                <a:cs typeface="Calibri"/>
              </a:rPr>
              <a:t>должен</a:t>
            </a:r>
            <a:r>
              <a:rPr lang="ru-RU" sz="2000" b="1" spc="-20">
                <a:cs typeface="Calibri"/>
              </a:rPr>
              <a:t> </a:t>
            </a:r>
            <a:r>
              <a:rPr lang="ru-RU" sz="2000" b="1">
                <a:cs typeface="Calibri"/>
              </a:rPr>
              <a:t>выйти</a:t>
            </a:r>
            <a:r>
              <a:rPr lang="ru-RU" sz="2000" b="1" spc="5">
                <a:cs typeface="Calibri"/>
              </a:rPr>
              <a:t> </a:t>
            </a:r>
            <a:r>
              <a:rPr lang="ru-RU" sz="2000" b="1" spc="-5">
                <a:solidFill>
                  <a:srgbClr val="FF0000"/>
                </a:solidFill>
              </a:rPr>
              <a:t>не</a:t>
            </a:r>
            <a:r>
              <a:rPr lang="ru-RU" sz="2000" b="1">
                <a:solidFill>
                  <a:srgbClr val="FF0000"/>
                </a:solidFill>
              </a:rPr>
              <a:t> </a:t>
            </a:r>
            <a:r>
              <a:rPr lang="ru-RU" sz="2000" b="1" spc="-5">
                <a:solidFill>
                  <a:srgbClr val="FF0000"/>
                </a:solidFill>
              </a:rPr>
              <a:t>позднее</a:t>
            </a:r>
            <a:r>
              <a:rPr lang="ru-RU" sz="2000" b="1" spc="-25">
                <a:solidFill>
                  <a:srgbClr val="FF0000"/>
                </a:solidFill>
              </a:rPr>
              <a:t> </a:t>
            </a:r>
            <a:r>
              <a:rPr lang="ru-RU" sz="2000" b="1">
                <a:solidFill>
                  <a:srgbClr val="FF0000"/>
                </a:solidFill>
              </a:rPr>
              <a:t>30</a:t>
            </a:r>
            <a:r>
              <a:rPr lang="ru-RU" sz="2000" b="1" spc="5">
                <a:solidFill>
                  <a:srgbClr val="FF0000"/>
                </a:solidFill>
              </a:rPr>
              <a:t> </a:t>
            </a:r>
            <a:r>
              <a:rPr lang="ru-RU" sz="2000" b="1" spc="-5">
                <a:solidFill>
                  <a:srgbClr val="FF0000"/>
                </a:solidFill>
              </a:rPr>
              <a:t>октября</a:t>
            </a:r>
            <a:endParaRPr sz="200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15143" y="6343054"/>
            <a:ext cx="490175" cy="49017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1827625" y="6427243"/>
            <a:ext cx="364375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800">
                <a:solidFill>
                  <a:schemeClr val="bg1"/>
                </a:solidFill>
              </a:rPr>
              <a:t/>
            </a:fld>
            <a:endParaRPr lang="ru-RU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190" cy="896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96190" y="142201"/>
            <a:ext cx="9737076" cy="168342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>
                <a:solidFill>
                  <a:srgbClr val="002060"/>
                </a:solidFill>
                <a:ea typeface="Cambria Math"/>
              </a:rPr>
              <a:t>Особенности заполнения</a:t>
            </a:r>
            <a:br>
              <a:rPr lang="ru-RU" sz="4000">
                <a:solidFill>
                  <a:srgbClr val="002060"/>
                </a:solidFill>
                <a:ea typeface="Cambria Math"/>
              </a:rPr>
            </a:br>
            <a:r>
              <a:rPr lang="ru-RU" sz="4000">
                <a:solidFill>
                  <a:srgbClr val="002060"/>
                </a:solidFill>
                <a:ea typeface="Cambria Math"/>
              </a:rPr>
              <a:t> ИНДИВИДУАЛЬНОГО ПЛАНА </a:t>
            </a:r>
            <a:br>
              <a:rPr lang="ru-RU" sz="4000">
                <a:solidFill>
                  <a:srgbClr val="002060"/>
                </a:solidFill>
                <a:ea typeface="Cambria Math"/>
              </a:rPr>
            </a:br>
            <a:r>
              <a:rPr lang="ru-RU" sz="4000">
                <a:solidFill>
                  <a:srgbClr val="002060"/>
                </a:solidFill>
                <a:ea typeface="Cambria Math"/>
              </a:rPr>
              <a:t>НАУЧНОЙ ДЕЯТЕЛЬНОСТИ</a:t>
            </a:r>
            <a:endParaRPr sz="4000">
              <a:solidFill>
                <a:srgbClr val="002060"/>
              </a:solidFill>
              <a:ea typeface="Cambria Math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29041" y="1825624"/>
            <a:ext cx="10018527" cy="4843735"/>
          </a:xfrm>
        </p:spPr>
        <p:txBody>
          <a:bodyPr>
            <a:normAutofit/>
          </a:bodyPr>
          <a:lstStyle/>
          <a:p>
            <a:pPr marL="241300" algn="just">
              <a:lnSpc>
                <a:spcPct val="17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  <a:defRPr/>
            </a:pPr>
            <a:r>
              <a:rPr lang="ru-RU" sz="2400" b="1" spc="-25">
                <a:solidFill>
                  <a:srgbClr val="7030A0"/>
                </a:solidFill>
                <a:cs typeface="Calibri"/>
              </a:rPr>
              <a:t>План</a:t>
            </a:r>
            <a:r>
              <a:rPr lang="ru-RU" sz="2400" spc="-25">
                <a:cs typeface="Calibri"/>
              </a:rPr>
              <a:t> должен</a:t>
            </a:r>
            <a:r>
              <a:rPr lang="ru-RU" sz="2400" spc="-5">
                <a:cs typeface="Calibri"/>
              </a:rPr>
              <a:t> </a:t>
            </a:r>
            <a:r>
              <a:rPr lang="ru-RU" sz="2400" spc="-15">
                <a:cs typeface="Calibri"/>
              </a:rPr>
              <a:t>отражать</a:t>
            </a:r>
            <a:r>
              <a:rPr lang="ru-RU" sz="2400">
                <a:cs typeface="Calibri"/>
              </a:rPr>
              <a:t> </a:t>
            </a:r>
            <a:r>
              <a:rPr lang="ru-RU" sz="2400" b="1" spc="-5">
                <a:solidFill>
                  <a:srgbClr val="7030A0"/>
                </a:solidFill>
                <a:cs typeface="Calibri"/>
              </a:rPr>
              <a:t>все</a:t>
            </a:r>
            <a:r>
              <a:rPr lang="ru-RU" sz="2400" b="1" spc="20">
                <a:solidFill>
                  <a:srgbClr val="7030A0"/>
                </a:solidFill>
                <a:cs typeface="Calibri"/>
              </a:rPr>
              <a:t> </a:t>
            </a:r>
            <a:r>
              <a:rPr lang="ru-RU" sz="2400" b="1" spc="-10">
                <a:solidFill>
                  <a:srgbClr val="7030A0"/>
                </a:solidFill>
                <a:cs typeface="Calibri"/>
              </a:rPr>
              <a:t>этапы</a:t>
            </a:r>
            <a:r>
              <a:rPr lang="ru-RU" sz="2400" b="1" spc="10">
                <a:solidFill>
                  <a:srgbClr val="7030A0"/>
                </a:solidFill>
                <a:cs typeface="Calibri"/>
              </a:rPr>
              <a:t> </a:t>
            </a:r>
            <a:r>
              <a:rPr lang="ru-RU" sz="2400" b="1" spc="-20">
                <a:solidFill>
                  <a:srgbClr val="7030A0"/>
                </a:solidFill>
                <a:cs typeface="Calibri"/>
              </a:rPr>
              <a:t>подготовки</a:t>
            </a:r>
            <a:r>
              <a:rPr lang="ru-RU" sz="2400" b="1" spc="10">
                <a:solidFill>
                  <a:srgbClr val="7030A0"/>
                </a:solidFill>
                <a:cs typeface="Calibri"/>
              </a:rPr>
              <a:t> </a:t>
            </a:r>
            <a:r>
              <a:rPr lang="ru-RU" sz="2400" b="1" spc="-5">
                <a:solidFill>
                  <a:srgbClr val="7030A0"/>
                </a:solidFill>
                <a:cs typeface="Calibri"/>
              </a:rPr>
              <a:t>диссертации</a:t>
            </a:r>
            <a:r>
              <a:rPr lang="ru-RU" sz="2400" spc="-5">
                <a:cs typeface="Calibri"/>
              </a:rPr>
              <a:t>.</a:t>
            </a:r>
            <a:endParaRPr lang="ru-RU" sz="2400">
              <a:cs typeface="Calibri"/>
            </a:endParaRPr>
          </a:p>
          <a:p>
            <a:pPr marL="241300" marR="510540" algn="just">
              <a:lnSpc>
                <a:spcPct val="12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  <a:defRPr/>
            </a:pPr>
            <a:r>
              <a:rPr lang="ru-RU" sz="2400" spc="-5">
                <a:cs typeface="Calibri"/>
              </a:rPr>
              <a:t>Пункты не </a:t>
            </a:r>
            <a:r>
              <a:rPr lang="ru-RU" sz="2400" spc="-15">
                <a:cs typeface="Calibri"/>
              </a:rPr>
              <a:t>являются </a:t>
            </a:r>
            <a:r>
              <a:rPr lang="ru-RU" sz="2400" spc="-5">
                <a:cs typeface="Calibri"/>
              </a:rPr>
              <a:t>исчерпывающими и </a:t>
            </a:r>
            <a:r>
              <a:rPr lang="ru-RU" sz="2400" b="1" spc="-10">
                <a:solidFill>
                  <a:srgbClr val="7030A0"/>
                </a:solidFill>
                <a:cs typeface="Calibri"/>
              </a:rPr>
              <a:t>могут быть </a:t>
            </a:r>
            <a:r>
              <a:rPr lang="ru-RU" sz="2400" b="1" spc="-15">
                <a:solidFill>
                  <a:srgbClr val="7030A0"/>
                </a:solidFill>
                <a:cs typeface="Calibri"/>
              </a:rPr>
              <a:t>дополнены</a:t>
            </a:r>
            <a:r>
              <a:rPr lang="ru-RU" sz="2400" b="1" spc="-15">
                <a:cs typeface="Calibri"/>
              </a:rPr>
              <a:t> </a:t>
            </a:r>
            <a:endParaRPr sz="2400"/>
          </a:p>
          <a:p>
            <a:pPr marL="241300" marR="510540" algn="just">
              <a:lnSpc>
                <a:spcPct val="12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  <a:defRPr/>
            </a:pPr>
            <a:r>
              <a:rPr lang="ru-RU" sz="2400" b="1" spc="-10">
                <a:solidFill>
                  <a:srgbClr val="7030A0"/>
                </a:solidFill>
                <a:cs typeface="Calibri"/>
              </a:rPr>
              <a:t>Сроки</a:t>
            </a:r>
            <a:r>
              <a:rPr lang="ru-RU" sz="2400" spc="5">
                <a:cs typeface="Calibri"/>
              </a:rPr>
              <a:t> </a:t>
            </a:r>
            <a:r>
              <a:rPr lang="ru-RU" sz="2400" spc="-15">
                <a:cs typeface="Calibri"/>
              </a:rPr>
              <a:t>прохождения</a:t>
            </a:r>
            <a:r>
              <a:rPr lang="ru-RU" sz="2400" spc="25">
                <a:cs typeface="Calibri"/>
              </a:rPr>
              <a:t> </a:t>
            </a:r>
            <a:r>
              <a:rPr lang="ru-RU" sz="2400" spc="-15">
                <a:cs typeface="Calibri"/>
              </a:rPr>
              <a:t>этапов</a:t>
            </a:r>
            <a:r>
              <a:rPr lang="ru-RU" sz="2400" spc="15">
                <a:cs typeface="Calibri"/>
              </a:rPr>
              <a:t> </a:t>
            </a:r>
            <a:r>
              <a:rPr lang="ru-RU" sz="2400" b="1" spc="15">
                <a:solidFill>
                  <a:srgbClr val="7030A0"/>
                </a:solidFill>
                <a:cs typeface="Calibri"/>
              </a:rPr>
              <a:t>должны быть обязательно отражены в индивидуальных планах по научной деятельности</a:t>
            </a:r>
            <a:r>
              <a:rPr lang="ru-RU" sz="2400" spc="15">
                <a:cs typeface="Calibri"/>
              </a:rPr>
              <a:t>.</a:t>
            </a:r>
            <a:endParaRPr sz="2400"/>
          </a:p>
          <a:p>
            <a:pPr marL="241300" marR="805815" algn="just">
              <a:lnSpc>
                <a:spcPct val="120000"/>
              </a:lnSpc>
              <a:buFont typeface="Arial MT"/>
              <a:buChar char="•"/>
              <a:tabLst>
                <a:tab pos="241300" algn="l"/>
              </a:tabLst>
              <a:defRPr/>
            </a:pPr>
            <a:r>
              <a:rPr lang="ru-RU" sz="2400" b="1" spc="15">
                <a:solidFill>
                  <a:srgbClr val="7030A0"/>
                </a:solidFill>
                <a:cs typeface="Calibri"/>
              </a:rPr>
              <a:t>Изменения вносятся в индивидуальный план не позднее, чем за 10 дней до начала аттестационного периода</a:t>
            </a:r>
            <a:r>
              <a:rPr lang="ru-RU" sz="2400" spc="15">
                <a:cs typeface="Calibri"/>
              </a:rPr>
              <a:t>. </a:t>
            </a:r>
            <a:endParaRPr sz="2400"/>
          </a:p>
          <a:p>
            <a:pPr marL="241300" marR="805815" algn="just">
              <a:lnSpc>
                <a:spcPct val="120000"/>
              </a:lnSpc>
              <a:buFont typeface="Arial MT"/>
              <a:buChar char="•"/>
              <a:tabLst>
                <a:tab pos="241300" algn="l"/>
              </a:tabLst>
              <a:defRPr/>
            </a:pPr>
            <a:r>
              <a:rPr lang="ru-RU" sz="2400" b="1" spc="15">
                <a:solidFill>
                  <a:srgbClr val="7030A0"/>
                </a:solidFill>
                <a:cs typeface="Calibri"/>
              </a:rPr>
              <a:t>Бланк индивидуального плана</a:t>
            </a:r>
            <a:r>
              <a:rPr lang="ru-RU" sz="2400" spc="15">
                <a:cs typeface="Calibri"/>
              </a:rPr>
              <a:t> по научной деятельности для 1-3 курса заполняется</a:t>
            </a:r>
            <a:r>
              <a:rPr lang="ru-RU" sz="2400" b="1" spc="15">
                <a:solidFill>
                  <a:srgbClr val="7030A0"/>
                </a:solidFill>
                <a:cs typeface="Calibri"/>
              </a:rPr>
              <a:t> на бумажном носителе (см. рассылку на почте)</a:t>
            </a:r>
            <a:r>
              <a:rPr lang="ru-RU" sz="2400" spc="15">
                <a:cs typeface="Calibri"/>
              </a:rPr>
              <a:t>.</a:t>
            </a:r>
            <a:endParaRPr lang="ru-RU" sz="2400">
              <a:cs typeface="Calibri"/>
            </a:endParaRPr>
          </a:p>
          <a:p>
            <a:pPr>
              <a:defRPr/>
            </a:pPr>
            <a:endParaRPr lang="ru-RU" sz="240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1835938" y="6492875"/>
            <a:ext cx="356062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800">
                <a:solidFill>
                  <a:schemeClr val="bg1"/>
                </a:solidFill>
              </a:rPr>
              <a:t/>
            </a:fld>
            <a:endParaRPr lang="ru-RU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99456" y="411827"/>
            <a:ext cx="8316280" cy="13255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>
                <a:solidFill>
                  <a:srgbClr val="002060"/>
                </a:solidFill>
                <a:ea typeface="Cambria Math"/>
              </a:rPr>
              <a:t>ОТЧЕТ </a:t>
            </a:r>
            <a:br>
              <a:rPr lang="ru-RU" sz="4000">
                <a:solidFill>
                  <a:srgbClr val="002060"/>
                </a:solidFill>
                <a:ea typeface="Cambria Math"/>
              </a:rPr>
            </a:br>
            <a:r>
              <a:rPr lang="ru-RU" sz="4000">
                <a:solidFill>
                  <a:srgbClr val="002060"/>
                </a:solidFill>
                <a:ea typeface="Cambria Math"/>
              </a:rPr>
              <a:t>по НАУЧНОЙ ДЕЯТЕЛЬНОСТИ</a:t>
            </a:r>
            <a:endParaRPr sz="54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29042" y="1825624"/>
            <a:ext cx="9479976" cy="4699719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2400" b="1">
                <a:solidFill>
                  <a:srgbClr val="7030A0"/>
                </a:solidFill>
              </a:rPr>
              <a:t>Отчет</a:t>
            </a:r>
            <a:r>
              <a:rPr lang="ru-RU" sz="2400"/>
              <a:t> о ходе научного исследования и прохождении этапов научной (научно-исследовательской) деятельности </a:t>
            </a:r>
            <a:r>
              <a:rPr lang="ru-RU" sz="2400" b="1">
                <a:solidFill>
                  <a:srgbClr val="7030A0"/>
                </a:solidFill>
              </a:rPr>
              <a:t>заполняется аспирантом.</a:t>
            </a:r>
            <a:endParaRPr lang="ru-RU" sz="2400"/>
          </a:p>
          <a:p>
            <a:pPr algn="just">
              <a:defRPr/>
            </a:pPr>
            <a:r>
              <a:rPr lang="ru-RU" sz="2400" b="1">
                <a:solidFill>
                  <a:srgbClr val="7030A0"/>
                </a:solidFill>
              </a:rPr>
              <a:t>Научный руководитель обеспечивает контроль </a:t>
            </a:r>
            <a:r>
              <a:rPr lang="ru-RU" sz="2400"/>
              <a:t>за своевременным выполнением аспирантом индивидуального плана научной деятельности</a:t>
            </a:r>
            <a:endParaRPr sz="2400"/>
          </a:p>
          <a:p>
            <a:pPr algn="just">
              <a:defRPr/>
            </a:pPr>
            <a:r>
              <a:rPr lang="ru-RU" sz="2400" b="1">
                <a:solidFill>
                  <a:srgbClr val="7030A0"/>
                </a:solidFill>
              </a:rPr>
              <a:t>В период проведения промежуточной аттестации научный руководитель представляет отзыв </a:t>
            </a:r>
            <a:r>
              <a:rPr lang="ru-RU" sz="2400"/>
              <a:t>о качестве, своевременности и успешности проведения аспирантом этапов научной (научно-исследовательской) деятельности. </a:t>
            </a:r>
            <a:r>
              <a:rPr lang="ru-RU" sz="2400" b="1" i="1" u="sng" spc="-10">
                <a:solidFill>
                  <a:schemeClr val="accent1"/>
                </a:solidFill>
                <a:cs typeface="Times New Roman"/>
                <a:hlinkClick r:id="rId2" tooltip="https://drive.google.com/file/d/1MBAYF98bKTP99KPStGdfOGCku-stxfZY/view"/>
              </a:rPr>
              <a:t>(п. 23 </a:t>
            </a:r>
            <a:r>
              <a:rPr lang="ru-RU" sz="2400" b="1" i="1" u="sng" spc="-10">
                <a:solidFill>
                  <a:srgbClr val="C00000"/>
                </a:solidFill>
                <a:cs typeface="Times New Roman"/>
                <a:hlinkClick r:id="rId2" tooltip="https://drive.google.com/file/d/1MBAYF98bKTP99KPStGdfOGCku-stxfZY/view"/>
              </a:rPr>
              <a:t>Приказ МГУ № 365 от 31 марта 2023 года «Об утверждении положения об индивидуальном плане работы аспирантов и прикрепленных лиц.)</a:t>
            </a:r>
            <a:endParaRPr lang="ru-RU" sz="2400" b="1" i="1" u="sng" spc="-10">
              <a:solidFill>
                <a:srgbClr val="C00000"/>
              </a:solidFill>
              <a:cs typeface="Times New Roman"/>
            </a:endParaRPr>
          </a:p>
          <a:p>
            <a:pPr>
              <a:defRPr/>
            </a:pPr>
            <a:endParaRPr lang="ru-RU" sz="24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1845636" y="6431164"/>
            <a:ext cx="405937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600">
                <a:solidFill>
                  <a:schemeClr val="bg1"/>
                </a:solidFill>
              </a:rPr>
              <a:t/>
            </a:fld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896190" y="43947"/>
            <a:ext cx="5805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latin typeface="Times New Roman"/>
                <a:ea typeface="Cambria"/>
              </a:rPr>
              <a:t>Особенности заполнения и контроля…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85635" y="145958"/>
            <a:ext cx="7416824" cy="6646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>
                <a:solidFill>
                  <a:srgbClr val="002060"/>
                </a:solidFill>
                <a:ea typeface="Cambria Math"/>
              </a:rPr>
              <a:t>ИССЛЕДОВАТЕЛЬСКИЙ ТРЕК</a:t>
            </a:r>
            <a:endParaRPr sz="4000">
              <a:solidFill>
                <a:srgbClr val="002060"/>
              </a:solidFill>
              <a:ea typeface="Cambria Math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-33423"/>
            <a:ext cx="896815" cy="8968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263352" y="997933"/>
            <a:ext cx="84249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/>
              <a:t>На экономическом факультете МГУ имени М.В. Ломоносова в 2019 г.  утвержден Регламент  об «Обучении аспирантов экономического факультета ФГБОУ ВО «Московский государственный университет имени М.В. Ломоносова» по исследовательскому треку»: </a:t>
            </a:r>
            <a:r>
              <a:rPr lang="en-US" sz="2000" b="1" u="sng">
                <a:solidFill>
                  <a:srgbClr val="0070C0"/>
                </a:solidFill>
                <a:hlinkClick r:id="rId3" tooltip="https://www.econ.msu.ru/science/phd/"/>
              </a:rPr>
              <a:t>https://www.econ.msu.ru/science/phd/</a:t>
            </a:r>
            <a:r>
              <a:rPr lang="ru-RU" sz="2000" b="1">
                <a:solidFill>
                  <a:srgbClr val="0070C0"/>
                </a:solidFill>
              </a:rPr>
              <a:t> </a:t>
            </a:r>
            <a:br>
              <a:rPr lang="ru-RU" sz="2000"/>
            </a:br>
            <a:endParaRPr lang="ru-RU" sz="200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63352" y="2898230"/>
            <a:ext cx="81391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>
                <a:solidFill>
                  <a:srgbClr val="0070C0"/>
                </a:solidFill>
              </a:rPr>
              <a:t>Целевая установка этого нововведения </a:t>
            </a:r>
            <a:r>
              <a:rPr lang="ru-RU" sz="2000"/>
              <a:t>– стимулирование результативного участия аспирантов в научных исследованиях ЭФ МГУ за счет предоставления дополнительных возможностей аспирантам в части гибкости учебной нагрузки и перспектив трудоустройства на факультете. В частности, те аспиранты, которые примут участие в обучении по исследовательскому треку, получают возможность воспользоваться индивидуальными планами обучения.</a:t>
            </a:r>
            <a:endParaRPr sz="200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63352" y="5223821"/>
            <a:ext cx="63289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0070C0"/>
                </a:solidFill>
              </a:rPr>
              <a:t>Возможность включиться в «Исследовательский трек»</a:t>
            </a:r>
            <a:endParaRPr sz="2000" b="1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63352" y="5805264"/>
            <a:ext cx="8139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/>
              <a:t>Для аспирантов 1 курса (2024 года поступления) – после зачисления</a:t>
            </a:r>
            <a:endParaRPr sz="2000"/>
          </a:p>
          <a:p>
            <a:pPr algn="just">
              <a:defRPr/>
            </a:pPr>
            <a:r>
              <a:rPr lang="ru-RU" sz="2000"/>
              <a:t> в очную аспирантуру ЭФ МГУ и не позднее </a:t>
            </a:r>
            <a:r>
              <a:rPr lang="ru-RU" sz="2000" b="1"/>
              <a:t>15 декабря 2024 года</a:t>
            </a:r>
            <a:endParaRPr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767408" y="97270"/>
            <a:ext cx="7704856" cy="15712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>
                <a:solidFill>
                  <a:srgbClr val="002060"/>
                </a:solidFill>
                <a:ea typeface="Cambria Math"/>
              </a:rPr>
              <a:t>НОРМАТИВНЫЕ ДОКУМЕНТЫ, РЕГЛАМЕНТИРУЮЩИЕ ПОДГОТОВКУ НАУЧНЫХ И</a:t>
            </a:r>
            <a:br>
              <a:rPr lang="ru-RU" sz="2800">
                <a:solidFill>
                  <a:srgbClr val="002060"/>
                </a:solidFill>
                <a:ea typeface="Cambria Math"/>
              </a:rPr>
            </a:br>
            <a:r>
              <a:rPr lang="ru-RU" sz="2800">
                <a:solidFill>
                  <a:srgbClr val="002060"/>
                </a:solidFill>
                <a:ea typeface="Cambria Math"/>
              </a:rPr>
              <a:t> НАУЧНО-ПЕДАГОГИЧЕСКИХ КАДРОВ В АСПИРАНТУРЕ</a:t>
            </a:r>
            <a:endParaRPr sz="28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119336" y="1668569"/>
            <a:ext cx="86310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/>
              <a:buChar char="Ø"/>
              <a:defRPr/>
            </a:pPr>
            <a:r>
              <a:rPr lang="ru-RU" sz="2200" b="0" i="0" u="sng">
                <a:solidFill>
                  <a:srgbClr val="222222"/>
                </a:solidFill>
                <a:hlinkClick r:id="rId3" tooltip="http://www.consultant.ru/document/cons_doc_LAW_140174/"/>
              </a:rPr>
              <a:t>Федеральный закон от 29 декабря 2012 г. №273-ФЗ «Об образовании в Российской Федерации»</a:t>
            </a:r>
            <a:r>
              <a:rPr lang="ru-RU" sz="2200" b="0" i="0" u="sng">
                <a:solidFill>
                  <a:srgbClr val="222222"/>
                </a:solidFill>
              </a:rPr>
              <a:t>.</a:t>
            </a:r>
            <a:endParaRPr sz="2200"/>
          </a:p>
        </p:txBody>
      </p:sp>
      <p:sp>
        <p:nvSpPr>
          <p:cNvPr id="8" name="TextBox 7"/>
          <p:cNvSpPr txBox="1"/>
          <p:nvPr/>
        </p:nvSpPr>
        <p:spPr bwMode="auto">
          <a:xfrm>
            <a:off x="119336" y="3851768"/>
            <a:ext cx="8631008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/>
              <a:buChar char="Ø"/>
              <a:defRPr/>
            </a:pPr>
            <a:r>
              <a:rPr lang="ru-RU" sz="2200" b="0" i="0" u="sng">
                <a:solidFill>
                  <a:srgbClr val="222222"/>
                </a:solidFill>
                <a:hlinkClick r:id="rId4" tooltip="https://www.econ.msu.ru/sys/raw.php?o=91401&amp;p=attachment"/>
              </a:rPr>
              <a:t>Приказ Министерства науки и высшего образования Российской Федерации от 20.10.2021г. № 951 «Об утверждении федеральных государственных требований к структуре программ подготовки научных и научно-педагогических кадров в аспирантуре (адьюнктуре), условиям их реализации, срокам освоения этих программ с учетом различных форм обучения, образовательных технологий и особенностей отдельных категорий аспирантов (адъюнктов)»</a:t>
            </a:r>
            <a:r>
              <a:rPr lang="ru-RU" sz="2400" b="0" i="0" u="sng">
                <a:solidFill>
                  <a:srgbClr val="222222"/>
                </a:solidFill>
              </a:rPr>
              <a:t>.</a:t>
            </a:r>
            <a:endParaRPr lang="ru-RU" sz="2400" b="0" i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19336" y="2590891"/>
            <a:ext cx="863100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/>
              <a:buChar char="Ø"/>
              <a:defRPr/>
            </a:pPr>
            <a:r>
              <a:rPr lang="ru-RU" sz="2200" b="0" i="0" u="sng">
                <a:solidFill>
                  <a:srgbClr val="222222"/>
                </a:solidFill>
                <a:hlinkClick r:id="rId5" tooltip="https://www.econ.msu.ru/sys/raw.php?o=83457&amp;p=attachment"/>
              </a:rPr>
              <a:t>Постановление Правительства РФ "Об утверждении Положения о подготовке научных и научно-педагогических кадров в аспирантуре (адъюнктуре)" от 30 ноября 2021 года № 2122</a:t>
            </a:r>
            <a:r>
              <a:rPr lang="ru-RU" sz="2200" b="0" i="0" u="sng">
                <a:solidFill>
                  <a:srgbClr val="222222"/>
                </a:solidFill>
              </a:rPr>
              <a:t>.</a:t>
            </a:r>
            <a:endParaRPr sz="2200" b="0" i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5079" y="141724"/>
            <a:ext cx="9479976" cy="120311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>
                <a:solidFill>
                  <a:srgbClr val="002060"/>
                </a:solidFill>
                <a:ea typeface="Cambria Math"/>
              </a:rPr>
              <a:t>ГДЕ НАХОДИТСЯ ИНФОРМАЦИЯ ОБ ИНДИВИДУАЛЬНОМ ПЛАНЕ АСПИРАНТА?</a:t>
            </a:r>
            <a:endParaRPr sz="4000">
              <a:solidFill>
                <a:srgbClr val="002060"/>
              </a:solidFill>
              <a:ea typeface="Cambria Math"/>
            </a:endParaRPr>
          </a:p>
        </p:txBody>
      </p:sp>
      <p:grpSp>
        <p:nvGrpSpPr>
          <p:cNvPr id="4" name="Группа 3"/>
          <p:cNvGrpSpPr/>
          <p:nvPr/>
        </p:nvGrpSpPr>
        <p:grpSpPr bwMode="auto">
          <a:xfrm>
            <a:off x="89210" y="2486722"/>
            <a:ext cx="3490331" cy="3724507"/>
            <a:chOff x="493354" y="2297534"/>
            <a:chExt cx="2562909" cy="2730893"/>
          </a:xfrm>
        </p:grpSpPr>
        <p:sp>
          <p:nvSpPr>
            <p:cNvPr id="5" name="Прямоугольный треугольник 4"/>
            <p:cNvSpPr/>
            <p:nvPr/>
          </p:nvSpPr>
          <p:spPr bwMode="auto">
            <a:xfrm rot="5400000">
              <a:off x="2874695" y="4578427"/>
              <a:ext cx="180000" cy="180000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Прямоугольный треугольник 5"/>
            <p:cNvSpPr/>
            <p:nvPr/>
          </p:nvSpPr>
          <p:spPr bwMode="auto">
            <a:xfrm>
              <a:off x="2873911" y="3924000"/>
              <a:ext cx="180000" cy="180000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Прямоугольный треугольник 6"/>
            <p:cNvSpPr/>
            <p:nvPr/>
          </p:nvSpPr>
          <p:spPr bwMode="auto">
            <a:xfrm rot="10800000">
              <a:off x="493354" y="4578427"/>
              <a:ext cx="180000" cy="180000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Прямоугольный треугольник 7"/>
            <p:cNvSpPr/>
            <p:nvPr/>
          </p:nvSpPr>
          <p:spPr bwMode="auto">
            <a:xfrm rot="16199998">
              <a:off x="493354" y="3924000"/>
              <a:ext cx="180000" cy="180000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Прямоугольник: скругленные углы 8"/>
            <p:cNvSpPr/>
            <p:nvPr/>
          </p:nvSpPr>
          <p:spPr bwMode="auto">
            <a:xfrm>
              <a:off x="674400" y="2297534"/>
              <a:ext cx="2205000" cy="273089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747659" y="3312656"/>
              <a:ext cx="2072382" cy="249115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960453" y="2843053"/>
              <a:ext cx="1628707" cy="473318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600" b="1">
                  <a:solidFill>
                    <a:schemeClr val="accent5">
                      <a:lumMod val="50000"/>
                    </a:schemeClr>
                  </a:solidFill>
                </a:rPr>
                <a:t>РАЗДЕЛ «АСПИРАНТУРА»</a:t>
              </a:r>
              <a:endParaRPr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558809" y="2390956"/>
              <a:ext cx="432000" cy="432000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13" name="Прямоугольник 12"/>
            <p:cNvSpPr/>
            <p:nvPr/>
          </p:nvSpPr>
          <p:spPr bwMode="auto">
            <a:xfrm>
              <a:off x="493354" y="4104000"/>
              <a:ext cx="2562909" cy="4744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960454" y="4127978"/>
              <a:ext cx="1628707" cy="298938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>
                  <a:solidFill>
                    <a:schemeClr val="bg1"/>
                  </a:solidFill>
                </a:rPr>
                <a:t> САЙТ ЭФ МГУ</a:t>
              </a:r>
              <a:endParaRPr/>
            </a:p>
          </p:txBody>
        </p:sp>
      </p:grpSp>
      <p:grpSp>
        <p:nvGrpSpPr>
          <p:cNvPr id="15" name="Группа 14"/>
          <p:cNvGrpSpPr/>
          <p:nvPr/>
        </p:nvGrpSpPr>
        <p:grpSpPr bwMode="auto">
          <a:xfrm>
            <a:off x="3609429" y="1595411"/>
            <a:ext cx="3093182" cy="3803885"/>
            <a:chOff x="3548373" y="2297534"/>
            <a:chExt cx="2562909" cy="2730893"/>
          </a:xfrm>
        </p:grpSpPr>
        <p:sp>
          <p:nvSpPr>
            <p:cNvPr id="16" name="Прямоугольный треугольник 15"/>
            <p:cNvSpPr/>
            <p:nvPr/>
          </p:nvSpPr>
          <p:spPr bwMode="auto">
            <a:xfrm rot="5400000">
              <a:off x="5929714" y="4578427"/>
              <a:ext cx="180000" cy="180000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ый треугольник 16"/>
            <p:cNvSpPr/>
            <p:nvPr/>
          </p:nvSpPr>
          <p:spPr bwMode="auto">
            <a:xfrm>
              <a:off x="5928930" y="3924000"/>
              <a:ext cx="180000" cy="180000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Прямоугольный треугольник 17"/>
            <p:cNvSpPr/>
            <p:nvPr/>
          </p:nvSpPr>
          <p:spPr bwMode="auto">
            <a:xfrm rot="10800000">
              <a:off x="3548373" y="4578427"/>
              <a:ext cx="180000" cy="180000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Прямоугольный треугольник 18"/>
            <p:cNvSpPr/>
            <p:nvPr/>
          </p:nvSpPr>
          <p:spPr bwMode="auto">
            <a:xfrm rot="16199998">
              <a:off x="3548373" y="3924000"/>
              <a:ext cx="180000" cy="180000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Прямоугольник: скругленные углы 19"/>
            <p:cNvSpPr/>
            <p:nvPr/>
          </p:nvSpPr>
          <p:spPr bwMode="auto">
            <a:xfrm>
              <a:off x="3729419" y="2297534"/>
              <a:ext cx="2367940" cy="273089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3805614" y="3298827"/>
              <a:ext cx="2072382" cy="22096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4015472" y="2843053"/>
              <a:ext cx="1628707" cy="265152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>
                  <a:solidFill>
                    <a:schemeClr val="accent5">
                      <a:lumMod val="75000"/>
                    </a:schemeClr>
                  </a:solidFill>
                </a:rPr>
                <a:t>1 КУРС</a:t>
              </a:r>
              <a:endParaRPr/>
            </a:p>
          </p:txBody>
        </p:sp>
        <p:sp>
          <p:nvSpPr>
            <p:cNvPr id="23" name="Прямоугольник 22"/>
            <p:cNvSpPr/>
            <p:nvPr/>
          </p:nvSpPr>
          <p:spPr bwMode="auto">
            <a:xfrm>
              <a:off x="3548373" y="4104000"/>
              <a:ext cx="2562909" cy="47442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 bwMode="auto">
            <a:xfrm>
              <a:off x="4068640" y="4132482"/>
              <a:ext cx="1628707" cy="46401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>
                  <a:solidFill>
                    <a:schemeClr val="bg1"/>
                  </a:solidFill>
                </a:rPr>
                <a:t>ГОД ОБУЧЕНИЯ</a:t>
              </a:r>
              <a:endParaRPr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4613825" y="2390400"/>
              <a:ext cx="432000" cy="43200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 bwMode="auto">
          <a:xfrm>
            <a:off x="6844830" y="2608715"/>
            <a:ext cx="3514653" cy="3584977"/>
            <a:chOff x="6569380" y="2297534"/>
            <a:chExt cx="2562909" cy="2730893"/>
          </a:xfrm>
        </p:grpSpPr>
        <p:sp>
          <p:nvSpPr>
            <p:cNvPr id="27" name="Прямоугольный треугольник 26"/>
            <p:cNvSpPr/>
            <p:nvPr/>
          </p:nvSpPr>
          <p:spPr bwMode="auto">
            <a:xfrm rot="5400000">
              <a:off x="8950721" y="4578427"/>
              <a:ext cx="180000" cy="1800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Прямоугольный треугольник 27"/>
            <p:cNvSpPr/>
            <p:nvPr/>
          </p:nvSpPr>
          <p:spPr bwMode="auto">
            <a:xfrm>
              <a:off x="8949937" y="3924000"/>
              <a:ext cx="180000" cy="1800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" name="Прямоугольный треугольник 28"/>
            <p:cNvSpPr/>
            <p:nvPr/>
          </p:nvSpPr>
          <p:spPr bwMode="auto">
            <a:xfrm rot="10800000">
              <a:off x="6569380" y="4578427"/>
              <a:ext cx="180000" cy="1800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Прямоугольный треугольник 29"/>
            <p:cNvSpPr/>
            <p:nvPr/>
          </p:nvSpPr>
          <p:spPr bwMode="auto">
            <a:xfrm rot="16199998">
              <a:off x="6569380" y="3924000"/>
              <a:ext cx="180000" cy="1800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Прямоугольник: скругленные углы 30"/>
            <p:cNvSpPr/>
            <p:nvPr/>
          </p:nvSpPr>
          <p:spPr bwMode="auto">
            <a:xfrm>
              <a:off x="6750426" y="2297534"/>
              <a:ext cx="2205000" cy="273089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 bwMode="auto">
            <a:xfrm>
              <a:off x="6814641" y="3504085"/>
              <a:ext cx="2072382" cy="23445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33" name="Прямоугольник 32"/>
            <p:cNvSpPr/>
            <p:nvPr/>
          </p:nvSpPr>
          <p:spPr bwMode="auto">
            <a:xfrm>
              <a:off x="7036479" y="2843053"/>
              <a:ext cx="1628707" cy="492349"/>
            </a:xfrm>
            <a:prstGeom prst="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>
                  <a:solidFill>
                    <a:srgbClr val="0070C0"/>
                  </a:solidFill>
                </a:rPr>
                <a:t>ИНДИВИДУАЛЬНЫЙ ПЛАН АСПИРАНТА</a:t>
              </a:r>
              <a:endParaRPr/>
            </a:p>
          </p:txBody>
        </p:sp>
        <p:sp>
          <p:nvSpPr>
            <p:cNvPr id="34" name="Прямоугольник 33"/>
            <p:cNvSpPr/>
            <p:nvPr/>
          </p:nvSpPr>
          <p:spPr bwMode="auto">
            <a:xfrm>
              <a:off x="6569380" y="4104000"/>
              <a:ext cx="2562909" cy="47442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 bwMode="auto">
            <a:xfrm>
              <a:off x="7036480" y="4127978"/>
              <a:ext cx="1628707" cy="28134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>
                  <a:solidFill>
                    <a:schemeClr val="bg1"/>
                  </a:solidFill>
                </a:rPr>
                <a:t>УЧЕБНЫЙ РАЗДЕЛ</a:t>
              </a:r>
              <a:endParaRPr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7634832" y="2390956"/>
              <a:ext cx="432000" cy="43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</p:pic>
      </p:grpSp>
      <p:sp>
        <p:nvSpPr>
          <p:cNvPr id="3" name="Прямоугольник 2"/>
          <p:cNvSpPr/>
          <p:nvPr/>
        </p:nvSpPr>
        <p:spPr bwMode="auto">
          <a:xfrm>
            <a:off x="670531" y="3928348"/>
            <a:ext cx="245612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50" b="1">
                <a:solidFill>
                  <a:srgbClr val="0070C0"/>
                </a:solidFill>
              </a:rPr>
              <a:t>https://www.econ.msu.ru/students/pg/</a:t>
            </a:r>
            <a:endParaRPr/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3826672" y="3236985"/>
            <a:ext cx="2837636" cy="24622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000" b="1">
                <a:solidFill>
                  <a:srgbClr val="0070C0"/>
                </a:solidFill>
              </a:rPr>
              <a:t>  https://www.econ.msu.ru/students/pg/asp_21/</a:t>
            </a:r>
            <a:endParaRPr/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7091674" y="4072510"/>
            <a:ext cx="3025267" cy="26161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>
                <a:solidFill>
                  <a:srgbClr val="00B0F0"/>
                </a:solidFill>
              </a:rPr>
              <a:t>https://www.econ.msu.ru/students/pg/asp_21/</a:t>
            </a:r>
            <a:endParaRPr/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 bwMode="auto">
          <a:xfrm>
            <a:off x="11677996" y="6492875"/>
            <a:ext cx="514004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600">
                <a:solidFill>
                  <a:schemeClr val="bg1"/>
                </a:solidFill>
              </a:rPr>
              <a:t/>
            </a:fld>
            <a:endParaRPr lang="ru-RU" sz="160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404951" y="5314373"/>
            <a:ext cx="837257" cy="837257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4857737" y="4482473"/>
            <a:ext cx="883253" cy="883253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8191787" y="5314373"/>
            <a:ext cx="861857" cy="861857"/>
          </a:xfrm>
          <a:prstGeom prst="rect">
            <a:avLst/>
          </a:prstGeom>
          <a:noFill/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 bwMode="auto">
          <a:xfrm>
            <a:off x="1922656" y="298217"/>
            <a:ext cx="6864350" cy="84931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>
                <a:solidFill>
                  <a:srgbClr val="002060"/>
                </a:solidFill>
                <a:ea typeface="Cambria Math"/>
              </a:rPr>
              <a:t>ДОКУМЕНТЫ</a:t>
            </a:r>
            <a:endParaRPr sz="4000">
              <a:solidFill>
                <a:srgbClr val="002060"/>
              </a:solidFill>
              <a:ea typeface="Cambria Math"/>
            </a:endParaRPr>
          </a:p>
        </p:txBody>
      </p:sp>
      <p:graphicFrame>
        <p:nvGraphicFramePr>
          <p:cNvPr id="7" name="Таблица 10"/>
          <p:cNvGraphicFramePr>
            <a:graphicFrameLocks xmlns:a="http://schemas.openxmlformats.org/drawingml/2006/main"/>
          </p:cNvGraphicFramePr>
          <p:nvPr/>
        </p:nvGraphicFramePr>
        <p:xfrm>
          <a:off x="191344" y="1484784"/>
          <a:ext cx="9793087" cy="310896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{BC89EF96-8CEA-46FF-86C4-4CE0E7609802}</a:tableStyleId>
              </a:tblPr>
              <a:tblGrid>
                <a:gridCol w="792087"/>
                <a:gridCol w="3168353"/>
                <a:gridCol w="3528392"/>
                <a:gridCol w="2304255"/>
              </a:tblGrid>
              <a:tr h="615566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rgbClr val="0070C0"/>
                          </a:solidFill>
                          <a:latin typeface="Calibri"/>
                          <a:ea typeface="Arial"/>
                          <a:cs typeface="Arial"/>
                        </a:rPr>
                        <a:t>№</a:t>
                      </a:r>
                      <a:endParaRPr sz="2000">
                        <a:solidFill>
                          <a:srgbClr val="0070C0"/>
                        </a:solidFill>
                        <a:latin typeface="Calibri"/>
                        <a:ea typeface="Arial"/>
                        <a:cs typeface="Arial"/>
                      </a:endParaRPr>
                    </a:p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rgbClr val="0070C0"/>
                          </a:solidFill>
                          <a:latin typeface="Calibri"/>
                          <a:ea typeface="Arial"/>
                          <a:cs typeface="Arial"/>
                        </a:rPr>
                        <a:t>п/п</a:t>
                      </a:r>
                      <a:endParaRPr sz="2000">
                        <a:solidFill>
                          <a:srgbClr val="0070C0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>
                          <a:solidFill>
                            <a:srgbClr val="0070C0"/>
                          </a:solidFill>
                          <a:latin typeface="Calibri"/>
                          <a:ea typeface="Arial"/>
                          <a:cs typeface="Arial"/>
                        </a:rPr>
                        <a:t>Название документа</a:t>
                      </a:r>
                      <a:endParaRPr sz="2000">
                        <a:solidFill>
                          <a:srgbClr val="0070C0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>
                          <a:solidFill>
                            <a:srgbClr val="0070C0"/>
                          </a:solidFill>
                          <a:latin typeface="Calibri"/>
                          <a:ea typeface="Arial"/>
                          <a:cs typeface="Arial"/>
                        </a:rPr>
                        <a:t>Срок заполнения документов</a:t>
                      </a:r>
                      <a:endParaRPr sz="2000">
                        <a:solidFill>
                          <a:srgbClr val="0070C0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>
                          <a:solidFill>
                            <a:srgbClr val="0070C0"/>
                          </a:solidFill>
                          <a:latin typeface="Calibri"/>
                          <a:ea typeface="Arial"/>
                          <a:cs typeface="Arial"/>
                        </a:rPr>
                        <a:t>Пояснение</a:t>
                      </a:r>
                      <a:endParaRPr sz="2000">
                        <a:solidFill>
                          <a:srgbClr val="0070C0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/>
                </a:tc>
              </a:tr>
              <a:tr h="615566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Calibri"/>
                          <a:ea typeface="Arial"/>
                          <a:cs typeface="Arial"/>
                        </a:rPr>
                        <a:t>1.</a:t>
                      </a:r>
                      <a:endParaRPr sz="2000">
                        <a:solidFill>
                          <a:srgbClr val="002060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Calibri"/>
                          <a:ea typeface="Arial"/>
                          <a:cs typeface="Arial"/>
                        </a:rPr>
                        <a:t>Индивидуальный план аспиранта и отчеты </a:t>
                      </a:r>
                      <a:endParaRPr sz="2000">
                        <a:solidFill>
                          <a:srgbClr val="002060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Calibri"/>
                          <a:ea typeface="Arial"/>
                          <a:cs typeface="Arial"/>
                        </a:rPr>
                        <a:t>до 09 октября</a:t>
                      </a:r>
                      <a:endParaRPr sz="2000">
                        <a:solidFill>
                          <a:srgbClr val="002060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Calibri"/>
                          <a:ea typeface="Arial"/>
                          <a:cs typeface="Arial"/>
                        </a:rPr>
                        <a:t>1курс</a:t>
                      </a:r>
                      <a:endParaRPr sz="2000">
                        <a:solidFill>
                          <a:srgbClr val="002060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/>
                </a:tc>
              </a:tr>
              <a:tr h="615566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Calibri"/>
                          <a:ea typeface="Arial"/>
                          <a:cs typeface="Arial"/>
                        </a:rPr>
                        <a:t>2.</a:t>
                      </a:r>
                      <a:endParaRPr sz="2000">
                        <a:solidFill>
                          <a:srgbClr val="002060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Calibri"/>
                          <a:ea typeface="Arial"/>
                          <a:cs typeface="Arial"/>
                        </a:rPr>
                        <a:t>Заявка на педагогическую практику</a:t>
                      </a:r>
                      <a:endParaRPr sz="2000">
                        <a:solidFill>
                          <a:srgbClr val="002060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Calibri"/>
                          <a:ea typeface="Arial"/>
                          <a:cs typeface="Arial"/>
                        </a:rPr>
                        <a:t>за 3 недели до начала практики</a:t>
                      </a:r>
                      <a:endParaRPr sz="2000">
                        <a:solidFill>
                          <a:srgbClr val="002060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Calibri"/>
                          <a:ea typeface="Arial"/>
                          <a:cs typeface="Arial"/>
                        </a:rPr>
                        <a:t>2 курс, 4 семестр</a:t>
                      </a:r>
                      <a:endParaRPr sz="2000">
                        <a:solidFill>
                          <a:srgbClr val="002060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/>
                </a:tc>
              </a:tr>
              <a:tr h="54412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Calibri"/>
                          <a:ea typeface="Arial"/>
                          <a:cs typeface="Arial"/>
                        </a:rPr>
                        <a:t>3.</a:t>
                      </a:r>
                      <a:endParaRPr sz="2000">
                        <a:solidFill>
                          <a:srgbClr val="002060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Calibri"/>
                          <a:ea typeface="Arial"/>
                          <a:cs typeface="Arial"/>
                        </a:rPr>
                        <a:t>Отзыв о педагогической практике</a:t>
                      </a:r>
                      <a:endParaRPr sz="2000">
                        <a:latin typeface="Calibri"/>
                      </a:endParaRPr>
                    </a:p>
                    <a:p>
                      <a:pPr>
                        <a:defRPr/>
                      </a:pPr>
                      <a:endParaRPr sz="2000">
                        <a:solidFill>
                          <a:srgbClr val="002060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Calibri"/>
                          <a:ea typeface="Arial"/>
                          <a:cs typeface="Arial"/>
                        </a:rPr>
                        <a:t>представить отзыв о практике  через 3  дня после окончания практики</a:t>
                      </a:r>
                      <a:endParaRPr sz="2000">
                        <a:solidFill>
                          <a:srgbClr val="002060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Calibri"/>
                          <a:ea typeface="Arial"/>
                          <a:cs typeface="Arial"/>
                        </a:rPr>
                        <a:t>2 курс, 4 семестр</a:t>
                      </a:r>
                      <a:endParaRPr sz="2000">
                        <a:solidFill>
                          <a:srgbClr val="002060"/>
                        </a:solidFill>
                        <a:latin typeface="Calibri"/>
                        <a:ea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1686309" y="6492875"/>
            <a:ext cx="505691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600">
                <a:solidFill>
                  <a:schemeClr val="bg1"/>
                </a:solidFill>
              </a:rPr>
              <a:t/>
            </a:fld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086369" y="113551"/>
            <a:ext cx="17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b="1"/>
              <a:t>Должно быть…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99456" y="-17268"/>
            <a:ext cx="7631832" cy="84569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>
                <a:solidFill>
                  <a:srgbClr val="002060"/>
                </a:solidFill>
                <a:ea typeface="Cambria Math"/>
              </a:rPr>
              <a:t>Докторантура и аспирантура</a:t>
            </a:r>
            <a:endParaRPr sz="4000">
              <a:solidFill>
                <a:srgbClr val="002060"/>
              </a:solidFill>
              <a:ea typeface="Cambria Math"/>
            </a:endParaRPr>
          </a:p>
        </p:txBody>
      </p:sp>
      <p:sp>
        <p:nvSpPr>
          <p:cNvPr id="4" name="Объект 2"/>
          <p:cNvSpPr txBox="1"/>
          <p:nvPr/>
        </p:nvSpPr>
        <p:spPr bwMode="auto">
          <a:xfrm>
            <a:off x="448407" y="1141156"/>
            <a:ext cx="8711952" cy="5716844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>
                <a:solidFill>
                  <a:srgbClr val="002060"/>
                </a:solidFill>
              </a:rPr>
              <a:t>Понедельник - 10.00-18.00</a:t>
            </a:r>
            <a:endParaRPr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>
                <a:solidFill>
                  <a:srgbClr val="002060"/>
                </a:solidFill>
              </a:rPr>
              <a:t>Вторник- 10.00-18.00</a:t>
            </a:r>
            <a:endParaRPr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>
                <a:solidFill>
                  <a:srgbClr val="002060"/>
                </a:solidFill>
              </a:rPr>
              <a:t>Среда- нет приема</a:t>
            </a:r>
            <a:endParaRPr/>
          </a:p>
          <a:p>
            <a:pPr>
              <a:defRPr/>
            </a:pPr>
            <a:r>
              <a:rPr lang="ru-RU">
                <a:solidFill>
                  <a:srgbClr val="002060"/>
                </a:solidFill>
              </a:rPr>
              <a:t>Четверг- 10.00-18.00</a:t>
            </a:r>
            <a:endParaRPr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>
                <a:solidFill>
                  <a:srgbClr val="002060"/>
                </a:solidFill>
              </a:rPr>
              <a:t>Пятница- нет приема</a:t>
            </a:r>
            <a:endParaRPr>
              <a:solidFill>
                <a:srgbClr val="002060"/>
              </a:solidFill>
            </a:endParaRPr>
          </a:p>
          <a:p>
            <a:pPr>
              <a:defRPr/>
            </a:pPr>
            <a:endParaRPr/>
          </a:p>
          <a:p>
            <a:pPr>
              <a:defRPr/>
            </a:pPr>
            <a:r>
              <a:rPr lang="ru-RU"/>
              <a:t>Контакты: к. 562, тел. 8(495) 939-14-72</a:t>
            </a:r>
            <a:endParaRPr/>
          </a:p>
          <a:p>
            <a:pPr>
              <a:defRPr/>
            </a:pPr>
            <a:r>
              <a:rPr lang="ru-RU"/>
              <a:t>Электронная почта – </a:t>
            </a:r>
            <a:r>
              <a:rPr lang="en-US" u="sng">
                <a:solidFill>
                  <a:schemeClr val="accent1"/>
                </a:solidFill>
                <a:hlinkClick r:id="rId2" tooltip="mailto:phd.econ@org.msu.ru"/>
              </a:rPr>
              <a:t>phd.econ@org.msu.ru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Изменения в графике работы отражаются </a:t>
            </a:r>
            <a:r>
              <a:rPr lang="ru-RU" u="sng">
                <a:hlinkClick r:id="rId3" tooltip="https://www.econ.msu.ru/students/pg/about/"/>
              </a:rPr>
              <a:t>на сайте ЭФ МГУ</a:t>
            </a:r>
            <a:r>
              <a:rPr lang="ru-RU"/>
              <a:t> (</a:t>
            </a:r>
            <a:r>
              <a:rPr lang="en-US" u="sng">
                <a:solidFill>
                  <a:schemeClr val="accent1"/>
                </a:solidFill>
                <a:hlinkClick r:id="rId3" tooltip="https://www.econ.msu.ru/students/pg/about/"/>
              </a:rPr>
              <a:t>https://www.econ.msu.ru/students/pg/about</a:t>
            </a:r>
            <a:r>
              <a:rPr lang="en-US" u="sng">
                <a:hlinkClick r:id="rId3" tooltip="https://www.econ.msu.ru/students/pg/about/"/>
              </a:rPr>
              <a:t>/</a:t>
            </a:r>
            <a:r>
              <a:rPr lang="ru-RU"/>
              <a:t> )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-33423"/>
            <a:ext cx="896815" cy="896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9"/>
          <p:cNvSpPr txBox="1"/>
          <p:nvPr/>
        </p:nvSpPr>
        <p:spPr bwMode="auto">
          <a:xfrm>
            <a:off x="2513070" y="1548147"/>
            <a:ext cx="5522258" cy="1150267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7200" b="1">
                <a:solidFill>
                  <a:srgbClr val="002060"/>
                </a:solidFill>
                <a:ea typeface="Cambria Math"/>
              </a:rPr>
              <a:t>СПАСИБО !</a:t>
            </a:r>
            <a:endParaRPr sz="7200" b="1">
              <a:solidFill>
                <a:srgbClr val="002060"/>
              </a:solidFill>
              <a:ea typeface="Cambria Math"/>
            </a:endParaRPr>
          </a:p>
        </p:txBody>
      </p:sp>
      <p:sp>
        <p:nvSpPr>
          <p:cNvPr id="9" name="Текст 11"/>
          <p:cNvSpPr txBox="1"/>
          <p:nvPr/>
        </p:nvSpPr>
        <p:spPr bwMode="auto">
          <a:xfrm>
            <a:off x="1786697" y="2882976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ru-RU" sz="1600">
              <a:solidFill>
                <a:schemeClr val="accent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11686309" y="6492875"/>
            <a:ext cx="505691" cy="365125"/>
          </a:xfr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A724B3A1-78F6-4659-A303-F1217D5A45E2}" type="slidenum">
              <a:rPr lang="ru-RU" sz="1600">
                <a:solidFill>
                  <a:schemeClr val="bg1"/>
                </a:solidFill>
              </a:rPr>
              <a:t/>
            </a:fld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/>
          <p:nvPr/>
        </p:nvSpPr>
        <p:spPr bwMode="auto">
          <a:xfrm>
            <a:off x="3460235" y="5309852"/>
            <a:ext cx="3627921" cy="853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400">
                <a:solidFill>
                  <a:srgbClr val="0070C0"/>
                </a:solidFill>
              </a:rPr>
              <a:t>Контакты отдела</a:t>
            </a:r>
            <a:endParaRPr lang="en-US" sz="140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en-US" sz="1400" u="sng">
                <a:hlinkClick r:id="rId2" tooltip="https://www.econ.msu.ru/students/pg/about/"/>
              </a:rPr>
              <a:t>https://www.econ.msu.ru/students/pg/about/</a:t>
            </a:r>
            <a:endParaRPr lang="ru-RU" sz="140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546973" y="3861481"/>
            <a:ext cx="1454447" cy="1454447"/>
          </a:xfrm>
          <a:prstGeom prst="rect">
            <a:avLst/>
          </a:prstGeom>
          <a:noFill/>
        </p:spPr>
      </p:pic>
      <p:pic>
        <p:nvPicPr>
          <p:cNvPr id="75286024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-33422"/>
            <a:ext cx="896814" cy="8968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197149" y="2018491"/>
            <a:ext cx="8571618" cy="1768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/>
              <a:buChar char="Ø"/>
              <a:defRPr/>
            </a:pPr>
            <a:r>
              <a:rPr lang="ru-RU" sz="2200" b="0" i="0" u="sng">
                <a:solidFill>
                  <a:srgbClr val="222222"/>
                </a:solidFill>
                <a:latin typeface="Inter"/>
                <a:hlinkClick r:id="rId3" tooltip="https://www.econ.msu.ru/sys/raw.php?o=56603&amp;p=attachment"/>
              </a:rPr>
              <a:t>Образовательный стандарт высшего образования самостоятельно устанавливаемый Московским государственным университетом имени М.В. Ломоносова от 23 июня 2014 г. № 552 с изменениями от 31 августа 2015 года № 831</a:t>
            </a:r>
            <a:endParaRPr sz="2200" b="0" i="0">
              <a:solidFill>
                <a:srgbClr val="000000"/>
              </a:solidFill>
              <a:latin typeface="Inter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197149" y="3933056"/>
            <a:ext cx="8571618" cy="1768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/>
              <a:buChar char="Ø"/>
              <a:defRPr/>
            </a:pPr>
            <a:r>
              <a:rPr lang="ru-RU" sz="2200" b="0" i="0" u="sng">
                <a:solidFill>
                  <a:srgbClr val="222222"/>
                </a:solidFill>
                <a:latin typeface="Inter"/>
                <a:hlinkClick r:id="rId4" tooltip="https://www.econ.msu.ru/sys/raw.php?o=81758&amp;p=attachment"/>
              </a:rPr>
              <a:t>Приказ ректора МГУ академика В.А. Садовничего № 1250 от 25.11. 2021 «О внесении изменений в образовательные стандарты высшего образования, самостоятельно устанавливаемые Московским государственным университетом»</a:t>
            </a:r>
            <a:endParaRPr lang="ru-RU" sz="2400" b="0" i="0">
              <a:solidFill>
                <a:srgbClr val="000000"/>
              </a:solidFill>
              <a:latin typeface="Inter"/>
            </a:endParaRPr>
          </a:p>
        </p:txBody>
      </p:sp>
      <p:sp>
        <p:nvSpPr>
          <p:cNvPr id="7" name="Заголовок 1"/>
          <p:cNvSpPr txBox="1"/>
          <p:nvPr/>
        </p:nvSpPr>
        <p:spPr bwMode="auto">
          <a:xfrm>
            <a:off x="767408" y="97270"/>
            <a:ext cx="7704856" cy="15712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>
                <a:solidFill>
                  <a:srgbClr val="002060"/>
                </a:solidFill>
                <a:ea typeface="Cambria Math"/>
              </a:rPr>
              <a:t>НОРМАТИВНЫЕ ДОКУМЕНТЫ, РЕГЛАМЕНТИРУЮЩИЕ ПОДГОТОВКУ НАУЧНЫХ И</a:t>
            </a:r>
            <a:br>
              <a:rPr lang="ru-RU" sz="2800">
                <a:solidFill>
                  <a:srgbClr val="002060"/>
                </a:solidFill>
                <a:ea typeface="Cambria Math"/>
              </a:rPr>
            </a:br>
            <a:r>
              <a:rPr lang="ru-RU" sz="2800">
                <a:solidFill>
                  <a:srgbClr val="002060"/>
                </a:solidFill>
                <a:ea typeface="Cambria Math"/>
              </a:rPr>
              <a:t> НАУЧНО-ПЕДАГОГИЧЕСКИХ КАДРОВ В АСПИРАНТУРЕ</a:t>
            </a:r>
            <a:endParaRPr lang="ru-RU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70" name="Надпись 2"/>
          <p:cNvSpPr txBox="1">
            <a:spLocks noChangeArrowheads="1"/>
          </p:cNvSpPr>
          <p:nvPr/>
        </p:nvSpPr>
        <p:spPr bwMode="auto">
          <a:xfrm>
            <a:off x="1839686" y="285751"/>
            <a:ext cx="8425543" cy="711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ru-RU" b="1">
                <a:latin typeface="Times New Roman"/>
                <a:ea typeface="Calibri"/>
                <a:cs typeface="Times New Roman"/>
              </a:rPr>
              <a:t>ПОДГОТОВКА НАУЧНЫХ и НАУЧНО-ПЕДАГОГИЧЕСКИХ КАДРОВ</a:t>
            </a:r>
            <a:endParaRPr/>
          </a:p>
          <a:p>
            <a:pPr algn="ctr">
              <a:defRPr/>
            </a:pPr>
            <a:r>
              <a:rPr lang="ru-RU" b="1">
                <a:latin typeface="Times New Roman"/>
                <a:ea typeface="Calibri"/>
                <a:cs typeface="Times New Roman"/>
              </a:rPr>
              <a:t>в аспирантуре</a:t>
            </a:r>
            <a:endParaRPr lang="ru-RU">
              <a:solidFill>
                <a:srgbClr val="FF0000"/>
              </a:solidFill>
              <a:cs typeface="Arial"/>
            </a:endParaRPr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7278532" y="1504006"/>
            <a:ext cx="3378582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ru-RU" b="1">
                <a:latin typeface="Times New Roman"/>
                <a:ea typeface="Calibri"/>
                <a:cs typeface="Times New Roman"/>
              </a:rPr>
              <a:t>Образовательный компонент</a:t>
            </a:r>
            <a:endParaRPr lang="ru-RU">
              <a:ea typeface="Calibri"/>
              <a:cs typeface="Arial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742267" y="1476532"/>
            <a:ext cx="3136538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ru-RU" b="1">
                <a:latin typeface="Times New Roman"/>
                <a:ea typeface="Calibri"/>
                <a:cs typeface="Times New Roman"/>
              </a:rPr>
              <a:t>Научный компонент</a:t>
            </a:r>
            <a:endParaRPr lang="ru-RU">
              <a:ea typeface="Calibri"/>
              <a:cs typeface="Arial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6240016" y="2184378"/>
            <a:ext cx="5726883" cy="12003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buFontTx/>
              <a:buChar char="•"/>
              <a:defRPr/>
            </a:pPr>
            <a:r>
              <a:rPr lang="ru-RU" b="1" i="1">
                <a:latin typeface="Times New Roman"/>
                <a:ea typeface="Calibri"/>
                <a:cs typeface="Times New Roman"/>
              </a:rPr>
              <a:t>Реализация учебного плана аспирантуры.</a:t>
            </a:r>
            <a:endParaRPr/>
          </a:p>
          <a:p>
            <a:pPr>
              <a:buFontTx/>
              <a:buChar char="•"/>
              <a:defRPr/>
            </a:pPr>
            <a:r>
              <a:rPr lang="ru-RU" b="1" i="1">
                <a:latin typeface="Times New Roman"/>
                <a:ea typeface="Calibri"/>
                <a:cs typeface="Times New Roman"/>
              </a:rPr>
              <a:t>Дисциплины подготовки к кандидатскому экзамену.</a:t>
            </a:r>
            <a:endParaRPr lang="ru-RU">
              <a:cs typeface="Arial"/>
            </a:endParaRPr>
          </a:p>
          <a:p>
            <a:pPr>
              <a:buFontTx/>
              <a:buChar char="•"/>
              <a:defRPr/>
            </a:pPr>
            <a:r>
              <a:rPr lang="ru-RU" b="1" i="1">
                <a:latin typeface="Times New Roman"/>
                <a:ea typeface="Calibri"/>
                <a:cs typeface="Times New Roman"/>
              </a:rPr>
              <a:t>Кандидатские экзамены (иностранный язык, философия и специальность).</a:t>
            </a:r>
            <a:endParaRPr lang="ru-RU">
              <a:cs typeface="Arial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77466" y="2184378"/>
            <a:ext cx="5953021" cy="14773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r>
              <a:rPr lang="ru-RU" b="1" i="1">
                <a:latin typeface="Times New Roman"/>
                <a:ea typeface="Calibri"/>
                <a:cs typeface="Times New Roman"/>
              </a:rPr>
              <a:t>Реализация плана научной деятельности: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en-US" b="1" i="1">
                <a:latin typeface="Times New Roman"/>
                <a:ea typeface="Calibri"/>
                <a:cs typeface="Times New Roman"/>
              </a:rPr>
              <a:t>план научного исследования</a:t>
            </a:r>
            <a:r>
              <a:rPr lang="ru-RU" b="1" i="1">
                <a:latin typeface="Times New Roman"/>
                <a:ea typeface="Calibri"/>
                <a:cs typeface="Times New Roman"/>
              </a:rPr>
              <a:t>;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b="1" i="1">
                <a:latin typeface="Times New Roman"/>
                <a:ea typeface="Calibri"/>
                <a:cs typeface="Times New Roman"/>
              </a:rPr>
              <a:t>п</a:t>
            </a:r>
            <a:r>
              <a:rPr lang="en-US" b="1" i="1">
                <a:latin typeface="Times New Roman"/>
                <a:ea typeface="Calibri"/>
                <a:cs typeface="Times New Roman"/>
              </a:rPr>
              <a:t>лан подготовки текста диссертации и публикаций</a:t>
            </a:r>
            <a:r>
              <a:rPr lang="ru-RU" b="1" i="1">
                <a:latin typeface="Times New Roman"/>
                <a:ea typeface="Calibri"/>
                <a:cs typeface="Times New Roman"/>
              </a:rPr>
              <a:t>;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 b="1" i="1">
                <a:latin typeface="Times New Roman"/>
                <a:ea typeface="Calibri"/>
                <a:cs typeface="Times New Roman"/>
              </a:rPr>
              <a:t>и</a:t>
            </a:r>
            <a:r>
              <a:rPr lang="en-US" b="1" i="1">
                <a:latin typeface="Times New Roman"/>
                <a:ea typeface="Calibri"/>
                <a:cs typeface="Times New Roman"/>
              </a:rPr>
              <a:t>тоговая аттестация</a:t>
            </a:r>
            <a:r>
              <a:rPr lang="ru-RU" b="1" i="1">
                <a:latin typeface="Times New Roman"/>
                <a:ea typeface="Calibri"/>
                <a:cs typeface="Times New Roman"/>
              </a:rPr>
              <a:t>.</a:t>
            </a:r>
            <a:endParaRPr/>
          </a:p>
          <a:p>
            <a:pPr>
              <a:defRPr/>
            </a:pPr>
            <a:endParaRPr lang="ru-RU">
              <a:cs typeface="Arial"/>
            </a:endParaRPr>
          </a:p>
        </p:txBody>
      </p:sp>
      <p:cxnSp>
        <p:nvCxnSpPr>
          <p:cNvPr id="12" name="Прямая со стрелкой 11"/>
          <p:cNvCxnSpPr>
            <a:cxnSpLocks/>
          </p:cNvCxnSpPr>
          <p:nvPr/>
        </p:nvCxnSpPr>
        <p:spPr bwMode="auto">
          <a:xfrm flipV="1">
            <a:off x="3153978" y="1881959"/>
            <a:ext cx="0" cy="3063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cxnSpLocks/>
          </p:cNvCxnSpPr>
          <p:nvPr/>
        </p:nvCxnSpPr>
        <p:spPr bwMode="auto">
          <a:xfrm flipV="1">
            <a:off x="9120336" y="1845864"/>
            <a:ext cx="0" cy="3063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9" name="Rectangle 24"/>
          <p:cNvSpPr>
            <a:spLocks noChangeArrowheads="1"/>
          </p:cNvSpPr>
          <p:nvPr/>
        </p:nvSpPr>
        <p:spPr bwMode="auto">
          <a:xfrm>
            <a:off x="1524000" y="44450"/>
            <a:ext cx="184150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lang="ru-RU"/>
          </a:p>
        </p:txBody>
      </p:sp>
      <p:cxnSp>
        <p:nvCxnSpPr>
          <p:cNvPr id="28" name="Прямая соединительная линия 27"/>
          <p:cNvCxnSpPr>
            <a:cxnSpLocks/>
          </p:cNvCxnSpPr>
          <p:nvPr/>
        </p:nvCxnSpPr>
        <p:spPr bwMode="auto">
          <a:xfrm>
            <a:off x="1616075" y="1341438"/>
            <a:ext cx="887253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трелка вверх 29"/>
          <p:cNvSpPr/>
          <p:nvPr/>
        </p:nvSpPr>
        <p:spPr bwMode="auto">
          <a:xfrm flipV="1">
            <a:off x="3310536" y="1006564"/>
            <a:ext cx="913128" cy="300037"/>
          </a:xfrm>
          <a:prstGeom prst="upArrow">
            <a:avLst>
              <a:gd name="adj1" fmla="val 50000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верх 28"/>
          <p:cNvSpPr/>
          <p:nvPr/>
        </p:nvSpPr>
        <p:spPr bwMode="auto">
          <a:xfrm flipV="1">
            <a:off x="8127687" y="985840"/>
            <a:ext cx="913128" cy="300037"/>
          </a:xfrm>
          <a:prstGeom prst="upArrow">
            <a:avLst>
              <a:gd name="adj1" fmla="val 50000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942048" y="49422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FF0000"/>
                </a:solidFill>
                <a:latin typeface="Times New Roman"/>
                <a:cs typeface="Times New Roman"/>
              </a:rPr>
              <a:t>2024</a:t>
            </a:r>
            <a:endParaRPr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0938343" y="494225"/>
            <a:ext cx="793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FF0000"/>
                </a:solidFill>
                <a:latin typeface="Times New Roman"/>
                <a:cs typeface="Times New Roman"/>
              </a:rPr>
              <a:t>ФГТ</a:t>
            </a:r>
            <a:endParaRPr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 rot="16199998">
            <a:off x="-258774" y="4293985"/>
            <a:ext cx="2547398" cy="6771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ru-RU" b="1">
                <a:latin typeface="Times New Roman"/>
                <a:ea typeface="Calibri"/>
                <a:cs typeface="Times New Roman"/>
              </a:rPr>
              <a:t>Выступление на         </a:t>
            </a:r>
            <a:r>
              <a:rPr lang="ru-RU" sz="2000" b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4-</a:t>
            </a:r>
            <a:r>
              <a:rPr lang="ru-RU" b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х конференциях</a:t>
            </a:r>
            <a:endParaRPr lang="ru-RU">
              <a:solidFill>
                <a:srgbClr val="FF0000"/>
              </a:solidFill>
              <a:ea typeface="Calibri"/>
              <a:cs typeface="Arial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 rot="16199998">
            <a:off x="1835171" y="4293985"/>
            <a:ext cx="2547398" cy="6771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ru-RU" b="1">
                <a:latin typeface="Times New Roman"/>
                <a:ea typeface="Calibri"/>
                <a:cs typeface="Times New Roman"/>
              </a:rPr>
              <a:t>Публикационная активность: </a:t>
            </a:r>
            <a:r>
              <a:rPr lang="ru-RU" sz="2000" b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4</a:t>
            </a:r>
            <a:r>
              <a:rPr lang="ru-RU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b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статьи</a:t>
            </a:r>
            <a:endParaRPr lang="ru-RU">
              <a:solidFill>
                <a:srgbClr val="FF0000"/>
              </a:solidFill>
              <a:ea typeface="Calibri"/>
              <a:cs typeface="Arial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 rot="16199998">
            <a:off x="3864598" y="4170874"/>
            <a:ext cx="2547398" cy="9233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ru-RU" b="1">
                <a:latin typeface="Times New Roman"/>
                <a:ea typeface="Calibri"/>
                <a:cs typeface="Times New Roman"/>
              </a:rPr>
              <a:t> </a:t>
            </a:r>
            <a:r>
              <a:rPr lang="ru-RU" b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Диссертация</a:t>
            </a:r>
            <a:r>
              <a:rPr lang="ru-RU" b="1">
                <a:latin typeface="Times New Roman"/>
                <a:ea typeface="Calibri"/>
                <a:cs typeface="Times New Roman"/>
              </a:rPr>
              <a:t> на соискание ученой степени - </a:t>
            </a:r>
            <a:r>
              <a:rPr lang="ru-RU" b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к.э.н.</a:t>
            </a:r>
            <a:endParaRPr lang="ru-RU">
              <a:solidFill>
                <a:srgbClr val="FF0000"/>
              </a:solidFill>
              <a:ea typeface="Calibri"/>
              <a:cs typeface="Arial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537871" y="6089982"/>
            <a:ext cx="11200691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ru-RU" b="1" i="1">
                <a:latin typeface="Times New Roman"/>
                <a:ea typeface="Calibri"/>
                <a:cs typeface="Times New Roman"/>
              </a:rPr>
              <a:t>Получение: Заключения кафедры с рекомендацией к защите диссертации в Диссертационном Совете; Свидетельства об окончании аспирантуры</a:t>
            </a:r>
            <a:endParaRPr lang="ru-RU">
              <a:cs typeface="Arial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 rot="16199998">
            <a:off x="5947707" y="4290029"/>
            <a:ext cx="2547398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ru-RU" b="1">
                <a:latin typeface="Times New Roman"/>
                <a:ea typeface="Calibri"/>
                <a:cs typeface="Times New Roman"/>
              </a:rPr>
              <a:t>Общеуниверситетская дисциплина</a:t>
            </a:r>
            <a:endParaRPr lang="ru-RU">
              <a:ea typeface="Calibri"/>
              <a:cs typeface="Arial"/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 rot="16199998">
            <a:off x="7169887" y="4268028"/>
            <a:ext cx="2561932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ru-RU" b="1">
                <a:latin typeface="Times New Roman"/>
                <a:ea typeface="Calibri"/>
                <a:cs typeface="Times New Roman"/>
              </a:rPr>
              <a:t>Общенаучные дисциплины</a:t>
            </a:r>
            <a:endParaRPr lang="ru-RU">
              <a:ea typeface="Calibri"/>
              <a:cs typeface="Arial"/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 rot="16199998">
            <a:off x="8471153" y="4260762"/>
            <a:ext cx="2547398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ru-RU" b="1">
                <a:latin typeface="Times New Roman"/>
                <a:ea typeface="Calibri"/>
                <a:cs typeface="Times New Roman"/>
              </a:rPr>
              <a:t>Дисциплины по выбору</a:t>
            </a:r>
            <a:endParaRPr lang="ru-RU">
              <a:ea typeface="Calibri"/>
              <a:cs typeface="Arial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 rot="16199998">
            <a:off x="9775708" y="4216118"/>
            <a:ext cx="2547398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ru-RU" b="1">
                <a:latin typeface="Times New Roman"/>
                <a:ea typeface="Calibri"/>
                <a:cs typeface="Times New Roman"/>
              </a:rPr>
              <a:t>Педагогическая практика</a:t>
            </a:r>
            <a:endParaRPr lang="ru-RU">
              <a:ea typeface="Calibri"/>
              <a:cs typeface="Arial"/>
            </a:endParaRPr>
          </a:p>
        </p:txBody>
      </p:sp>
      <p:pic>
        <p:nvPicPr>
          <p:cNvPr id="1890511752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896814" cy="8968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839416" y="164738"/>
            <a:ext cx="7847856" cy="5673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>
                <a:solidFill>
                  <a:srgbClr val="002060"/>
                </a:solidFill>
                <a:ea typeface="Cambria Math"/>
              </a:rPr>
              <a:t>ИТОГИ ПРИЕМНОЙ КАМПАНИИ в 2024 году</a:t>
            </a:r>
            <a:endParaRPr sz="72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896815" y="710933"/>
            <a:ext cx="6425839" cy="82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7030A0"/>
                </a:solidFill>
              </a:rPr>
              <a:t>Подано заявлений (граждане РФ) – 101 шт.</a:t>
            </a:r>
            <a:endParaRPr sz="1600"/>
          </a:p>
          <a:p>
            <a:pPr>
              <a:defRPr/>
            </a:pPr>
            <a:r>
              <a:rPr lang="ru-RU" sz="1600" b="1">
                <a:solidFill>
                  <a:srgbClr val="7030A0"/>
                </a:solidFill>
              </a:rPr>
              <a:t>Подано заявлений (иностранцы)   – 5 шт.</a:t>
            </a:r>
            <a:endParaRPr sz="1600"/>
          </a:p>
          <a:p>
            <a:pPr>
              <a:defRPr/>
            </a:pPr>
            <a:r>
              <a:rPr lang="ru-RU" sz="1600" b="1">
                <a:solidFill>
                  <a:srgbClr val="7030A0"/>
                </a:solidFill>
              </a:rPr>
              <a:t>ИТОГО: 106 шт.</a:t>
            </a:r>
            <a:endParaRPr sz="1600"/>
          </a:p>
        </p:txBody>
      </p:sp>
      <p:graphicFrame>
        <p:nvGraphicFramePr>
          <p:cNvPr id="12" name="Таблица 12"/>
          <p:cNvGraphicFramePr>
            <a:graphicFrameLocks xmlns:a="http://schemas.openxmlformats.org/drawingml/2006/main" noGrp="1"/>
          </p:cNvGraphicFramePr>
          <p:nvPr/>
        </p:nvGraphicFramePr>
        <p:xfrm>
          <a:off x="0" y="1580546"/>
          <a:ext cx="12192000" cy="5268994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{D113A9D2-9D6B-4929-AA2D-F23B5EE8CBE7}</a:tableStyleId>
              </a:tblPr>
              <a:tblGrid>
                <a:gridCol w="10716731"/>
                <a:gridCol w="1475269"/>
              </a:tblGrid>
              <a:tr h="448074">
                <a:tc gridSpan="2"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bg1"/>
                          </a:solidFill>
                        </a:rPr>
                        <a:t>Группа научных специальностей 5.2. Экономика</a:t>
                      </a:r>
                      <a:endParaRPr/>
                    </a:p>
                  </a:txBody>
                  <a:tcPr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1">
                          <a:solidFill>
                            <a:schemeClr val="tx1"/>
                          </a:solidFill>
                        </a:rPr>
                        <a:t>Научные специальности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</a:rPr>
                        <a:t>5.2.1. Экономическая теория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10 чел.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</a:rPr>
                        <a:t>5.2.2.Математические, статистические и инструментальные методы в экономике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2 чел.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</a:rPr>
                        <a:t>5.2.3. Региональная и отраслевая экономика (специализация: Бухгалтерский учет, аудит и экономическая статистика)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4 чел.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cs typeface="Arial"/>
                        </a:rPr>
                        <a:t>5.2.3. Региональная и отраслевая экономика </a:t>
                      </a:r>
                      <a:r>
                        <a:rPr lang="ru-RU" sz="1600" b="1">
                          <a:solidFill>
                            <a:schemeClr val="tx1"/>
                          </a:solidFill>
                        </a:rPr>
                        <a:t>(специализация: Экономика инноваций)</a:t>
                      </a:r>
                      <a:endParaRPr lang="ru-RU" sz="1600" b="1" i="0" u="none" strike="noStrike" cap="none" spc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8 чел.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cs typeface="Arial"/>
                        </a:rPr>
                        <a:t>5.2.3. Региональная и отраслевая экономика </a:t>
                      </a:r>
                      <a:r>
                        <a:rPr lang="ru-RU" sz="1600" b="1">
                          <a:solidFill>
                            <a:schemeClr val="tx1"/>
                          </a:solidFill>
                        </a:rPr>
                        <a:t>(специализация: Маркетинг) </a:t>
                      </a:r>
                      <a:endParaRPr lang="ru-RU" sz="1600" b="1" i="0" u="none" strike="noStrike" cap="none" spc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6 чел.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cs typeface="Arial"/>
                        </a:rPr>
                        <a:t>5.2.3. Региональная и отраслевая экономика </a:t>
                      </a:r>
                      <a:r>
                        <a:rPr lang="ru-RU" sz="1600" b="1">
                          <a:solidFill>
                            <a:schemeClr val="tx1"/>
                          </a:solidFill>
                        </a:rPr>
                        <a:t>(специализация: Экономика агропромышленного комплекса (АПК)</a:t>
                      </a:r>
                      <a:endParaRPr lang="ru-RU" sz="1600" b="1" i="0" u="none" strike="noStrike" cap="none" spc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3 чел.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cs typeface="Arial"/>
                        </a:rPr>
                        <a:t>5.2.3. Региональная и отраслевая экономика </a:t>
                      </a:r>
                      <a:r>
                        <a:rPr lang="ru-RU" sz="1600" b="1">
                          <a:solidFill>
                            <a:schemeClr val="tx1"/>
                          </a:solidFill>
                        </a:rPr>
                        <a:t>(специализация: Экономика народонаселения и экономика труда) </a:t>
                      </a:r>
                      <a:endParaRPr lang="ru-RU" sz="1600" b="1" i="0" u="none" strike="noStrike" cap="none" spc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5 чел.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cs typeface="Arial"/>
                        </a:rPr>
                        <a:t>5.2.3. Региональная и отраслевая экономика </a:t>
                      </a:r>
                      <a:r>
                        <a:rPr lang="ru-RU" sz="1600" b="1">
                          <a:solidFill>
                            <a:schemeClr val="tx1"/>
                          </a:solidFill>
                        </a:rPr>
                        <a:t>(специализация: Экономика природопользования)</a:t>
                      </a:r>
                      <a:endParaRPr lang="ru-RU" sz="1600" b="1" i="0" u="none" strike="noStrike" cap="none" spc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4 чел.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</a:rPr>
                        <a:t>5.2.4. Финансы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10 чел.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</a:rPr>
                        <a:t>5.2.5. Мировая экономика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3 чел.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</a:rPr>
                        <a:t>5.2.6. Менеджмент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solidFill>
                            <a:schemeClr val="tx1"/>
                          </a:solidFill>
                        </a:rPr>
                        <a:t>8 чел.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/>
                        <a:t>ИТОГО: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1">
                          <a:solidFill>
                            <a:schemeClr val="bg1"/>
                          </a:solidFill>
                        </a:rPr>
                        <a:t>63 чел.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6"/>
          <p:cNvGraphicFramePr>
            <a:graphicFrameLocks xmlns:a="http://schemas.openxmlformats.org/drawingml/2006/main" noGrp="1"/>
          </p:cNvGraphicFramePr>
          <p:nvPr/>
        </p:nvGraphicFramePr>
        <p:xfrm>
          <a:off x="699344" y="1145984"/>
          <a:ext cx="8127999" cy="141540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{3C2FFA5D-87B4-456A-9821-1D502468CF0F}</a:tableStyleId>
              </a:tblPr>
              <a:tblGrid>
                <a:gridCol w="2709333"/>
                <a:gridCol w="2709333"/>
                <a:gridCol w="2709333"/>
              </a:tblGrid>
              <a:tr h="67736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Calibri"/>
                        </a:rPr>
                        <a:t>Бюджет</a:t>
                      </a:r>
                      <a:endParaRPr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latin typeface="Calibri"/>
                        </a:rPr>
                        <a:t>Контракт</a:t>
                      </a:r>
                      <a:endParaRPr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latin typeface="Calibri"/>
                        </a:rPr>
                        <a:t>Иностранцы (контракт)</a:t>
                      </a:r>
                      <a:endParaRPr>
                        <a:latin typeface="Calibri"/>
                      </a:endParaRPr>
                    </a:p>
                  </a:txBody>
                  <a:tcPr/>
                </a:tc>
              </a:tr>
              <a:tr h="714360">
                <a:tc>
                  <a:txBody>
                    <a:bodyPr/>
                    <a:p>
                      <a:pPr algn="ctr">
                        <a:defRPr/>
                      </a:pPr>
                      <a:endParaRPr>
                        <a:latin typeface="Calibri"/>
                      </a:endParaRPr>
                    </a:p>
                    <a:p>
                      <a:pPr algn="ctr">
                        <a:defRPr/>
                      </a:pPr>
                      <a:r>
                        <a:rPr lang="ru-RU" sz="2000" b="1">
                          <a:latin typeface="Calibri"/>
                        </a:rPr>
                        <a:t>53 аспиранта</a:t>
                      </a:r>
                      <a:endParaRPr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>
                        <a:latin typeface="Calibri"/>
                      </a:endParaRPr>
                    </a:p>
                    <a:p>
                      <a:pPr algn="ctr">
                        <a:defRPr/>
                      </a:pPr>
                      <a:r>
                        <a:rPr lang="ru-RU" sz="2000" b="1">
                          <a:latin typeface="Calibri"/>
                        </a:rPr>
                        <a:t>7 аспирантов</a:t>
                      </a:r>
                      <a:endParaRPr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endParaRPr>
                        <a:latin typeface="Calibri"/>
                      </a:endParaRPr>
                    </a:p>
                    <a:p>
                      <a:pPr algn="ctr">
                        <a:defRPr/>
                      </a:pPr>
                      <a:r>
                        <a:rPr lang="ru-RU" sz="2000" b="1">
                          <a:latin typeface="Calibri"/>
                        </a:rPr>
                        <a:t>3 аспиранта</a:t>
                      </a:r>
                      <a:endParaRPr>
                        <a:latin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10940" y="3198048"/>
            <a:ext cx="1198771" cy="12005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rcRect l="0" t="0" r="0" b="19206"/>
          <a:stretch/>
        </p:blipFill>
        <p:spPr bwMode="auto">
          <a:xfrm>
            <a:off x="5841236" y="3197675"/>
            <a:ext cx="1412357" cy="12451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354744" y="3199006"/>
            <a:ext cx="1199608" cy="119960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914298" y="4825797"/>
            <a:ext cx="1332805" cy="119952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650646" y="4853589"/>
            <a:ext cx="1199403" cy="119940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 bwMode="auto">
          <a:xfrm>
            <a:off x="2070384" y="3481477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>
                <a:latin typeface="Bookman Old Style"/>
              </a:rPr>
              <a:t>56</a:t>
            </a:r>
            <a:endParaRPr/>
          </a:p>
        </p:txBody>
      </p:sp>
      <p:sp>
        <p:nvSpPr>
          <p:cNvPr id="33" name="TextBox 32"/>
          <p:cNvSpPr txBox="1"/>
          <p:nvPr/>
        </p:nvSpPr>
        <p:spPr bwMode="auto">
          <a:xfrm>
            <a:off x="8040216" y="34290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 </a:t>
            </a:r>
            <a:endParaRPr/>
          </a:p>
        </p:txBody>
      </p:sp>
      <p:sp>
        <p:nvSpPr>
          <p:cNvPr id="34" name="TextBox 33"/>
          <p:cNvSpPr txBox="1"/>
          <p:nvPr/>
        </p:nvSpPr>
        <p:spPr bwMode="auto">
          <a:xfrm>
            <a:off x="5104496" y="3474263"/>
            <a:ext cx="410349" cy="579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>
                <a:latin typeface="Bookman Old Style"/>
              </a:rPr>
              <a:t>3</a:t>
            </a:r>
            <a:endParaRPr/>
          </a:p>
        </p:txBody>
      </p:sp>
      <p:sp>
        <p:nvSpPr>
          <p:cNvPr id="35" name="TextBox 34"/>
          <p:cNvSpPr txBox="1"/>
          <p:nvPr/>
        </p:nvSpPr>
        <p:spPr bwMode="auto">
          <a:xfrm>
            <a:off x="3048875" y="5732935"/>
            <a:ext cx="453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>
                <a:latin typeface="Bookman Old Style"/>
              </a:rPr>
              <a:t> </a:t>
            </a:r>
            <a:r>
              <a:rPr lang="ru-RU"/>
              <a:t>    </a:t>
            </a:r>
            <a:endParaRPr/>
          </a:p>
        </p:txBody>
      </p:sp>
      <p:sp>
        <p:nvSpPr>
          <p:cNvPr id="36" name="TextBox 35"/>
          <p:cNvSpPr txBox="1"/>
          <p:nvPr/>
        </p:nvSpPr>
        <p:spPr bwMode="auto">
          <a:xfrm>
            <a:off x="2807877" y="5919004"/>
            <a:ext cx="607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        </a:t>
            </a:r>
            <a:endParaRPr/>
          </a:p>
        </p:txBody>
      </p:sp>
      <p:sp>
        <p:nvSpPr>
          <p:cNvPr id="38" name="Стрелка: вправо 37"/>
          <p:cNvSpPr/>
          <p:nvPr/>
        </p:nvSpPr>
        <p:spPr bwMode="auto">
          <a:xfrm rot="10800000">
            <a:off x="4713538" y="3622148"/>
            <a:ext cx="314429" cy="29051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TextBox 40"/>
          <p:cNvSpPr txBox="1"/>
          <p:nvPr/>
        </p:nvSpPr>
        <p:spPr bwMode="auto">
          <a:xfrm>
            <a:off x="7749369" y="3471616"/>
            <a:ext cx="409630" cy="598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>
                <a:latin typeface="Bookman Old Style"/>
              </a:rPr>
              <a:t>1</a:t>
            </a:r>
            <a:endParaRPr/>
          </a:p>
        </p:txBody>
      </p:sp>
      <p:sp>
        <p:nvSpPr>
          <p:cNvPr id="53" name="TextBox 52"/>
          <p:cNvSpPr txBox="1"/>
          <p:nvPr/>
        </p:nvSpPr>
        <p:spPr bwMode="auto">
          <a:xfrm>
            <a:off x="3686902" y="5148159"/>
            <a:ext cx="511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>
                <a:latin typeface="Bookman Old Style"/>
              </a:rPr>
              <a:t>1</a:t>
            </a:r>
            <a:endParaRPr/>
          </a:p>
        </p:txBody>
      </p:sp>
      <p:sp>
        <p:nvSpPr>
          <p:cNvPr id="54" name="TextBox 53"/>
          <p:cNvSpPr txBox="1"/>
          <p:nvPr/>
        </p:nvSpPr>
        <p:spPr bwMode="auto">
          <a:xfrm>
            <a:off x="6157098" y="5146035"/>
            <a:ext cx="511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>
                <a:latin typeface="Bookman Old Style"/>
              </a:rPr>
              <a:t>1</a:t>
            </a:r>
            <a:endParaRPr/>
          </a:p>
        </p:txBody>
      </p:sp>
      <p:sp>
        <p:nvSpPr>
          <p:cNvPr id="56" name="TextBox 55"/>
          <p:cNvSpPr txBox="1"/>
          <p:nvPr/>
        </p:nvSpPr>
        <p:spPr bwMode="auto">
          <a:xfrm>
            <a:off x="488412" y="4442821"/>
            <a:ext cx="454258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>
                <a:latin typeface="Bookman Old Style"/>
              </a:rPr>
              <a:t> </a:t>
            </a:r>
            <a:r>
              <a:rPr lang="ru-RU"/>
              <a:t>    </a:t>
            </a:r>
            <a:endParaRPr/>
          </a:p>
        </p:txBody>
      </p:sp>
      <p:sp>
        <p:nvSpPr>
          <p:cNvPr id="57" name="TextBox 56"/>
          <p:cNvSpPr txBox="1"/>
          <p:nvPr/>
        </p:nvSpPr>
        <p:spPr bwMode="auto">
          <a:xfrm>
            <a:off x="5446709" y="5880173"/>
            <a:ext cx="453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>
                <a:latin typeface="Bookman Old Style"/>
              </a:rPr>
              <a:t> </a:t>
            </a:r>
            <a:r>
              <a:rPr lang="ru-RU"/>
              <a:t>    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7064995" y="4815159"/>
            <a:ext cx="1237833" cy="123783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 bwMode="auto">
          <a:xfrm>
            <a:off x="698529" y="5148159"/>
            <a:ext cx="511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>
                <a:latin typeface="Bookman Old Style"/>
              </a:rPr>
              <a:t>1</a:t>
            </a:r>
            <a:endParaRPr/>
          </a:p>
        </p:txBody>
      </p:sp>
      <p:sp>
        <p:nvSpPr>
          <p:cNvPr id="29" name="Заголовок 1"/>
          <p:cNvSpPr txBox="1"/>
          <p:nvPr/>
        </p:nvSpPr>
        <p:spPr bwMode="auto">
          <a:xfrm>
            <a:off x="839416" y="164738"/>
            <a:ext cx="7847856" cy="567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>
                <a:solidFill>
                  <a:srgbClr val="002060"/>
                </a:solidFill>
                <a:ea typeface="Cambria Math"/>
              </a:rPr>
              <a:t>ИТОГИ ПРИЕМНОЙ КАМПАНИИ в 2024 году</a:t>
            </a:r>
            <a:endParaRPr lang="ru-RU" sz="7200"/>
          </a:p>
        </p:txBody>
      </p:sp>
      <p:sp>
        <p:nvSpPr>
          <p:cNvPr id="43" name="Стрелка: вправо 37"/>
          <p:cNvSpPr/>
          <p:nvPr/>
        </p:nvSpPr>
        <p:spPr bwMode="auto">
          <a:xfrm rot="10800000">
            <a:off x="1971156" y="3622149"/>
            <a:ext cx="314429" cy="29051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Стрелка: вправо 37"/>
          <p:cNvSpPr/>
          <p:nvPr/>
        </p:nvSpPr>
        <p:spPr bwMode="auto">
          <a:xfrm rot="10800000">
            <a:off x="7369484" y="3618743"/>
            <a:ext cx="314429" cy="29051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Стрелка: вправо 37"/>
          <p:cNvSpPr/>
          <p:nvPr/>
        </p:nvSpPr>
        <p:spPr bwMode="auto">
          <a:xfrm>
            <a:off x="1349779" y="5293164"/>
            <a:ext cx="314429" cy="29051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Стрелка: вправо 37"/>
          <p:cNvSpPr/>
          <p:nvPr/>
        </p:nvSpPr>
        <p:spPr bwMode="auto">
          <a:xfrm>
            <a:off x="4198243" y="5293164"/>
            <a:ext cx="314429" cy="29051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Стрелка: вправо 37"/>
          <p:cNvSpPr/>
          <p:nvPr/>
        </p:nvSpPr>
        <p:spPr bwMode="auto">
          <a:xfrm>
            <a:off x="6669788" y="5280300"/>
            <a:ext cx="314429" cy="29051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228089" y="8792"/>
            <a:ext cx="796149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>
                <a:solidFill>
                  <a:srgbClr val="002060"/>
                </a:solidFill>
                <a:ea typeface="Cambria Math"/>
              </a:rPr>
              <a:t>ГЕНДЕРНЫЙ СОСТАВ АСПИРАНТОВ</a:t>
            </a:r>
            <a:endParaRPr sz="5400"/>
          </a:p>
        </p:txBody>
      </p:sp>
      <p:pic>
        <p:nvPicPr>
          <p:cNvPr id="6" name="Объект 5" descr="Бусинессман руки назад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228089" y="1700252"/>
            <a:ext cx="1066851" cy="364464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724B3A1-78F6-4659-A303-F1217D5A45E2}" type="slidenum">
              <a:rPr lang="ru-RU"/>
              <a:t/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 bwMode="auto">
          <a:xfrm>
            <a:off x="2639616" y="2521151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9600">
                <a:solidFill>
                  <a:srgbClr val="7030A0"/>
                </a:solidFill>
              </a:rPr>
              <a:t>36</a:t>
            </a:r>
            <a:endParaRPr/>
          </a:p>
        </p:txBody>
      </p:sp>
      <p:sp>
        <p:nvSpPr>
          <p:cNvPr id="12" name="TextBox 11"/>
          <p:cNvSpPr txBox="1"/>
          <p:nvPr/>
        </p:nvSpPr>
        <p:spPr bwMode="auto">
          <a:xfrm>
            <a:off x="7852202" y="2492896"/>
            <a:ext cx="2003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9600">
                <a:solidFill>
                  <a:srgbClr val="7030A0"/>
                </a:solidFill>
              </a:rPr>
              <a:t>25</a:t>
            </a:r>
            <a:endParaRPr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pic>
        <p:nvPicPr>
          <p:cNvPr id="619354263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4937551" y="1544938"/>
            <a:ext cx="2914650" cy="39552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896815" y="163270"/>
            <a:ext cx="7656512" cy="6343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>
                <a:solidFill>
                  <a:srgbClr val="002060"/>
                </a:solidFill>
                <a:ea typeface="Cambria Math"/>
              </a:rPr>
              <a:t>РАСПИСАНИЕ ЗАНЯТИЙ</a:t>
            </a:r>
            <a:endParaRPr sz="720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328" y="2016224"/>
            <a:ext cx="1412776" cy="1412776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xmlns:a="http://schemas.openxmlformats.org/drawingml/2006/main" noGrp="1"/>
          </p:cNvGraphicFramePr>
          <p:nvPr/>
        </p:nvGraphicFramePr>
        <p:xfrm>
          <a:off x="1460104" y="1052736"/>
          <a:ext cx="7021153" cy="4032446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2265489"/>
                <a:gridCol w="2415279"/>
                <a:gridCol w="2340385"/>
              </a:tblGrid>
              <a:tr h="69961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1">
                          <a:latin typeface="Calibri"/>
                        </a:rPr>
                        <a:t>Номер пары</a:t>
                      </a:r>
                      <a:endParaRPr lang="ru-RU"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1">
                          <a:latin typeface="Calibri"/>
                        </a:rPr>
                        <a:t>Начало пары</a:t>
                      </a:r>
                      <a:endParaRPr lang="ru-RU"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b="1">
                          <a:latin typeface="Calibri"/>
                        </a:rPr>
                        <a:t>Конец пары</a:t>
                      </a:r>
                      <a:endParaRPr lang="ru-RU"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6604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>
                          <a:latin typeface="Calibri"/>
                        </a:rPr>
                        <a:t>1 пара</a:t>
                      </a:r>
                      <a:endParaRPr lang="ru-RU"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Calibri"/>
                        </a:rPr>
                        <a:t>9:00</a:t>
                      </a:r>
                      <a:endParaRPr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Calibri"/>
                        </a:rPr>
                        <a:t>10:30</a:t>
                      </a:r>
                      <a:endParaRPr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6604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>
                          <a:latin typeface="Calibri"/>
                        </a:rPr>
                        <a:t>2 пара</a:t>
                      </a:r>
                      <a:endParaRPr lang="ru-RU"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Calibri"/>
                        </a:rPr>
                        <a:t>10:40</a:t>
                      </a:r>
                      <a:endParaRPr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Calibri"/>
                        </a:rPr>
                        <a:t>12:10</a:t>
                      </a:r>
                      <a:endParaRPr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6604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>
                          <a:latin typeface="Calibri"/>
                        </a:rPr>
                        <a:t>3 пара</a:t>
                      </a:r>
                      <a:endParaRPr lang="ru-RU"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Calibri"/>
                        </a:rPr>
                        <a:t>12:20</a:t>
                      </a:r>
                      <a:endParaRPr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Calibri"/>
                        </a:rPr>
                        <a:t>13:50</a:t>
                      </a:r>
                      <a:endParaRPr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6604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>
                          <a:latin typeface="Calibri"/>
                        </a:rPr>
                        <a:t>4 пара</a:t>
                      </a:r>
                      <a:endParaRPr lang="ru-RU"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Calibri"/>
                        </a:rPr>
                        <a:t>14:00</a:t>
                      </a:r>
                      <a:endParaRPr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Calibri"/>
                        </a:rPr>
                        <a:t>15:30</a:t>
                      </a:r>
                      <a:endParaRPr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6604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>
                          <a:latin typeface="Calibri"/>
                        </a:rPr>
                        <a:t>5 пара</a:t>
                      </a:r>
                      <a:endParaRPr lang="ru-RU"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Calibri"/>
                        </a:rPr>
                        <a:t>15:40</a:t>
                      </a:r>
                      <a:endParaRPr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Calibri"/>
                        </a:rPr>
                        <a:t>17:10</a:t>
                      </a:r>
                      <a:endParaRPr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6604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>
                          <a:latin typeface="Calibri"/>
                        </a:rPr>
                        <a:t>6 пара</a:t>
                      </a:r>
                      <a:endParaRPr lang="ru-RU"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Calibri"/>
                        </a:rPr>
                        <a:t>17:20</a:t>
                      </a:r>
                      <a:endParaRPr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Calibri"/>
                        </a:rPr>
                        <a:t>18:50</a:t>
                      </a:r>
                      <a:endParaRPr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6604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>
                          <a:latin typeface="Calibri"/>
                        </a:rPr>
                        <a:t>7 пара</a:t>
                      </a:r>
                      <a:endParaRPr lang="ru-RU"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Calibri"/>
                        </a:rPr>
                        <a:t>18:55</a:t>
                      </a:r>
                      <a:endParaRPr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Calibri"/>
                        </a:rPr>
                        <a:t>20:25</a:t>
                      </a:r>
                      <a:endParaRPr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6604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b="1">
                          <a:latin typeface="Calibri"/>
                        </a:rPr>
                        <a:t>8 пара</a:t>
                      </a:r>
                      <a:endParaRPr lang="ru-RU"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Calibri"/>
                        </a:rPr>
                        <a:t>20:30</a:t>
                      </a:r>
                      <a:endParaRPr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>
                          <a:latin typeface="Calibri"/>
                        </a:rPr>
                        <a:t>22:00</a:t>
                      </a:r>
                      <a:endParaRPr>
                        <a:latin typeface="Calibri"/>
                      </a:endParaRPr>
                    </a:p>
                  </a:txBody>
                  <a:tcPr anchor="ctr">
                    <a:lnL w="3810" algn="ctr">
                      <a:solidFill>
                        <a:srgbClr val="CCCCCC"/>
                      </a:solidFill>
                    </a:lnL>
                    <a:lnR w="3810" algn="ctr">
                      <a:solidFill>
                        <a:srgbClr val="CCCCCC"/>
                      </a:solidFill>
                    </a:lnR>
                    <a:lnT w="3810" algn="ctr">
                      <a:solidFill>
                        <a:srgbClr val="CCCCCC"/>
                      </a:solidFill>
                    </a:lnT>
                    <a:lnB w="3810" algn="ctr">
                      <a:solidFill>
                        <a:srgbClr val="CCCCCC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896815" cy="8968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263352" y="5251553"/>
            <a:ext cx="87439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/>
              <a:t>Формат обучения - очный:</a:t>
            </a:r>
            <a:endParaRPr sz="2000"/>
          </a:p>
          <a:p>
            <a:pPr algn="ctr">
              <a:defRPr/>
            </a:pPr>
            <a:r>
              <a:rPr lang="ru-RU" sz="2000"/>
              <a:t>1) Аудиторные занятия лекционного типа на весь поток.</a:t>
            </a:r>
            <a:endParaRPr sz="2000"/>
          </a:p>
          <a:p>
            <a:pPr algn="ctr">
              <a:defRPr/>
            </a:pPr>
            <a:r>
              <a:rPr lang="ru-RU" sz="2000"/>
              <a:t>2) Аудиторные занятия лекционного/семинарского типа по группам.</a:t>
            </a:r>
            <a:endParaRPr sz="2000"/>
          </a:p>
          <a:p>
            <a:pPr algn="ctr">
              <a:defRPr/>
            </a:pPr>
            <a:r>
              <a:rPr lang="ru-RU" sz="2000"/>
              <a:t>3) Контактные часы (индивидуальные консультации).</a:t>
            </a:r>
            <a:endParaRPr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R7-Office/2024.1.1.375</Application>
  <DocSecurity>0</DocSecurity>
  <PresentationFormat>Широкоэкранный</PresentationFormat>
  <Paragraphs>0</Paragraphs>
  <Slides>33</Slides>
  <Notes>33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 Obstinate</dc:creator>
  <cp:keywords/>
  <dc:description/>
  <dc:identifier/>
  <dc:language/>
  <cp:lastModifiedBy>Аспирантура ЭФ МГУ</cp:lastModifiedBy>
  <cp:revision>313</cp:revision>
  <dcterms:created xsi:type="dcterms:W3CDTF">2021-08-17T12:08:22Z</dcterms:created>
  <dcterms:modified xsi:type="dcterms:W3CDTF">2024-09-27T14:57:31Z</dcterms:modified>
  <cp:category/>
  <cp:contentStatus/>
  <cp:version/>
</cp:coreProperties>
</file>