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xls" ContentType="application/vnd.ms-exce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vml" ContentType="application/vnd.openxmlformats-officedocument.vmlDrawing"/>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Layouts/slideLayout3.xml" ContentType="application/vnd.openxmlformats-officedocument.presentationml.slideLayout+xml"/>
  <Default Extension="jpeg" ContentType="image/jpeg"/>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305" r:id="rId3"/>
    <p:sldId id="315" r:id="rId4"/>
    <p:sldId id="319" r:id="rId5"/>
    <p:sldId id="263" r:id="rId6"/>
    <p:sldId id="268" r:id="rId7"/>
    <p:sldId id="332" r:id="rId8"/>
    <p:sldId id="323" r:id="rId9"/>
    <p:sldId id="316" r:id="rId10"/>
    <p:sldId id="333" r:id="rId11"/>
    <p:sldId id="278" r:id="rId12"/>
    <p:sldId id="322" r:id="rId13"/>
    <p:sldId id="301" r:id="rId14"/>
    <p:sldId id="283" r:id="rId15"/>
    <p:sldId id="291" r:id="rId16"/>
    <p:sldId id="325" r:id="rId17"/>
    <p:sldId id="294" r:id="rId18"/>
    <p:sldId id="295" r:id="rId19"/>
    <p:sldId id="297" r:id="rId20"/>
    <p:sldId id="298" r:id="rId21"/>
    <p:sldId id="300" r:id="rId22"/>
    <p:sldId id="261" r:id="rId23"/>
    <p:sldId id="313" r:id="rId24"/>
    <p:sldId id="324" r:id="rId25"/>
    <p:sldId id="257" r:id="rId26"/>
    <p:sldId id="331" r:id="rId27"/>
    <p:sldId id="279" r:id="rId28"/>
    <p:sldId id="282" r:id="rId29"/>
    <p:sldId id="303" r:id="rId30"/>
    <p:sldId id="318" r:id="rId31"/>
    <p:sldId id="271" r:id="rId32"/>
    <p:sldId id="311" r:id="rId33"/>
    <p:sldId id="317" r:id="rId34"/>
    <p:sldId id="326" r:id="rId35"/>
    <p:sldId id="327" r:id="rId36"/>
    <p:sldId id="328" r:id="rId37"/>
    <p:sldId id="329" r:id="rId38"/>
    <p:sldId id="330" r:id="rId39"/>
    <p:sldId id="321" r:id="rId40"/>
  </p:sldIdLst>
  <p:sldSz cx="12192000" cy="6858000"/>
  <p:notesSz cx="6858000" cy="9144000"/>
  <p:defaultTextStyle>
    <a:defPPr>
      <a:defRPr lang="ru-RU"/>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xmlns="">
          <a:srgbClr val="000000"/>
        </p14:laserClr>
      </p:ext>
      <p:ext uri="{2FDB2607-1784-4EEB-B798-7EB5836EED8A}">
        <p14:showMediaCtrls xmlns:p14="http://schemas.microsoft.com/office/powerpoint/2010/main" xmlns="" val="1"/>
      </p:ext>
    </p:extLst>
  </p:showPr>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1038" autoAdjust="0"/>
    <p:restoredTop sz="95795"/>
  </p:normalViewPr>
  <p:slideViewPr>
    <p:cSldViewPr snapToGrid="0">
      <p:cViewPr>
        <p:scale>
          <a:sx n="121" d="100"/>
          <a:sy n="121" d="100"/>
        </p:scale>
        <p:origin x="-342" y="144"/>
      </p:cViewPr>
      <p:guideLst>
        <p:guide orient="horz" pos="2160"/>
        <p:guide pos="384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heme" Target="theme/theme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png"/></Relationships>
</file>

<file path=ppt/drawings/_rels/vmlDrawing2.vml.rels><?xml version="1.0" encoding="UTF-8" standalone="yes"?>
<Relationships xmlns="http://schemas.openxmlformats.org/package/2006/relationships"><Relationship Id="rId1" Type="http://schemas.openxmlformats.org/officeDocument/2006/relationships/image" Target="../media/image2.png"/></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524000" y="1122363"/>
            <a:ext cx="9144000" cy="2387600"/>
          </a:xfrm>
        </p:spPr>
        <p:txBody>
          <a:bodyPr anchor="b"/>
          <a:lstStyle>
            <a:lvl1pPr algn="ctr">
              <a:defRPr sz="6000"/>
            </a:lvl1pPr>
          </a:lstStyle>
          <a:p>
            <a:r>
              <a:rPr lang="ru-RU"/>
              <a:t>Образец заголовка</a:t>
            </a:r>
          </a:p>
        </p:txBody>
      </p:sp>
      <p:sp>
        <p:nvSpPr>
          <p:cNvPr id="3" name="Подзаголовок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a:t>Образец подзаголовка</a:t>
            </a:r>
          </a:p>
        </p:txBody>
      </p:sp>
      <p:sp>
        <p:nvSpPr>
          <p:cNvPr id="4" name="Дата 3"/>
          <p:cNvSpPr>
            <a:spLocks noGrp="1"/>
          </p:cNvSpPr>
          <p:nvPr>
            <p:ph type="dt" sz="half" idx="10"/>
          </p:nvPr>
        </p:nvSpPr>
        <p:spPr/>
        <p:txBody>
          <a:bodyPr/>
          <a:lstStyle>
            <a:lvl1pPr>
              <a:defRPr/>
            </a:lvl1pPr>
          </a:lstStyle>
          <a:p>
            <a:pPr>
              <a:defRPr/>
            </a:pPr>
            <a:fld id="{D0D74160-B160-463F-8C42-A6B02FB2BB30}" type="datetimeFigureOut">
              <a:rPr lang="ru-RU"/>
              <a:pPr>
                <a:defRPr/>
              </a:pPr>
              <a:t>29.08.2019</a:t>
            </a:fld>
            <a:endParaRPr lang="ru-RU"/>
          </a:p>
        </p:txBody>
      </p:sp>
      <p:sp>
        <p:nvSpPr>
          <p:cNvPr id="5" name="Нижний колонтитул 4"/>
          <p:cNvSpPr>
            <a:spLocks noGrp="1"/>
          </p:cNvSpPr>
          <p:nvPr>
            <p:ph type="ftr" sz="quarter" idx="11"/>
          </p:nvPr>
        </p:nvSpPr>
        <p:spPr/>
        <p:txBody>
          <a:bodyPr/>
          <a:lstStyle>
            <a:lvl1pPr>
              <a:defRPr/>
            </a:lvl1pPr>
          </a:lstStyle>
          <a:p>
            <a:pPr>
              <a:defRPr/>
            </a:pPr>
            <a:endParaRPr lang="ru-RU"/>
          </a:p>
        </p:txBody>
      </p:sp>
      <p:sp>
        <p:nvSpPr>
          <p:cNvPr id="6" name="Номер слайда 5"/>
          <p:cNvSpPr>
            <a:spLocks noGrp="1"/>
          </p:cNvSpPr>
          <p:nvPr>
            <p:ph type="sldNum" sz="quarter" idx="12"/>
          </p:nvPr>
        </p:nvSpPr>
        <p:spPr/>
        <p:txBody>
          <a:bodyPr/>
          <a:lstStyle>
            <a:lvl1pPr>
              <a:defRPr/>
            </a:lvl1pPr>
          </a:lstStyle>
          <a:p>
            <a:pPr>
              <a:defRPr/>
            </a:pPr>
            <a:fld id="{42AD0D6E-A0A5-458A-AB5F-BBDB3B5E4598}" type="slidenum">
              <a:rPr lang="ru-RU"/>
              <a:pPr>
                <a:defRPr/>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Вертикальный текст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lvl1pPr>
              <a:defRPr/>
            </a:lvl1pPr>
          </a:lstStyle>
          <a:p>
            <a:pPr>
              <a:defRPr/>
            </a:pPr>
            <a:fld id="{6DD2C037-4972-4E8B-AC03-84D5BD511552}" type="datetimeFigureOut">
              <a:rPr lang="ru-RU"/>
              <a:pPr>
                <a:defRPr/>
              </a:pPr>
              <a:t>29.08.2019</a:t>
            </a:fld>
            <a:endParaRPr lang="ru-RU"/>
          </a:p>
        </p:txBody>
      </p:sp>
      <p:sp>
        <p:nvSpPr>
          <p:cNvPr id="5" name="Нижний колонтитул 4"/>
          <p:cNvSpPr>
            <a:spLocks noGrp="1"/>
          </p:cNvSpPr>
          <p:nvPr>
            <p:ph type="ftr" sz="quarter" idx="11"/>
          </p:nvPr>
        </p:nvSpPr>
        <p:spPr/>
        <p:txBody>
          <a:bodyPr/>
          <a:lstStyle>
            <a:lvl1pPr>
              <a:defRPr/>
            </a:lvl1pPr>
          </a:lstStyle>
          <a:p>
            <a:pPr>
              <a:defRPr/>
            </a:pPr>
            <a:endParaRPr lang="ru-RU"/>
          </a:p>
        </p:txBody>
      </p:sp>
      <p:sp>
        <p:nvSpPr>
          <p:cNvPr id="6" name="Номер слайда 5"/>
          <p:cNvSpPr>
            <a:spLocks noGrp="1"/>
          </p:cNvSpPr>
          <p:nvPr>
            <p:ph type="sldNum" sz="quarter" idx="12"/>
          </p:nvPr>
        </p:nvSpPr>
        <p:spPr/>
        <p:txBody>
          <a:bodyPr/>
          <a:lstStyle>
            <a:lvl1pPr>
              <a:defRPr/>
            </a:lvl1pPr>
          </a:lstStyle>
          <a:p>
            <a:pPr>
              <a:defRPr/>
            </a:pPr>
            <a:fld id="{431D5169-8272-4C71-B56A-2FB2CFCB1CF9}" type="slidenum">
              <a:rPr lang="ru-RU"/>
              <a:pPr>
                <a:defRPr/>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8724900" y="365125"/>
            <a:ext cx="2628900" cy="5811838"/>
          </a:xfrm>
        </p:spPr>
        <p:txBody>
          <a:bodyPr vert="eaVert"/>
          <a:lstStyle/>
          <a:p>
            <a:r>
              <a:rPr lang="ru-RU"/>
              <a:t>Образец заголовка</a:t>
            </a:r>
          </a:p>
        </p:txBody>
      </p:sp>
      <p:sp>
        <p:nvSpPr>
          <p:cNvPr id="3" name="Вертикальный текст 2"/>
          <p:cNvSpPr>
            <a:spLocks noGrp="1"/>
          </p:cNvSpPr>
          <p:nvPr>
            <p:ph type="body" orient="vert" idx="1"/>
          </p:nvPr>
        </p:nvSpPr>
        <p:spPr>
          <a:xfrm>
            <a:off x="838200" y="365125"/>
            <a:ext cx="7734300" cy="5811838"/>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lvl1pPr>
              <a:defRPr/>
            </a:lvl1pPr>
          </a:lstStyle>
          <a:p>
            <a:pPr>
              <a:defRPr/>
            </a:pPr>
            <a:fld id="{0283DCA9-6CAB-4A17-806E-B05523622213}" type="datetimeFigureOut">
              <a:rPr lang="ru-RU"/>
              <a:pPr>
                <a:defRPr/>
              </a:pPr>
              <a:t>29.08.2019</a:t>
            </a:fld>
            <a:endParaRPr lang="ru-RU"/>
          </a:p>
        </p:txBody>
      </p:sp>
      <p:sp>
        <p:nvSpPr>
          <p:cNvPr id="5" name="Нижний колонтитул 4"/>
          <p:cNvSpPr>
            <a:spLocks noGrp="1"/>
          </p:cNvSpPr>
          <p:nvPr>
            <p:ph type="ftr" sz="quarter" idx="11"/>
          </p:nvPr>
        </p:nvSpPr>
        <p:spPr/>
        <p:txBody>
          <a:bodyPr/>
          <a:lstStyle>
            <a:lvl1pPr>
              <a:defRPr/>
            </a:lvl1pPr>
          </a:lstStyle>
          <a:p>
            <a:pPr>
              <a:defRPr/>
            </a:pPr>
            <a:endParaRPr lang="ru-RU"/>
          </a:p>
        </p:txBody>
      </p:sp>
      <p:sp>
        <p:nvSpPr>
          <p:cNvPr id="6" name="Номер слайда 5"/>
          <p:cNvSpPr>
            <a:spLocks noGrp="1"/>
          </p:cNvSpPr>
          <p:nvPr>
            <p:ph type="sldNum" sz="quarter" idx="12"/>
          </p:nvPr>
        </p:nvSpPr>
        <p:spPr/>
        <p:txBody>
          <a:bodyPr/>
          <a:lstStyle>
            <a:lvl1pPr>
              <a:defRPr/>
            </a:lvl1pPr>
          </a:lstStyle>
          <a:p>
            <a:pPr>
              <a:defRPr/>
            </a:pPr>
            <a:fld id="{A06E682D-E637-403D-8EE3-AFFA9787E9EB}" type="slidenum">
              <a:rPr lang="ru-RU"/>
              <a:pPr>
                <a:defRPr/>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Объект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lvl1pPr>
              <a:defRPr/>
            </a:lvl1pPr>
          </a:lstStyle>
          <a:p>
            <a:pPr>
              <a:defRPr/>
            </a:pPr>
            <a:fld id="{158D069C-7465-4E3F-9A05-CF6BD9A9A45A}" type="datetimeFigureOut">
              <a:rPr lang="ru-RU"/>
              <a:pPr>
                <a:defRPr/>
              </a:pPr>
              <a:t>29.08.2019</a:t>
            </a:fld>
            <a:endParaRPr lang="ru-RU"/>
          </a:p>
        </p:txBody>
      </p:sp>
      <p:sp>
        <p:nvSpPr>
          <p:cNvPr id="5" name="Нижний колонтитул 4"/>
          <p:cNvSpPr>
            <a:spLocks noGrp="1"/>
          </p:cNvSpPr>
          <p:nvPr>
            <p:ph type="ftr" sz="quarter" idx="11"/>
          </p:nvPr>
        </p:nvSpPr>
        <p:spPr/>
        <p:txBody>
          <a:bodyPr/>
          <a:lstStyle>
            <a:lvl1pPr>
              <a:defRPr/>
            </a:lvl1pPr>
          </a:lstStyle>
          <a:p>
            <a:pPr>
              <a:defRPr/>
            </a:pPr>
            <a:endParaRPr lang="ru-RU"/>
          </a:p>
        </p:txBody>
      </p:sp>
      <p:sp>
        <p:nvSpPr>
          <p:cNvPr id="6" name="Номер слайда 5"/>
          <p:cNvSpPr>
            <a:spLocks noGrp="1"/>
          </p:cNvSpPr>
          <p:nvPr>
            <p:ph type="sldNum" sz="quarter" idx="12"/>
          </p:nvPr>
        </p:nvSpPr>
        <p:spPr/>
        <p:txBody>
          <a:bodyPr/>
          <a:lstStyle>
            <a:lvl1pPr>
              <a:defRPr/>
            </a:lvl1pPr>
          </a:lstStyle>
          <a:p>
            <a:pPr>
              <a:defRPr/>
            </a:pPr>
            <a:fld id="{819759FE-F58C-4EA8-A985-BC74AEA7E7B8}" type="slidenum">
              <a:rPr lang="ru-RU"/>
              <a:pPr>
                <a:defRPr/>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1850" y="1709738"/>
            <a:ext cx="10515600" cy="2852737"/>
          </a:xfrm>
        </p:spPr>
        <p:txBody>
          <a:bodyPr anchor="b"/>
          <a:lstStyle>
            <a:lvl1pPr>
              <a:defRPr sz="6000"/>
            </a:lvl1pPr>
          </a:lstStyle>
          <a:p>
            <a:r>
              <a:rPr lang="ru-RU"/>
              <a:t>Образец заголовка</a:t>
            </a:r>
          </a:p>
        </p:txBody>
      </p:sp>
      <p:sp>
        <p:nvSpPr>
          <p:cNvPr id="3" name="Текст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a:t>Образец текста</a:t>
            </a:r>
          </a:p>
        </p:txBody>
      </p:sp>
      <p:sp>
        <p:nvSpPr>
          <p:cNvPr id="4" name="Дата 3"/>
          <p:cNvSpPr>
            <a:spLocks noGrp="1"/>
          </p:cNvSpPr>
          <p:nvPr>
            <p:ph type="dt" sz="half" idx="10"/>
          </p:nvPr>
        </p:nvSpPr>
        <p:spPr/>
        <p:txBody>
          <a:bodyPr/>
          <a:lstStyle>
            <a:lvl1pPr>
              <a:defRPr/>
            </a:lvl1pPr>
          </a:lstStyle>
          <a:p>
            <a:pPr>
              <a:defRPr/>
            </a:pPr>
            <a:fld id="{AEA66247-1C62-448C-BDC6-52DD0EBBF137}" type="datetimeFigureOut">
              <a:rPr lang="ru-RU"/>
              <a:pPr>
                <a:defRPr/>
              </a:pPr>
              <a:t>29.08.2019</a:t>
            </a:fld>
            <a:endParaRPr lang="ru-RU"/>
          </a:p>
        </p:txBody>
      </p:sp>
      <p:sp>
        <p:nvSpPr>
          <p:cNvPr id="5" name="Нижний колонтитул 4"/>
          <p:cNvSpPr>
            <a:spLocks noGrp="1"/>
          </p:cNvSpPr>
          <p:nvPr>
            <p:ph type="ftr" sz="quarter" idx="11"/>
          </p:nvPr>
        </p:nvSpPr>
        <p:spPr/>
        <p:txBody>
          <a:bodyPr/>
          <a:lstStyle>
            <a:lvl1pPr>
              <a:defRPr/>
            </a:lvl1pPr>
          </a:lstStyle>
          <a:p>
            <a:pPr>
              <a:defRPr/>
            </a:pPr>
            <a:endParaRPr lang="ru-RU"/>
          </a:p>
        </p:txBody>
      </p:sp>
      <p:sp>
        <p:nvSpPr>
          <p:cNvPr id="6" name="Номер слайда 5"/>
          <p:cNvSpPr>
            <a:spLocks noGrp="1"/>
          </p:cNvSpPr>
          <p:nvPr>
            <p:ph type="sldNum" sz="quarter" idx="12"/>
          </p:nvPr>
        </p:nvSpPr>
        <p:spPr/>
        <p:txBody>
          <a:bodyPr/>
          <a:lstStyle>
            <a:lvl1pPr>
              <a:defRPr/>
            </a:lvl1pPr>
          </a:lstStyle>
          <a:p>
            <a:pPr>
              <a:defRPr/>
            </a:pPr>
            <a:fld id="{625CBD47-9077-4983-8D4A-4649B7B36925}" type="slidenum">
              <a:rPr lang="ru-RU"/>
              <a:pPr>
                <a:defRPr/>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Объект 2"/>
          <p:cNvSpPr>
            <a:spLocks noGrp="1"/>
          </p:cNvSpPr>
          <p:nvPr>
            <p:ph sz="half" idx="1"/>
          </p:nvPr>
        </p:nvSpPr>
        <p:spPr>
          <a:xfrm>
            <a:off x="838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Объект 3"/>
          <p:cNvSpPr>
            <a:spLocks noGrp="1"/>
          </p:cNvSpPr>
          <p:nvPr>
            <p:ph sz="half" idx="2"/>
          </p:nvPr>
        </p:nvSpPr>
        <p:spPr>
          <a:xfrm>
            <a:off x="6172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Дата 3"/>
          <p:cNvSpPr>
            <a:spLocks noGrp="1"/>
          </p:cNvSpPr>
          <p:nvPr>
            <p:ph type="dt" sz="half" idx="10"/>
          </p:nvPr>
        </p:nvSpPr>
        <p:spPr/>
        <p:txBody>
          <a:bodyPr/>
          <a:lstStyle>
            <a:lvl1pPr>
              <a:defRPr/>
            </a:lvl1pPr>
          </a:lstStyle>
          <a:p>
            <a:pPr>
              <a:defRPr/>
            </a:pPr>
            <a:fld id="{E85E588A-B6DA-456D-88E8-8EC1E62DB437}" type="datetimeFigureOut">
              <a:rPr lang="ru-RU"/>
              <a:pPr>
                <a:defRPr/>
              </a:pPr>
              <a:t>29.08.2019</a:t>
            </a:fld>
            <a:endParaRPr lang="ru-RU"/>
          </a:p>
        </p:txBody>
      </p:sp>
      <p:sp>
        <p:nvSpPr>
          <p:cNvPr id="6" name="Нижний колонтитул 4"/>
          <p:cNvSpPr>
            <a:spLocks noGrp="1"/>
          </p:cNvSpPr>
          <p:nvPr>
            <p:ph type="ftr" sz="quarter" idx="11"/>
          </p:nvPr>
        </p:nvSpPr>
        <p:spPr/>
        <p:txBody>
          <a:bodyPr/>
          <a:lstStyle>
            <a:lvl1pPr>
              <a:defRPr/>
            </a:lvl1pPr>
          </a:lstStyle>
          <a:p>
            <a:pPr>
              <a:defRPr/>
            </a:pPr>
            <a:endParaRPr lang="ru-RU"/>
          </a:p>
        </p:txBody>
      </p:sp>
      <p:sp>
        <p:nvSpPr>
          <p:cNvPr id="7" name="Номер слайда 5"/>
          <p:cNvSpPr>
            <a:spLocks noGrp="1"/>
          </p:cNvSpPr>
          <p:nvPr>
            <p:ph type="sldNum" sz="quarter" idx="12"/>
          </p:nvPr>
        </p:nvSpPr>
        <p:spPr/>
        <p:txBody>
          <a:bodyPr/>
          <a:lstStyle>
            <a:lvl1pPr>
              <a:defRPr/>
            </a:lvl1pPr>
          </a:lstStyle>
          <a:p>
            <a:pPr>
              <a:defRPr/>
            </a:pPr>
            <a:fld id="{23B68A04-07EF-480E-A80E-EFFD74EBA7E3}" type="slidenum">
              <a:rPr lang="ru-RU"/>
              <a:pPr>
                <a:defRPr/>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365125"/>
            <a:ext cx="10515600" cy="1325563"/>
          </a:xfrm>
        </p:spPr>
        <p:txBody>
          <a:bodyPr/>
          <a:lstStyle/>
          <a:p>
            <a:r>
              <a:rPr lang="ru-RU"/>
              <a:t>Образец заголовка</a:t>
            </a:r>
          </a:p>
        </p:txBody>
      </p:sp>
      <p:sp>
        <p:nvSpPr>
          <p:cNvPr id="3" name="Текст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Объект 3"/>
          <p:cNvSpPr>
            <a:spLocks noGrp="1"/>
          </p:cNvSpPr>
          <p:nvPr>
            <p:ph sz="half" idx="2"/>
          </p:nvPr>
        </p:nvSpPr>
        <p:spPr>
          <a:xfrm>
            <a:off x="839788" y="2505075"/>
            <a:ext cx="5157787"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Текст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Объект 5"/>
          <p:cNvSpPr>
            <a:spLocks noGrp="1"/>
          </p:cNvSpPr>
          <p:nvPr>
            <p:ph sz="quarter" idx="4"/>
          </p:nvPr>
        </p:nvSpPr>
        <p:spPr>
          <a:xfrm>
            <a:off x="6172200" y="2505075"/>
            <a:ext cx="5183188"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7" name="Дата 3"/>
          <p:cNvSpPr>
            <a:spLocks noGrp="1"/>
          </p:cNvSpPr>
          <p:nvPr>
            <p:ph type="dt" sz="half" idx="10"/>
          </p:nvPr>
        </p:nvSpPr>
        <p:spPr/>
        <p:txBody>
          <a:bodyPr/>
          <a:lstStyle>
            <a:lvl1pPr>
              <a:defRPr/>
            </a:lvl1pPr>
          </a:lstStyle>
          <a:p>
            <a:pPr>
              <a:defRPr/>
            </a:pPr>
            <a:fld id="{D5156217-D03F-43FB-BBA9-473C5587803C}" type="datetimeFigureOut">
              <a:rPr lang="ru-RU"/>
              <a:pPr>
                <a:defRPr/>
              </a:pPr>
              <a:t>29.08.2019</a:t>
            </a:fld>
            <a:endParaRPr lang="ru-RU"/>
          </a:p>
        </p:txBody>
      </p:sp>
      <p:sp>
        <p:nvSpPr>
          <p:cNvPr id="8" name="Нижний колонтитул 4"/>
          <p:cNvSpPr>
            <a:spLocks noGrp="1"/>
          </p:cNvSpPr>
          <p:nvPr>
            <p:ph type="ftr" sz="quarter" idx="11"/>
          </p:nvPr>
        </p:nvSpPr>
        <p:spPr/>
        <p:txBody>
          <a:bodyPr/>
          <a:lstStyle>
            <a:lvl1pPr>
              <a:defRPr/>
            </a:lvl1pPr>
          </a:lstStyle>
          <a:p>
            <a:pPr>
              <a:defRPr/>
            </a:pPr>
            <a:endParaRPr lang="ru-RU"/>
          </a:p>
        </p:txBody>
      </p:sp>
      <p:sp>
        <p:nvSpPr>
          <p:cNvPr id="9" name="Номер слайда 5"/>
          <p:cNvSpPr>
            <a:spLocks noGrp="1"/>
          </p:cNvSpPr>
          <p:nvPr>
            <p:ph type="sldNum" sz="quarter" idx="12"/>
          </p:nvPr>
        </p:nvSpPr>
        <p:spPr/>
        <p:txBody>
          <a:bodyPr/>
          <a:lstStyle>
            <a:lvl1pPr>
              <a:defRPr/>
            </a:lvl1pPr>
          </a:lstStyle>
          <a:p>
            <a:pPr>
              <a:defRPr/>
            </a:pPr>
            <a:fld id="{D8F37456-9E03-4FCD-997F-3FEAB8185666}" type="slidenum">
              <a:rPr lang="ru-RU"/>
              <a:pPr>
                <a:defRPr/>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Дата 3"/>
          <p:cNvSpPr>
            <a:spLocks noGrp="1"/>
          </p:cNvSpPr>
          <p:nvPr>
            <p:ph type="dt" sz="half" idx="10"/>
          </p:nvPr>
        </p:nvSpPr>
        <p:spPr/>
        <p:txBody>
          <a:bodyPr/>
          <a:lstStyle>
            <a:lvl1pPr>
              <a:defRPr/>
            </a:lvl1pPr>
          </a:lstStyle>
          <a:p>
            <a:pPr>
              <a:defRPr/>
            </a:pPr>
            <a:fld id="{45FBA0CD-75EE-4185-B915-707041C022E7}" type="datetimeFigureOut">
              <a:rPr lang="ru-RU"/>
              <a:pPr>
                <a:defRPr/>
              </a:pPr>
              <a:t>29.08.2019</a:t>
            </a:fld>
            <a:endParaRPr lang="ru-RU"/>
          </a:p>
        </p:txBody>
      </p:sp>
      <p:sp>
        <p:nvSpPr>
          <p:cNvPr id="4" name="Нижний колонтитул 4"/>
          <p:cNvSpPr>
            <a:spLocks noGrp="1"/>
          </p:cNvSpPr>
          <p:nvPr>
            <p:ph type="ftr" sz="quarter" idx="11"/>
          </p:nvPr>
        </p:nvSpPr>
        <p:spPr/>
        <p:txBody>
          <a:bodyPr/>
          <a:lstStyle>
            <a:lvl1pPr>
              <a:defRPr/>
            </a:lvl1pPr>
          </a:lstStyle>
          <a:p>
            <a:pPr>
              <a:defRPr/>
            </a:pPr>
            <a:endParaRPr lang="ru-RU"/>
          </a:p>
        </p:txBody>
      </p:sp>
      <p:sp>
        <p:nvSpPr>
          <p:cNvPr id="5" name="Номер слайда 5"/>
          <p:cNvSpPr>
            <a:spLocks noGrp="1"/>
          </p:cNvSpPr>
          <p:nvPr>
            <p:ph type="sldNum" sz="quarter" idx="12"/>
          </p:nvPr>
        </p:nvSpPr>
        <p:spPr/>
        <p:txBody>
          <a:bodyPr/>
          <a:lstStyle>
            <a:lvl1pPr>
              <a:defRPr/>
            </a:lvl1pPr>
          </a:lstStyle>
          <a:p>
            <a:pPr>
              <a:defRPr/>
            </a:pPr>
            <a:fld id="{8785948B-CA69-4E84-9EB5-A77F32ACC537}" type="slidenum">
              <a:rPr lang="ru-RU"/>
              <a:pPr>
                <a:defRPr/>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3"/>
          <p:cNvSpPr>
            <a:spLocks noGrp="1"/>
          </p:cNvSpPr>
          <p:nvPr>
            <p:ph type="dt" sz="half" idx="10"/>
          </p:nvPr>
        </p:nvSpPr>
        <p:spPr/>
        <p:txBody>
          <a:bodyPr/>
          <a:lstStyle>
            <a:lvl1pPr>
              <a:defRPr/>
            </a:lvl1pPr>
          </a:lstStyle>
          <a:p>
            <a:pPr>
              <a:defRPr/>
            </a:pPr>
            <a:fld id="{CB4F81D8-7CA7-40FD-9055-07103F486356}" type="datetimeFigureOut">
              <a:rPr lang="ru-RU"/>
              <a:pPr>
                <a:defRPr/>
              </a:pPr>
              <a:t>29.08.2019</a:t>
            </a:fld>
            <a:endParaRPr lang="ru-RU"/>
          </a:p>
        </p:txBody>
      </p:sp>
      <p:sp>
        <p:nvSpPr>
          <p:cNvPr id="3" name="Нижний колонтитул 4"/>
          <p:cNvSpPr>
            <a:spLocks noGrp="1"/>
          </p:cNvSpPr>
          <p:nvPr>
            <p:ph type="ftr" sz="quarter" idx="11"/>
          </p:nvPr>
        </p:nvSpPr>
        <p:spPr/>
        <p:txBody>
          <a:bodyPr/>
          <a:lstStyle>
            <a:lvl1pPr>
              <a:defRPr/>
            </a:lvl1pPr>
          </a:lstStyle>
          <a:p>
            <a:pPr>
              <a:defRPr/>
            </a:pPr>
            <a:endParaRPr lang="ru-RU"/>
          </a:p>
        </p:txBody>
      </p:sp>
      <p:sp>
        <p:nvSpPr>
          <p:cNvPr id="4" name="Номер слайда 5"/>
          <p:cNvSpPr>
            <a:spLocks noGrp="1"/>
          </p:cNvSpPr>
          <p:nvPr>
            <p:ph type="sldNum" sz="quarter" idx="12"/>
          </p:nvPr>
        </p:nvSpPr>
        <p:spPr/>
        <p:txBody>
          <a:bodyPr/>
          <a:lstStyle>
            <a:lvl1pPr>
              <a:defRPr/>
            </a:lvl1pPr>
          </a:lstStyle>
          <a:p>
            <a:pPr>
              <a:defRPr/>
            </a:pPr>
            <a:fld id="{49F98757-9CEE-4B58-A820-18AB2AF29698}" type="slidenum">
              <a:rPr lang="ru-RU"/>
              <a:pPr>
                <a:defRPr/>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a:t>Образец заголовка</a:t>
            </a:r>
          </a:p>
        </p:txBody>
      </p:sp>
      <p:sp>
        <p:nvSpPr>
          <p:cNvPr id="3" name="Объект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3"/>
          <p:cNvSpPr>
            <a:spLocks noGrp="1"/>
          </p:cNvSpPr>
          <p:nvPr>
            <p:ph type="dt" sz="half" idx="10"/>
          </p:nvPr>
        </p:nvSpPr>
        <p:spPr/>
        <p:txBody>
          <a:bodyPr/>
          <a:lstStyle>
            <a:lvl1pPr>
              <a:defRPr/>
            </a:lvl1pPr>
          </a:lstStyle>
          <a:p>
            <a:pPr>
              <a:defRPr/>
            </a:pPr>
            <a:fld id="{DE455024-C09F-4008-8DE2-39D630612053}" type="datetimeFigureOut">
              <a:rPr lang="ru-RU"/>
              <a:pPr>
                <a:defRPr/>
              </a:pPr>
              <a:t>29.08.2019</a:t>
            </a:fld>
            <a:endParaRPr lang="ru-RU"/>
          </a:p>
        </p:txBody>
      </p:sp>
      <p:sp>
        <p:nvSpPr>
          <p:cNvPr id="6" name="Нижний колонтитул 4"/>
          <p:cNvSpPr>
            <a:spLocks noGrp="1"/>
          </p:cNvSpPr>
          <p:nvPr>
            <p:ph type="ftr" sz="quarter" idx="11"/>
          </p:nvPr>
        </p:nvSpPr>
        <p:spPr/>
        <p:txBody>
          <a:bodyPr/>
          <a:lstStyle>
            <a:lvl1pPr>
              <a:defRPr/>
            </a:lvl1pPr>
          </a:lstStyle>
          <a:p>
            <a:pPr>
              <a:defRPr/>
            </a:pPr>
            <a:endParaRPr lang="ru-RU"/>
          </a:p>
        </p:txBody>
      </p:sp>
      <p:sp>
        <p:nvSpPr>
          <p:cNvPr id="7" name="Номер слайда 5"/>
          <p:cNvSpPr>
            <a:spLocks noGrp="1"/>
          </p:cNvSpPr>
          <p:nvPr>
            <p:ph type="sldNum" sz="quarter" idx="12"/>
          </p:nvPr>
        </p:nvSpPr>
        <p:spPr/>
        <p:txBody>
          <a:bodyPr/>
          <a:lstStyle>
            <a:lvl1pPr>
              <a:defRPr/>
            </a:lvl1pPr>
          </a:lstStyle>
          <a:p>
            <a:pPr>
              <a:defRPr/>
            </a:pPr>
            <a:fld id="{F5A71242-CDE1-494C-8878-143E83058F9E}" type="slidenum">
              <a:rPr lang="ru-RU"/>
              <a:pPr>
                <a:defRPr/>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a:t>Образец заголовка</a:t>
            </a:r>
          </a:p>
        </p:txBody>
      </p:sp>
      <p:sp>
        <p:nvSpPr>
          <p:cNvPr id="3" name="Рисунок 2"/>
          <p:cNvSpPr>
            <a:spLocks noGrp="1"/>
          </p:cNvSpPr>
          <p:nvPr>
            <p:ph type="pic" idx="1"/>
          </p:nvPr>
        </p:nvSpPr>
        <p:spPr>
          <a:xfrm>
            <a:off x="5183188" y="987425"/>
            <a:ext cx="6172200" cy="4873625"/>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ru-RU" noProof="0"/>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3"/>
          <p:cNvSpPr>
            <a:spLocks noGrp="1"/>
          </p:cNvSpPr>
          <p:nvPr>
            <p:ph type="dt" sz="half" idx="10"/>
          </p:nvPr>
        </p:nvSpPr>
        <p:spPr/>
        <p:txBody>
          <a:bodyPr/>
          <a:lstStyle>
            <a:lvl1pPr>
              <a:defRPr/>
            </a:lvl1pPr>
          </a:lstStyle>
          <a:p>
            <a:pPr>
              <a:defRPr/>
            </a:pPr>
            <a:fld id="{F126A4FF-8E7D-417B-B0AB-E29C69C6387B}" type="datetimeFigureOut">
              <a:rPr lang="ru-RU"/>
              <a:pPr>
                <a:defRPr/>
              </a:pPr>
              <a:t>29.08.2019</a:t>
            </a:fld>
            <a:endParaRPr lang="ru-RU"/>
          </a:p>
        </p:txBody>
      </p:sp>
      <p:sp>
        <p:nvSpPr>
          <p:cNvPr id="6" name="Нижний колонтитул 4"/>
          <p:cNvSpPr>
            <a:spLocks noGrp="1"/>
          </p:cNvSpPr>
          <p:nvPr>
            <p:ph type="ftr" sz="quarter" idx="11"/>
          </p:nvPr>
        </p:nvSpPr>
        <p:spPr/>
        <p:txBody>
          <a:bodyPr/>
          <a:lstStyle>
            <a:lvl1pPr>
              <a:defRPr/>
            </a:lvl1pPr>
          </a:lstStyle>
          <a:p>
            <a:pPr>
              <a:defRPr/>
            </a:pPr>
            <a:endParaRPr lang="ru-RU"/>
          </a:p>
        </p:txBody>
      </p:sp>
      <p:sp>
        <p:nvSpPr>
          <p:cNvPr id="7" name="Номер слайда 5"/>
          <p:cNvSpPr>
            <a:spLocks noGrp="1"/>
          </p:cNvSpPr>
          <p:nvPr>
            <p:ph type="sldNum" sz="quarter" idx="12"/>
          </p:nvPr>
        </p:nvSpPr>
        <p:spPr/>
        <p:txBody>
          <a:bodyPr/>
          <a:lstStyle>
            <a:lvl1pPr>
              <a:defRPr/>
            </a:lvl1pPr>
          </a:lstStyle>
          <a:p>
            <a:pPr>
              <a:defRPr/>
            </a:pPr>
            <a:fld id="{B9BFD2F8-875C-4E40-A4E2-D146E67BC6E4}" type="slidenum">
              <a:rPr lang="ru-RU"/>
              <a:pPr>
                <a:defRPr/>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Заголовок 1"/>
          <p:cNvSpPr>
            <a:spLocks noGrp="1"/>
          </p:cNvSpPr>
          <p:nvPr>
            <p:ph type="title"/>
          </p:nvPr>
        </p:nvSpPr>
        <p:spPr bwMode="auto">
          <a:xfrm>
            <a:off x="838200" y="365125"/>
            <a:ext cx="10515600" cy="1325563"/>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ru-RU" smtClean="0"/>
              <a:t>Образец заголовка</a:t>
            </a:r>
          </a:p>
        </p:txBody>
      </p:sp>
      <p:sp>
        <p:nvSpPr>
          <p:cNvPr id="1027" name="Текст 2"/>
          <p:cNvSpPr>
            <a:spLocks noGrp="1"/>
          </p:cNvSpPr>
          <p:nvPr>
            <p:ph type="body" idx="1"/>
          </p:nvPr>
        </p:nvSpPr>
        <p:spPr bwMode="auto">
          <a:xfrm>
            <a:off x="838200" y="1825625"/>
            <a:ext cx="10515600" cy="435133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p>
        </p:txBody>
      </p:sp>
      <p:sp>
        <p:nvSpPr>
          <p:cNvPr id="4" name="Дата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fontAlgn="auto">
              <a:spcBef>
                <a:spcPts val="0"/>
              </a:spcBef>
              <a:spcAft>
                <a:spcPts val="0"/>
              </a:spcAft>
              <a:defRPr sz="1200" smtClean="0">
                <a:solidFill>
                  <a:schemeClr val="tx1">
                    <a:tint val="75000"/>
                  </a:schemeClr>
                </a:solidFill>
                <a:latin typeface="+mn-lt"/>
              </a:defRPr>
            </a:lvl1pPr>
          </a:lstStyle>
          <a:p>
            <a:pPr>
              <a:defRPr/>
            </a:pPr>
            <a:fld id="{05783A3A-AF3F-4218-AA86-5ED0977AAEED}" type="datetimeFigureOut">
              <a:rPr lang="ru-RU"/>
              <a:pPr>
                <a:defRPr/>
              </a:pPr>
              <a:t>29.08.2019</a:t>
            </a:fld>
            <a:endParaRPr lang="ru-RU"/>
          </a:p>
        </p:txBody>
      </p:sp>
      <p:sp>
        <p:nvSpPr>
          <p:cNvPr id="5" name="Нижний колонтитул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defRPr>
            </a:lvl1pPr>
          </a:lstStyle>
          <a:p>
            <a:pPr>
              <a:defRPr/>
            </a:pPr>
            <a:endParaRPr lang="ru-RU"/>
          </a:p>
        </p:txBody>
      </p:sp>
      <p:sp>
        <p:nvSpPr>
          <p:cNvPr id="6" name="Номер слайда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fontAlgn="auto">
              <a:spcBef>
                <a:spcPts val="0"/>
              </a:spcBef>
              <a:spcAft>
                <a:spcPts val="0"/>
              </a:spcAft>
              <a:defRPr sz="1200" smtClean="0">
                <a:solidFill>
                  <a:schemeClr val="tx1">
                    <a:tint val="75000"/>
                  </a:schemeClr>
                </a:solidFill>
                <a:latin typeface="+mn-lt"/>
              </a:defRPr>
            </a:lvl1pPr>
          </a:lstStyle>
          <a:p>
            <a:pPr>
              <a:defRPr/>
            </a:pPr>
            <a:fld id="{C5CC89CC-98AF-47D9-B398-D325E290ECA4}" type="slidenum">
              <a:rPr lang="ru-RU"/>
              <a:pPr>
                <a:defRPr/>
              </a:pPr>
              <a:t>‹#›</a:t>
            </a:fld>
            <a:endParaRPr lang="ru-RU"/>
          </a:p>
        </p:txBody>
      </p:sp>
    </p:spTree>
  </p:cSld>
  <p:clrMap bg1="lt1" tx1="dk1" bg2="lt2" tx2="dk2" accent1="accent1" accent2="accent2" accent3="accent3" accent4="accent4" accent5="accent5" accent6="accent6" hlink="hlink" folHlink="folHlink"/>
  <p:sldLayoutIdLst>
    <p:sldLayoutId id="2147483659" r:id="rId1"/>
    <p:sldLayoutId id="2147483658" r:id="rId2"/>
    <p:sldLayoutId id="2147483657" r:id="rId3"/>
    <p:sldLayoutId id="2147483656" r:id="rId4"/>
    <p:sldLayoutId id="2147483655" r:id="rId5"/>
    <p:sldLayoutId id="2147483654" r:id="rId6"/>
    <p:sldLayoutId id="2147483653" r:id="rId7"/>
    <p:sldLayoutId id="2147483652" r:id="rId8"/>
    <p:sldLayoutId id="2147483651" r:id="rId9"/>
    <p:sldLayoutId id="2147483650" r:id="rId10"/>
    <p:sldLayoutId id="2147483649" r:id="rId11"/>
  </p:sldLayoutIdLst>
  <p:txStyles>
    <p:titleStyle>
      <a:lvl1pPr algn="l" rtl="0" fontAlgn="base">
        <a:lnSpc>
          <a:spcPct val="90000"/>
        </a:lnSpc>
        <a:spcBef>
          <a:spcPct val="0"/>
        </a:spcBef>
        <a:spcAft>
          <a:spcPct val="0"/>
        </a:spcAft>
        <a:defRPr sz="4400" kern="1200">
          <a:solidFill>
            <a:schemeClr val="tx1"/>
          </a:solidFill>
          <a:latin typeface="+mj-lt"/>
          <a:ea typeface="+mj-ea"/>
          <a:cs typeface="+mj-cs"/>
        </a:defRPr>
      </a:lvl1pPr>
      <a:lvl2pPr algn="l" rtl="0" fontAlgn="base">
        <a:lnSpc>
          <a:spcPct val="90000"/>
        </a:lnSpc>
        <a:spcBef>
          <a:spcPct val="0"/>
        </a:spcBef>
        <a:spcAft>
          <a:spcPct val="0"/>
        </a:spcAft>
        <a:defRPr sz="4400">
          <a:solidFill>
            <a:schemeClr val="tx1"/>
          </a:solidFill>
          <a:latin typeface="Calibri Light"/>
        </a:defRPr>
      </a:lvl2pPr>
      <a:lvl3pPr algn="l" rtl="0" fontAlgn="base">
        <a:lnSpc>
          <a:spcPct val="90000"/>
        </a:lnSpc>
        <a:spcBef>
          <a:spcPct val="0"/>
        </a:spcBef>
        <a:spcAft>
          <a:spcPct val="0"/>
        </a:spcAft>
        <a:defRPr sz="4400">
          <a:solidFill>
            <a:schemeClr val="tx1"/>
          </a:solidFill>
          <a:latin typeface="Calibri Light"/>
        </a:defRPr>
      </a:lvl3pPr>
      <a:lvl4pPr algn="l" rtl="0" fontAlgn="base">
        <a:lnSpc>
          <a:spcPct val="90000"/>
        </a:lnSpc>
        <a:spcBef>
          <a:spcPct val="0"/>
        </a:spcBef>
        <a:spcAft>
          <a:spcPct val="0"/>
        </a:spcAft>
        <a:defRPr sz="4400">
          <a:solidFill>
            <a:schemeClr val="tx1"/>
          </a:solidFill>
          <a:latin typeface="Calibri Light"/>
        </a:defRPr>
      </a:lvl4pPr>
      <a:lvl5pPr algn="l" rtl="0" fontAlgn="base">
        <a:lnSpc>
          <a:spcPct val="90000"/>
        </a:lnSpc>
        <a:spcBef>
          <a:spcPct val="0"/>
        </a:spcBef>
        <a:spcAft>
          <a:spcPct val="0"/>
        </a:spcAft>
        <a:defRPr sz="4400">
          <a:solidFill>
            <a:schemeClr val="tx1"/>
          </a:solidFill>
          <a:latin typeface="Calibri Light"/>
        </a:defRPr>
      </a:lvl5pPr>
      <a:lvl6pPr marL="457200" algn="l" rtl="0" fontAlgn="base">
        <a:lnSpc>
          <a:spcPct val="90000"/>
        </a:lnSpc>
        <a:spcBef>
          <a:spcPct val="0"/>
        </a:spcBef>
        <a:spcAft>
          <a:spcPct val="0"/>
        </a:spcAft>
        <a:defRPr sz="4400">
          <a:solidFill>
            <a:schemeClr val="tx1"/>
          </a:solidFill>
          <a:latin typeface="Calibri Light"/>
        </a:defRPr>
      </a:lvl6pPr>
      <a:lvl7pPr marL="914400" algn="l" rtl="0" fontAlgn="base">
        <a:lnSpc>
          <a:spcPct val="90000"/>
        </a:lnSpc>
        <a:spcBef>
          <a:spcPct val="0"/>
        </a:spcBef>
        <a:spcAft>
          <a:spcPct val="0"/>
        </a:spcAft>
        <a:defRPr sz="4400">
          <a:solidFill>
            <a:schemeClr val="tx1"/>
          </a:solidFill>
          <a:latin typeface="Calibri Light"/>
        </a:defRPr>
      </a:lvl7pPr>
      <a:lvl8pPr marL="1371600" algn="l" rtl="0" fontAlgn="base">
        <a:lnSpc>
          <a:spcPct val="90000"/>
        </a:lnSpc>
        <a:spcBef>
          <a:spcPct val="0"/>
        </a:spcBef>
        <a:spcAft>
          <a:spcPct val="0"/>
        </a:spcAft>
        <a:defRPr sz="4400">
          <a:solidFill>
            <a:schemeClr val="tx1"/>
          </a:solidFill>
          <a:latin typeface="Calibri Light"/>
        </a:defRPr>
      </a:lvl8pPr>
      <a:lvl9pPr marL="1828800" algn="l" rtl="0" fontAlgn="base">
        <a:lnSpc>
          <a:spcPct val="90000"/>
        </a:lnSpc>
        <a:spcBef>
          <a:spcPct val="0"/>
        </a:spcBef>
        <a:spcAft>
          <a:spcPct val="0"/>
        </a:spcAft>
        <a:defRPr sz="4400">
          <a:solidFill>
            <a:schemeClr val="tx1"/>
          </a:solidFill>
          <a:latin typeface="Calibri Light"/>
        </a:defRPr>
      </a:lvl9pPr>
    </p:titleStyle>
    <p:bodyStyle>
      <a:lvl1pPr marL="228600" indent="-228600" algn="l" rtl="0" fontAlgn="base">
        <a:lnSpc>
          <a:spcPct val="90000"/>
        </a:lnSpc>
        <a:spcBef>
          <a:spcPts val="1000"/>
        </a:spcBef>
        <a:spcAft>
          <a:spcPct val="0"/>
        </a:spcAft>
        <a:buFont typeface="Arial" charset="0"/>
        <a:buChar char="•"/>
        <a:defRPr sz="2800" kern="1200">
          <a:solidFill>
            <a:schemeClr val="tx1"/>
          </a:solidFill>
          <a:latin typeface="+mn-lt"/>
          <a:ea typeface="+mn-ea"/>
          <a:cs typeface="+mn-cs"/>
        </a:defRPr>
      </a:lvl1pPr>
      <a:lvl2pPr marL="685800" indent="-228600" algn="l" rtl="0" fontAlgn="base">
        <a:lnSpc>
          <a:spcPct val="90000"/>
        </a:lnSpc>
        <a:spcBef>
          <a:spcPts val="500"/>
        </a:spcBef>
        <a:spcAft>
          <a:spcPct val="0"/>
        </a:spcAft>
        <a:buFont typeface="Arial" charset="0"/>
        <a:buChar char="•"/>
        <a:defRPr sz="2400" kern="1200">
          <a:solidFill>
            <a:schemeClr val="tx1"/>
          </a:solidFill>
          <a:latin typeface="+mn-lt"/>
          <a:ea typeface="+mn-ea"/>
          <a:cs typeface="+mn-cs"/>
        </a:defRPr>
      </a:lvl2pPr>
      <a:lvl3pPr marL="1143000" indent="-228600" algn="l" rtl="0" fontAlgn="base">
        <a:lnSpc>
          <a:spcPct val="90000"/>
        </a:lnSpc>
        <a:spcBef>
          <a:spcPts val="500"/>
        </a:spcBef>
        <a:spcAft>
          <a:spcPct val="0"/>
        </a:spcAft>
        <a:buFont typeface="Arial" charset="0"/>
        <a:buChar char="•"/>
        <a:defRPr sz="2000" kern="1200">
          <a:solidFill>
            <a:schemeClr val="tx1"/>
          </a:solidFill>
          <a:latin typeface="+mn-lt"/>
          <a:ea typeface="+mn-ea"/>
          <a:cs typeface="+mn-cs"/>
        </a:defRPr>
      </a:lvl3pPr>
      <a:lvl4pPr marL="1600200" indent="-228600" algn="l" rtl="0" fontAlgn="base">
        <a:lnSpc>
          <a:spcPct val="90000"/>
        </a:lnSpc>
        <a:spcBef>
          <a:spcPts val="500"/>
        </a:spcBef>
        <a:spcAft>
          <a:spcPct val="0"/>
        </a:spcAft>
        <a:buFont typeface="Arial" charset="0"/>
        <a:buChar char="•"/>
        <a:defRPr kern="1200">
          <a:solidFill>
            <a:schemeClr val="tx1"/>
          </a:solidFill>
          <a:latin typeface="+mn-lt"/>
          <a:ea typeface="+mn-ea"/>
          <a:cs typeface="+mn-cs"/>
        </a:defRPr>
      </a:lvl4pPr>
      <a:lvl5pPr marL="2057400" indent="-228600" algn="l" rtl="0" fontAlgn="base">
        <a:lnSpc>
          <a:spcPct val="90000"/>
        </a:lnSpc>
        <a:spcBef>
          <a:spcPts val="500"/>
        </a:spcBef>
        <a:spcAft>
          <a:spcPct val="0"/>
        </a:spcAft>
        <a:buFont typeface="Arial"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oleObject" Target="../embeddings/__________Microsoft_Office_Excel2.xls"/><Relationship Id="rId2" Type="http://schemas.openxmlformats.org/officeDocument/2006/relationships/slideLayout" Target="../slideLayouts/slideLayout4.xml"/><Relationship Id="rId1" Type="http://schemas.openxmlformats.org/officeDocument/2006/relationships/vmlDrawing" Target="../drawings/vmlDrawing2.v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oleObject" Target="../embeddings/__________Microsoft_Office_Excel1.xls"/><Relationship Id="rId2" Type="http://schemas.openxmlformats.org/officeDocument/2006/relationships/slideLayout" Target="../slideLayouts/slideLayout4.xml"/><Relationship Id="rId1" Type="http://schemas.openxmlformats.org/officeDocument/2006/relationships/vmlDrawing" Target="../drawings/vmlDrawing1.v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3" name="Заголовок 1"/>
          <p:cNvSpPr>
            <a:spLocks noGrp="1"/>
          </p:cNvSpPr>
          <p:nvPr>
            <p:ph type="ctrTitle"/>
          </p:nvPr>
        </p:nvSpPr>
        <p:spPr>
          <a:xfrm>
            <a:off x="1524000" y="1122362"/>
            <a:ext cx="9144000" cy="1810023"/>
          </a:xfrm>
        </p:spPr>
        <p:txBody>
          <a:bodyPr/>
          <a:lstStyle/>
          <a:p>
            <a:r>
              <a:rPr lang="en-US" sz="4400" b="1" smtClean="0"/>
              <a:t>Socio-economic Reasons for the Different Outcomes of the Russian and Spanish Civil Wars.</a:t>
            </a:r>
            <a:endParaRPr lang="ru-RU" sz="4400" b="1" dirty="0" smtClean="0"/>
          </a:p>
        </p:txBody>
      </p:sp>
      <p:sp>
        <p:nvSpPr>
          <p:cNvPr id="3" name="Подзаголовок 2"/>
          <p:cNvSpPr>
            <a:spLocks noGrp="1"/>
          </p:cNvSpPr>
          <p:nvPr>
            <p:ph type="subTitle" idx="1"/>
          </p:nvPr>
        </p:nvSpPr>
        <p:spPr>
          <a:xfrm>
            <a:off x="944563" y="3478924"/>
            <a:ext cx="10358437" cy="1778876"/>
          </a:xfrm>
        </p:spPr>
        <p:txBody>
          <a:bodyPr>
            <a:normAutofit/>
          </a:bodyPr>
          <a:lstStyle/>
          <a:p>
            <a:pPr>
              <a:lnSpc>
                <a:spcPct val="70000"/>
              </a:lnSpc>
            </a:pPr>
            <a:r>
              <a:rPr lang="en-US" i="1" dirty="0" smtClean="0"/>
              <a:t>Natalia </a:t>
            </a:r>
            <a:r>
              <a:rPr lang="en-US" i="1" dirty="0" err="1" smtClean="0"/>
              <a:t>Rozinskaya</a:t>
            </a:r>
            <a:r>
              <a:rPr lang="en-US" i="1" dirty="0"/>
              <a:t> </a:t>
            </a:r>
            <a:r>
              <a:rPr lang="en-US" i="1" dirty="0" smtClean="0"/>
              <a:t>( </a:t>
            </a:r>
            <a:r>
              <a:rPr lang="en-US" i="1" dirty="0" err="1" smtClean="0"/>
              <a:t>Lomonosov</a:t>
            </a:r>
            <a:r>
              <a:rPr lang="en-US" i="1" dirty="0" smtClean="0"/>
              <a:t> Moscow State University) </a:t>
            </a:r>
          </a:p>
          <a:p>
            <a:pPr>
              <a:lnSpc>
                <a:spcPct val="70000"/>
              </a:lnSpc>
            </a:pPr>
            <a:r>
              <a:rPr lang="en-US" i="1" dirty="0" smtClean="0"/>
              <a:t>Alexander Sorokin (Plekhanov Economic University)</a:t>
            </a:r>
            <a:endParaRPr lang="ru-RU" dirty="0" smtClean="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en-US" sz="2800" b="1" dirty="0"/>
              <a:t>Changes of income of different employee categories in Russia</a:t>
            </a:r>
            <a:br>
              <a:rPr lang="en-US" sz="2800" b="1" dirty="0"/>
            </a:br>
            <a:r>
              <a:rPr lang="en-US" sz="1600" dirty="0"/>
              <a:t>Source for peasants and day-to-day workers’ income: Allen Robert C. Farm to Factory: A Reinterpretation of the Soviet Industrial Revolution. Princeton, N.J .: Princeton University Press, 2003. Source for industrial workers’ income: The table was compiled within a project by the Historical Informatics Department of the Moscow State University.</a:t>
            </a:r>
            <a:r>
              <a:rPr lang="ru-RU" sz="1600" dirty="0"/>
              <a:t/>
            </a:r>
            <a:br>
              <a:rPr lang="ru-RU" sz="1600" dirty="0"/>
            </a:br>
            <a:endParaRPr lang="ru-RU" sz="1600" dirty="0"/>
          </a:p>
        </p:txBody>
      </p:sp>
      <p:sp>
        <p:nvSpPr>
          <p:cNvPr id="4" name="Объект 3"/>
          <p:cNvSpPr>
            <a:spLocks noGrp="1"/>
          </p:cNvSpPr>
          <p:nvPr>
            <p:ph sz="half" idx="2"/>
          </p:nvPr>
        </p:nvSpPr>
        <p:spPr>
          <a:xfrm>
            <a:off x="8050924" y="2039007"/>
            <a:ext cx="3605048" cy="4137956"/>
          </a:xfrm>
        </p:spPr>
        <p:txBody>
          <a:bodyPr/>
          <a:lstStyle/>
          <a:p>
            <a:pPr marL="0" indent="0">
              <a:buNone/>
            </a:pPr>
            <a:r>
              <a:rPr lang="en-US" sz="2000" dirty="0"/>
              <a:t>The data </a:t>
            </a:r>
            <a:r>
              <a:rPr lang="ru-RU" sz="2000" dirty="0" err="1"/>
              <a:t>show</a:t>
            </a:r>
            <a:r>
              <a:rPr lang="en-US" sz="2000" dirty="0"/>
              <a:t>s</a:t>
            </a:r>
            <a:r>
              <a:rPr lang="ru-RU" sz="2000" dirty="0"/>
              <a:t> </a:t>
            </a:r>
            <a:r>
              <a:rPr lang="ru-RU" sz="2000" dirty="0" err="1"/>
              <a:t>the</a:t>
            </a:r>
            <a:r>
              <a:rPr lang="ru-RU" sz="2000" dirty="0"/>
              <a:t> </a:t>
            </a:r>
            <a:r>
              <a:rPr lang="ru-RU" sz="2000" dirty="0" err="1"/>
              <a:t>growth</a:t>
            </a:r>
            <a:r>
              <a:rPr lang="ru-RU" sz="2000" dirty="0"/>
              <a:t> </a:t>
            </a:r>
            <a:r>
              <a:rPr lang="ru-RU" sz="2000" dirty="0" err="1"/>
              <a:t>of</a:t>
            </a:r>
            <a:r>
              <a:rPr lang="ru-RU" sz="2000" dirty="0"/>
              <a:t> </a:t>
            </a:r>
            <a:r>
              <a:rPr lang="ru-RU" sz="2000" dirty="0" err="1"/>
              <a:t>incomes</a:t>
            </a:r>
            <a:r>
              <a:rPr lang="ru-RU" sz="2000" dirty="0"/>
              <a:t> </a:t>
            </a:r>
            <a:r>
              <a:rPr lang="ru-RU" sz="2000" dirty="0" err="1"/>
              <a:t>in</a:t>
            </a:r>
            <a:r>
              <a:rPr lang="ru-RU" sz="2000" dirty="0"/>
              <a:t> </a:t>
            </a:r>
            <a:r>
              <a:rPr lang="ru-RU" sz="2000" dirty="0" err="1"/>
              <a:t>agrarian</a:t>
            </a:r>
            <a:r>
              <a:rPr lang="ru-RU" sz="2000" dirty="0"/>
              <a:t> </a:t>
            </a:r>
            <a:r>
              <a:rPr lang="ru-RU" sz="2000" dirty="0" err="1"/>
              <a:t>sector</a:t>
            </a:r>
            <a:r>
              <a:rPr lang="en-US" sz="2000" dirty="0"/>
              <a:t>. </a:t>
            </a:r>
            <a:endParaRPr lang="ru-RU" sz="2000" dirty="0" smtClean="0"/>
          </a:p>
          <a:p>
            <a:pPr marL="0" indent="0">
              <a:buNone/>
            </a:pPr>
            <a:r>
              <a:rPr lang="en-US" sz="2000" dirty="0" smtClean="0"/>
              <a:t>In </a:t>
            </a:r>
            <a:r>
              <a:rPr lang="en-US" sz="2000" dirty="0"/>
              <a:t>Russia as in </a:t>
            </a:r>
            <a:r>
              <a:rPr lang="ru-RU" sz="2000" dirty="0" err="1"/>
              <a:t>Spain</a:t>
            </a:r>
            <a:r>
              <a:rPr lang="ru-RU" sz="2000" dirty="0"/>
              <a:t>, </a:t>
            </a:r>
            <a:r>
              <a:rPr lang="en-US" sz="2000" dirty="0"/>
              <a:t> </a:t>
            </a:r>
            <a:r>
              <a:rPr lang="ru-RU" sz="2000" dirty="0" err="1"/>
              <a:t>the</a:t>
            </a:r>
            <a:r>
              <a:rPr lang="ru-RU" sz="2000" dirty="0"/>
              <a:t> </a:t>
            </a:r>
            <a:r>
              <a:rPr lang="ru-RU" sz="2000" dirty="0" err="1"/>
              <a:t>growth</a:t>
            </a:r>
            <a:r>
              <a:rPr lang="ru-RU" sz="2000" dirty="0"/>
              <a:t> </a:t>
            </a:r>
            <a:r>
              <a:rPr lang="ru-RU" sz="2000" dirty="0" err="1"/>
              <a:t>of</a:t>
            </a:r>
            <a:r>
              <a:rPr lang="ru-RU" sz="2000" dirty="0"/>
              <a:t> </a:t>
            </a:r>
            <a:r>
              <a:rPr lang="ru-RU" sz="2000" dirty="0" err="1"/>
              <a:t>peasants</a:t>
            </a:r>
            <a:r>
              <a:rPr lang="ru-RU" sz="2000" dirty="0"/>
              <a:t>’ </a:t>
            </a:r>
            <a:r>
              <a:rPr lang="ru-RU" sz="2000" dirty="0" err="1"/>
              <a:t>incomes</a:t>
            </a:r>
            <a:r>
              <a:rPr lang="ru-RU" sz="2000" dirty="0"/>
              <a:t> </a:t>
            </a:r>
            <a:r>
              <a:rPr lang="ru-RU" sz="2000" dirty="0" err="1"/>
              <a:t>was</a:t>
            </a:r>
            <a:r>
              <a:rPr lang="ru-RU" sz="2000" dirty="0"/>
              <a:t> </a:t>
            </a:r>
            <a:r>
              <a:rPr lang="ru-RU" sz="2000" dirty="0" err="1"/>
              <a:t>faster</a:t>
            </a:r>
            <a:r>
              <a:rPr lang="ru-RU" sz="2000" dirty="0"/>
              <a:t> </a:t>
            </a:r>
            <a:r>
              <a:rPr lang="ru-RU" sz="2000" dirty="0" err="1"/>
              <a:t>than</a:t>
            </a:r>
            <a:r>
              <a:rPr lang="ru-RU" sz="2000" dirty="0"/>
              <a:t> </a:t>
            </a:r>
            <a:r>
              <a:rPr lang="ru-RU" sz="2000" dirty="0" err="1"/>
              <a:t>the</a:t>
            </a:r>
            <a:r>
              <a:rPr lang="ru-RU" sz="2000" dirty="0"/>
              <a:t> </a:t>
            </a:r>
            <a:r>
              <a:rPr lang="ru-RU" sz="2000" dirty="0" err="1"/>
              <a:t>growth</a:t>
            </a:r>
            <a:r>
              <a:rPr lang="ru-RU" sz="2000" dirty="0"/>
              <a:t> </a:t>
            </a:r>
            <a:r>
              <a:rPr lang="ru-RU" sz="2000" dirty="0" err="1"/>
              <a:t>of</a:t>
            </a:r>
            <a:r>
              <a:rPr lang="en-US" sz="2000" dirty="0"/>
              <a:t> industrial </a:t>
            </a:r>
            <a:r>
              <a:rPr lang="ru-RU" sz="2000" dirty="0" err="1"/>
              <a:t>workers</a:t>
            </a:r>
            <a:r>
              <a:rPr lang="ru-RU" sz="2000" dirty="0"/>
              <a:t>’ </a:t>
            </a:r>
            <a:r>
              <a:rPr lang="ru-RU" sz="2000" dirty="0" err="1"/>
              <a:t>incomes</a:t>
            </a:r>
            <a:r>
              <a:rPr lang="en-US" sz="2000" b="1" dirty="0"/>
              <a:t> </a:t>
            </a:r>
            <a:endParaRPr lang="ru-RU" sz="2000" b="1" dirty="0" smtClean="0"/>
          </a:p>
        </p:txBody>
      </p:sp>
      <p:graphicFrame>
        <p:nvGraphicFramePr>
          <p:cNvPr id="5" name="Объект 3"/>
          <p:cNvGraphicFramePr>
            <a:graphicFrameLocks noGrp="1"/>
          </p:cNvGraphicFramePr>
          <p:nvPr>
            <p:ph sz="half" idx="1"/>
            <p:extLst>
              <p:ext uri="{D42A27DB-BD31-4B8C-83A1-F6EECF244321}">
                <p14:modId xmlns:p14="http://schemas.microsoft.com/office/powerpoint/2010/main" xmlns="" val="780449834"/>
              </p:ext>
            </p:extLst>
          </p:nvPr>
        </p:nvGraphicFramePr>
        <p:xfrm>
          <a:off x="493986" y="2039007"/>
          <a:ext cx="7062952" cy="2953407"/>
        </p:xfrm>
        <a:graphic>
          <a:graphicData uri="http://schemas.openxmlformats.org/presentationml/2006/ole">
            <p:oleObj spid="_x0000_s27671" r:id="rId3" imgW="9437426" imgH="3731075" progId="Excel.Chart.8">
              <p:embed/>
            </p:oleObj>
          </a:graphicData>
        </a:graphic>
      </p:graphicFrame>
      <p:sp>
        <p:nvSpPr>
          <p:cNvPr id="6" name="TextBox 5"/>
          <p:cNvSpPr txBox="1"/>
          <p:nvPr/>
        </p:nvSpPr>
        <p:spPr>
          <a:xfrm>
            <a:off x="1103586" y="5340733"/>
            <a:ext cx="6358759" cy="923330"/>
          </a:xfrm>
          <a:prstGeom prst="rect">
            <a:avLst/>
          </a:prstGeom>
          <a:noFill/>
        </p:spPr>
        <p:txBody>
          <a:bodyPr wrap="square" rtlCol="0">
            <a:spAutoFit/>
          </a:bodyPr>
          <a:lstStyle/>
          <a:p>
            <a:r>
              <a:rPr lang="en-US" dirty="0">
                <a:solidFill>
                  <a:srgbClr val="4F81BD"/>
                </a:solidFill>
                <a:latin typeface="Times New Roman" pitchFamily="18" charset="0"/>
                <a:ea typeface="Calibri" pitchFamily="34" charset="0"/>
                <a:cs typeface="Times New Roman" pitchFamily="18" charset="0"/>
              </a:rPr>
              <a:t>--- </a:t>
            </a:r>
            <a:r>
              <a:rPr lang="en-US" dirty="0">
                <a:solidFill>
                  <a:srgbClr val="000000"/>
                </a:solidFill>
                <a:latin typeface="Times New Roman" pitchFamily="18" charset="0"/>
                <a:ea typeface="Calibri" pitchFamily="34" charset="0"/>
                <a:cs typeface="Times New Roman" pitchFamily="18" charset="0"/>
              </a:rPr>
              <a:t>Peasants</a:t>
            </a:r>
            <a:r>
              <a:rPr lang="en-US" dirty="0">
                <a:solidFill>
                  <a:srgbClr val="000000"/>
                </a:solidFill>
                <a:latin typeface="Calibri" pitchFamily="34" charset="0"/>
                <a:ea typeface="Calibri" pitchFamily="34" charset="0"/>
                <a:cs typeface="Times New Roman" pitchFamily="18" charset="0"/>
              </a:rPr>
              <a:t>’</a:t>
            </a:r>
            <a:r>
              <a:rPr lang="en-US" dirty="0">
                <a:solidFill>
                  <a:srgbClr val="000000"/>
                </a:solidFill>
                <a:latin typeface="Times New Roman" pitchFamily="18" charset="0"/>
                <a:ea typeface="Calibri" pitchFamily="34" charset="0"/>
                <a:cs typeface="Times New Roman" pitchFamily="18" charset="0"/>
              </a:rPr>
              <a:t> income</a:t>
            </a:r>
            <a:endParaRPr lang="ru-RU" dirty="0">
              <a:ea typeface="Calibri" pitchFamily="34" charset="0"/>
              <a:cs typeface="Times New Roman" pitchFamily="18" charset="0"/>
            </a:endParaRPr>
          </a:p>
          <a:p>
            <a:pPr eaLnBrk="0" hangingPunct="0"/>
            <a:r>
              <a:rPr lang="en-US" dirty="0">
                <a:solidFill>
                  <a:srgbClr val="F79646"/>
                </a:solidFill>
                <a:latin typeface="Times New Roman" pitchFamily="18" charset="0"/>
                <a:ea typeface="Calibri" pitchFamily="34" charset="0"/>
                <a:cs typeface="Times New Roman" pitchFamily="18" charset="0"/>
              </a:rPr>
              <a:t>---</a:t>
            </a:r>
            <a:r>
              <a:rPr lang="en-US" dirty="0">
                <a:latin typeface="Times New Roman" pitchFamily="18" charset="0"/>
                <a:ea typeface="Calibri" pitchFamily="34" charset="0"/>
                <a:cs typeface="Times New Roman" pitchFamily="18" charset="0"/>
              </a:rPr>
              <a:t> Day-to-day workers</a:t>
            </a:r>
            <a:r>
              <a:rPr lang="en-US" dirty="0">
                <a:solidFill>
                  <a:srgbClr val="000000"/>
                </a:solidFill>
                <a:latin typeface="Calibri" pitchFamily="34" charset="0"/>
                <a:ea typeface="Calibri" pitchFamily="34" charset="0"/>
                <a:cs typeface="Times New Roman" pitchFamily="18" charset="0"/>
              </a:rPr>
              <a:t>’</a:t>
            </a:r>
            <a:r>
              <a:rPr lang="en-US" dirty="0">
                <a:solidFill>
                  <a:srgbClr val="000000"/>
                </a:solidFill>
                <a:latin typeface="Times New Roman" pitchFamily="18" charset="0"/>
                <a:ea typeface="Calibri" pitchFamily="34" charset="0"/>
                <a:cs typeface="Times New Roman" pitchFamily="18" charset="0"/>
              </a:rPr>
              <a:t> income</a:t>
            </a:r>
            <a:endParaRPr lang="en-US" dirty="0">
              <a:solidFill>
                <a:srgbClr val="A6A6A6"/>
              </a:solidFill>
              <a:latin typeface="Times New Roman" pitchFamily="18" charset="0"/>
              <a:ea typeface="Calibri" pitchFamily="34" charset="0"/>
              <a:cs typeface="Times New Roman" pitchFamily="18" charset="0"/>
            </a:endParaRPr>
          </a:p>
          <a:p>
            <a:pPr eaLnBrk="0" hangingPunct="0"/>
            <a:r>
              <a:rPr lang="en-US" dirty="0">
                <a:solidFill>
                  <a:srgbClr val="A6A6A6"/>
                </a:solidFill>
                <a:latin typeface="Times New Roman" pitchFamily="18" charset="0"/>
                <a:ea typeface="Calibri" pitchFamily="34" charset="0"/>
                <a:cs typeface="Times New Roman" pitchFamily="18" charset="0"/>
              </a:rPr>
              <a:t>---</a:t>
            </a:r>
            <a:r>
              <a:rPr lang="en-US" dirty="0">
                <a:solidFill>
                  <a:srgbClr val="000000"/>
                </a:solidFill>
                <a:latin typeface="Times New Roman" pitchFamily="18" charset="0"/>
                <a:ea typeface="Calibri" pitchFamily="34" charset="0"/>
                <a:cs typeface="Times New Roman" pitchFamily="18" charset="0"/>
              </a:rPr>
              <a:t> Skilled </a:t>
            </a:r>
            <a:r>
              <a:rPr lang="en-US" dirty="0">
                <a:latin typeface="Times New Roman" pitchFamily="18" charset="0"/>
                <a:ea typeface="Calibri" pitchFamily="34" charset="0"/>
                <a:cs typeface="Times New Roman" pitchFamily="18" charset="0"/>
              </a:rPr>
              <a:t>workers</a:t>
            </a:r>
            <a:r>
              <a:rPr lang="en-US" dirty="0">
                <a:solidFill>
                  <a:srgbClr val="000000"/>
                </a:solidFill>
                <a:latin typeface="Times New Roman" pitchFamily="18" charset="0"/>
                <a:ea typeface="Calibri" pitchFamily="34" charset="0"/>
                <a:cs typeface="Times New Roman" pitchFamily="18" charset="0"/>
              </a:rPr>
              <a:t>’ income</a:t>
            </a:r>
            <a:r>
              <a:rPr lang="ru-RU" dirty="0">
                <a:ea typeface="Calibri" pitchFamily="34" charset="0"/>
                <a:cs typeface="Times New Roman" pitchFamily="18" charset="0"/>
              </a:rPr>
              <a:t> </a:t>
            </a:r>
          </a:p>
        </p:txBody>
      </p:sp>
    </p:spTree>
    <p:extLst>
      <p:ext uri="{BB962C8B-B14F-4D97-AF65-F5344CB8AC3E}">
        <p14:creationId xmlns:p14="http://schemas.microsoft.com/office/powerpoint/2010/main" xmlns="" val="76601588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Заголовок 1"/>
          <p:cNvSpPr>
            <a:spLocks noGrp="1"/>
          </p:cNvSpPr>
          <p:nvPr>
            <p:ph type="title"/>
          </p:nvPr>
        </p:nvSpPr>
        <p:spPr/>
        <p:txBody>
          <a:bodyPr/>
          <a:lstStyle/>
          <a:p>
            <a:pPr algn="ctr"/>
            <a:r>
              <a:rPr lang="en-US" sz="3600" b="1" dirty="0" smtClean="0"/>
              <a:t>Increasing incomes vs. income differentiation: difference with Spain which became fatal </a:t>
            </a:r>
            <a:endParaRPr lang="ru-RU" sz="3600" b="1" dirty="0" smtClean="0"/>
          </a:p>
        </p:txBody>
      </p:sp>
      <p:sp>
        <p:nvSpPr>
          <p:cNvPr id="26626" name="Объект 2"/>
          <p:cNvSpPr>
            <a:spLocks noGrp="1"/>
          </p:cNvSpPr>
          <p:nvPr>
            <p:ph idx="1"/>
          </p:nvPr>
        </p:nvSpPr>
        <p:spPr>
          <a:xfrm>
            <a:off x="838200" y="2448910"/>
            <a:ext cx="10515600" cy="4104290"/>
          </a:xfrm>
        </p:spPr>
        <p:txBody>
          <a:bodyPr/>
          <a:lstStyle/>
          <a:p>
            <a:r>
              <a:rPr lang="en-US" dirty="0" smtClean="0"/>
              <a:t>But in Russia</a:t>
            </a:r>
            <a:r>
              <a:rPr lang="ru-RU" dirty="0" smtClean="0"/>
              <a:t> </a:t>
            </a:r>
            <a:r>
              <a:rPr lang="ru-RU" b="1" dirty="0" smtClean="0"/>
              <a:t> </a:t>
            </a:r>
            <a:r>
              <a:rPr lang="ru-RU" dirty="0" err="1" smtClean="0"/>
              <a:t>income</a:t>
            </a:r>
            <a:r>
              <a:rPr lang="ru-RU" dirty="0" smtClean="0"/>
              <a:t> </a:t>
            </a:r>
            <a:r>
              <a:rPr lang="en-US" dirty="0" smtClean="0"/>
              <a:t>did not </a:t>
            </a:r>
            <a:r>
              <a:rPr lang="ru-RU" dirty="0" err="1" smtClean="0"/>
              <a:t>gr</a:t>
            </a:r>
            <a:r>
              <a:rPr lang="en-US" dirty="0" err="1" smtClean="0"/>
              <a:t>ow</a:t>
            </a:r>
            <a:r>
              <a:rPr lang="ru-RU" dirty="0" smtClean="0"/>
              <a:t> </a:t>
            </a:r>
            <a:r>
              <a:rPr lang="ru-RU" dirty="0" err="1" smtClean="0"/>
              <a:t>for</a:t>
            </a:r>
            <a:r>
              <a:rPr lang="ru-RU" dirty="0" smtClean="0"/>
              <a:t> </a:t>
            </a:r>
            <a:r>
              <a:rPr lang="ru-RU" b="1" dirty="0" err="1" smtClean="0"/>
              <a:t>all</a:t>
            </a:r>
            <a:r>
              <a:rPr lang="ru-RU" dirty="0" smtClean="0"/>
              <a:t> </a:t>
            </a:r>
            <a:r>
              <a:rPr lang="ru-RU" dirty="0" err="1" smtClean="0"/>
              <a:t>peasants</a:t>
            </a:r>
            <a:r>
              <a:rPr lang="en-US" b="1" dirty="0" smtClean="0"/>
              <a:t>,</a:t>
            </a:r>
            <a:r>
              <a:rPr lang="ru-RU" b="1" dirty="0" smtClean="0"/>
              <a:t> </a:t>
            </a:r>
            <a:r>
              <a:rPr lang="en-US" dirty="0" smtClean="0"/>
              <a:t>because </a:t>
            </a:r>
            <a:r>
              <a:rPr lang="ru-RU" dirty="0" err="1" smtClean="0"/>
              <a:t>the</a:t>
            </a:r>
            <a:r>
              <a:rPr lang="ru-RU" dirty="0" smtClean="0"/>
              <a:t> </a:t>
            </a:r>
            <a:r>
              <a:rPr lang="ru-RU" dirty="0" err="1" smtClean="0"/>
              <a:t>level</a:t>
            </a:r>
            <a:r>
              <a:rPr lang="ru-RU" dirty="0" smtClean="0"/>
              <a:t> </a:t>
            </a:r>
            <a:r>
              <a:rPr lang="ru-RU" dirty="0" err="1" smtClean="0"/>
              <a:t>of</a:t>
            </a:r>
            <a:r>
              <a:rPr lang="ru-RU" dirty="0" smtClean="0"/>
              <a:t> </a:t>
            </a:r>
            <a:r>
              <a:rPr lang="en-US" dirty="0" smtClean="0"/>
              <a:t>economic </a:t>
            </a:r>
            <a:r>
              <a:rPr lang="ru-RU" dirty="0" err="1" smtClean="0"/>
              <a:t>differentiation</a:t>
            </a:r>
            <a:r>
              <a:rPr lang="ru-RU" dirty="0" smtClean="0"/>
              <a:t> </a:t>
            </a:r>
            <a:r>
              <a:rPr lang="en-US" dirty="0" smtClean="0"/>
              <a:t>in agrarian sector</a:t>
            </a:r>
            <a:r>
              <a:rPr lang="ru-RU" dirty="0" smtClean="0"/>
              <a:t> </a:t>
            </a:r>
            <a:r>
              <a:rPr lang="ru-RU" dirty="0" err="1" smtClean="0"/>
              <a:t>significantly</a:t>
            </a:r>
            <a:r>
              <a:rPr lang="ru-RU" dirty="0" smtClean="0"/>
              <a:t> </a:t>
            </a:r>
            <a:r>
              <a:rPr lang="ru-RU" dirty="0" err="1" smtClean="0"/>
              <a:t>increased</a:t>
            </a:r>
            <a:r>
              <a:rPr lang="en-US" dirty="0" smtClean="0"/>
              <a:t> </a:t>
            </a:r>
            <a:r>
              <a:rPr lang="ru-RU" dirty="0" err="1" smtClean="0"/>
              <a:t>after</a:t>
            </a:r>
            <a:r>
              <a:rPr lang="ru-RU" dirty="0" smtClean="0"/>
              <a:t> </a:t>
            </a:r>
            <a:r>
              <a:rPr lang="ru-RU" dirty="0" err="1" smtClean="0"/>
              <a:t>the</a:t>
            </a:r>
            <a:r>
              <a:rPr lang="ru-RU" dirty="0" smtClean="0"/>
              <a:t> </a:t>
            </a:r>
            <a:r>
              <a:rPr lang="ru-RU" dirty="0" err="1" smtClean="0"/>
              <a:t>Stolypin</a:t>
            </a:r>
            <a:r>
              <a:rPr lang="ru-RU" dirty="0" smtClean="0"/>
              <a:t> </a:t>
            </a:r>
            <a:r>
              <a:rPr lang="ru-RU" dirty="0" err="1" smtClean="0"/>
              <a:t>reform</a:t>
            </a:r>
            <a:r>
              <a:rPr lang="ru-RU" dirty="0" smtClean="0"/>
              <a:t>. </a:t>
            </a:r>
          </a:p>
          <a:p>
            <a:r>
              <a:rPr lang="en-US" dirty="0"/>
              <a:t>Contradictions became much more acute as a result of World War I</a:t>
            </a:r>
            <a:endParaRPr lang="en-US" dirty="0" smtClean="0"/>
          </a:p>
          <a:p>
            <a:r>
              <a:rPr lang="en-US" b="1" dirty="0" smtClean="0"/>
              <a:t>We believe it was the key factor, pre-determining different behavior of Russian peasants during the civil war as opposed to those in Spain </a:t>
            </a:r>
            <a:endParaRPr lang="ru-RU" b="1" dirty="0" smtClean="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Заголовок 1"/>
          <p:cNvSpPr>
            <a:spLocks noGrp="1"/>
          </p:cNvSpPr>
          <p:nvPr>
            <p:ph type="title"/>
          </p:nvPr>
        </p:nvSpPr>
        <p:spPr>
          <a:xfrm>
            <a:off x="838200" y="365125"/>
            <a:ext cx="10515600" cy="744538"/>
          </a:xfrm>
        </p:spPr>
        <p:txBody>
          <a:bodyPr/>
          <a:lstStyle/>
          <a:p>
            <a:pPr algn="ctr"/>
            <a:r>
              <a:rPr lang="en-US" sz="4000" b="1" dirty="0" smtClean="0"/>
              <a:t>Income differentiation of Russian peasants: </a:t>
            </a:r>
            <a:r>
              <a:rPr lang="ru-RU" sz="4000" b="1" dirty="0" smtClean="0"/>
              <a:t/>
            </a:r>
            <a:br>
              <a:rPr lang="ru-RU" sz="4000" b="1" dirty="0" smtClean="0"/>
            </a:br>
            <a:r>
              <a:rPr lang="en-US" sz="4000" b="1" dirty="0" smtClean="0"/>
              <a:t>what do we know</a:t>
            </a:r>
            <a:endParaRPr lang="ru-RU" sz="4000" b="1" dirty="0" smtClean="0"/>
          </a:p>
        </p:txBody>
      </p:sp>
      <p:sp>
        <p:nvSpPr>
          <p:cNvPr id="3" name="Объект 2"/>
          <p:cNvSpPr>
            <a:spLocks noGrp="1"/>
          </p:cNvSpPr>
          <p:nvPr>
            <p:ph idx="1"/>
          </p:nvPr>
        </p:nvSpPr>
        <p:spPr>
          <a:xfrm>
            <a:off x="838200" y="1996965"/>
            <a:ext cx="10870324" cy="4550979"/>
          </a:xfrm>
        </p:spPr>
        <p:txBody>
          <a:bodyPr>
            <a:normAutofit/>
          </a:bodyPr>
          <a:lstStyle/>
          <a:p>
            <a:pPr>
              <a:lnSpc>
                <a:spcPct val="70000"/>
              </a:lnSpc>
            </a:pPr>
            <a:r>
              <a:rPr lang="en-US" sz="2200" dirty="0"/>
              <a:t>Russian authors before and after the revolution normally referred to the differentiation process, however statistical support of their conclusions remained limited </a:t>
            </a:r>
            <a:endParaRPr lang="ru-RU" sz="2200" dirty="0" smtClean="0"/>
          </a:p>
          <a:p>
            <a:pPr>
              <a:lnSpc>
                <a:spcPct val="70000"/>
              </a:lnSpc>
            </a:pPr>
            <a:r>
              <a:rPr lang="en-US" sz="2200" dirty="0" smtClean="0"/>
              <a:t>Data exists: </a:t>
            </a:r>
            <a:r>
              <a:rPr lang="en-US" sz="2200" dirty="0"/>
              <a:t>surveys were carried out in 311 </a:t>
            </a:r>
            <a:r>
              <a:rPr lang="en-US" sz="2200" dirty="0" smtClean="0"/>
              <a:t>counties </a:t>
            </a:r>
            <a:r>
              <a:rPr lang="en-US" sz="2200" dirty="0"/>
              <a:t>in European Russia from 1870 to 1913. In 58 </a:t>
            </a:r>
            <a:r>
              <a:rPr lang="en-US" sz="2200" dirty="0" smtClean="0"/>
              <a:t>counties </a:t>
            </a:r>
            <a:r>
              <a:rPr lang="en-US" sz="2200" dirty="0"/>
              <a:t>the censuses were conducted twice, in 17 - three </a:t>
            </a:r>
            <a:r>
              <a:rPr lang="en-US" sz="2200" dirty="0" smtClean="0"/>
              <a:t>times. Agricultural census took place in 1916 and then in 1917. </a:t>
            </a:r>
          </a:p>
          <a:p>
            <a:pPr>
              <a:lnSpc>
                <a:spcPct val="70000"/>
              </a:lnSpc>
            </a:pPr>
            <a:r>
              <a:rPr lang="en-US" sz="2200" dirty="0" smtClean="0"/>
              <a:t>However they are contained in local archives throughout Russia and </a:t>
            </a:r>
            <a:r>
              <a:rPr lang="en-US" sz="2200" dirty="0"/>
              <a:t>they are not </a:t>
            </a:r>
            <a:r>
              <a:rPr lang="en-US" sz="2200" dirty="0" smtClean="0"/>
              <a:t>digitized. </a:t>
            </a:r>
            <a:endParaRPr lang="ru-RU" sz="2200" dirty="0" smtClean="0"/>
          </a:p>
          <a:p>
            <a:pPr>
              <a:lnSpc>
                <a:spcPct val="70000"/>
              </a:lnSpc>
            </a:pPr>
            <a:r>
              <a:rPr lang="en-US" sz="2200" dirty="0" smtClean="0"/>
              <a:t>Only relatively small part has been analyzed so far: Poltava region data </a:t>
            </a:r>
            <a:r>
              <a:rPr lang="ru-RU" sz="2200" dirty="0" smtClean="0"/>
              <a:t>(</a:t>
            </a:r>
            <a:r>
              <a:rPr lang="en-US" sz="2200" dirty="0" err="1" smtClean="0"/>
              <a:t>Fild</a:t>
            </a:r>
            <a:r>
              <a:rPr lang="en-US" sz="2200" dirty="0" smtClean="0"/>
              <a:t>, 198</a:t>
            </a:r>
            <a:r>
              <a:rPr lang="ru-RU" sz="2200" dirty="0" smtClean="0"/>
              <a:t>9), </a:t>
            </a:r>
            <a:r>
              <a:rPr lang="en-US" sz="2200" dirty="0" smtClean="0"/>
              <a:t>Transcaucasia region data </a:t>
            </a:r>
            <a:r>
              <a:rPr lang="ru-RU" sz="2200" dirty="0" smtClean="0"/>
              <a:t>(</a:t>
            </a:r>
            <a:r>
              <a:rPr lang="en-US" sz="2200" dirty="0" smtClean="0"/>
              <a:t>Rafi-</a:t>
            </a:r>
            <a:r>
              <a:rPr lang="en-US" sz="2200" dirty="0" err="1" smtClean="0"/>
              <a:t>zade</a:t>
            </a:r>
            <a:r>
              <a:rPr lang="ru-RU" sz="2200" dirty="0" smtClean="0"/>
              <a:t>, 1994), </a:t>
            </a:r>
            <a:r>
              <a:rPr lang="en-US" sz="2200" dirty="0" smtClean="0"/>
              <a:t>Russian Turkestan data (</a:t>
            </a:r>
            <a:r>
              <a:rPr lang="en-US" sz="2200" dirty="0" err="1" smtClean="0"/>
              <a:t>Khelimskiy</a:t>
            </a:r>
            <a:r>
              <a:rPr lang="ru-RU" sz="2200" dirty="0" smtClean="0"/>
              <a:t>, 1995), </a:t>
            </a:r>
            <a:r>
              <a:rPr lang="en-US" sz="2200" dirty="0" smtClean="0"/>
              <a:t>Kostroma region data </a:t>
            </a:r>
            <a:r>
              <a:rPr lang="ru-RU" sz="2200" dirty="0" smtClean="0"/>
              <a:t>(</a:t>
            </a:r>
            <a:r>
              <a:rPr lang="en-US" sz="2200" dirty="0" smtClean="0"/>
              <a:t>Johnson</a:t>
            </a:r>
            <a:r>
              <a:rPr lang="ru-RU" sz="2200" dirty="0" smtClean="0"/>
              <a:t>, 1997)</a:t>
            </a:r>
          </a:p>
          <a:p>
            <a:pPr>
              <a:lnSpc>
                <a:spcPct val="70000"/>
              </a:lnSpc>
            </a:pPr>
            <a:r>
              <a:rPr lang="en-US" sz="2200" dirty="0" smtClean="0"/>
              <a:t>Besides, data on horses in peasants’ households available from military surveys was analyzed (</a:t>
            </a:r>
            <a:r>
              <a:rPr lang="en-US" sz="2200" dirty="0" err="1" smtClean="0"/>
              <a:t>Kovalchenko</a:t>
            </a:r>
            <a:r>
              <a:rPr lang="en-US" sz="2200" dirty="0" smtClean="0"/>
              <a:t>, 1991).</a:t>
            </a:r>
          </a:p>
          <a:p>
            <a:pPr>
              <a:lnSpc>
                <a:spcPct val="70000"/>
              </a:lnSpc>
            </a:pPr>
            <a:r>
              <a:rPr lang="en-US" sz="2200" dirty="0" smtClean="0"/>
              <a:t>Our input and approach: 1) analysis of peasants’ differentiation based on </a:t>
            </a:r>
            <a:r>
              <a:rPr lang="en-US" sz="2200" dirty="0" err="1" smtClean="0"/>
              <a:t>Simbirsk</a:t>
            </a:r>
            <a:r>
              <a:rPr lang="en-US" sz="2200" dirty="0" smtClean="0"/>
              <a:t> province data: 2) comparing the results with the ones received in other regions by other authors</a:t>
            </a:r>
            <a:endParaRPr lang="ru-RU" sz="2200" dirty="0" smtClean="0"/>
          </a:p>
          <a:p>
            <a:pPr>
              <a:lnSpc>
                <a:spcPct val="70000"/>
              </a:lnSpc>
            </a:pPr>
            <a:endParaRPr lang="ru-RU" sz="2200" dirty="0" smtClean="0"/>
          </a:p>
          <a:p>
            <a:pPr>
              <a:lnSpc>
                <a:spcPct val="70000"/>
              </a:lnSpc>
            </a:pPr>
            <a:endParaRPr lang="ru-RU" sz="2200" dirty="0" smtClean="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Заголовок 1"/>
          <p:cNvSpPr>
            <a:spLocks noGrp="1"/>
          </p:cNvSpPr>
          <p:nvPr>
            <p:ph type="title"/>
          </p:nvPr>
        </p:nvSpPr>
        <p:spPr>
          <a:xfrm>
            <a:off x="811213" y="347663"/>
            <a:ext cx="10515600" cy="934599"/>
          </a:xfrm>
        </p:spPr>
        <p:txBody>
          <a:bodyPr/>
          <a:lstStyle/>
          <a:p>
            <a:pPr algn="ctr"/>
            <a:r>
              <a:rPr lang="en-US" b="1" smtClean="0"/>
              <a:t>Steps of analysis</a:t>
            </a:r>
            <a:endParaRPr lang="ru-RU" b="1" dirty="0" smtClean="0"/>
          </a:p>
        </p:txBody>
      </p:sp>
      <p:sp>
        <p:nvSpPr>
          <p:cNvPr id="3" name="Объект 2"/>
          <p:cNvSpPr>
            <a:spLocks noGrp="1"/>
          </p:cNvSpPr>
          <p:nvPr>
            <p:ph idx="1"/>
          </p:nvPr>
        </p:nvSpPr>
        <p:spPr>
          <a:xfrm>
            <a:off x="838200" y="1545021"/>
            <a:ext cx="10885488" cy="4631942"/>
          </a:xfrm>
        </p:spPr>
        <p:txBody>
          <a:bodyPr rtlCol="0">
            <a:normAutofit/>
          </a:bodyPr>
          <a:lstStyle/>
          <a:p>
            <a:pPr marL="514350" indent="-514350" fontAlgn="auto">
              <a:spcAft>
                <a:spcPts val="0"/>
              </a:spcAft>
              <a:buFont typeface="Arial" panose="020B0604020202020204" pitchFamily="34" charset="0"/>
              <a:buAutoNum type="arabicPeriod"/>
              <a:defRPr/>
            </a:pPr>
            <a:r>
              <a:rPr lang="en-US" b="1" dirty="0" smtClean="0"/>
              <a:t>Grouping peasants </a:t>
            </a:r>
            <a:r>
              <a:rPr lang="en-US" dirty="0" smtClean="0"/>
              <a:t>with various levels of wealth  </a:t>
            </a:r>
            <a:r>
              <a:rPr lang="en-US" b="1" dirty="0" smtClean="0"/>
              <a:t>based </a:t>
            </a:r>
            <a:r>
              <a:rPr lang="en-US" b="1" dirty="0"/>
              <a:t>on the integral factor, which includes 18 </a:t>
            </a:r>
            <a:r>
              <a:rPr lang="en-US" b="1" dirty="0" smtClean="0"/>
              <a:t>variables</a:t>
            </a:r>
            <a:r>
              <a:rPr lang="ru-RU" b="1" dirty="0" smtClean="0"/>
              <a:t> </a:t>
            </a:r>
            <a:r>
              <a:rPr lang="en-US" dirty="0"/>
              <a:t>related to the property and income of 225 peasant households located in 8 </a:t>
            </a:r>
            <a:r>
              <a:rPr lang="en-US" dirty="0" smtClean="0"/>
              <a:t>counties </a:t>
            </a:r>
            <a:r>
              <a:rPr lang="en-US" dirty="0"/>
              <a:t>of </a:t>
            </a:r>
            <a:r>
              <a:rPr lang="en-US" dirty="0" err="1"/>
              <a:t>Simbirsk</a:t>
            </a:r>
            <a:r>
              <a:rPr lang="en-US" dirty="0"/>
              <a:t> </a:t>
            </a:r>
            <a:r>
              <a:rPr lang="en-US" dirty="0" smtClean="0"/>
              <a:t>province</a:t>
            </a:r>
            <a:r>
              <a:rPr lang="ru-RU" b="1" dirty="0" smtClean="0"/>
              <a:t> </a:t>
            </a:r>
            <a:r>
              <a:rPr lang="en-US" dirty="0"/>
              <a:t>to obtain natural partition into </a:t>
            </a:r>
            <a:r>
              <a:rPr lang="en-US" dirty="0" smtClean="0"/>
              <a:t>groups</a:t>
            </a:r>
            <a:r>
              <a:rPr lang="en-US" b="1" dirty="0" smtClean="0"/>
              <a:t> </a:t>
            </a:r>
            <a:endParaRPr lang="ru-RU" b="1" dirty="0" smtClean="0"/>
          </a:p>
          <a:p>
            <a:pPr fontAlgn="auto">
              <a:spcAft>
                <a:spcPts val="0"/>
              </a:spcAft>
              <a:defRPr/>
            </a:pPr>
            <a:r>
              <a:rPr lang="ru-RU" b="1" dirty="0"/>
              <a:t> </a:t>
            </a:r>
            <a:r>
              <a:rPr lang="ru-RU" b="1" dirty="0" smtClean="0"/>
              <a:t>    </a:t>
            </a:r>
            <a:r>
              <a:rPr lang="en-US" b="1" dirty="0" smtClean="0"/>
              <a:t>not on a single criterion </a:t>
            </a:r>
            <a:r>
              <a:rPr lang="en-US" dirty="0" smtClean="0"/>
              <a:t>(e.g. number of horses or land plot size – an approach used by previous scholars) </a:t>
            </a:r>
            <a:endParaRPr lang="ru-RU" dirty="0" smtClean="0"/>
          </a:p>
          <a:p>
            <a:pPr marL="0" indent="0" fontAlgn="auto">
              <a:spcAft>
                <a:spcPts val="0"/>
              </a:spcAft>
              <a:buNone/>
              <a:defRPr/>
            </a:pPr>
            <a:r>
              <a:rPr lang="ru-RU" dirty="0" smtClean="0"/>
              <a:t>2</a:t>
            </a:r>
            <a:r>
              <a:rPr lang="en-US" dirty="0" smtClean="0"/>
              <a:t>. Determining the share of households belonging to each group.</a:t>
            </a:r>
          </a:p>
          <a:p>
            <a:pPr marL="0" indent="0" fontAlgn="auto">
              <a:spcAft>
                <a:spcPts val="0"/>
              </a:spcAft>
              <a:buFont typeface="Arial" panose="020B0604020202020204" pitchFamily="34" charset="0"/>
              <a:buNone/>
              <a:defRPr/>
            </a:pPr>
            <a:r>
              <a:rPr lang="en-US" dirty="0" smtClean="0"/>
              <a:t>3.  </a:t>
            </a:r>
            <a:r>
              <a:rPr lang="en-US" b="1" dirty="0" smtClean="0"/>
              <a:t>Estimating differentiation levels </a:t>
            </a:r>
            <a:r>
              <a:rPr lang="en-US" dirty="0" smtClean="0"/>
              <a:t>using Gini coefficient and R/P 10</a:t>
            </a:r>
            <a:r>
              <a:rPr lang="en-US" dirty="0"/>
              <a:t>% </a:t>
            </a:r>
            <a:r>
              <a:rPr lang="en-US" dirty="0" smtClean="0"/>
              <a:t>(the </a:t>
            </a:r>
            <a:r>
              <a:rPr lang="en-US" dirty="0"/>
              <a:t>ratio of the average income of the richest 10% to the poorest 10%.)</a:t>
            </a:r>
            <a:endParaRPr lang="ru-RU"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Заголовок 1"/>
          <p:cNvSpPr>
            <a:spLocks noGrp="1"/>
          </p:cNvSpPr>
          <p:nvPr>
            <p:ph type="title"/>
          </p:nvPr>
        </p:nvSpPr>
        <p:spPr/>
        <p:txBody>
          <a:bodyPr/>
          <a:lstStyle/>
          <a:p>
            <a:pPr algn="ctr"/>
            <a:r>
              <a:rPr lang="en-US" b="1" smtClean="0"/>
              <a:t>A</a:t>
            </a:r>
            <a:r>
              <a:rPr lang="ru-RU" b="1" smtClean="0"/>
              <a:t>nalysis</a:t>
            </a:r>
            <a:r>
              <a:rPr lang="en-US" b="1" smtClean="0"/>
              <a:t> description </a:t>
            </a:r>
            <a:endParaRPr lang="ru-RU" smtClean="0"/>
          </a:p>
        </p:txBody>
      </p:sp>
      <p:sp>
        <p:nvSpPr>
          <p:cNvPr id="3" name="Объект 2"/>
          <p:cNvSpPr>
            <a:spLocks noGrp="1" noRot="1" noChangeAspect="1" noMove="1" noResize="1" noEditPoints="1" noAdjustHandles="1" noChangeArrowheads="1" noChangeShapeType="1" noTextEdit="1"/>
          </p:cNvSpPr>
          <p:nvPr>
            <p:ph idx="1"/>
          </p:nvPr>
        </p:nvSpPr>
        <p:spPr>
          <a:blipFill rotWithShape="0">
            <a:blip r:embed="rId2" cstate="print"/>
            <a:stretch>
              <a:fillRect l="-754" t="-2801" b="-280"/>
            </a:stretch>
          </a:blipFill>
        </p:spPr>
        <p:txBody>
          <a:bodyPr rtlCol="0">
            <a:normAutofit/>
          </a:bodyPr>
          <a:lstStyle/>
          <a:p>
            <a:pPr fontAlgn="auto">
              <a:spcAft>
                <a:spcPts val="0"/>
              </a:spcAft>
              <a:buFont typeface="Arial" panose="020B0604020202020204" pitchFamily="34" charset="0"/>
              <a:buChar char="•"/>
              <a:defRPr/>
            </a:pPr>
            <a:r>
              <a:rPr lang="ru-RU">
                <a:noFill/>
              </a:rPr>
              <a:t> </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Заголовок 1"/>
          <p:cNvSpPr>
            <a:spLocks noGrp="1"/>
          </p:cNvSpPr>
          <p:nvPr>
            <p:ph type="title"/>
          </p:nvPr>
        </p:nvSpPr>
        <p:spPr/>
        <p:txBody>
          <a:bodyPr/>
          <a:lstStyle/>
          <a:p>
            <a:pPr algn="ctr"/>
            <a:r>
              <a:rPr lang="en-US" b="1" smtClean="0"/>
              <a:t>Results of the V</a:t>
            </a:r>
            <a:r>
              <a:rPr lang="ru-RU" b="1" smtClean="0"/>
              <a:t>ariance analysis </a:t>
            </a:r>
          </a:p>
        </p:txBody>
      </p:sp>
      <p:sp>
        <p:nvSpPr>
          <p:cNvPr id="31746" name="Объект 2"/>
          <p:cNvSpPr>
            <a:spLocks noGrp="1"/>
          </p:cNvSpPr>
          <p:nvPr>
            <p:ph idx="1"/>
          </p:nvPr>
        </p:nvSpPr>
        <p:spPr/>
        <p:txBody>
          <a:bodyPr/>
          <a:lstStyle/>
          <a:p>
            <a:r>
              <a:rPr lang="en-US" smtClean="0"/>
              <a:t>F</a:t>
            </a:r>
            <a:r>
              <a:rPr lang="ru-RU" smtClean="0"/>
              <a:t>or any choice of the number of groups, the variance analysis rejects the hypothesis that the average “total income” is the same for all groups.</a:t>
            </a:r>
          </a:p>
          <a:p>
            <a:r>
              <a:rPr lang="en-US" smtClean="0"/>
              <a:t>A</a:t>
            </a:r>
            <a:r>
              <a:rPr lang="ru-RU" smtClean="0"/>
              <a:t>t the same time, the share of the </a:t>
            </a:r>
            <a:r>
              <a:rPr lang="en-US" smtClean="0"/>
              <a:t>between-</a:t>
            </a:r>
            <a:r>
              <a:rPr lang="ru-RU" smtClean="0"/>
              <a:t>group </a:t>
            </a:r>
            <a:r>
              <a:rPr lang="en-US" smtClean="0"/>
              <a:t>variance</a:t>
            </a:r>
            <a:r>
              <a:rPr lang="ru-RU" smtClean="0"/>
              <a:t> reaches its highest value when </a:t>
            </a:r>
            <a:r>
              <a:rPr lang="ru-RU" b="1" smtClean="0"/>
              <a:t>divided into 3 groups</a:t>
            </a:r>
            <a:r>
              <a:rPr lang="ru-RU" smtClean="0"/>
              <a:t>, </a:t>
            </a:r>
            <a:r>
              <a:rPr lang="ru-RU" b="1" smtClean="0"/>
              <a:t>using the k-means </a:t>
            </a:r>
            <a:r>
              <a:rPr lang="ru-RU" smtClean="0"/>
              <a:t>method. The share of the </a:t>
            </a:r>
            <a:r>
              <a:rPr lang="en-US" b="1" smtClean="0"/>
              <a:t>between-</a:t>
            </a:r>
            <a:r>
              <a:rPr lang="ru-RU" b="1" smtClean="0"/>
              <a:t>group </a:t>
            </a:r>
            <a:r>
              <a:rPr lang="en-US" b="1" smtClean="0"/>
              <a:t>variance</a:t>
            </a:r>
            <a:r>
              <a:rPr lang="ru-RU" b="1" smtClean="0"/>
              <a:t> is 0.91</a:t>
            </a:r>
            <a:r>
              <a:rPr lang="ru-RU" smtClean="0"/>
              <a:t>. This indicates that the grouping is very good.</a:t>
            </a:r>
          </a:p>
          <a:p>
            <a:endParaRPr lang="ru-RU" smtClean="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Заголовок 1"/>
          <p:cNvSpPr>
            <a:spLocks noGrp="1"/>
          </p:cNvSpPr>
          <p:nvPr>
            <p:ph type="title"/>
          </p:nvPr>
        </p:nvSpPr>
        <p:spPr>
          <a:xfrm>
            <a:off x="838200" y="365125"/>
            <a:ext cx="10515600" cy="1920875"/>
          </a:xfrm>
        </p:spPr>
        <p:txBody>
          <a:bodyPr/>
          <a:lstStyle/>
          <a:p>
            <a:r>
              <a:rPr lang="ru-RU" sz="3200" smtClean="0"/>
              <a:t>The diagram below illustrates the quality of the grouping. On the horizontal axis, income of various peasant farms is marked.</a:t>
            </a:r>
            <a:r>
              <a:rPr lang="en-US" sz="3200" smtClean="0"/>
              <a:t> F</a:t>
            </a:r>
            <a:r>
              <a:rPr lang="ru-RU" sz="3200" smtClean="0"/>
              <a:t>arms belonging to different groups are highlighted in different colors</a:t>
            </a:r>
            <a:r>
              <a:rPr lang="ru-RU" sz="2000" smtClean="0"/>
              <a:t>. </a:t>
            </a:r>
          </a:p>
        </p:txBody>
      </p:sp>
      <p:pic>
        <p:nvPicPr>
          <p:cNvPr id="32770" name="Рисунок 6" descr="C:\Users\Наташа\Desktop\Работа\Rplot.bmp"/>
          <p:cNvPicPr>
            <a:picLocks noGrp="1"/>
          </p:cNvPicPr>
          <p:nvPr>
            <p:ph idx="1"/>
          </p:nvPr>
        </p:nvPicPr>
        <p:blipFill>
          <a:blip r:embed="rId2" cstate="print"/>
          <a:srcRect/>
          <a:stretch>
            <a:fillRect/>
          </a:stretch>
        </p:blipFill>
        <p:spPr>
          <a:xfrm>
            <a:off x="1971675" y="1954213"/>
            <a:ext cx="8248650" cy="4095750"/>
          </a:xfrm>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95250"/>
            <a:ext cx="10515600" cy="958906"/>
          </a:xfrm>
        </p:spPr>
        <p:txBody>
          <a:bodyPr rtlCol="0">
            <a:normAutofit fontScale="90000"/>
          </a:bodyPr>
          <a:lstStyle/>
          <a:p>
            <a:pPr algn="ctr" fontAlgn="auto">
              <a:spcAft>
                <a:spcPts val="0"/>
              </a:spcAft>
              <a:defRPr/>
            </a:pPr>
            <a:r>
              <a:rPr lang="en-US" b="1" dirty="0" smtClean="0"/>
              <a:t/>
            </a:r>
            <a:br>
              <a:rPr lang="en-US" b="1" dirty="0" smtClean="0"/>
            </a:br>
            <a:r>
              <a:rPr lang="en-US" b="1" dirty="0" smtClean="0"/>
              <a:t/>
            </a:r>
            <a:br>
              <a:rPr lang="en-US" b="1" dirty="0" smtClean="0"/>
            </a:br>
            <a:r>
              <a:rPr lang="ru-RU" b="1" dirty="0" err="1" smtClean="0"/>
              <a:t>Conclusions</a:t>
            </a:r>
            <a:r>
              <a:rPr lang="ru-RU" b="1" dirty="0" smtClean="0"/>
              <a:t> o</a:t>
            </a:r>
            <a:r>
              <a:rPr lang="en-US" b="1" dirty="0" smtClean="0"/>
              <a:t>f</a:t>
            </a:r>
            <a:r>
              <a:rPr lang="ru-RU" b="1" dirty="0" smtClean="0"/>
              <a:t> </a:t>
            </a:r>
            <a:r>
              <a:rPr lang="ru-RU" b="1" dirty="0" err="1"/>
              <a:t>the</a:t>
            </a:r>
            <a:r>
              <a:rPr lang="ru-RU" b="1" dirty="0"/>
              <a:t> </a:t>
            </a:r>
            <a:r>
              <a:rPr lang="ru-RU" b="1" dirty="0" err="1"/>
              <a:t>first</a:t>
            </a:r>
            <a:r>
              <a:rPr lang="ru-RU" b="1" dirty="0"/>
              <a:t> </a:t>
            </a:r>
            <a:r>
              <a:rPr lang="en-US" b="1" dirty="0" smtClean="0"/>
              <a:t>step</a:t>
            </a:r>
            <a:br>
              <a:rPr lang="en-US" b="1" dirty="0" smtClean="0"/>
            </a:br>
            <a:r>
              <a:rPr lang="ru-RU" dirty="0"/>
              <a:t/>
            </a:r>
            <a:br>
              <a:rPr lang="ru-RU" dirty="0"/>
            </a:br>
            <a:endParaRPr lang="ru-RU" dirty="0"/>
          </a:p>
        </p:txBody>
      </p:sp>
      <p:sp>
        <p:nvSpPr>
          <p:cNvPr id="33794" name="Объект 2"/>
          <p:cNvSpPr>
            <a:spLocks noGrp="1"/>
          </p:cNvSpPr>
          <p:nvPr>
            <p:ph idx="1"/>
          </p:nvPr>
        </p:nvSpPr>
        <p:spPr>
          <a:xfrm>
            <a:off x="838200" y="1303283"/>
            <a:ext cx="10515600" cy="4873680"/>
          </a:xfrm>
        </p:spPr>
        <p:txBody>
          <a:bodyPr/>
          <a:lstStyle/>
          <a:p>
            <a:r>
              <a:rPr lang="ru-RU" sz="2400" dirty="0" err="1" smtClean="0"/>
              <a:t>Our</a:t>
            </a:r>
            <a:r>
              <a:rPr lang="ru-RU" sz="2400" dirty="0" smtClean="0"/>
              <a:t> </a:t>
            </a:r>
            <a:r>
              <a:rPr lang="ru-RU" sz="2400" dirty="0" err="1" smtClean="0"/>
              <a:t>sample</a:t>
            </a:r>
            <a:r>
              <a:rPr lang="ru-RU" sz="2400" dirty="0" smtClean="0"/>
              <a:t> </a:t>
            </a:r>
            <a:r>
              <a:rPr lang="ru-RU" sz="2400" dirty="0" err="1" smtClean="0"/>
              <a:t>naturally</a:t>
            </a:r>
            <a:r>
              <a:rPr lang="ru-RU" sz="2400" dirty="0" smtClean="0"/>
              <a:t> </a:t>
            </a:r>
            <a:r>
              <a:rPr lang="ru-RU" sz="2400" dirty="0" err="1" smtClean="0"/>
              <a:t>splits</a:t>
            </a:r>
            <a:r>
              <a:rPr lang="ru-RU" sz="2400" dirty="0" smtClean="0"/>
              <a:t> </a:t>
            </a:r>
            <a:r>
              <a:rPr lang="ru-RU" sz="2400" dirty="0" err="1" smtClean="0"/>
              <a:t>into</a:t>
            </a:r>
            <a:r>
              <a:rPr lang="ru-RU" sz="2400" dirty="0" smtClean="0"/>
              <a:t> 3 </a:t>
            </a:r>
            <a:r>
              <a:rPr lang="ru-RU" sz="2400" dirty="0" err="1" smtClean="0"/>
              <a:t>groups</a:t>
            </a:r>
            <a:r>
              <a:rPr lang="ru-RU" sz="2400" dirty="0" smtClean="0"/>
              <a:t>. </a:t>
            </a:r>
          </a:p>
          <a:p>
            <a:r>
              <a:rPr lang="ru-RU" sz="2400" dirty="0" err="1" smtClean="0"/>
              <a:t>The</a:t>
            </a:r>
            <a:r>
              <a:rPr lang="ru-RU" sz="2400" dirty="0" smtClean="0"/>
              <a:t> </a:t>
            </a:r>
            <a:r>
              <a:rPr lang="ru-RU" sz="2400" dirty="0" err="1" smtClean="0"/>
              <a:t>mean</a:t>
            </a:r>
            <a:r>
              <a:rPr lang="ru-RU" sz="2400" dirty="0" smtClean="0"/>
              <a:t> “</a:t>
            </a:r>
            <a:r>
              <a:rPr lang="ru-RU" sz="2400" dirty="0" err="1" smtClean="0"/>
              <a:t>total</a:t>
            </a:r>
            <a:r>
              <a:rPr lang="ru-RU" sz="2400" dirty="0" smtClean="0"/>
              <a:t> </a:t>
            </a:r>
            <a:r>
              <a:rPr lang="ru-RU" sz="2400" dirty="0" err="1" smtClean="0"/>
              <a:t>income</a:t>
            </a:r>
            <a:r>
              <a:rPr lang="ru-RU" sz="2400" dirty="0" smtClean="0"/>
              <a:t>” </a:t>
            </a:r>
            <a:r>
              <a:rPr lang="ru-RU" sz="2400" dirty="0" err="1" smtClean="0"/>
              <a:t>for</a:t>
            </a:r>
            <a:r>
              <a:rPr lang="ru-RU" sz="2400" dirty="0" smtClean="0"/>
              <a:t> </a:t>
            </a:r>
            <a:r>
              <a:rPr lang="ru-RU" sz="2400" dirty="0" err="1" smtClean="0"/>
              <a:t>these</a:t>
            </a:r>
            <a:r>
              <a:rPr lang="ru-RU" sz="2400" dirty="0" smtClean="0"/>
              <a:t> </a:t>
            </a:r>
            <a:r>
              <a:rPr lang="ru-RU" sz="2400" dirty="0" err="1" smtClean="0"/>
              <a:t>three</a:t>
            </a:r>
            <a:r>
              <a:rPr lang="ru-RU" sz="2400" dirty="0" smtClean="0"/>
              <a:t> </a:t>
            </a:r>
            <a:r>
              <a:rPr lang="ru-RU" sz="2400" dirty="0" err="1" smtClean="0"/>
              <a:t>groups</a:t>
            </a:r>
            <a:r>
              <a:rPr lang="ru-RU" sz="2400" dirty="0" smtClean="0"/>
              <a:t> </a:t>
            </a:r>
            <a:r>
              <a:rPr lang="en-US" sz="2400" dirty="0" smtClean="0"/>
              <a:t>are</a:t>
            </a:r>
            <a:r>
              <a:rPr lang="ru-RU" sz="2400" dirty="0" smtClean="0"/>
              <a:t> 291, 574 </a:t>
            </a:r>
            <a:r>
              <a:rPr lang="ru-RU" sz="2400" dirty="0" err="1" smtClean="0"/>
              <a:t>and</a:t>
            </a:r>
            <a:r>
              <a:rPr lang="ru-RU" sz="2400" dirty="0" smtClean="0"/>
              <a:t> 947</a:t>
            </a:r>
            <a:r>
              <a:rPr lang="en-US" sz="2400" dirty="0" smtClean="0"/>
              <a:t> ( rubles), respectively</a:t>
            </a:r>
          </a:p>
          <a:p>
            <a:r>
              <a:rPr lang="en-US" sz="2400" b="1" dirty="0" smtClean="0"/>
              <a:t>The first group includes 26 households (12%), the second group includes 128 households (59%), the third group includes 63  households (29%).</a:t>
            </a:r>
            <a:endParaRPr lang="ru-RU" dirty="0" smtClean="0"/>
          </a:p>
        </p:txBody>
      </p:sp>
      <p:graphicFrame>
        <p:nvGraphicFramePr>
          <p:cNvPr id="6" name="Таблица 5"/>
          <p:cNvGraphicFramePr>
            <a:graphicFrameLocks noGrp="1"/>
          </p:cNvGraphicFramePr>
          <p:nvPr>
            <p:extLst>
              <p:ext uri="{D42A27DB-BD31-4B8C-83A1-F6EECF244321}">
                <p14:modId xmlns:p14="http://schemas.microsoft.com/office/powerpoint/2010/main" xmlns="" val="1318894966"/>
              </p:ext>
            </p:extLst>
          </p:nvPr>
        </p:nvGraphicFramePr>
        <p:xfrm>
          <a:off x="2759075" y="3363310"/>
          <a:ext cx="6673758" cy="2963920"/>
        </p:xfrm>
        <a:graphic>
          <a:graphicData uri="http://schemas.openxmlformats.org/drawingml/2006/table">
            <a:tbl>
              <a:tblPr firstRow="1" firstCol="1" bandRow="1"/>
              <a:tblGrid>
                <a:gridCol w="1341375"/>
                <a:gridCol w="1573218"/>
                <a:gridCol w="1920983"/>
                <a:gridCol w="1838182"/>
              </a:tblGrid>
              <a:tr h="786088">
                <a:tc>
                  <a:txBody>
                    <a:bodyPr/>
                    <a:lstStyle/>
                    <a:p>
                      <a:pPr>
                        <a:lnSpc>
                          <a:spcPct val="115000"/>
                        </a:lnSpc>
                      </a:pPr>
                      <a:endParaRPr lang="ru-RU" sz="2000" dirty="0">
                        <a:effectLst/>
                        <a:latin typeface="Calibri" charset="0"/>
                      </a:endParaRPr>
                    </a:p>
                  </a:txBody>
                  <a:tcPr marL="68580" marR="68580" marT="0" marB="0" anchor="b">
                    <a:lnL>
                      <a:noFill/>
                    </a:lnL>
                    <a:lnR>
                      <a:noFill/>
                    </a:lnR>
                    <a:lnT>
                      <a:noFill/>
                    </a:lnT>
                    <a:lnB>
                      <a:noFill/>
                    </a:lnB>
                    <a:solidFill>
                      <a:srgbClr val="FFFFFF"/>
                    </a:solidFill>
                  </a:tcPr>
                </a:tc>
                <a:tc>
                  <a:txBody>
                    <a:bodyPr/>
                    <a:lstStyle/>
                    <a:p>
                      <a:pPr>
                        <a:lnSpc>
                          <a:spcPct val="115000"/>
                        </a:lnSpc>
                        <a:spcAft>
                          <a:spcPts val="0"/>
                        </a:spcAft>
                      </a:pPr>
                      <a:r>
                        <a:rPr lang="ru-RU" sz="2000" dirty="0" err="1">
                          <a:solidFill>
                            <a:srgbClr val="000000"/>
                          </a:solidFill>
                          <a:effectLst/>
                          <a:latin typeface="Times New Roman" charset="0"/>
                          <a:ea typeface="Times New Roman" charset="0"/>
                          <a:cs typeface="Times New Roman" charset="0"/>
                        </a:rPr>
                        <a:t>the</a:t>
                      </a:r>
                      <a:r>
                        <a:rPr lang="ru-RU" sz="2000" dirty="0">
                          <a:solidFill>
                            <a:srgbClr val="000000"/>
                          </a:solidFill>
                          <a:effectLst/>
                          <a:latin typeface="Times New Roman" charset="0"/>
                          <a:ea typeface="Times New Roman" charset="0"/>
                          <a:cs typeface="Times New Roman" charset="0"/>
                        </a:rPr>
                        <a:t> </a:t>
                      </a:r>
                      <a:r>
                        <a:rPr lang="ru-RU" sz="2000" dirty="0" err="1">
                          <a:solidFill>
                            <a:srgbClr val="000000"/>
                          </a:solidFill>
                          <a:effectLst/>
                          <a:latin typeface="Times New Roman" charset="0"/>
                          <a:ea typeface="Times New Roman" charset="0"/>
                          <a:cs typeface="Times New Roman" charset="0"/>
                        </a:rPr>
                        <a:t>first</a:t>
                      </a:r>
                      <a:r>
                        <a:rPr lang="ru-RU" sz="2000" dirty="0">
                          <a:solidFill>
                            <a:srgbClr val="000000"/>
                          </a:solidFill>
                          <a:effectLst/>
                          <a:latin typeface="Times New Roman" charset="0"/>
                          <a:ea typeface="Times New Roman" charset="0"/>
                          <a:cs typeface="Times New Roman" charset="0"/>
                        </a:rPr>
                        <a:t> </a:t>
                      </a:r>
                      <a:r>
                        <a:rPr lang="ru-RU" sz="2000" dirty="0" err="1">
                          <a:solidFill>
                            <a:srgbClr val="000000"/>
                          </a:solidFill>
                          <a:effectLst/>
                          <a:latin typeface="Times New Roman" charset="0"/>
                          <a:ea typeface="Times New Roman" charset="0"/>
                          <a:cs typeface="Times New Roman" charset="0"/>
                        </a:rPr>
                        <a:t>group</a:t>
                      </a:r>
                      <a:endParaRPr lang="ru-RU" sz="2000" dirty="0">
                        <a:effectLst/>
                        <a:latin typeface="Calibri" charset="0"/>
                        <a:ea typeface="Times New Roman" charset="0"/>
                        <a:cs typeface="Times New Roman" charset="0"/>
                      </a:endParaRPr>
                    </a:p>
                  </a:txBody>
                  <a:tcPr marL="68580" marR="68580" marT="0" marB="0" anchor="b">
                    <a:lnL>
                      <a:noFill/>
                    </a:lnL>
                    <a:lnR>
                      <a:noFill/>
                    </a:lnR>
                    <a:lnT>
                      <a:noFill/>
                    </a:lnT>
                    <a:lnB>
                      <a:noFill/>
                    </a:lnB>
                    <a:solidFill>
                      <a:srgbClr val="FFFFFF"/>
                    </a:solidFill>
                  </a:tcPr>
                </a:tc>
                <a:tc>
                  <a:txBody>
                    <a:bodyPr/>
                    <a:lstStyle/>
                    <a:p>
                      <a:pPr>
                        <a:lnSpc>
                          <a:spcPct val="115000"/>
                        </a:lnSpc>
                        <a:spcAft>
                          <a:spcPts val="0"/>
                        </a:spcAft>
                      </a:pPr>
                      <a:r>
                        <a:rPr lang="ru-RU" sz="2000" dirty="0" err="1">
                          <a:solidFill>
                            <a:srgbClr val="000000"/>
                          </a:solidFill>
                          <a:effectLst/>
                          <a:latin typeface="Times New Roman" charset="0"/>
                          <a:ea typeface="Times New Roman" charset="0"/>
                          <a:cs typeface="Times New Roman" charset="0"/>
                        </a:rPr>
                        <a:t>the</a:t>
                      </a:r>
                      <a:r>
                        <a:rPr lang="ru-RU" sz="2000" dirty="0">
                          <a:solidFill>
                            <a:srgbClr val="000000"/>
                          </a:solidFill>
                          <a:effectLst/>
                          <a:latin typeface="Times New Roman" charset="0"/>
                          <a:ea typeface="Times New Roman" charset="0"/>
                          <a:cs typeface="Times New Roman" charset="0"/>
                        </a:rPr>
                        <a:t> </a:t>
                      </a:r>
                      <a:r>
                        <a:rPr lang="ru-RU" sz="2000" dirty="0" err="1">
                          <a:solidFill>
                            <a:srgbClr val="000000"/>
                          </a:solidFill>
                          <a:effectLst/>
                          <a:latin typeface="Times New Roman" charset="0"/>
                          <a:ea typeface="Times New Roman" charset="0"/>
                          <a:cs typeface="Times New Roman" charset="0"/>
                        </a:rPr>
                        <a:t>second</a:t>
                      </a:r>
                      <a:r>
                        <a:rPr lang="ru-RU" sz="2000" dirty="0">
                          <a:solidFill>
                            <a:srgbClr val="000000"/>
                          </a:solidFill>
                          <a:effectLst/>
                          <a:latin typeface="Times New Roman" charset="0"/>
                          <a:ea typeface="Times New Roman" charset="0"/>
                          <a:cs typeface="Times New Roman" charset="0"/>
                        </a:rPr>
                        <a:t> </a:t>
                      </a:r>
                      <a:r>
                        <a:rPr lang="ru-RU" sz="2000" dirty="0" err="1">
                          <a:solidFill>
                            <a:srgbClr val="000000"/>
                          </a:solidFill>
                          <a:effectLst/>
                          <a:latin typeface="Times New Roman" charset="0"/>
                          <a:ea typeface="Times New Roman" charset="0"/>
                          <a:cs typeface="Times New Roman" charset="0"/>
                        </a:rPr>
                        <a:t>group</a:t>
                      </a:r>
                      <a:endParaRPr lang="ru-RU" sz="2000" dirty="0">
                        <a:effectLst/>
                        <a:latin typeface="Calibri" charset="0"/>
                        <a:ea typeface="Times New Roman" charset="0"/>
                        <a:cs typeface="Times New Roman" charset="0"/>
                      </a:endParaRPr>
                    </a:p>
                  </a:txBody>
                  <a:tcPr marL="68580" marR="68580" marT="0" marB="0" anchor="b">
                    <a:lnL>
                      <a:noFill/>
                    </a:lnL>
                    <a:lnR>
                      <a:noFill/>
                    </a:lnR>
                    <a:lnT>
                      <a:noFill/>
                    </a:lnT>
                    <a:lnB>
                      <a:noFill/>
                    </a:lnB>
                    <a:solidFill>
                      <a:srgbClr val="FFFFFF"/>
                    </a:solidFill>
                  </a:tcPr>
                </a:tc>
                <a:tc>
                  <a:txBody>
                    <a:bodyPr/>
                    <a:lstStyle/>
                    <a:p>
                      <a:pPr>
                        <a:lnSpc>
                          <a:spcPct val="115000"/>
                        </a:lnSpc>
                        <a:spcAft>
                          <a:spcPts val="0"/>
                        </a:spcAft>
                      </a:pPr>
                      <a:r>
                        <a:rPr lang="ru-RU" sz="2000">
                          <a:solidFill>
                            <a:srgbClr val="000000"/>
                          </a:solidFill>
                          <a:effectLst/>
                          <a:latin typeface="Times New Roman" charset="0"/>
                          <a:ea typeface="Times New Roman" charset="0"/>
                          <a:cs typeface="Times New Roman" charset="0"/>
                        </a:rPr>
                        <a:t>the third group</a:t>
                      </a:r>
                      <a:endParaRPr lang="ru-RU" sz="2000">
                        <a:effectLst/>
                        <a:latin typeface="Calibri" charset="0"/>
                        <a:ea typeface="Times New Roman" charset="0"/>
                        <a:cs typeface="Times New Roman" charset="0"/>
                      </a:endParaRPr>
                    </a:p>
                  </a:txBody>
                  <a:tcPr marL="68580" marR="68580" marT="0" marB="0" anchor="b">
                    <a:lnL>
                      <a:noFill/>
                    </a:lnL>
                    <a:lnR>
                      <a:noFill/>
                    </a:lnR>
                    <a:lnT>
                      <a:noFill/>
                    </a:lnT>
                    <a:lnB>
                      <a:noFill/>
                    </a:lnB>
                    <a:solidFill>
                      <a:srgbClr val="FFFFFF"/>
                    </a:solidFill>
                  </a:tcPr>
                </a:tc>
              </a:tr>
              <a:tr h="544458">
                <a:tc>
                  <a:txBody>
                    <a:bodyPr/>
                    <a:lstStyle/>
                    <a:p>
                      <a:pPr>
                        <a:lnSpc>
                          <a:spcPct val="115000"/>
                        </a:lnSpc>
                        <a:spcAft>
                          <a:spcPts val="0"/>
                        </a:spcAft>
                      </a:pPr>
                      <a:r>
                        <a:rPr lang="ru-RU" sz="2000">
                          <a:solidFill>
                            <a:srgbClr val="000000"/>
                          </a:solidFill>
                          <a:effectLst/>
                          <a:latin typeface="Times New Roman" charset="0"/>
                          <a:ea typeface="Times New Roman" charset="0"/>
                          <a:cs typeface="Times New Roman" charset="0"/>
                        </a:rPr>
                        <a:t>mean</a:t>
                      </a:r>
                      <a:endParaRPr lang="ru-RU" sz="2000">
                        <a:effectLst/>
                        <a:latin typeface="Calibri" charset="0"/>
                        <a:ea typeface="Times New Roman" charset="0"/>
                        <a:cs typeface="Times New Roman" charset="0"/>
                      </a:endParaRPr>
                    </a:p>
                  </a:txBody>
                  <a:tcPr marL="68580" marR="68580" marT="0" marB="0" anchor="b">
                    <a:lnL>
                      <a:noFill/>
                    </a:lnL>
                    <a:lnR>
                      <a:noFill/>
                    </a:lnR>
                    <a:lnT>
                      <a:noFill/>
                    </a:lnT>
                    <a:lnB>
                      <a:noFill/>
                    </a:lnB>
                    <a:solidFill>
                      <a:srgbClr val="FFFFFF"/>
                    </a:solidFill>
                  </a:tcPr>
                </a:tc>
                <a:tc>
                  <a:txBody>
                    <a:bodyPr/>
                    <a:lstStyle/>
                    <a:p>
                      <a:pPr>
                        <a:lnSpc>
                          <a:spcPct val="115000"/>
                        </a:lnSpc>
                        <a:spcAft>
                          <a:spcPts val="0"/>
                        </a:spcAft>
                      </a:pPr>
                      <a:r>
                        <a:rPr lang="ru-RU" sz="2000" dirty="0">
                          <a:solidFill>
                            <a:srgbClr val="000000"/>
                          </a:solidFill>
                          <a:effectLst/>
                          <a:latin typeface="Times New Roman" charset="0"/>
                          <a:ea typeface="Times New Roman" charset="0"/>
                          <a:cs typeface="Times New Roman" charset="0"/>
                        </a:rPr>
                        <a:t>291.88</a:t>
                      </a:r>
                      <a:endParaRPr lang="ru-RU" sz="2000" dirty="0">
                        <a:effectLst/>
                        <a:latin typeface="Calibri" charset="0"/>
                        <a:ea typeface="Times New Roman" charset="0"/>
                        <a:cs typeface="Times New Roman" charset="0"/>
                      </a:endParaRPr>
                    </a:p>
                  </a:txBody>
                  <a:tcPr marL="68580" marR="68580" marT="0" marB="0" anchor="ctr">
                    <a:lnL>
                      <a:noFill/>
                    </a:lnL>
                    <a:lnR>
                      <a:noFill/>
                    </a:lnR>
                    <a:lnT>
                      <a:noFill/>
                    </a:lnT>
                    <a:lnB>
                      <a:noFill/>
                    </a:lnB>
                    <a:solidFill>
                      <a:srgbClr val="FFFFFF"/>
                    </a:solidFill>
                  </a:tcPr>
                </a:tc>
                <a:tc>
                  <a:txBody>
                    <a:bodyPr/>
                    <a:lstStyle/>
                    <a:p>
                      <a:pPr>
                        <a:lnSpc>
                          <a:spcPct val="115000"/>
                        </a:lnSpc>
                        <a:spcAft>
                          <a:spcPts val="0"/>
                        </a:spcAft>
                      </a:pPr>
                      <a:r>
                        <a:rPr lang="ru-RU" sz="2000" dirty="0">
                          <a:solidFill>
                            <a:srgbClr val="000000"/>
                          </a:solidFill>
                          <a:effectLst/>
                          <a:latin typeface="Times New Roman" charset="0"/>
                          <a:ea typeface="Times New Roman" charset="0"/>
                          <a:cs typeface="Times New Roman" charset="0"/>
                        </a:rPr>
                        <a:t>574.7927</a:t>
                      </a:r>
                      <a:endParaRPr lang="ru-RU" sz="2000" dirty="0">
                        <a:effectLst/>
                        <a:latin typeface="Calibri" charset="0"/>
                        <a:ea typeface="Times New Roman" charset="0"/>
                        <a:cs typeface="Times New Roman" charset="0"/>
                      </a:endParaRPr>
                    </a:p>
                  </a:txBody>
                  <a:tcPr marL="68580" marR="68580" marT="0" marB="0" anchor="ctr">
                    <a:lnL>
                      <a:noFill/>
                    </a:lnL>
                    <a:lnR>
                      <a:noFill/>
                    </a:lnR>
                    <a:lnT>
                      <a:noFill/>
                    </a:lnT>
                    <a:lnB>
                      <a:noFill/>
                    </a:lnB>
                    <a:solidFill>
                      <a:srgbClr val="FFFFFF"/>
                    </a:solidFill>
                  </a:tcPr>
                </a:tc>
                <a:tc>
                  <a:txBody>
                    <a:bodyPr/>
                    <a:lstStyle/>
                    <a:p>
                      <a:pPr>
                        <a:lnSpc>
                          <a:spcPct val="115000"/>
                        </a:lnSpc>
                        <a:spcAft>
                          <a:spcPts val="0"/>
                        </a:spcAft>
                      </a:pPr>
                      <a:r>
                        <a:rPr lang="ru-RU" sz="2000">
                          <a:solidFill>
                            <a:srgbClr val="000000"/>
                          </a:solidFill>
                          <a:effectLst/>
                          <a:latin typeface="Times New Roman" charset="0"/>
                          <a:ea typeface="Times New Roman" charset="0"/>
                          <a:cs typeface="Times New Roman" charset="0"/>
                        </a:rPr>
                        <a:t>947.9404</a:t>
                      </a:r>
                      <a:endParaRPr lang="ru-RU" sz="2000">
                        <a:effectLst/>
                        <a:latin typeface="Calibri" charset="0"/>
                        <a:ea typeface="Times New Roman" charset="0"/>
                        <a:cs typeface="Times New Roman" charset="0"/>
                      </a:endParaRPr>
                    </a:p>
                  </a:txBody>
                  <a:tcPr marL="68580" marR="68580" marT="0" marB="0" anchor="ctr">
                    <a:lnL>
                      <a:noFill/>
                    </a:lnL>
                    <a:lnR>
                      <a:noFill/>
                    </a:lnR>
                    <a:lnT>
                      <a:noFill/>
                    </a:lnT>
                    <a:lnB>
                      <a:noFill/>
                    </a:lnB>
                    <a:solidFill>
                      <a:srgbClr val="FFFFFF"/>
                    </a:solidFill>
                  </a:tcPr>
                </a:tc>
              </a:tr>
              <a:tr h="544458">
                <a:tc>
                  <a:txBody>
                    <a:bodyPr/>
                    <a:lstStyle/>
                    <a:p>
                      <a:pPr>
                        <a:lnSpc>
                          <a:spcPct val="115000"/>
                        </a:lnSpc>
                        <a:spcAft>
                          <a:spcPts val="0"/>
                        </a:spcAft>
                      </a:pPr>
                      <a:r>
                        <a:rPr lang="ru-RU" sz="2000">
                          <a:solidFill>
                            <a:srgbClr val="000000"/>
                          </a:solidFill>
                          <a:effectLst/>
                          <a:latin typeface="Times New Roman" charset="0"/>
                          <a:ea typeface="Times New Roman" charset="0"/>
                          <a:cs typeface="Times New Roman" charset="0"/>
                        </a:rPr>
                        <a:t>s.d.</a:t>
                      </a:r>
                      <a:endParaRPr lang="ru-RU" sz="2000">
                        <a:effectLst/>
                        <a:latin typeface="Calibri" charset="0"/>
                        <a:ea typeface="Times New Roman" charset="0"/>
                        <a:cs typeface="Times New Roman" charset="0"/>
                      </a:endParaRPr>
                    </a:p>
                  </a:txBody>
                  <a:tcPr marL="68580" marR="68580" marT="0" marB="0" anchor="b">
                    <a:lnL>
                      <a:noFill/>
                    </a:lnL>
                    <a:lnR>
                      <a:noFill/>
                    </a:lnR>
                    <a:lnT>
                      <a:noFill/>
                    </a:lnT>
                    <a:lnB>
                      <a:noFill/>
                    </a:lnB>
                    <a:solidFill>
                      <a:srgbClr val="FFFFFF"/>
                    </a:solidFill>
                  </a:tcPr>
                </a:tc>
                <a:tc>
                  <a:txBody>
                    <a:bodyPr/>
                    <a:lstStyle/>
                    <a:p>
                      <a:pPr>
                        <a:lnSpc>
                          <a:spcPct val="115000"/>
                        </a:lnSpc>
                        <a:spcAft>
                          <a:spcPts val="0"/>
                        </a:spcAft>
                      </a:pPr>
                      <a:r>
                        <a:rPr lang="ru-RU" sz="2000">
                          <a:solidFill>
                            <a:srgbClr val="000000"/>
                          </a:solidFill>
                          <a:effectLst/>
                          <a:latin typeface="Times New Roman" charset="0"/>
                          <a:ea typeface="Times New Roman" charset="0"/>
                          <a:cs typeface="Times New Roman" charset="0"/>
                        </a:rPr>
                        <a:t>92.03124</a:t>
                      </a:r>
                      <a:endParaRPr lang="ru-RU" sz="2000">
                        <a:effectLst/>
                        <a:latin typeface="Calibri" charset="0"/>
                        <a:ea typeface="Times New Roman" charset="0"/>
                        <a:cs typeface="Times New Roman" charset="0"/>
                      </a:endParaRPr>
                    </a:p>
                  </a:txBody>
                  <a:tcPr marL="68580" marR="68580" marT="0" marB="0" anchor="ctr">
                    <a:lnL>
                      <a:noFill/>
                    </a:lnL>
                    <a:lnR>
                      <a:noFill/>
                    </a:lnR>
                    <a:lnT>
                      <a:noFill/>
                    </a:lnT>
                    <a:lnB>
                      <a:noFill/>
                    </a:lnB>
                    <a:solidFill>
                      <a:srgbClr val="FFFFFF"/>
                    </a:solidFill>
                  </a:tcPr>
                </a:tc>
                <a:tc>
                  <a:txBody>
                    <a:bodyPr/>
                    <a:lstStyle/>
                    <a:p>
                      <a:pPr>
                        <a:lnSpc>
                          <a:spcPct val="115000"/>
                        </a:lnSpc>
                        <a:spcAft>
                          <a:spcPts val="0"/>
                        </a:spcAft>
                      </a:pPr>
                      <a:r>
                        <a:rPr lang="ru-RU" sz="2000" dirty="0">
                          <a:solidFill>
                            <a:srgbClr val="000000"/>
                          </a:solidFill>
                          <a:effectLst/>
                          <a:latin typeface="Times New Roman" charset="0"/>
                          <a:ea typeface="Times New Roman" charset="0"/>
                          <a:cs typeface="Times New Roman" charset="0"/>
                        </a:rPr>
                        <a:t>159.857</a:t>
                      </a:r>
                      <a:endParaRPr lang="ru-RU" sz="2000" dirty="0">
                        <a:effectLst/>
                        <a:latin typeface="Calibri" charset="0"/>
                        <a:ea typeface="Times New Roman" charset="0"/>
                        <a:cs typeface="Times New Roman" charset="0"/>
                      </a:endParaRPr>
                    </a:p>
                  </a:txBody>
                  <a:tcPr marL="68580" marR="68580" marT="0" marB="0" anchor="ctr">
                    <a:lnL>
                      <a:noFill/>
                    </a:lnL>
                    <a:lnR>
                      <a:noFill/>
                    </a:lnR>
                    <a:lnT>
                      <a:noFill/>
                    </a:lnT>
                    <a:lnB>
                      <a:noFill/>
                    </a:lnB>
                    <a:solidFill>
                      <a:srgbClr val="FFFFFF"/>
                    </a:solidFill>
                  </a:tcPr>
                </a:tc>
                <a:tc>
                  <a:txBody>
                    <a:bodyPr/>
                    <a:lstStyle/>
                    <a:p>
                      <a:pPr>
                        <a:lnSpc>
                          <a:spcPct val="115000"/>
                        </a:lnSpc>
                        <a:spcAft>
                          <a:spcPts val="0"/>
                        </a:spcAft>
                      </a:pPr>
                      <a:r>
                        <a:rPr lang="ru-RU" sz="2000" dirty="0">
                          <a:solidFill>
                            <a:srgbClr val="000000"/>
                          </a:solidFill>
                          <a:effectLst/>
                          <a:latin typeface="Times New Roman" charset="0"/>
                          <a:ea typeface="Times New Roman" charset="0"/>
                          <a:cs typeface="Times New Roman" charset="0"/>
                        </a:rPr>
                        <a:t>210.8762</a:t>
                      </a:r>
                      <a:endParaRPr lang="ru-RU" sz="2000" dirty="0">
                        <a:effectLst/>
                        <a:latin typeface="Calibri" charset="0"/>
                        <a:ea typeface="Times New Roman" charset="0"/>
                        <a:cs typeface="Times New Roman" charset="0"/>
                      </a:endParaRPr>
                    </a:p>
                  </a:txBody>
                  <a:tcPr marL="68580" marR="68580" marT="0" marB="0" anchor="ctr">
                    <a:lnL>
                      <a:noFill/>
                    </a:lnL>
                    <a:lnR>
                      <a:noFill/>
                    </a:lnR>
                    <a:lnT>
                      <a:noFill/>
                    </a:lnT>
                    <a:lnB>
                      <a:noFill/>
                    </a:lnB>
                    <a:solidFill>
                      <a:srgbClr val="FFFFFF"/>
                    </a:solidFill>
                  </a:tcPr>
                </a:tc>
              </a:tr>
              <a:tr h="544458">
                <a:tc>
                  <a:txBody>
                    <a:bodyPr/>
                    <a:lstStyle/>
                    <a:p>
                      <a:pPr>
                        <a:lnSpc>
                          <a:spcPct val="115000"/>
                        </a:lnSpc>
                        <a:spcAft>
                          <a:spcPts val="0"/>
                        </a:spcAft>
                      </a:pPr>
                      <a:r>
                        <a:rPr lang="ru-RU" sz="2000">
                          <a:solidFill>
                            <a:srgbClr val="000000"/>
                          </a:solidFill>
                          <a:effectLst/>
                          <a:latin typeface="Times New Roman" charset="0"/>
                          <a:ea typeface="Times New Roman" charset="0"/>
                          <a:cs typeface="Times New Roman" charset="0"/>
                        </a:rPr>
                        <a:t>min</a:t>
                      </a:r>
                      <a:endParaRPr lang="ru-RU" sz="2000">
                        <a:effectLst/>
                        <a:latin typeface="Calibri" charset="0"/>
                        <a:ea typeface="Times New Roman" charset="0"/>
                        <a:cs typeface="Times New Roman" charset="0"/>
                      </a:endParaRPr>
                    </a:p>
                  </a:txBody>
                  <a:tcPr marL="68580" marR="68580" marT="0" marB="0" anchor="b">
                    <a:lnL>
                      <a:noFill/>
                    </a:lnL>
                    <a:lnR>
                      <a:noFill/>
                    </a:lnR>
                    <a:lnT>
                      <a:noFill/>
                    </a:lnT>
                    <a:lnB>
                      <a:noFill/>
                    </a:lnB>
                    <a:solidFill>
                      <a:srgbClr val="FFFFFF"/>
                    </a:solidFill>
                  </a:tcPr>
                </a:tc>
                <a:tc>
                  <a:txBody>
                    <a:bodyPr/>
                    <a:lstStyle/>
                    <a:p>
                      <a:pPr>
                        <a:lnSpc>
                          <a:spcPct val="115000"/>
                        </a:lnSpc>
                        <a:spcAft>
                          <a:spcPts val="0"/>
                        </a:spcAft>
                      </a:pPr>
                      <a:r>
                        <a:rPr lang="ru-RU" sz="2000">
                          <a:solidFill>
                            <a:srgbClr val="000000"/>
                          </a:solidFill>
                          <a:effectLst/>
                          <a:latin typeface="Times New Roman" charset="0"/>
                          <a:ea typeface="Times New Roman" charset="0"/>
                          <a:cs typeface="Times New Roman" charset="0"/>
                        </a:rPr>
                        <a:t>119.00</a:t>
                      </a:r>
                      <a:endParaRPr lang="ru-RU" sz="2000">
                        <a:effectLst/>
                        <a:latin typeface="Calibri" charset="0"/>
                        <a:ea typeface="Times New Roman" charset="0"/>
                        <a:cs typeface="Times New Roman" charset="0"/>
                      </a:endParaRPr>
                    </a:p>
                  </a:txBody>
                  <a:tcPr marL="68580" marR="68580" marT="0" marB="0" anchor="ctr">
                    <a:lnL>
                      <a:noFill/>
                    </a:lnL>
                    <a:lnR>
                      <a:noFill/>
                    </a:lnR>
                    <a:lnT>
                      <a:noFill/>
                    </a:lnT>
                    <a:lnB>
                      <a:noFill/>
                    </a:lnB>
                    <a:solidFill>
                      <a:srgbClr val="FFFFFF"/>
                    </a:solidFill>
                  </a:tcPr>
                </a:tc>
                <a:tc>
                  <a:txBody>
                    <a:bodyPr/>
                    <a:lstStyle/>
                    <a:p>
                      <a:pPr>
                        <a:lnSpc>
                          <a:spcPct val="115000"/>
                        </a:lnSpc>
                        <a:spcAft>
                          <a:spcPts val="0"/>
                        </a:spcAft>
                      </a:pPr>
                      <a:r>
                        <a:rPr lang="ru-RU" sz="2000">
                          <a:solidFill>
                            <a:srgbClr val="000000"/>
                          </a:solidFill>
                          <a:effectLst/>
                          <a:latin typeface="Times New Roman" charset="0"/>
                          <a:ea typeface="Times New Roman" charset="0"/>
                          <a:cs typeface="Times New Roman" charset="0"/>
                        </a:rPr>
                        <a:t>339.00</a:t>
                      </a:r>
                      <a:endParaRPr lang="ru-RU" sz="2000">
                        <a:effectLst/>
                        <a:latin typeface="Calibri" charset="0"/>
                        <a:ea typeface="Times New Roman" charset="0"/>
                        <a:cs typeface="Times New Roman" charset="0"/>
                      </a:endParaRPr>
                    </a:p>
                  </a:txBody>
                  <a:tcPr marL="68580" marR="68580" marT="0" marB="0" anchor="ctr">
                    <a:lnL>
                      <a:noFill/>
                    </a:lnL>
                    <a:lnR>
                      <a:noFill/>
                    </a:lnR>
                    <a:lnT>
                      <a:noFill/>
                    </a:lnT>
                    <a:lnB>
                      <a:noFill/>
                    </a:lnB>
                    <a:solidFill>
                      <a:srgbClr val="FFFFFF"/>
                    </a:solidFill>
                  </a:tcPr>
                </a:tc>
                <a:tc>
                  <a:txBody>
                    <a:bodyPr/>
                    <a:lstStyle/>
                    <a:p>
                      <a:pPr>
                        <a:lnSpc>
                          <a:spcPct val="115000"/>
                        </a:lnSpc>
                        <a:spcAft>
                          <a:spcPts val="0"/>
                        </a:spcAft>
                      </a:pPr>
                      <a:r>
                        <a:rPr lang="ru-RU" sz="2000" dirty="0">
                          <a:solidFill>
                            <a:srgbClr val="000000"/>
                          </a:solidFill>
                          <a:effectLst/>
                          <a:latin typeface="Times New Roman" charset="0"/>
                          <a:ea typeface="Times New Roman" charset="0"/>
                          <a:cs typeface="Times New Roman" charset="0"/>
                        </a:rPr>
                        <a:t>535.5</a:t>
                      </a:r>
                      <a:endParaRPr lang="ru-RU" sz="2000" dirty="0">
                        <a:effectLst/>
                        <a:latin typeface="Calibri" charset="0"/>
                        <a:ea typeface="Times New Roman" charset="0"/>
                        <a:cs typeface="Times New Roman" charset="0"/>
                      </a:endParaRPr>
                    </a:p>
                  </a:txBody>
                  <a:tcPr marL="68580" marR="68580" marT="0" marB="0" anchor="ctr">
                    <a:lnL>
                      <a:noFill/>
                    </a:lnL>
                    <a:lnR>
                      <a:noFill/>
                    </a:lnR>
                    <a:lnT>
                      <a:noFill/>
                    </a:lnT>
                    <a:lnB>
                      <a:noFill/>
                    </a:lnB>
                    <a:solidFill>
                      <a:srgbClr val="FFFFFF"/>
                    </a:solidFill>
                  </a:tcPr>
                </a:tc>
              </a:tr>
              <a:tr h="544458">
                <a:tc>
                  <a:txBody>
                    <a:bodyPr/>
                    <a:lstStyle/>
                    <a:p>
                      <a:pPr>
                        <a:lnSpc>
                          <a:spcPct val="115000"/>
                        </a:lnSpc>
                        <a:spcAft>
                          <a:spcPts val="0"/>
                        </a:spcAft>
                      </a:pPr>
                      <a:r>
                        <a:rPr lang="ru-RU" sz="2000">
                          <a:solidFill>
                            <a:srgbClr val="000000"/>
                          </a:solidFill>
                          <a:effectLst/>
                          <a:latin typeface="Times New Roman" charset="0"/>
                          <a:ea typeface="Times New Roman" charset="0"/>
                          <a:cs typeface="Times New Roman" charset="0"/>
                        </a:rPr>
                        <a:t>max</a:t>
                      </a:r>
                      <a:endParaRPr lang="ru-RU" sz="2000">
                        <a:effectLst/>
                        <a:latin typeface="Calibri" charset="0"/>
                        <a:ea typeface="Times New Roman" charset="0"/>
                        <a:cs typeface="Times New Roman" charset="0"/>
                      </a:endParaRPr>
                    </a:p>
                  </a:txBody>
                  <a:tcPr marL="68580" marR="68580" marT="0" marB="0" anchor="b">
                    <a:lnL>
                      <a:noFill/>
                    </a:lnL>
                    <a:lnR>
                      <a:noFill/>
                    </a:lnR>
                    <a:lnT>
                      <a:noFill/>
                    </a:lnT>
                    <a:lnB>
                      <a:noFill/>
                    </a:lnB>
                    <a:solidFill>
                      <a:srgbClr val="FFFFFF"/>
                    </a:solidFill>
                  </a:tcPr>
                </a:tc>
                <a:tc>
                  <a:txBody>
                    <a:bodyPr/>
                    <a:lstStyle/>
                    <a:p>
                      <a:pPr>
                        <a:lnSpc>
                          <a:spcPct val="115000"/>
                        </a:lnSpc>
                        <a:spcAft>
                          <a:spcPts val="0"/>
                        </a:spcAft>
                      </a:pPr>
                      <a:r>
                        <a:rPr lang="ru-RU" sz="2000">
                          <a:solidFill>
                            <a:srgbClr val="000000"/>
                          </a:solidFill>
                          <a:effectLst/>
                          <a:latin typeface="Times New Roman" charset="0"/>
                          <a:ea typeface="Times New Roman" charset="0"/>
                          <a:cs typeface="Times New Roman" charset="0"/>
                        </a:rPr>
                        <a:t>575.00</a:t>
                      </a:r>
                      <a:endParaRPr lang="ru-RU" sz="2000">
                        <a:effectLst/>
                        <a:latin typeface="Calibri" charset="0"/>
                        <a:ea typeface="Times New Roman" charset="0"/>
                        <a:cs typeface="Times New Roman" charset="0"/>
                      </a:endParaRPr>
                    </a:p>
                  </a:txBody>
                  <a:tcPr marL="68580" marR="68580" marT="0" marB="0" anchor="ctr">
                    <a:lnL>
                      <a:noFill/>
                    </a:lnL>
                    <a:lnR>
                      <a:noFill/>
                    </a:lnR>
                    <a:lnT>
                      <a:noFill/>
                    </a:lnT>
                    <a:lnB>
                      <a:noFill/>
                    </a:lnB>
                    <a:solidFill>
                      <a:srgbClr val="FFFFFF"/>
                    </a:solidFill>
                  </a:tcPr>
                </a:tc>
                <a:tc>
                  <a:txBody>
                    <a:bodyPr/>
                    <a:lstStyle/>
                    <a:p>
                      <a:pPr>
                        <a:lnSpc>
                          <a:spcPct val="115000"/>
                        </a:lnSpc>
                        <a:spcAft>
                          <a:spcPts val="0"/>
                        </a:spcAft>
                      </a:pPr>
                      <a:r>
                        <a:rPr lang="ru-RU" sz="2000">
                          <a:solidFill>
                            <a:srgbClr val="000000"/>
                          </a:solidFill>
                          <a:effectLst/>
                          <a:latin typeface="Times New Roman" charset="0"/>
                          <a:ea typeface="Times New Roman" charset="0"/>
                          <a:cs typeface="Times New Roman" charset="0"/>
                        </a:rPr>
                        <a:t>1127.00</a:t>
                      </a:r>
                      <a:endParaRPr lang="ru-RU" sz="2000">
                        <a:effectLst/>
                        <a:latin typeface="Calibri" charset="0"/>
                        <a:ea typeface="Times New Roman" charset="0"/>
                        <a:cs typeface="Times New Roman" charset="0"/>
                      </a:endParaRPr>
                    </a:p>
                  </a:txBody>
                  <a:tcPr marL="68580" marR="68580" marT="0" marB="0" anchor="ctr">
                    <a:lnL>
                      <a:noFill/>
                    </a:lnL>
                    <a:lnR>
                      <a:noFill/>
                    </a:lnR>
                    <a:lnT>
                      <a:noFill/>
                    </a:lnT>
                    <a:lnB>
                      <a:noFill/>
                    </a:lnB>
                    <a:solidFill>
                      <a:srgbClr val="FFFFFF"/>
                    </a:solidFill>
                  </a:tcPr>
                </a:tc>
                <a:tc>
                  <a:txBody>
                    <a:bodyPr/>
                    <a:lstStyle/>
                    <a:p>
                      <a:pPr>
                        <a:lnSpc>
                          <a:spcPct val="115000"/>
                        </a:lnSpc>
                        <a:spcAft>
                          <a:spcPts val="0"/>
                        </a:spcAft>
                      </a:pPr>
                      <a:r>
                        <a:rPr lang="ru-RU" sz="2000" dirty="0" smtClean="0">
                          <a:solidFill>
                            <a:srgbClr val="000000"/>
                          </a:solidFill>
                          <a:effectLst/>
                          <a:latin typeface="Times New Roman" charset="0"/>
                          <a:ea typeface="Times New Roman" charset="0"/>
                          <a:cs typeface="Times New Roman" charset="0"/>
                        </a:rPr>
                        <a:t>1436.00</a:t>
                      </a:r>
                      <a:endParaRPr lang="ru-RU" sz="2000" dirty="0">
                        <a:effectLst/>
                        <a:latin typeface="Calibri" charset="0"/>
                        <a:ea typeface="Times New Roman" charset="0"/>
                        <a:cs typeface="Times New Roman" charset="0"/>
                      </a:endParaRPr>
                    </a:p>
                  </a:txBody>
                  <a:tcPr marL="68580" marR="68580" marT="0" marB="0" anchor="ctr">
                    <a:lnL>
                      <a:noFill/>
                    </a:lnL>
                    <a:lnR>
                      <a:noFill/>
                    </a:lnR>
                    <a:lnT>
                      <a:noFill/>
                    </a:lnT>
                    <a:lnB>
                      <a:noFill/>
                    </a:lnB>
                    <a:solidFill>
                      <a:srgbClr val="FFFFFF"/>
                    </a:solidFill>
                  </a:tcPr>
                </a:tc>
              </a:tr>
            </a:tbl>
          </a:graphicData>
        </a:graphic>
      </p:graphicFrame>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rtlCol="0">
            <a:normAutofit fontScale="90000"/>
          </a:bodyPr>
          <a:lstStyle/>
          <a:p>
            <a:pPr algn="ctr" fontAlgn="auto">
              <a:spcAft>
                <a:spcPts val="0"/>
              </a:spcAft>
              <a:defRPr/>
            </a:pPr>
            <a:r>
              <a:rPr lang="en-US" b="1" dirty="0" smtClean="0"/>
              <a:t>Step</a:t>
            </a:r>
            <a:r>
              <a:rPr lang="ru-RU" b="1" dirty="0" smtClean="0"/>
              <a:t> </a:t>
            </a:r>
            <a:r>
              <a:rPr lang="ru-RU" b="1" dirty="0"/>
              <a:t>2 </a:t>
            </a:r>
            <a:r>
              <a:rPr lang="ru-RU" b="1" dirty="0" err="1"/>
              <a:t>of</a:t>
            </a:r>
            <a:r>
              <a:rPr lang="ru-RU" b="1" dirty="0"/>
              <a:t> </a:t>
            </a:r>
            <a:r>
              <a:rPr lang="ru-RU" b="1" dirty="0" err="1"/>
              <a:t>analysis</a:t>
            </a:r>
            <a:r>
              <a:rPr lang="ru-RU" b="1" dirty="0"/>
              <a:t> </a:t>
            </a:r>
            <a:r>
              <a:rPr lang="ru-RU" b="1" dirty="0" smtClean="0"/>
              <a:t>– </a:t>
            </a:r>
            <a:r>
              <a:rPr lang="en-US" b="1" dirty="0" err="1" smtClean="0"/>
              <a:t>es</a:t>
            </a:r>
            <a:r>
              <a:rPr lang="ru-RU" b="1" dirty="0" err="1" smtClean="0"/>
              <a:t>t</a:t>
            </a:r>
            <a:r>
              <a:rPr lang="en-US" b="1" smtClean="0"/>
              <a:t>imating</a:t>
            </a:r>
            <a:r>
              <a:rPr lang="en-US" b="1" dirty="0" smtClean="0"/>
              <a:t> </a:t>
            </a:r>
            <a:r>
              <a:rPr lang="ru-RU" b="1" dirty="0" err="1" smtClean="0"/>
              <a:t>the</a:t>
            </a:r>
            <a:r>
              <a:rPr lang="ru-RU" b="1" dirty="0" smtClean="0"/>
              <a:t> </a:t>
            </a:r>
            <a:r>
              <a:rPr lang="ru-RU" b="1" dirty="0" err="1"/>
              <a:t>degree</a:t>
            </a:r>
            <a:r>
              <a:rPr lang="ru-RU" b="1" dirty="0"/>
              <a:t> </a:t>
            </a:r>
            <a:r>
              <a:rPr lang="ru-RU" b="1" dirty="0" err="1"/>
              <a:t>of</a:t>
            </a:r>
            <a:r>
              <a:rPr lang="ru-RU" b="1" dirty="0"/>
              <a:t> </a:t>
            </a:r>
            <a:r>
              <a:rPr lang="ru-RU" b="1" dirty="0" err="1"/>
              <a:t>differentiation</a:t>
            </a:r>
            <a:r>
              <a:rPr lang="ru-RU" b="1" dirty="0"/>
              <a:t> </a:t>
            </a:r>
            <a:r>
              <a:rPr lang="ru-RU" dirty="0"/>
              <a:t/>
            </a:r>
            <a:br>
              <a:rPr lang="ru-RU" dirty="0"/>
            </a:br>
            <a:endParaRPr lang="ru-RU" dirty="0"/>
          </a:p>
        </p:txBody>
      </p:sp>
      <p:sp>
        <p:nvSpPr>
          <p:cNvPr id="34818" name="Объект 2"/>
          <p:cNvSpPr>
            <a:spLocks noGrp="1"/>
          </p:cNvSpPr>
          <p:nvPr>
            <p:ph idx="1"/>
          </p:nvPr>
        </p:nvSpPr>
        <p:spPr/>
        <p:txBody>
          <a:bodyPr/>
          <a:lstStyle/>
          <a:p>
            <a:r>
              <a:rPr lang="ru-RU" smtClean="0"/>
              <a:t>The next task of the study was to </a:t>
            </a:r>
            <a:r>
              <a:rPr lang="en-US" smtClean="0"/>
              <a:t>estimate</a:t>
            </a:r>
            <a:r>
              <a:rPr lang="ru-RU" smtClean="0"/>
              <a:t> the degree of peasants stratification in particular </a:t>
            </a:r>
            <a:r>
              <a:rPr lang="en-US" smtClean="0"/>
              <a:t>region</a:t>
            </a:r>
            <a:r>
              <a:rPr lang="ru-RU" smtClean="0"/>
              <a:t>. To estimate the inequality, the following indicators were chosen: </a:t>
            </a:r>
          </a:p>
          <a:p>
            <a:r>
              <a:rPr lang="ru-RU" b="1" smtClean="0"/>
              <a:t>Gini index</a:t>
            </a:r>
            <a:r>
              <a:rPr lang="ru-RU" smtClean="0"/>
              <a:t>, which is the ratio of the area under Lorentz curve to the triangle area under the curve at full equality</a:t>
            </a:r>
          </a:p>
          <a:p>
            <a:r>
              <a:rPr lang="ru-RU" smtClean="0"/>
              <a:t> </a:t>
            </a:r>
            <a:r>
              <a:rPr lang="ru-RU" b="1" smtClean="0"/>
              <a:t>R/P 10% </a:t>
            </a:r>
            <a:r>
              <a:rPr lang="ru-RU" smtClean="0"/>
              <a:t>showing how many times the amount of the resource of 10% of the most affluent farms exceeds the amount of the resource of 10 % of the poorest </a:t>
            </a:r>
            <a:r>
              <a:rPr lang="en-US" smtClean="0"/>
              <a:t>ones</a:t>
            </a:r>
            <a:r>
              <a:rPr lang="ru-RU" smtClean="0"/>
              <a:t>. </a:t>
            </a:r>
          </a:p>
          <a:p>
            <a:endParaRPr lang="ru-RU" smtClean="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139700"/>
          </a:xfrm>
        </p:spPr>
        <p:txBody>
          <a:bodyPr rtlCol="0">
            <a:normAutofit fontScale="90000"/>
          </a:bodyPr>
          <a:lstStyle/>
          <a:p>
            <a:pPr fontAlgn="auto">
              <a:spcAft>
                <a:spcPts val="0"/>
              </a:spcAft>
              <a:defRPr/>
            </a:pPr>
            <a:endParaRPr lang="ru-RU"/>
          </a:p>
        </p:txBody>
      </p:sp>
      <p:graphicFrame>
        <p:nvGraphicFramePr>
          <p:cNvPr id="4" name="Объект 3"/>
          <p:cNvGraphicFramePr>
            <a:graphicFrameLocks noGrp="1"/>
          </p:cNvGraphicFramePr>
          <p:nvPr>
            <p:ph idx="1"/>
          </p:nvPr>
        </p:nvGraphicFramePr>
        <p:xfrm>
          <a:off x="1676400" y="258763"/>
          <a:ext cx="8991599" cy="6886499"/>
        </p:xfrm>
        <a:graphic>
          <a:graphicData uri="http://schemas.openxmlformats.org/drawingml/2006/table">
            <a:tbl>
              <a:tblPr firstRow="1" firstCol="1" bandRow="1"/>
              <a:tblGrid>
                <a:gridCol w="2492503"/>
                <a:gridCol w="2492503"/>
                <a:gridCol w="4006593"/>
              </a:tblGrid>
              <a:tr h="678131">
                <a:tc>
                  <a:txBody>
                    <a:bodyPr/>
                    <a:lstStyle/>
                    <a:p>
                      <a:pPr algn="r">
                        <a:lnSpc>
                          <a:spcPct val="115000"/>
                        </a:lnSpc>
                        <a:spcAft>
                          <a:spcPts val="1000"/>
                        </a:spcAft>
                      </a:pPr>
                      <a:r>
                        <a:rPr lang="ru-RU" sz="1600" b="1" dirty="0">
                          <a:effectLst/>
                          <a:latin typeface="Times New Roman" charset="0"/>
                          <a:ea typeface="Times New Roman" charset="0"/>
                          <a:cs typeface="Times New Roman" charset="0"/>
                        </a:rPr>
                        <a:t/>
                      </a:r>
                      <a:br>
                        <a:rPr lang="ru-RU" sz="1600" b="1" dirty="0">
                          <a:effectLst/>
                          <a:latin typeface="Times New Roman" charset="0"/>
                          <a:ea typeface="Times New Roman" charset="0"/>
                          <a:cs typeface="Times New Roman" charset="0"/>
                        </a:rPr>
                      </a:br>
                      <a:r>
                        <a:rPr lang="ru-RU" sz="1600" b="1" dirty="0" err="1">
                          <a:solidFill>
                            <a:srgbClr val="212121"/>
                          </a:solidFill>
                          <a:effectLst/>
                          <a:latin typeface="Times New Roman" charset="0"/>
                          <a:ea typeface="Times New Roman" charset="0"/>
                          <a:cs typeface="Times New Roman" charset="0"/>
                        </a:rPr>
                        <a:t>Resource</a:t>
                      </a:r>
                      <a:r>
                        <a:rPr lang="ru-RU" sz="1600" b="1" dirty="0">
                          <a:solidFill>
                            <a:srgbClr val="212121"/>
                          </a:solidFill>
                          <a:effectLst/>
                          <a:latin typeface="Times New Roman" charset="0"/>
                          <a:ea typeface="Times New Roman" charset="0"/>
                          <a:cs typeface="Times New Roman" charset="0"/>
                        </a:rPr>
                        <a:t> </a:t>
                      </a:r>
                      <a:endParaRPr lang="ru-RU" sz="1600" dirty="0">
                        <a:effectLst/>
                        <a:latin typeface="Calibri" charset="0"/>
                        <a:ea typeface="Times New Roman" charset="0"/>
                        <a:cs typeface="Times New Roman" charset="0"/>
                      </a:endParaRPr>
                    </a:p>
                  </a:txBody>
                  <a:tcPr marL="52613" marR="5261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r">
                        <a:lnSpc>
                          <a:spcPct val="115000"/>
                        </a:lnSpc>
                        <a:spcAft>
                          <a:spcPts val="1000"/>
                        </a:spcAft>
                      </a:pPr>
                      <a:r>
                        <a:rPr lang="ru-RU" sz="1600" b="1" dirty="0">
                          <a:effectLst/>
                          <a:latin typeface="Times New Roman" charset="0"/>
                          <a:ea typeface="Times New Roman" charset="0"/>
                          <a:cs typeface="Times New Roman" charset="0"/>
                        </a:rPr>
                        <a:t/>
                      </a:r>
                      <a:br>
                        <a:rPr lang="ru-RU" sz="1600" b="1" dirty="0">
                          <a:effectLst/>
                          <a:latin typeface="Times New Roman" charset="0"/>
                          <a:ea typeface="Times New Roman" charset="0"/>
                          <a:cs typeface="Times New Roman" charset="0"/>
                        </a:rPr>
                      </a:br>
                      <a:r>
                        <a:rPr lang="ru-RU" sz="1600" b="1" dirty="0" err="1">
                          <a:solidFill>
                            <a:srgbClr val="212121"/>
                          </a:solidFill>
                          <a:effectLst/>
                          <a:latin typeface="Times New Roman" charset="0"/>
                          <a:ea typeface="Times New Roman" charset="0"/>
                          <a:cs typeface="Times New Roman" charset="0"/>
                        </a:rPr>
                        <a:t>Gini</a:t>
                      </a:r>
                      <a:r>
                        <a:rPr lang="ru-RU" sz="1600" b="1" dirty="0">
                          <a:solidFill>
                            <a:srgbClr val="212121"/>
                          </a:solidFill>
                          <a:effectLst/>
                          <a:latin typeface="Times New Roman" charset="0"/>
                          <a:ea typeface="Times New Roman" charset="0"/>
                          <a:cs typeface="Times New Roman" charset="0"/>
                        </a:rPr>
                        <a:t> </a:t>
                      </a:r>
                      <a:r>
                        <a:rPr lang="ru-RU" sz="1600" b="1" dirty="0" err="1">
                          <a:solidFill>
                            <a:srgbClr val="212121"/>
                          </a:solidFill>
                          <a:effectLst/>
                          <a:latin typeface="Times New Roman" charset="0"/>
                          <a:ea typeface="Times New Roman" charset="0"/>
                          <a:cs typeface="Times New Roman" charset="0"/>
                        </a:rPr>
                        <a:t>Index</a:t>
                      </a:r>
                      <a:r>
                        <a:rPr lang="ru-RU" sz="1600" b="1" dirty="0">
                          <a:solidFill>
                            <a:srgbClr val="212121"/>
                          </a:solidFill>
                          <a:effectLst/>
                          <a:latin typeface="Times New Roman" charset="0"/>
                          <a:ea typeface="Times New Roman" charset="0"/>
                          <a:cs typeface="Times New Roman" charset="0"/>
                        </a:rPr>
                        <a:t> </a:t>
                      </a:r>
                      <a:endParaRPr lang="ru-RU" sz="1600" dirty="0">
                        <a:effectLst/>
                        <a:latin typeface="Calibri" charset="0"/>
                        <a:ea typeface="Times New Roman" charset="0"/>
                        <a:cs typeface="Times New Roman" charset="0"/>
                      </a:endParaRPr>
                    </a:p>
                  </a:txBody>
                  <a:tcPr marL="52613" marR="5261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r">
                        <a:lnSpc>
                          <a:spcPct val="115000"/>
                        </a:lnSpc>
                        <a:spcAft>
                          <a:spcPts val="1000"/>
                        </a:spcAft>
                      </a:pPr>
                      <a:r>
                        <a:rPr lang="ru-RU" sz="1600" b="1">
                          <a:effectLst/>
                          <a:latin typeface="Times New Roman" charset="0"/>
                          <a:ea typeface="Times New Roman" charset="0"/>
                          <a:cs typeface="Times New Roman" charset="0"/>
                        </a:rPr>
                        <a:t/>
                      </a:r>
                      <a:br>
                        <a:rPr lang="ru-RU" sz="1600" b="1">
                          <a:effectLst/>
                          <a:latin typeface="Times New Roman" charset="0"/>
                          <a:ea typeface="Times New Roman" charset="0"/>
                          <a:cs typeface="Times New Roman" charset="0"/>
                        </a:rPr>
                      </a:br>
                      <a:r>
                        <a:rPr lang="ru-RU" sz="1600" b="1">
                          <a:solidFill>
                            <a:srgbClr val="212121"/>
                          </a:solidFill>
                          <a:effectLst/>
                          <a:latin typeface="Times New Roman" charset="0"/>
                          <a:ea typeface="Times New Roman" charset="0"/>
                          <a:cs typeface="Times New Roman" charset="0"/>
                        </a:rPr>
                        <a:t>	R/P 10% of differentiation</a:t>
                      </a:r>
                      <a:endParaRPr lang="ru-RU" sz="1600">
                        <a:effectLst/>
                        <a:latin typeface="Calibri" charset="0"/>
                        <a:ea typeface="Times New Roman" charset="0"/>
                        <a:cs typeface="Times New Roman" charset="0"/>
                      </a:endParaRPr>
                    </a:p>
                  </a:txBody>
                  <a:tcPr marL="52613" marR="5261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452088">
                <a:tc>
                  <a:txBody>
                    <a:bodyPr/>
                    <a:lstStyle/>
                    <a:p>
                      <a:pPr marL="0" marR="0" lvl="0" indent="0" algn="l" defTabSz="914400" rtl="0" eaLnBrk="1" fontAlgn="auto" latinLnBrk="0" hangingPunct="1">
                        <a:lnSpc>
                          <a:spcPct val="115000"/>
                        </a:lnSpc>
                        <a:spcBef>
                          <a:spcPts val="0"/>
                        </a:spcBef>
                        <a:spcAft>
                          <a:spcPts val="1000"/>
                        </a:spcAft>
                        <a:buClrTx/>
                        <a:buSzTx/>
                        <a:buFontTx/>
                        <a:buNone/>
                        <a:tabLst/>
                        <a:defRPr/>
                      </a:pPr>
                      <a:r>
                        <a:rPr lang="ru-RU" sz="1600" dirty="0" err="1">
                          <a:effectLst/>
                          <a:latin typeface="Times New Roman" charset="0"/>
                          <a:ea typeface="Times New Roman" charset="0"/>
                          <a:cs typeface="Times New Roman" charset="0"/>
                        </a:rPr>
                        <a:t>family</a:t>
                      </a:r>
                      <a:r>
                        <a:rPr lang="ru-RU" sz="1600" dirty="0">
                          <a:effectLst/>
                          <a:latin typeface="Times New Roman" charset="0"/>
                          <a:ea typeface="Times New Roman" charset="0"/>
                          <a:cs typeface="Times New Roman" charset="0"/>
                        </a:rPr>
                        <a:t> </a:t>
                      </a:r>
                      <a:r>
                        <a:rPr lang="ru-RU" sz="1600" dirty="0" err="1">
                          <a:effectLst/>
                          <a:latin typeface="Times New Roman" charset="0"/>
                          <a:ea typeface="Times New Roman" charset="0"/>
                          <a:cs typeface="Times New Roman" charset="0"/>
                        </a:rPr>
                        <a:t>workers</a:t>
                      </a:r>
                      <a:r>
                        <a:rPr lang="ru-RU" sz="1600" dirty="0">
                          <a:effectLst/>
                          <a:latin typeface="Times New Roman" charset="0"/>
                          <a:ea typeface="Times New Roman" charset="0"/>
                          <a:cs typeface="Times New Roman" charset="0"/>
                        </a:rPr>
                        <a:t>, </a:t>
                      </a:r>
                      <a:r>
                        <a:rPr lang="en-US" sz="1600" dirty="0" smtClean="0">
                          <a:effectLst/>
                          <a:latin typeface="Times New Roman" panose="02020603050405020304" pitchFamily="18" charset="0"/>
                          <a:ea typeface="Calibri" panose="020F0502020204030204" pitchFamily="34" charset="0"/>
                        </a:rPr>
                        <a:t>conventional worker</a:t>
                      </a:r>
                      <a:endParaRPr lang="ru-RU" sz="1600" dirty="0">
                        <a:effectLst/>
                        <a:latin typeface="Calibri" charset="0"/>
                        <a:ea typeface="Times New Roman" charset="0"/>
                        <a:cs typeface="Times New Roman" charset="0"/>
                      </a:endParaRPr>
                    </a:p>
                  </a:txBody>
                  <a:tcPr marL="52613" marR="5261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ru-RU" sz="1600" dirty="0">
                          <a:solidFill>
                            <a:srgbClr val="000000"/>
                          </a:solidFill>
                          <a:effectLst/>
                          <a:latin typeface="Times New Roman" charset="0"/>
                          <a:ea typeface="Times New Roman" charset="0"/>
                          <a:cs typeface="Times New Roman" charset="0"/>
                        </a:rPr>
                        <a:t>0.242</a:t>
                      </a:r>
                      <a:endParaRPr lang="ru-RU" sz="1600" dirty="0">
                        <a:effectLst/>
                        <a:latin typeface="Calibri" charset="0"/>
                        <a:ea typeface="Times New Roman" charset="0"/>
                        <a:cs typeface="Times New Roman" charset="0"/>
                      </a:endParaRPr>
                    </a:p>
                  </a:txBody>
                  <a:tcPr marL="52613" marR="52613"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ru-RU" sz="1600">
                          <a:solidFill>
                            <a:srgbClr val="000000"/>
                          </a:solidFill>
                          <a:effectLst/>
                          <a:latin typeface="Times New Roman" charset="0"/>
                          <a:ea typeface="Times New Roman" charset="0"/>
                          <a:cs typeface="Times New Roman" charset="0"/>
                        </a:rPr>
                        <a:t>3.7</a:t>
                      </a:r>
                      <a:endParaRPr lang="ru-RU" sz="1600">
                        <a:effectLst/>
                        <a:latin typeface="Calibri" charset="0"/>
                        <a:ea typeface="Times New Roman" charset="0"/>
                        <a:cs typeface="Times New Roman" charset="0"/>
                      </a:endParaRPr>
                    </a:p>
                  </a:txBody>
                  <a:tcPr marL="52613" marR="52613"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452088">
                <a:tc>
                  <a:txBody>
                    <a:bodyPr/>
                    <a:lstStyle/>
                    <a:p>
                      <a:pPr marL="0" marR="0" lvl="0" indent="0" algn="l" defTabSz="914400" rtl="0" eaLnBrk="1" fontAlgn="auto" latinLnBrk="0" hangingPunct="1">
                        <a:lnSpc>
                          <a:spcPct val="115000"/>
                        </a:lnSpc>
                        <a:spcBef>
                          <a:spcPts val="0"/>
                        </a:spcBef>
                        <a:spcAft>
                          <a:spcPts val="1000"/>
                        </a:spcAft>
                        <a:buClrTx/>
                        <a:buSzTx/>
                        <a:buFontTx/>
                        <a:buNone/>
                        <a:tabLst/>
                        <a:defRPr/>
                      </a:pPr>
                      <a:r>
                        <a:rPr lang="ru-RU" sz="1600" dirty="0" err="1">
                          <a:effectLst/>
                          <a:latin typeface="Times New Roman" charset="0"/>
                          <a:ea typeface="Times New Roman" charset="0"/>
                          <a:cs typeface="Times New Roman" charset="0"/>
                        </a:rPr>
                        <a:t>hired</a:t>
                      </a:r>
                      <a:r>
                        <a:rPr lang="ru-RU" sz="1600" dirty="0">
                          <a:effectLst/>
                          <a:latin typeface="Times New Roman" charset="0"/>
                          <a:ea typeface="Times New Roman" charset="0"/>
                          <a:cs typeface="Times New Roman" charset="0"/>
                        </a:rPr>
                        <a:t> </a:t>
                      </a:r>
                      <a:r>
                        <a:rPr lang="ru-RU" sz="1600" dirty="0" err="1">
                          <a:effectLst/>
                          <a:latin typeface="Times New Roman" charset="0"/>
                          <a:ea typeface="Times New Roman" charset="0"/>
                          <a:cs typeface="Times New Roman" charset="0"/>
                        </a:rPr>
                        <a:t>workers</a:t>
                      </a:r>
                      <a:r>
                        <a:rPr lang="ru-RU" sz="1600" dirty="0">
                          <a:effectLst/>
                          <a:latin typeface="Times New Roman" charset="0"/>
                          <a:ea typeface="Times New Roman" charset="0"/>
                          <a:cs typeface="Times New Roman" charset="0"/>
                        </a:rPr>
                        <a:t>, </a:t>
                      </a:r>
                      <a:r>
                        <a:rPr lang="en-US" sz="1600" dirty="0" smtClean="0">
                          <a:effectLst/>
                          <a:latin typeface="Times New Roman" panose="02020603050405020304" pitchFamily="18" charset="0"/>
                          <a:ea typeface="Calibri" panose="020F0502020204030204" pitchFamily="34" charset="0"/>
                        </a:rPr>
                        <a:t>conventional worker</a:t>
                      </a:r>
                      <a:endParaRPr lang="ru-RU" sz="1600" dirty="0">
                        <a:effectLst/>
                        <a:latin typeface="Calibri" charset="0"/>
                        <a:ea typeface="Times New Roman" charset="0"/>
                        <a:cs typeface="Times New Roman" charset="0"/>
                      </a:endParaRPr>
                    </a:p>
                  </a:txBody>
                  <a:tcPr marL="52613" marR="5261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ru-RU" sz="1600" b="1" dirty="0">
                          <a:solidFill>
                            <a:srgbClr val="000000"/>
                          </a:solidFill>
                          <a:effectLst/>
                          <a:latin typeface="Times New Roman" charset="0"/>
                          <a:ea typeface="Times New Roman" charset="0"/>
                          <a:cs typeface="Times New Roman" charset="0"/>
                        </a:rPr>
                        <a:t>0.687</a:t>
                      </a:r>
                      <a:endParaRPr lang="ru-RU" sz="1600" b="1" dirty="0">
                        <a:effectLst/>
                        <a:latin typeface="Calibri" charset="0"/>
                        <a:ea typeface="Times New Roman" charset="0"/>
                        <a:cs typeface="Times New Roman" charset="0"/>
                      </a:endParaRPr>
                    </a:p>
                  </a:txBody>
                  <a:tcPr marL="52613" marR="52613"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ru-RU" sz="1600">
                          <a:solidFill>
                            <a:srgbClr val="000000"/>
                          </a:solidFill>
                          <a:effectLst/>
                          <a:latin typeface="Times New Roman" charset="0"/>
                          <a:ea typeface="Times New Roman" charset="0"/>
                          <a:cs typeface="Times New Roman" charset="0"/>
                        </a:rPr>
                        <a:t>-*</a:t>
                      </a:r>
                      <a:endParaRPr lang="ru-RU" sz="1600">
                        <a:effectLst/>
                        <a:latin typeface="Calibri" charset="0"/>
                        <a:ea typeface="Times New Roman" charset="0"/>
                        <a:cs typeface="Times New Roman" charset="0"/>
                      </a:endParaRPr>
                    </a:p>
                  </a:txBody>
                  <a:tcPr marL="52613" marR="52613"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452088">
                <a:tc>
                  <a:txBody>
                    <a:bodyPr/>
                    <a:lstStyle/>
                    <a:p>
                      <a:pPr>
                        <a:lnSpc>
                          <a:spcPct val="115000"/>
                        </a:lnSpc>
                        <a:spcAft>
                          <a:spcPts val="1000"/>
                        </a:spcAft>
                      </a:pPr>
                      <a:r>
                        <a:rPr lang="ru-RU" sz="1600" dirty="0" err="1">
                          <a:effectLst/>
                          <a:latin typeface="Times New Roman" charset="0"/>
                          <a:ea typeface="Times New Roman" charset="0"/>
                          <a:cs typeface="Times New Roman" charset="0"/>
                        </a:rPr>
                        <a:t>total</a:t>
                      </a:r>
                      <a:r>
                        <a:rPr lang="ru-RU" sz="1600" dirty="0">
                          <a:effectLst/>
                          <a:latin typeface="Times New Roman" charset="0"/>
                          <a:ea typeface="Times New Roman" charset="0"/>
                          <a:cs typeface="Times New Roman" charset="0"/>
                        </a:rPr>
                        <a:t> </a:t>
                      </a:r>
                      <a:r>
                        <a:rPr lang="ru-RU" sz="1600" dirty="0" err="1">
                          <a:effectLst/>
                          <a:latin typeface="Times New Roman" charset="0"/>
                          <a:ea typeface="Times New Roman" charset="0"/>
                          <a:cs typeface="Times New Roman" charset="0"/>
                        </a:rPr>
                        <a:t>used</a:t>
                      </a:r>
                      <a:r>
                        <a:rPr lang="ru-RU" sz="1600" dirty="0">
                          <a:effectLst/>
                          <a:latin typeface="Times New Roman" charset="0"/>
                          <a:ea typeface="Times New Roman" charset="0"/>
                          <a:cs typeface="Times New Roman" charset="0"/>
                        </a:rPr>
                        <a:t> </a:t>
                      </a:r>
                      <a:r>
                        <a:rPr lang="ru-RU" sz="1600" dirty="0" err="1">
                          <a:effectLst/>
                          <a:latin typeface="Times New Roman" charset="0"/>
                          <a:ea typeface="Times New Roman" charset="0"/>
                          <a:cs typeface="Times New Roman" charset="0"/>
                        </a:rPr>
                        <a:t>arable</a:t>
                      </a:r>
                      <a:r>
                        <a:rPr lang="ru-RU" sz="1600" dirty="0">
                          <a:effectLst/>
                          <a:latin typeface="Times New Roman" charset="0"/>
                          <a:ea typeface="Times New Roman" charset="0"/>
                          <a:cs typeface="Times New Roman" charset="0"/>
                        </a:rPr>
                        <a:t> </a:t>
                      </a:r>
                      <a:r>
                        <a:rPr lang="ru-RU" sz="1600" dirty="0" err="1">
                          <a:effectLst/>
                          <a:latin typeface="Times New Roman" charset="0"/>
                          <a:ea typeface="Times New Roman" charset="0"/>
                          <a:cs typeface="Times New Roman" charset="0"/>
                        </a:rPr>
                        <a:t>land</a:t>
                      </a:r>
                      <a:r>
                        <a:rPr lang="ru-RU" sz="1600" dirty="0">
                          <a:effectLst/>
                          <a:latin typeface="Times New Roman" charset="0"/>
                          <a:ea typeface="Times New Roman" charset="0"/>
                          <a:cs typeface="Times New Roman" charset="0"/>
                        </a:rPr>
                        <a:t>, </a:t>
                      </a:r>
                      <a:r>
                        <a:rPr lang="en-US" sz="1600" dirty="0" err="1" smtClean="0">
                          <a:effectLst/>
                          <a:latin typeface="Times New Roman" charset="0"/>
                          <a:ea typeface="Times New Roman" charset="0"/>
                          <a:cs typeface="Times New Roman" charset="0"/>
                        </a:rPr>
                        <a:t>dessiatinas</a:t>
                      </a:r>
                      <a:endParaRPr lang="ru-RU" sz="1600" dirty="0">
                        <a:effectLst/>
                        <a:latin typeface="Calibri" charset="0"/>
                        <a:ea typeface="Times New Roman" charset="0"/>
                        <a:cs typeface="Times New Roman" charset="0"/>
                      </a:endParaRPr>
                    </a:p>
                  </a:txBody>
                  <a:tcPr marL="52613" marR="5261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ru-RU" sz="1600" dirty="0">
                          <a:solidFill>
                            <a:srgbClr val="000000"/>
                          </a:solidFill>
                          <a:effectLst/>
                          <a:latin typeface="Times New Roman" charset="0"/>
                          <a:ea typeface="Times New Roman" charset="0"/>
                          <a:cs typeface="Times New Roman" charset="0"/>
                        </a:rPr>
                        <a:t>0.315</a:t>
                      </a:r>
                      <a:endParaRPr lang="ru-RU" sz="1600" dirty="0">
                        <a:effectLst/>
                        <a:latin typeface="Calibri" charset="0"/>
                        <a:ea typeface="Times New Roman" charset="0"/>
                        <a:cs typeface="Times New Roman" charset="0"/>
                      </a:endParaRPr>
                    </a:p>
                  </a:txBody>
                  <a:tcPr marL="52613" marR="52613"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ru-RU" sz="1600" dirty="0">
                          <a:solidFill>
                            <a:srgbClr val="000000"/>
                          </a:solidFill>
                          <a:effectLst/>
                          <a:latin typeface="Times New Roman" charset="0"/>
                          <a:ea typeface="Times New Roman" charset="0"/>
                          <a:cs typeface="Times New Roman" charset="0"/>
                        </a:rPr>
                        <a:t>4.9</a:t>
                      </a:r>
                      <a:endParaRPr lang="ru-RU" sz="1600" dirty="0">
                        <a:effectLst/>
                        <a:latin typeface="Calibri" charset="0"/>
                        <a:ea typeface="Times New Roman" charset="0"/>
                        <a:cs typeface="Times New Roman" charset="0"/>
                      </a:endParaRPr>
                    </a:p>
                  </a:txBody>
                  <a:tcPr marL="52613" marR="52613"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272512">
                <a:tc>
                  <a:txBody>
                    <a:bodyPr/>
                    <a:lstStyle/>
                    <a:p>
                      <a:pPr>
                        <a:lnSpc>
                          <a:spcPct val="115000"/>
                        </a:lnSpc>
                        <a:spcAft>
                          <a:spcPts val="1000"/>
                        </a:spcAft>
                      </a:pPr>
                      <a:r>
                        <a:rPr lang="ru-RU" sz="1600" dirty="0" err="1">
                          <a:effectLst/>
                          <a:latin typeface="Times New Roman" charset="0"/>
                          <a:ea typeface="Times New Roman" charset="0"/>
                          <a:cs typeface="Times New Roman" charset="0"/>
                        </a:rPr>
                        <a:t>arable</a:t>
                      </a:r>
                      <a:r>
                        <a:rPr lang="ru-RU" sz="1600" dirty="0">
                          <a:effectLst/>
                          <a:latin typeface="Times New Roman" charset="0"/>
                          <a:ea typeface="Times New Roman" charset="0"/>
                          <a:cs typeface="Times New Roman" charset="0"/>
                        </a:rPr>
                        <a:t> </a:t>
                      </a:r>
                      <a:r>
                        <a:rPr lang="ru-RU" sz="1600" dirty="0" err="1">
                          <a:effectLst/>
                          <a:latin typeface="Times New Roman" charset="0"/>
                          <a:ea typeface="Times New Roman" charset="0"/>
                          <a:cs typeface="Times New Roman" charset="0"/>
                        </a:rPr>
                        <a:t>land</a:t>
                      </a:r>
                      <a:r>
                        <a:rPr lang="ru-RU" sz="1600" dirty="0" smtClean="0">
                          <a:effectLst/>
                          <a:latin typeface="Times New Roman" charset="0"/>
                          <a:ea typeface="Times New Roman" charset="0"/>
                          <a:cs typeface="Times New Roman" charset="0"/>
                        </a:rPr>
                        <a:t>,</a:t>
                      </a:r>
                      <a:r>
                        <a:rPr lang="en-US" sz="1600" baseline="0" dirty="0" smtClean="0">
                          <a:effectLst/>
                          <a:latin typeface="Times New Roman" charset="0"/>
                          <a:ea typeface="Times New Roman" charset="0"/>
                          <a:cs typeface="Times New Roman" charset="0"/>
                        </a:rPr>
                        <a:t> </a:t>
                      </a:r>
                      <a:r>
                        <a:rPr lang="en-US" sz="1600" baseline="0" dirty="0" err="1" smtClean="0">
                          <a:effectLst/>
                          <a:latin typeface="Times New Roman" charset="0"/>
                          <a:ea typeface="Times New Roman" charset="0"/>
                          <a:cs typeface="Times New Roman" charset="0"/>
                        </a:rPr>
                        <a:t>dessiatinas</a:t>
                      </a:r>
                      <a:endParaRPr lang="ru-RU" sz="1600" dirty="0">
                        <a:effectLst/>
                        <a:latin typeface="Calibri" charset="0"/>
                        <a:ea typeface="Times New Roman" charset="0"/>
                        <a:cs typeface="Times New Roman" charset="0"/>
                      </a:endParaRPr>
                    </a:p>
                  </a:txBody>
                  <a:tcPr marL="52613" marR="5261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ru-RU" sz="1600" dirty="0">
                          <a:solidFill>
                            <a:srgbClr val="000000"/>
                          </a:solidFill>
                          <a:effectLst/>
                          <a:latin typeface="Times New Roman" charset="0"/>
                          <a:ea typeface="Times New Roman" charset="0"/>
                          <a:cs typeface="Times New Roman" charset="0"/>
                        </a:rPr>
                        <a:t>0.314</a:t>
                      </a:r>
                      <a:endParaRPr lang="ru-RU" sz="1600" dirty="0">
                        <a:effectLst/>
                        <a:latin typeface="Calibri" charset="0"/>
                        <a:ea typeface="Times New Roman" charset="0"/>
                        <a:cs typeface="Times New Roman" charset="0"/>
                      </a:endParaRPr>
                    </a:p>
                  </a:txBody>
                  <a:tcPr marL="52613" marR="52613"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ru-RU" sz="1600" dirty="0">
                          <a:solidFill>
                            <a:srgbClr val="000000"/>
                          </a:solidFill>
                          <a:effectLst/>
                          <a:latin typeface="Times New Roman" charset="0"/>
                          <a:ea typeface="Times New Roman" charset="0"/>
                          <a:cs typeface="Times New Roman" charset="0"/>
                        </a:rPr>
                        <a:t>4.6</a:t>
                      </a:r>
                      <a:endParaRPr lang="ru-RU" sz="1600" dirty="0">
                        <a:effectLst/>
                        <a:latin typeface="Calibri" charset="0"/>
                        <a:ea typeface="Times New Roman" charset="0"/>
                        <a:cs typeface="Times New Roman" charset="0"/>
                      </a:endParaRPr>
                    </a:p>
                  </a:txBody>
                  <a:tcPr marL="52613" marR="52613"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408768">
                <a:tc>
                  <a:txBody>
                    <a:bodyPr/>
                    <a:lstStyle/>
                    <a:p>
                      <a:pPr>
                        <a:lnSpc>
                          <a:spcPct val="115000"/>
                        </a:lnSpc>
                        <a:spcAft>
                          <a:spcPts val="1000"/>
                        </a:spcAft>
                      </a:pPr>
                      <a:r>
                        <a:rPr lang="ru-RU" sz="1600">
                          <a:effectLst/>
                          <a:latin typeface="Times New Roman" charset="0"/>
                          <a:ea typeface="Times New Roman" charset="0"/>
                          <a:cs typeface="Times New Roman" charset="0"/>
                        </a:rPr>
                        <a:t>cost of buildings, rubles</a:t>
                      </a:r>
                      <a:endParaRPr lang="ru-RU" sz="1600">
                        <a:effectLst/>
                        <a:latin typeface="Calibri" charset="0"/>
                        <a:ea typeface="Times New Roman" charset="0"/>
                        <a:cs typeface="Times New Roman" charset="0"/>
                      </a:endParaRPr>
                    </a:p>
                  </a:txBody>
                  <a:tcPr marL="52613" marR="5261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ru-RU" sz="1600">
                          <a:solidFill>
                            <a:srgbClr val="000000"/>
                          </a:solidFill>
                          <a:effectLst/>
                          <a:latin typeface="Times New Roman" charset="0"/>
                          <a:ea typeface="Times New Roman" charset="0"/>
                          <a:cs typeface="Times New Roman" charset="0"/>
                        </a:rPr>
                        <a:t>0.343</a:t>
                      </a:r>
                      <a:endParaRPr lang="ru-RU" sz="1600">
                        <a:effectLst/>
                        <a:latin typeface="Calibri" charset="0"/>
                        <a:ea typeface="Times New Roman" charset="0"/>
                        <a:cs typeface="Times New Roman" charset="0"/>
                      </a:endParaRPr>
                    </a:p>
                  </a:txBody>
                  <a:tcPr marL="52613" marR="52613"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ru-RU" sz="1600" dirty="0">
                          <a:solidFill>
                            <a:srgbClr val="000000"/>
                          </a:solidFill>
                          <a:effectLst/>
                          <a:latin typeface="Times New Roman" charset="0"/>
                          <a:ea typeface="Times New Roman" charset="0"/>
                          <a:cs typeface="Times New Roman" charset="0"/>
                        </a:rPr>
                        <a:t>4.3</a:t>
                      </a:r>
                      <a:endParaRPr lang="ru-RU" sz="1600" dirty="0">
                        <a:effectLst/>
                        <a:latin typeface="Calibri" charset="0"/>
                        <a:ea typeface="Times New Roman" charset="0"/>
                        <a:cs typeface="Times New Roman" charset="0"/>
                      </a:endParaRPr>
                    </a:p>
                  </a:txBody>
                  <a:tcPr marL="52613" marR="52613"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408768">
                <a:tc>
                  <a:txBody>
                    <a:bodyPr/>
                    <a:lstStyle/>
                    <a:p>
                      <a:pPr>
                        <a:lnSpc>
                          <a:spcPct val="115000"/>
                        </a:lnSpc>
                        <a:spcAft>
                          <a:spcPts val="1000"/>
                        </a:spcAft>
                      </a:pPr>
                      <a:r>
                        <a:rPr lang="ru-RU" sz="1600">
                          <a:effectLst/>
                          <a:latin typeface="Times New Roman" charset="0"/>
                          <a:ea typeface="Times New Roman" charset="0"/>
                          <a:cs typeface="Times New Roman" charset="0"/>
                        </a:rPr>
                        <a:t>cost of inventory, rubles</a:t>
                      </a:r>
                      <a:endParaRPr lang="ru-RU" sz="1600">
                        <a:effectLst/>
                        <a:latin typeface="Calibri" charset="0"/>
                        <a:ea typeface="Times New Roman" charset="0"/>
                        <a:cs typeface="Times New Roman" charset="0"/>
                      </a:endParaRPr>
                    </a:p>
                  </a:txBody>
                  <a:tcPr marL="52613" marR="5261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ru-RU" sz="1600" b="0" dirty="0">
                          <a:solidFill>
                            <a:srgbClr val="000000"/>
                          </a:solidFill>
                          <a:effectLst/>
                          <a:latin typeface="Times New Roman" charset="0"/>
                          <a:ea typeface="Times New Roman" charset="0"/>
                          <a:cs typeface="Times New Roman" charset="0"/>
                        </a:rPr>
                        <a:t>0.413</a:t>
                      </a:r>
                      <a:endParaRPr lang="ru-RU" sz="1600" b="0" dirty="0">
                        <a:effectLst/>
                        <a:latin typeface="Calibri" charset="0"/>
                        <a:ea typeface="Times New Roman" charset="0"/>
                        <a:cs typeface="Times New Roman" charset="0"/>
                      </a:endParaRPr>
                    </a:p>
                  </a:txBody>
                  <a:tcPr marL="52613" marR="52613"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ru-RU" sz="1600" dirty="0">
                          <a:solidFill>
                            <a:srgbClr val="000000"/>
                          </a:solidFill>
                          <a:effectLst/>
                          <a:latin typeface="Times New Roman" charset="0"/>
                          <a:ea typeface="Times New Roman" charset="0"/>
                          <a:cs typeface="Times New Roman" charset="0"/>
                        </a:rPr>
                        <a:t>6.7</a:t>
                      </a:r>
                      <a:endParaRPr lang="ru-RU" sz="1600" dirty="0">
                        <a:effectLst/>
                        <a:latin typeface="Calibri" charset="0"/>
                        <a:ea typeface="Times New Roman" charset="0"/>
                        <a:cs typeface="Times New Roman" charset="0"/>
                      </a:endParaRPr>
                    </a:p>
                  </a:txBody>
                  <a:tcPr marL="52613" marR="52613"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272512">
                <a:tc>
                  <a:txBody>
                    <a:bodyPr/>
                    <a:lstStyle/>
                    <a:p>
                      <a:pPr>
                        <a:lnSpc>
                          <a:spcPct val="115000"/>
                        </a:lnSpc>
                        <a:spcAft>
                          <a:spcPts val="1000"/>
                        </a:spcAft>
                      </a:pPr>
                      <a:r>
                        <a:rPr lang="ru-RU" sz="1600">
                          <a:effectLst/>
                          <a:latin typeface="Times New Roman" charset="0"/>
                          <a:ea typeface="Times New Roman" charset="0"/>
                          <a:cs typeface="Times New Roman" charset="0"/>
                        </a:rPr>
                        <a:t>number of horses</a:t>
                      </a:r>
                      <a:endParaRPr lang="ru-RU" sz="1600">
                        <a:effectLst/>
                        <a:latin typeface="Calibri" charset="0"/>
                        <a:ea typeface="Times New Roman" charset="0"/>
                        <a:cs typeface="Times New Roman" charset="0"/>
                      </a:endParaRPr>
                    </a:p>
                  </a:txBody>
                  <a:tcPr marL="52613" marR="5261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ru-RU" sz="1600">
                          <a:solidFill>
                            <a:srgbClr val="000000"/>
                          </a:solidFill>
                          <a:effectLst/>
                          <a:latin typeface="Times New Roman" charset="0"/>
                          <a:ea typeface="Times New Roman" charset="0"/>
                          <a:cs typeface="Times New Roman" charset="0"/>
                        </a:rPr>
                        <a:t>0.224</a:t>
                      </a:r>
                      <a:endParaRPr lang="ru-RU" sz="1600">
                        <a:effectLst/>
                        <a:latin typeface="Calibri" charset="0"/>
                        <a:ea typeface="Times New Roman" charset="0"/>
                        <a:cs typeface="Times New Roman" charset="0"/>
                      </a:endParaRPr>
                    </a:p>
                  </a:txBody>
                  <a:tcPr marL="52613" marR="52613"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ru-RU" sz="1600" dirty="0">
                          <a:solidFill>
                            <a:srgbClr val="000000"/>
                          </a:solidFill>
                          <a:effectLst/>
                          <a:latin typeface="Times New Roman" charset="0"/>
                          <a:ea typeface="Times New Roman" charset="0"/>
                          <a:cs typeface="Times New Roman" charset="0"/>
                        </a:rPr>
                        <a:t>3.0</a:t>
                      </a:r>
                      <a:endParaRPr lang="ru-RU" sz="1600" dirty="0">
                        <a:effectLst/>
                        <a:latin typeface="Calibri" charset="0"/>
                        <a:ea typeface="Times New Roman" charset="0"/>
                        <a:cs typeface="Times New Roman" charset="0"/>
                      </a:endParaRPr>
                    </a:p>
                  </a:txBody>
                  <a:tcPr marL="52613" marR="52613"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272512">
                <a:tc>
                  <a:txBody>
                    <a:bodyPr/>
                    <a:lstStyle/>
                    <a:p>
                      <a:pPr>
                        <a:lnSpc>
                          <a:spcPct val="115000"/>
                        </a:lnSpc>
                        <a:spcAft>
                          <a:spcPts val="1000"/>
                        </a:spcAft>
                      </a:pPr>
                      <a:r>
                        <a:rPr lang="ru-RU" sz="1600">
                          <a:effectLst/>
                          <a:latin typeface="Times New Roman" charset="0"/>
                          <a:ea typeface="Times New Roman" charset="0"/>
                          <a:cs typeface="Times New Roman" charset="0"/>
                        </a:rPr>
                        <a:t>cost of horses, rubles</a:t>
                      </a:r>
                      <a:endParaRPr lang="ru-RU" sz="1600">
                        <a:effectLst/>
                        <a:latin typeface="Calibri" charset="0"/>
                        <a:ea typeface="Times New Roman" charset="0"/>
                        <a:cs typeface="Times New Roman" charset="0"/>
                      </a:endParaRPr>
                    </a:p>
                  </a:txBody>
                  <a:tcPr marL="52613" marR="5261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ru-RU" sz="1600">
                          <a:solidFill>
                            <a:srgbClr val="000000"/>
                          </a:solidFill>
                          <a:effectLst/>
                          <a:latin typeface="Times New Roman" charset="0"/>
                          <a:ea typeface="Times New Roman" charset="0"/>
                          <a:cs typeface="Times New Roman" charset="0"/>
                        </a:rPr>
                        <a:t>0.364</a:t>
                      </a:r>
                      <a:endParaRPr lang="ru-RU" sz="1600">
                        <a:effectLst/>
                        <a:latin typeface="Calibri" charset="0"/>
                        <a:ea typeface="Times New Roman" charset="0"/>
                        <a:cs typeface="Times New Roman" charset="0"/>
                      </a:endParaRPr>
                    </a:p>
                  </a:txBody>
                  <a:tcPr marL="52613" marR="52613"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ru-RU" sz="1600" dirty="0">
                          <a:solidFill>
                            <a:srgbClr val="000000"/>
                          </a:solidFill>
                          <a:effectLst/>
                          <a:latin typeface="Times New Roman" charset="0"/>
                          <a:ea typeface="Times New Roman" charset="0"/>
                          <a:cs typeface="Times New Roman" charset="0"/>
                        </a:rPr>
                        <a:t>5.0</a:t>
                      </a:r>
                      <a:endParaRPr lang="ru-RU" sz="1600" dirty="0">
                        <a:effectLst/>
                        <a:latin typeface="Calibri" charset="0"/>
                        <a:ea typeface="Times New Roman" charset="0"/>
                        <a:cs typeface="Times New Roman" charset="0"/>
                      </a:endParaRPr>
                    </a:p>
                  </a:txBody>
                  <a:tcPr marL="52613" marR="52613"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272512">
                <a:tc>
                  <a:txBody>
                    <a:bodyPr/>
                    <a:lstStyle/>
                    <a:p>
                      <a:pPr>
                        <a:lnSpc>
                          <a:spcPct val="115000"/>
                        </a:lnSpc>
                        <a:spcAft>
                          <a:spcPts val="1000"/>
                        </a:spcAft>
                      </a:pPr>
                      <a:r>
                        <a:rPr lang="ru-RU" sz="1600">
                          <a:effectLst/>
                          <a:latin typeface="Times New Roman" charset="0"/>
                          <a:ea typeface="Times New Roman" charset="0"/>
                          <a:cs typeface="Times New Roman" charset="0"/>
                        </a:rPr>
                        <a:t>number of cows</a:t>
                      </a:r>
                      <a:endParaRPr lang="ru-RU" sz="1600">
                        <a:effectLst/>
                        <a:latin typeface="Calibri" charset="0"/>
                        <a:ea typeface="Times New Roman" charset="0"/>
                        <a:cs typeface="Times New Roman" charset="0"/>
                      </a:endParaRPr>
                    </a:p>
                  </a:txBody>
                  <a:tcPr marL="52613" marR="5261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ru-RU" sz="1600">
                          <a:solidFill>
                            <a:srgbClr val="000000"/>
                          </a:solidFill>
                          <a:effectLst/>
                          <a:latin typeface="Times New Roman" charset="0"/>
                          <a:ea typeface="Times New Roman" charset="0"/>
                          <a:cs typeface="Times New Roman" charset="0"/>
                        </a:rPr>
                        <a:t>0.237</a:t>
                      </a:r>
                      <a:endParaRPr lang="ru-RU" sz="1600">
                        <a:effectLst/>
                        <a:latin typeface="Calibri" charset="0"/>
                        <a:ea typeface="Times New Roman" charset="0"/>
                        <a:cs typeface="Times New Roman" charset="0"/>
                      </a:endParaRPr>
                    </a:p>
                  </a:txBody>
                  <a:tcPr marL="52613" marR="52613"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ru-RU" sz="1600" dirty="0">
                          <a:solidFill>
                            <a:srgbClr val="000000"/>
                          </a:solidFill>
                          <a:effectLst/>
                          <a:latin typeface="Times New Roman" charset="0"/>
                          <a:ea typeface="Times New Roman" charset="0"/>
                          <a:cs typeface="Times New Roman" charset="0"/>
                        </a:rPr>
                        <a:t>2.0</a:t>
                      </a:r>
                      <a:endParaRPr lang="ru-RU" sz="1600" dirty="0">
                        <a:effectLst/>
                        <a:latin typeface="Calibri" charset="0"/>
                        <a:ea typeface="Times New Roman" charset="0"/>
                        <a:cs typeface="Times New Roman" charset="0"/>
                      </a:endParaRPr>
                    </a:p>
                  </a:txBody>
                  <a:tcPr marL="52613" marR="52613"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272512">
                <a:tc>
                  <a:txBody>
                    <a:bodyPr/>
                    <a:lstStyle/>
                    <a:p>
                      <a:pPr>
                        <a:lnSpc>
                          <a:spcPct val="115000"/>
                        </a:lnSpc>
                        <a:spcAft>
                          <a:spcPts val="1000"/>
                        </a:spcAft>
                      </a:pPr>
                      <a:r>
                        <a:rPr lang="ru-RU" sz="1600">
                          <a:effectLst/>
                          <a:latin typeface="Times New Roman" charset="0"/>
                          <a:ea typeface="Times New Roman" charset="0"/>
                          <a:cs typeface="Times New Roman" charset="0"/>
                        </a:rPr>
                        <a:t>cost of cows, rubles</a:t>
                      </a:r>
                      <a:endParaRPr lang="ru-RU" sz="1600">
                        <a:effectLst/>
                        <a:latin typeface="Calibri" charset="0"/>
                        <a:ea typeface="Times New Roman" charset="0"/>
                        <a:cs typeface="Times New Roman" charset="0"/>
                      </a:endParaRPr>
                    </a:p>
                  </a:txBody>
                  <a:tcPr marL="52613" marR="5261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ru-RU" sz="1600">
                          <a:solidFill>
                            <a:srgbClr val="000000"/>
                          </a:solidFill>
                          <a:effectLst/>
                          <a:latin typeface="Times New Roman" charset="0"/>
                          <a:ea typeface="Times New Roman" charset="0"/>
                          <a:cs typeface="Times New Roman" charset="0"/>
                        </a:rPr>
                        <a:t>0.287</a:t>
                      </a:r>
                      <a:endParaRPr lang="ru-RU" sz="1600">
                        <a:effectLst/>
                        <a:latin typeface="Calibri" charset="0"/>
                        <a:ea typeface="Times New Roman" charset="0"/>
                        <a:cs typeface="Times New Roman" charset="0"/>
                      </a:endParaRPr>
                    </a:p>
                  </a:txBody>
                  <a:tcPr marL="52613" marR="52613"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ru-RU" sz="1600" dirty="0">
                          <a:solidFill>
                            <a:srgbClr val="000000"/>
                          </a:solidFill>
                          <a:effectLst/>
                          <a:latin typeface="Times New Roman" charset="0"/>
                          <a:ea typeface="Times New Roman" charset="0"/>
                          <a:cs typeface="Times New Roman" charset="0"/>
                        </a:rPr>
                        <a:t>3.3</a:t>
                      </a:r>
                      <a:endParaRPr lang="ru-RU" sz="1600" dirty="0">
                        <a:effectLst/>
                        <a:latin typeface="Calibri" charset="0"/>
                        <a:ea typeface="Times New Roman" charset="0"/>
                        <a:cs typeface="Times New Roman" charset="0"/>
                      </a:endParaRPr>
                    </a:p>
                  </a:txBody>
                  <a:tcPr marL="52613" marR="52613"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452088">
                <a:tc>
                  <a:txBody>
                    <a:bodyPr/>
                    <a:lstStyle/>
                    <a:p>
                      <a:pPr>
                        <a:lnSpc>
                          <a:spcPct val="115000"/>
                        </a:lnSpc>
                        <a:spcAft>
                          <a:spcPts val="1000"/>
                        </a:spcAft>
                      </a:pPr>
                      <a:r>
                        <a:rPr lang="ru-RU" sz="1600" dirty="0" err="1">
                          <a:effectLst/>
                          <a:latin typeface="Times New Roman" charset="0"/>
                          <a:ea typeface="Times New Roman" charset="0"/>
                          <a:cs typeface="Times New Roman" charset="0"/>
                        </a:rPr>
                        <a:t>cost</a:t>
                      </a:r>
                      <a:r>
                        <a:rPr lang="ru-RU" sz="1600" dirty="0">
                          <a:effectLst/>
                          <a:latin typeface="Times New Roman" charset="0"/>
                          <a:ea typeface="Times New Roman" charset="0"/>
                          <a:cs typeface="Times New Roman" charset="0"/>
                        </a:rPr>
                        <a:t> </a:t>
                      </a:r>
                      <a:r>
                        <a:rPr lang="ru-RU" sz="1600" dirty="0" err="1">
                          <a:effectLst/>
                          <a:latin typeface="Times New Roman" charset="0"/>
                          <a:ea typeface="Times New Roman" charset="0"/>
                          <a:cs typeface="Times New Roman" charset="0"/>
                        </a:rPr>
                        <a:t>of</a:t>
                      </a:r>
                      <a:r>
                        <a:rPr lang="ru-RU" sz="1600" dirty="0">
                          <a:effectLst/>
                          <a:latin typeface="Times New Roman" charset="0"/>
                          <a:ea typeface="Times New Roman" charset="0"/>
                          <a:cs typeface="Times New Roman" charset="0"/>
                        </a:rPr>
                        <a:t> </a:t>
                      </a:r>
                      <a:r>
                        <a:rPr lang="ru-RU" sz="1600" dirty="0" err="1">
                          <a:effectLst/>
                          <a:latin typeface="Times New Roman" charset="0"/>
                          <a:ea typeface="Times New Roman" charset="0"/>
                          <a:cs typeface="Times New Roman" charset="0"/>
                        </a:rPr>
                        <a:t>all</a:t>
                      </a:r>
                      <a:r>
                        <a:rPr lang="ru-RU" sz="1600" dirty="0">
                          <a:effectLst/>
                          <a:latin typeface="Times New Roman" charset="0"/>
                          <a:ea typeface="Times New Roman" charset="0"/>
                          <a:cs typeface="Times New Roman" charset="0"/>
                        </a:rPr>
                        <a:t> </a:t>
                      </a:r>
                      <a:r>
                        <a:rPr lang="ru-RU" sz="1600" dirty="0" err="1">
                          <a:effectLst/>
                          <a:latin typeface="Times New Roman" charset="0"/>
                          <a:ea typeface="Times New Roman" charset="0"/>
                          <a:cs typeface="Times New Roman" charset="0"/>
                        </a:rPr>
                        <a:t>livestock</a:t>
                      </a:r>
                      <a:r>
                        <a:rPr lang="ru-RU" sz="1600" dirty="0">
                          <a:effectLst/>
                          <a:latin typeface="Times New Roman" charset="0"/>
                          <a:ea typeface="Times New Roman" charset="0"/>
                          <a:cs typeface="Times New Roman" charset="0"/>
                        </a:rPr>
                        <a:t>, </a:t>
                      </a:r>
                      <a:r>
                        <a:rPr lang="ru-RU" sz="1600" dirty="0" err="1">
                          <a:effectLst/>
                          <a:latin typeface="Times New Roman" charset="0"/>
                          <a:ea typeface="Times New Roman" charset="0"/>
                          <a:cs typeface="Times New Roman" charset="0"/>
                        </a:rPr>
                        <a:t>rubles</a:t>
                      </a:r>
                      <a:endParaRPr lang="ru-RU" sz="1600" dirty="0">
                        <a:effectLst/>
                        <a:latin typeface="Calibri" charset="0"/>
                        <a:ea typeface="Times New Roman" charset="0"/>
                        <a:cs typeface="Times New Roman" charset="0"/>
                      </a:endParaRPr>
                    </a:p>
                  </a:txBody>
                  <a:tcPr marL="52613" marR="5261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ru-RU" sz="1600">
                          <a:solidFill>
                            <a:srgbClr val="000000"/>
                          </a:solidFill>
                          <a:effectLst/>
                          <a:latin typeface="Times New Roman" charset="0"/>
                          <a:ea typeface="Times New Roman" charset="0"/>
                          <a:cs typeface="Times New Roman" charset="0"/>
                        </a:rPr>
                        <a:t>0.327</a:t>
                      </a:r>
                      <a:endParaRPr lang="ru-RU" sz="1600">
                        <a:effectLst/>
                        <a:latin typeface="Calibri" charset="0"/>
                        <a:ea typeface="Times New Roman" charset="0"/>
                        <a:cs typeface="Times New Roman" charset="0"/>
                      </a:endParaRPr>
                    </a:p>
                  </a:txBody>
                  <a:tcPr marL="52613" marR="52613"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ru-RU" sz="1600" dirty="0">
                          <a:solidFill>
                            <a:srgbClr val="000000"/>
                          </a:solidFill>
                          <a:effectLst/>
                          <a:latin typeface="Times New Roman" charset="0"/>
                          <a:ea typeface="Times New Roman" charset="0"/>
                          <a:cs typeface="Times New Roman" charset="0"/>
                        </a:rPr>
                        <a:t>3.9</a:t>
                      </a:r>
                      <a:endParaRPr lang="ru-RU" sz="1600" dirty="0">
                        <a:effectLst/>
                        <a:latin typeface="Calibri" charset="0"/>
                        <a:ea typeface="Times New Roman" charset="0"/>
                        <a:cs typeface="Times New Roman" charset="0"/>
                      </a:endParaRPr>
                    </a:p>
                  </a:txBody>
                  <a:tcPr marL="52613" marR="52613"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272512">
                <a:tc>
                  <a:txBody>
                    <a:bodyPr/>
                    <a:lstStyle/>
                    <a:p>
                      <a:pPr>
                        <a:lnSpc>
                          <a:spcPct val="115000"/>
                        </a:lnSpc>
                        <a:spcAft>
                          <a:spcPts val="1000"/>
                        </a:spcAft>
                      </a:pPr>
                      <a:r>
                        <a:rPr lang="ru-RU" sz="1600">
                          <a:effectLst/>
                          <a:latin typeface="Times New Roman" charset="0"/>
                          <a:ea typeface="Times New Roman" charset="0"/>
                          <a:cs typeface="Times New Roman" charset="0"/>
                        </a:rPr>
                        <a:t>total income, rubles</a:t>
                      </a:r>
                      <a:endParaRPr lang="ru-RU" sz="1600">
                        <a:effectLst/>
                        <a:latin typeface="Calibri" charset="0"/>
                        <a:ea typeface="Times New Roman" charset="0"/>
                        <a:cs typeface="Times New Roman" charset="0"/>
                      </a:endParaRPr>
                    </a:p>
                  </a:txBody>
                  <a:tcPr marL="52613" marR="5261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ru-RU" sz="1600" b="1" dirty="0">
                          <a:solidFill>
                            <a:srgbClr val="000000"/>
                          </a:solidFill>
                          <a:effectLst/>
                          <a:latin typeface="Times New Roman" charset="0"/>
                          <a:ea typeface="Times New Roman" charset="0"/>
                          <a:cs typeface="Times New Roman" charset="0"/>
                        </a:rPr>
                        <a:t>0.434</a:t>
                      </a:r>
                      <a:endParaRPr lang="ru-RU" sz="1600" b="1" dirty="0">
                        <a:effectLst/>
                        <a:latin typeface="Calibri" charset="0"/>
                        <a:ea typeface="Times New Roman" charset="0"/>
                        <a:cs typeface="Times New Roman" charset="0"/>
                      </a:endParaRPr>
                    </a:p>
                  </a:txBody>
                  <a:tcPr marL="52613" marR="52613"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ru-RU" sz="1600" dirty="0">
                          <a:solidFill>
                            <a:srgbClr val="000000"/>
                          </a:solidFill>
                          <a:effectLst/>
                          <a:latin typeface="Times New Roman" charset="0"/>
                          <a:ea typeface="Times New Roman" charset="0"/>
                          <a:cs typeface="Times New Roman" charset="0"/>
                        </a:rPr>
                        <a:t>12.2</a:t>
                      </a:r>
                      <a:endParaRPr lang="ru-RU" sz="1600" dirty="0">
                        <a:effectLst/>
                        <a:latin typeface="Calibri" charset="0"/>
                        <a:ea typeface="Times New Roman" charset="0"/>
                        <a:cs typeface="Times New Roman" charset="0"/>
                      </a:endParaRPr>
                    </a:p>
                  </a:txBody>
                  <a:tcPr marL="52613" marR="52613"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452088">
                <a:tc>
                  <a:txBody>
                    <a:bodyPr/>
                    <a:lstStyle/>
                    <a:p>
                      <a:pPr>
                        <a:lnSpc>
                          <a:spcPct val="115000"/>
                        </a:lnSpc>
                        <a:spcAft>
                          <a:spcPts val="1000"/>
                        </a:spcAft>
                      </a:pPr>
                      <a:r>
                        <a:rPr lang="ru-RU" sz="1600" dirty="0" err="1">
                          <a:effectLst/>
                          <a:latin typeface="Times New Roman" charset="0"/>
                          <a:ea typeface="Times New Roman" charset="0"/>
                          <a:cs typeface="Times New Roman" charset="0"/>
                        </a:rPr>
                        <a:t>income</a:t>
                      </a:r>
                      <a:r>
                        <a:rPr lang="ru-RU" sz="1600" dirty="0">
                          <a:effectLst/>
                          <a:latin typeface="Times New Roman" charset="0"/>
                          <a:ea typeface="Times New Roman" charset="0"/>
                          <a:cs typeface="Times New Roman" charset="0"/>
                        </a:rPr>
                        <a:t> </a:t>
                      </a:r>
                      <a:r>
                        <a:rPr lang="ru-RU" sz="1600" dirty="0" err="1">
                          <a:effectLst/>
                          <a:latin typeface="Times New Roman" charset="0"/>
                          <a:ea typeface="Times New Roman" charset="0"/>
                          <a:cs typeface="Times New Roman" charset="0"/>
                        </a:rPr>
                        <a:t>from</a:t>
                      </a:r>
                      <a:r>
                        <a:rPr lang="ru-RU" sz="1600" dirty="0">
                          <a:effectLst/>
                          <a:latin typeface="Times New Roman" charset="0"/>
                          <a:ea typeface="Times New Roman" charset="0"/>
                          <a:cs typeface="Times New Roman" charset="0"/>
                        </a:rPr>
                        <a:t> </a:t>
                      </a:r>
                      <a:r>
                        <a:rPr lang="ru-RU" sz="1600" dirty="0" err="1">
                          <a:effectLst/>
                          <a:latin typeface="Times New Roman" charset="0"/>
                          <a:ea typeface="Times New Roman" charset="0"/>
                          <a:cs typeface="Times New Roman" charset="0"/>
                        </a:rPr>
                        <a:t>land</a:t>
                      </a:r>
                      <a:r>
                        <a:rPr lang="ru-RU" sz="1600" dirty="0">
                          <a:effectLst/>
                          <a:latin typeface="Times New Roman" charset="0"/>
                          <a:ea typeface="Times New Roman" charset="0"/>
                          <a:cs typeface="Times New Roman" charset="0"/>
                        </a:rPr>
                        <a:t>, </a:t>
                      </a:r>
                      <a:r>
                        <a:rPr lang="ru-RU" sz="1600" dirty="0" err="1">
                          <a:effectLst/>
                          <a:latin typeface="Times New Roman" charset="0"/>
                          <a:ea typeface="Times New Roman" charset="0"/>
                          <a:cs typeface="Times New Roman" charset="0"/>
                        </a:rPr>
                        <a:t>rubles</a:t>
                      </a:r>
                      <a:endParaRPr lang="ru-RU" sz="1600" dirty="0">
                        <a:effectLst/>
                        <a:latin typeface="Calibri" charset="0"/>
                        <a:ea typeface="Times New Roman" charset="0"/>
                        <a:cs typeface="Times New Roman" charset="0"/>
                      </a:endParaRPr>
                    </a:p>
                  </a:txBody>
                  <a:tcPr marL="52613" marR="5261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ru-RU" sz="1600" b="1" dirty="0">
                          <a:solidFill>
                            <a:srgbClr val="000000"/>
                          </a:solidFill>
                          <a:effectLst/>
                          <a:latin typeface="Times New Roman" charset="0"/>
                          <a:ea typeface="Times New Roman" charset="0"/>
                          <a:cs typeface="Times New Roman" charset="0"/>
                        </a:rPr>
                        <a:t>0.513</a:t>
                      </a:r>
                      <a:endParaRPr lang="ru-RU" sz="1600" b="1" dirty="0">
                        <a:effectLst/>
                        <a:latin typeface="Calibri" charset="0"/>
                        <a:ea typeface="Times New Roman" charset="0"/>
                        <a:cs typeface="Times New Roman" charset="0"/>
                      </a:endParaRPr>
                    </a:p>
                  </a:txBody>
                  <a:tcPr marL="52613" marR="52613"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ru-RU" sz="1600" dirty="0">
                          <a:solidFill>
                            <a:srgbClr val="000000"/>
                          </a:solidFill>
                          <a:effectLst/>
                          <a:latin typeface="Times New Roman" charset="0"/>
                          <a:ea typeface="Times New Roman" charset="0"/>
                          <a:cs typeface="Times New Roman" charset="0"/>
                        </a:rPr>
                        <a:t>17.7</a:t>
                      </a:r>
                      <a:endParaRPr lang="ru-RU" sz="1600" dirty="0">
                        <a:effectLst/>
                        <a:latin typeface="Calibri" charset="0"/>
                        <a:ea typeface="Times New Roman" charset="0"/>
                        <a:cs typeface="Times New Roman" charset="0"/>
                      </a:endParaRPr>
                    </a:p>
                  </a:txBody>
                  <a:tcPr marL="52613" marR="52613"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452088">
                <a:tc>
                  <a:txBody>
                    <a:bodyPr/>
                    <a:lstStyle/>
                    <a:p>
                      <a:pPr>
                        <a:lnSpc>
                          <a:spcPct val="115000"/>
                        </a:lnSpc>
                        <a:spcAft>
                          <a:spcPts val="1000"/>
                        </a:spcAft>
                      </a:pPr>
                      <a:r>
                        <a:rPr lang="ru-RU" sz="1600">
                          <a:effectLst/>
                          <a:latin typeface="Times New Roman" charset="0"/>
                          <a:ea typeface="Times New Roman" charset="0"/>
                          <a:cs typeface="Times New Roman" charset="0"/>
                        </a:rPr>
                        <a:t>income from livestock, rubles</a:t>
                      </a:r>
                      <a:endParaRPr lang="ru-RU" sz="1600">
                        <a:effectLst/>
                        <a:latin typeface="Calibri" charset="0"/>
                        <a:ea typeface="Times New Roman" charset="0"/>
                        <a:cs typeface="Times New Roman" charset="0"/>
                      </a:endParaRPr>
                    </a:p>
                  </a:txBody>
                  <a:tcPr marL="52613" marR="5261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ru-RU" sz="1600">
                          <a:solidFill>
                            <a:srgbClr val="000000"/>
                          </a:solidFill>
                          <a:effectLst/>
                          <a:latin typeface="Times New Roman" charset="0"/>
                          <a:ea typeface="Times New Roman" charset="0"/>
                          <a:cs typeface="Times New Roman" charset="0"/>
                        </a:rPr>
                        <a:t>0.368</a:t>
                      </a:r>
                      <a:endParaRPr lang="ru-RU" sz="1600">
                        <a:effectLst/>
                        <a:latin typeface="Calibri" charset="0"/>
                        <a:ea typeface="Times New Roman" charset="0"/>
                        <a:cs typeface="Times New Roman" charset="0"/>
                      </a:endParaRPr>
                    </a:p>
                  </a:txBody>
                  <a:tcPr marL="52613" marR="52613"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ru-RU" sz="1600" dirty="0">
                          <a:solidFill>
                            <a:srgbClr val="000000"/>
                          </a:solidFill>
                          <a:effectLst/>
                          <a:latin typeface="Times New Roman" charset="0"/>
                          <a:ea typeface="Times New Roman" charset="0"/>
                          <a:cs typeface="Times New Roman" charset="0"/>
                        </a:rPr>
                        <a:t>-*</a:t>
                      </a:r>
                      <a:endParaRPr lang="ru-RU" sz="1600" dirty="0">
                        <a:effectLst/>
                        <a:latin typeface="Calibri" charset="0"/>
                        <a:ea typeface="Times New Roman" charset="0"/>
                        <a:cs typeface="Times New Roman" charset="0"/>
                      </a:endParaRPr>
                    </a:p>
                  </a:txBody>
                  <a:tcPr marL="52613" marR="52613"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545024">
                <a:tc>
                  <a:txBody>
                    <a:bodyPr/>
                    <a:lstStyle/>
                    <a:p>
                      <a:pPr>
                        <a:lnSpc>
                          <a:spcPct val="115000"/>
                        </a:lnSpc>
                        <a:spcAft>
                          <a:spcPts val="1000"/>
                        </a:spcAft>
                      </a:pPr>
                      <a:r>
                        <a:rPr lang="ru-RU" sz="1600">
                          <a:effectLst/>
                          <a:latin typeface="Times New Roman" charset="0"/>
                          <a:ea typeface="Times New Roman" charset="0"/>
                          <a:cs typeface="Times New Roman" charset="0"/>
                        </a:rPr>
                        <a:t>revenues from fisheries, rubles</a:t>
                      </a:r>
                      <a:endParaRPr lang="ru-RU" sz="1600">
                        <a:effectLst/>
                        <a:latin typeface="Calibri" charset="0"/>
                        <a:ea typeface="Times New Roman" charset="0"/>
                        <a:cs typeface="Times New Roman" charset="0"/>
                      </a:endParaRPr>
                    </a:p>
                  </a:txBody>
                  <a:tcPr marL="52613" marR="5261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ru-RU" sz="1600">
                          <a:solidFill>
                            <a:srgbClr val="000000"/>
                          </a:solidFill>
                          <a:effectLst/>
                          <a:latin typeface="Times New Roman" charset="0"/>
                          <a:ea typeface="Times New Roman" charset="0"/>
                          <a:cs typeface="Times New Roman" charset="0"/>
                        </a:rPr>
                        <a:t>0.317</a:t>
                      </a:r>
                      <a:endParaRPr lang="ru-RU" sz="1600">
                        <a:effectLst/>
                        <a:latin typeface="Calibri" charset="0"/>
                        <a:ea typeface="Times New Roman" charset="0"/>
                        <a:cs typeface="Times New Roman" charset="0"/>
                      </a:endParaRPr>
                    </a:p>
                  </a:txBody>
                  <a:tcPr marL="52613" marR="52613"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ru-RU" sz="1600" dirty="0">
                          <a:solidFill>
                            <a:srgbClr val="000000"/>
                          </a:solidFill>
                          <a:effectLst/>
                          <a:latin typeface="Times New Roman" charset="0"/>
                          <a:ea typeface="Times New Roman" charset="0"/>
                          <a:cs typeface="Times New Roman" charset="0"/>
                        </a:rPr>
                        <a:t>4.5</a:t>
                      </a:r>
                      <a:endParaRPr lang="ru-RU" sz="1600" dirty="0">
                        <a:effectLst/>
                        <a:latin typeface="Calibri" charset="0"/>
                        <a:ea typeface="Times New Roman" charset="0"/>
                        <a:cs typeface="Times New Roman" charset="0"/>
                      </a:endParaRPr>
                    </a:p>
                  </a:txBody>
                  <a:tcPr marL="52613" marR="52613"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bl>
          </a:graphicData>
        </a:graphic>
      </p:graphicFrame>
      <p:sp>
        <p:nvSpPr>
          <p:cNvPr id="35912" name="Rectangle 1"/>
          <p:cNvSpPr>
            <a:spLocks noChangeArrowheads="1"/>
          </p:cNvSpPr>
          <p:nvPr/>
        </p:nvSpPr>
        <p:spPr bwMode="auto">
          <a:xfrm>
            <a:off x="-13073063" y="-142875"/>
            <a:ext cx="31813501" cy="368300"/>
          </a:xfrm>
          <a:prstGeom prst="rect">
            <a:avLst/>
          </a:prstGeom>
          <a:noFill/>
          <a:ln w="9525">
            <a:noFill/>
            <a:miter lim="800000"/>
            <a:headEnd/>
            <a:tailEnd/>
          </a:ln>
        </p:spPr>
        <p:txBody>
          <a:bodyPr anchor="ctr">
            <a:spAutoFit/>
          </a:bodyPr>
          <a:lstStyle/>
          <a:p>
            <a:pPr eaLnBrk="0" hangingPunct="0"/>
            <a:r>
              <a:rPr lang="ru-RU" altLang="ru-RU"/>
              <a:t>* It is impossible to calculate, 10% decile is equal to 0.</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Заголовок 1"/>
          <p:cNvSpPr>
            <a:spLocks noGrp="1"/>
          </p:cNvSpPr>
          <p:nvPr>
            <p:ph type="title"/>
          </p:nvPr>
        </p:nvSpPr>
        <p:spPr>
          <a:xfrm>
            <a:off x="838200" y="365125"/>
            <a:ext cx="10515600" cy="846138"/>
          </a:xfrm>
        </p:spPr>
        <p:txBody>
          <a:bodyPr/>
          <a:lstStyle/>
          <a:p>
            <a:pPr algn="ctr"/>
            <a:r>
              <a:rPr lang="en-US" b="1" smtClean="0"/>
              <a:t>Introduction </a:t>
            </a:r>
            <a:endParaRPr lang="ru-RU" b="1" smtClean="0"/>
          </a:p>
        </p:txBody>
      </p:sp>
      <p:sp>
        <p:nvSpPr>
          <p:cNvPr id="14338" name="Объект 2"/>
          <p:cNvSpPr>
            <a:spLocks noGrp="1"/>
          </p:cNvSpPr>
          <p:nvPr>
            <p:ph idx="1"/>
          </p:nvPr>
        </p:nvSpPr>
        <p:spPr>
          <a:xfrm>
            <a:off x="838200" y="1354138"/>
            <a:ext cx="10515600" cy="4822825"/>
          </a:xfrm>
        </p:spPr>
        <p:txBody>
          <a:bodyPr/>
          <a:lstStyle/>
          <a:p>
            <a:r>
              <a:rPr lang="en-US" dirty="0" smtClean="0"/>
              <a:t>One of the most crucial questions in Russian history is why radical left forces not only seized power but also won in civil war in 1918-1921, therefore replacing the Russian Empire with the Soviet Union. </a:t>
            </a:r>
          </a:p>
          <a:p>
            <a:r>
              <a:rPr lang="en-US" dirty="0" smtClean="0"/>
              <a:t>To answer this question, it seems useful to compare the socio-economic situation in Russia with other countries where civil wars occurred.     </a:t>
            </a:r>
          </a:p>
          <a:p>
            <a:r>
              <a:rPr lang="en-US" dirty="0" smtClean="0"/>
              <a:t>Mexico (1910-1917), Finland (1918), Hungary (1919), China (1927-1949), Greece (1945-49)</a:t>
            </a:r>
            <a:r>
              <a:rPr lang="ru-RU" dirty="0" smtClean="0"/>
              <a:t>,</a:t>
            </a:r>
            <a:r>
              <a:rPr lang="en-US" dirty="0" smtClean="0"/>
              <a:t> </a:t>
            </a:r>
            <a:r>
              <a:rPr lang="en-US" dirty="0"/>
              <a:t>Spain (</a:t>
            </a:r>
            <a:r>
              <a:rPr lang="en-US" dirty="0" smtClean="0"/>
              <a:t>1936-1939</a:t>
            </a:r>
            <a:r>
              <a:rPr lang="ru-RU" dirty="0" smtClean="0"/>
              <a:t>)</a:t>
            </a:r>
            <a:r>
              <a:rPr lang="en-US" dirty="0" smtClean="0"/>
              <a:t> </a:t>
            </a:r>
            <a:endParaRPr lang="ru-RU" dirty="0" smtClean="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5" name="Заголовок 1"/>
          <p:cNvSpPr>
            <a:spLocks noGrp="1"/>
          </p:cNvSpPr>
          <p:nvPr>
            <p:ph type="title"/>
          </p:nvPr>
        </p:nvSpPr>
        <p:spPr/>
        <p:txBody>
          <a:bodyPr/>
          <a:lstStyle/>
          <a:p>
            <a:pPr algn="ctr"/>
            <a:r>
              <a:rPr lang="en-US" b="1" dirty="0" smtClean="0"/>
              <a:t>Interpretation</a:t>
            </a:r>
            <a:endParaRPr lang="ru-RU" b="1" dirty="0" smtClean="0"/>
          </a:p>
        </p:txBody>
      </p:sp>
      <p:sp>
        <p:nvSpPr>
          <p:cNvPr id="3" name="Объект 2"/>
          <p:cNvSpPr>
            <a:spLocks noGrp="1"/>
          </p:cNvSpPr>
          <p:nvPr>
            <p:ph idx="1"/>
          </p:nvPr>
        </p:nvSpPr>
        <p:spPr/>
        <p:txBody>
          <a:bodyPr>
            <a:normAutofit/>
          </a:bodyPr>
          <a:lstStyle/>
          <a:p>
            <a:pPr>
              <a:lnSpc>
                <a:spcPct val="80000"/>
              </a:lnSpc>
            </a:pPr>
            <a:r>
              <a:rPr lang="ru-RU" dirty="0" smtClean="0"/>
              <a:t> </a:t>
            </a:r>
            <a:r>
              <a:rPr lang="en-US" dirty="0" smtClean="0"/>
              <a:t>I</a:t>
            </a:r>
            <a:r>
              <a:rPr lang="ru-RU" dirty="0" err="1" smtClean="0"/>
              <a:t>t</a:t>
            </a:r>
            <a:r>
              <a:rPr lang="ru-RU" dirty="0" smtClean="0"/>
              <a:t> </a:t>
            </a:r>
            <a:r>
              <a:rPr lang="ru-RU" dirty="0" err="1" smtClean="0"/>
              <a:t>can</a:t>
            </a:r>
            <a:r>
              <a:rPr lang="ru-RU" dirty="0" smtClean="0"/>
              <a:t> </a:t>
            </a:r>
            <a:r>
              <a:rPr lang="ru-RU" dirty="0" err="1" smtClean="0"/>
              <a:t>be</a:t>
            </a:r>
            <a:r>
              <a:rPr lang="ru-RU" dirty="0" smtClean="0"/>
              <a:t> </a:t>
            </a:r>
            <a:r>
              <a:rPr lang="ru-RU" dirty="0" err="1" smtClean="0"/>
              <a:t>seen</a:t>
            </a:r>
            <a:r>
              <a:rPr lang="ru-RU" dirty="0" smtClean="0"/>
              <a:t> </a:t>
            </a:r>
            <a:r>
              <a:rPr lang="ru-RU" dirty="0" err="1" smtClean="0"/>
              <a:t>from</a:t>
            </a:r>
            <a:r>
              <a:rPr lang="ru-RU" dirty="0" smtClean="0"/>
              <a:t> </a:t>
            </a:r>
            <a:r>
              <a:rPr lang="ru-RU" dirty="0" err="1" smtClean="0"/>
              <a:t>the</a:t>
            </a:r>
            <a:r>
              <a:rPr lang="ru-RU" dirty="0" smtClean="0"/>
              <a:t> </a:t>
            </a:r>
            <a:r>
              <a:rPr lang="ru-RU" dirty="0" err="1" smtClean="0"/>
              <a:t>analysis</a:t>
            </a:r>
            <a:r>
              <a:rPr lang="ru-RU" dirty="0" smtClean="0"/>
              <a:t> </a:t>
            </a:r>
            <a:r>
              <a:rPr lang="ru-RU" dirty="0" err="1" smtClean="0"/>
              <a:t>that</a:t>
            </a:r>
            <a:r>
              <a:rPr lang="ru-RU" dirty="0" smtClean="0"/>
              <a:t> </a:t>
            </a:r>
            <a:r>
              <a:rPr lang="ru-RU" dirty="0" err="1" smtClean="0"/>
              <a:t>the</a:t>
            </a:r>
            <a:r>
              <a:rPr lang="ru-RU" dirty="0" smtClean="0"/>
              <a:t> </a:t>
            </a:r>
            <a:r>
              <a:rPr lang="ru-RU" dirty="0" err="1" smtClean="0"/>
              <a:t>highest</a:t>
            </a:r>
            <a:r>
              <a:rPr lang="ru-RU" dirty="0" smtClean="0"/>
              <a:t> </a:t>
            </a:r>
            <a:r>
              <a:rPr lang="ru-RU" dirty="0" err="1" smtClean="0"/>
              <a:t>degree</a:t>
            </a:r>
            <a:r>
              <a:rPr lang="ru-RU" dirty="0" smtClean="0"/>
              <a:t> </a:t>
            </a:r>
            <a:r>
              <a:rPr lang="ru-RU" dirty="0" err="1" smtClean="0"/>
              <a:t>of</a:t>
            </a:r>
            <a:r>
              <a:rPr lang="ru-RU" dirty="0" smtClean="0"/>
              <a:t> </a:t>
            </a:r>
            <a:r>
              <a:rPr lang="ru-RU" dirty="0" err="1" smtClean="0"/>
              <a:t>stratification</a:t>
            </a:r>
            <a:r>
              <a:rPr lang="ru-RU" dirty="0" smtClean="0"/>
              <a:t> </a:t>
            </a:r>
            <a:r>
              <a:rPr lang="ru-RU" dirty="0" err="1" smtClean="0"/>
              <a:t>is</a:t>
            </a:r>
            <a:r>
              <a:rPr lang="ru-RU" dirty="0" smtClean="0"/>
              <a:t> </a:t>
            </a:r>
            <a:r>
              <a:rPr lang="ru-RU" dirty="0" err="1" smtClean="0"/>
              <a:t>based</a:t>
            </a:r>
            <a:r>
              <a:rPr lang="ru-RU" dirty="0" smtClean="0"/>
              <a:t> </a:t>
            </a:r>
            <a:r>
              <a:rPr lang="ru-RU" dirty="0" err="1" smtClean="0"/>
              <a:t>on</a:t>
            </a:r>
            <a:r>
              <a:rPr lang="ru-RU" dirty="0" smtClean="0"/>
              <a:t>  </a:t>
            </a:r>
            <a:r>
              <a:rPr lang="ru-RU" dirty="0" err="1" smtClean="0"/>
              <a:t>indicators</a:t>
            </a:r>
            <a:r>
              <a:rPr lang="en-US" dirty="0" smtClean="0"/>
              <a:t> such</a:t>
            </a:r>
            <a:r>
              <a:rPr lang="ru-RU" dirty="0" smtClean="0"/>
              <a:t> </a:t>
            </a:r>
            <a:r>
              <a:rPr lang="ru-RU" dirty="0" err="1" smtClean="0"/>
              <a:t>as</a:t>
            </a:r>
            <a:r>
              <a:rPr lang="ru-RU" dirty="0" smtClean="0"/>
              <a:t> </a:t>
            </a:r>
            <a:r>
              <a:rPr lang="ru-RU" dirty="0" err="1" smtClean="0"/>
              <a:t>the</a:t>
            </a:r>
            <a:r>
              <a:rPr lang="ru-RU" dirty="0" smtClean="0"/>
              <a:t> </a:t>
            </a:r>
            <a:r>
              <a:rPr lang="ru-RU" dirty="0" err="1" smtClean="0"/>
              <a:t>cost</a:t>
            </a:r>
            <a:r>
              <a:rPr lang="ru-RU" dirty="0" smtClean="0"/>
              <a:t> </a:t>
            </a:r>
            <a:r>
              <a:rPr lang="ru-RU" dirty="0" err="1" smtClean="0"/>
              <a:t>of</a:t>
            </a:r>
            <a:r>
              <a:rPr lang="ru-RU" dirty="0" smtClean="0"/>
              <a:t> </a:t>
            </a:r>
            <a:r>
              <a:rPr lang="ru-RU" dirty="0" err="1" smtClean="0"/>
              <a:t>wage</a:t>
            </a:r>
            <a:r>
              <a:rPr lang="ru-RU" dirty="0" smtClean="0"/>
              <a:t> </a:t>
            </a:r>
            <a:r>
              <a:rPr lang="ru-RU" dirty="0" err="1" smtClean="0"/>
              <a:t>labor</a:t>
            </a:r>
            <a:r>
              <a:rPr lang="ru-RU" dirty="0" smtClean="0"/>
              <a:t>, </a:t>
            </a:r>
            <a:r>
              <a:rPr lang="ru-RU" dirty="0" err="1" smtClean="0"/>
              <a:t>the</a:t>
            </a:r>
            <a:r>
              <a:rPr lang="ru-RU" dirty="0" smtClean="0"/>
              <a:t> </a:t>
            </a:r>
            <a:r>
              <a:rPr lang="ru-RU" dirty="0" err="1" smtClean="0"/>
              <a:t>cost</a:t>
            </a:r>
            <a:r>
              <a:rPr lang="ru-RU" dirty="0" smtClean="0"/>
              <a:t> </a:t>
            </a:r>
            <a:r>
              <a:rPr lang="ru-RU" dirty="0" err="1" smtClean="0"/>
              <a:t>of</a:t>
            </a:r>
            <a:r>
              <a:rPr lang="ru-RU" dirty="0" smtClean="0"/>
              <a:t> </a:t>
            </a:r>
            <a:r>
              <a:rPr lang="ru-RU" dirty="0" err="1" smtClean="0"/>
              <a:t>inventory</a:t>
            </a:r>
            <a:r>
              <a:rPr lang="ru-RU" dirty="0" smtClean="0"/>
              <a:t>, </a:t>
            </a:r>
            <a:r>
              <a:rPr lang="ru-RU" dirty="0" err="1" smtClean="0"/>
              <a:t>income</a:t>
            </a:r>
            <a:r>
              <a:rPr lang="ru-RU" dirty="0" smtClean="0"/>
              <a:t> </a:t>
            </a:r>
            <a:r>
              <a:rPr lang="ru-RU" dirty="0" err="1" smtClean="0"/>
              <a:t>from</a:t>
            </a:r>
            <a:r>
              <a:rPr lang="ru-RU" dirty="0" smtClean="0"/>
              <a:t> </a:t>
            </a:r>
            <a:r>
              <a:rPr lang="ru-RU" dirty="0" err="1" smtClean="0"/>
              <a:t>land</a:t>
            </a:r>
            <a:r>
              <a:rPr lang="ru-RU" dirty="0" smtClean="0"/>
              <a:t> </a:t>
            </a:r>
            <a:r>
              <a:rPr lang="ru-RU" dirty="0" err="1" smtClean="0"/>
              <a:t>and</a:t>
            </a:r>
            <a:r>
              <a:rPr lang="ru-RU" dirty="0" smtClean="0"/>
              <a:t> </a:t>
            </a:r>
            <a:r>
              <a:rPr lang="ru-RU" dirty="0" err="1" smtClean="0"/>
              <a:t>livestock</a:t>
            </a:r>
            <a:r>
              <a:rPr lang="en-US" dirty="0" smtClean="0"/>
              <a:t>.</a:t>
            </a:r>
            <a:r>
              <a:rPr lang="ru-RU" dirty="0" smtClean="0"/>
              <a:t> </a:t>
            </a:r>
            <a:endParaRPr lang="en-US" dirty="0" smtClean="0"/>
          </a:p>
          <a:p>
            <a:pPr>
              <a:lnSpc>
                <a:spcPct val="80000"/>
              </a:lnSpc>
            </a:pPr>
            <a:r>
              <a:rPr lang="ru-RU" dirty="0" err="1" smtClean="0"/>
              <a:t>Relatively</a:t>
            </a:r>
            <a:r>
              <a:rPr lang="ru-RU" dirty="0" smtClean="0"/>
              <a:t> </a:t>
            </a:r>
            <a:r>
              <a:rPr lang="en-US" dirty="0" smtClean="0"/>
              <a:t>“</a:t>
            </a:r>
            <a:r>
              <a:rPr lang="ru-RU" dirty="0" err="1" smtClean="0"/>
              <a:t>small</a:t>
            </a:r>
            <a:r>
              <a:rPr lang="en-US" dirty="0" smtClean="0"/>
              <a:t>”</a:t>
            </a:r>
            <a:r>
              <a:rPr lang="ru-RU" dirty="0" smtClean="0"/>
              <a:t> </a:t>
            </a:r>
            <a:r>
              <a:rPr lang="ru-RU" dirty="0" err="1" smtClean="0"/>
              <a:t>Gini</a:t>
            </a:r>
            <a:r>
              <a:rPr lang="ru-RU" dirty="0" smtClean="0"/>
              <a:t> </a:t>
            </a:r>
            <a:r>
              <a:rPr lang="ru-RU" dirty="0" err="1" smtClean="0"/>
              <a:t>index</a:t>
            </a:r>
            <a:r>
              <a:rPr lang="ru-RU" dirty="0" smtClean="0"/>
              <a:t> </a:t>
            </a:r>
            <a:r>
              <a:rPr lang="ru-RU" dirty="0" err="1" smtClean="0"/>
              <a:t>in</a:t>
            </a:r>
            <a:r>
              <a:rPr lang="ru-RU" dirty="0" smtClean="0"/>
              <a:t> </a:t>
            </a:r>
            <a:r>
              <a:rPr lang="ru-RU" dirty="0" err="1" smtClean="0"/>
              <a:t>terms</a:t>
            </a:r>
            <a:r>
              <a:rPr lang="ru-RU" dirty="0" smtClean="0"/>
              <a:t> </a:t>
            </a:r>
            <a:r>
              <a:rPr lang="ru-RU" dirty="0" err="1" smtClean="0"/>
              <a:t>of</a:t>
            </a:r>
            <a:r>
              <a:rPr lang="ru-RU" dirty="0" smtClean="0"/>
              <a:t> “</a:t>
            </a:r>
            <a:r>
              <a:rPr lang="ru-RU" dirty="0" err="1" smtClean="0"/>
              <a:t>total</a:t>
            </a:r>
            <a:r>
              <a:rPr lang="ru-RU" dirty="0" smtClean="0"/>
              <a:t> </a:t>
            </a:r>
            <a:r>
              <a:rPr lang="ru-RU" dirty="0" err="1" smtClean="0"/>
              <a:t>income</a:t>
            </a:r>
            <a:r>
              <a:rPr lang="ru-RU" dirty="0" smtClean="0"/>
              <a:t>” </a:t>
            </a:r>
            <a:r>
              <a:rPr lang="ru-RU" dirty="0" err="1" smtClean="0"/>
              <a:t>is</a:t>
            </a:r>
            <a:r>
              <a:rPr lang="ru-RU" dirty="0" smtClean="0"/>
              <a:t> </a:t>
            </a:r>
            <a:r>
              <a:rPr lang="ru-RU" dirty="0" err="1" smtClean="0"/>
              <a:t>due</a:t>
            </a:r>
            <a:r>
              <a:rPr lang="ru-RU" dirty="0" smtClean="0"/>
              <a:t> </a:t>
            </a:r>
            <a:r>
              <a:rPr lang="ru-RU" dirty="0" err="1" smtClean="0"/>
              <a:t>to</a:t>
            </a:r>
            <a:r>
              <a:rPr lang="ru-RU" dirty="0" smtClean="0"/>
              <a:t> </a:t>
            </a:r>
            <a:r>
              <a:rPr lang="ru-RU" dirty="0" err="1" smtClean="0"/>
              <a:t>the</a:t>
            </a:r>
            <a:r>
              <a:rPr lang="ru-RU" dirty="0" smtClean="0"/>
              <a:t> </a:t>
            </a:r>
            <a:r>
              <a:rPr lang="ru-RU" dirty="0" err="1" smtClean="0"/>
              <a:t>fact</a:t>
            </a:r>
            <a:r>
              <a:rPr lang="ru-RU" dirty="0" smtClean="0"/>
              <a:t> </a:t>
            </a:r>
            <a:r>
              <a:rPr lang="ru-RU" dirty="0" err="1" smtClean="0"/>
              <a:t>that</a:t>
            </a:r>
            <a:r>
              <a:rPr lang="ru-RU" dirty="0" smtClean="0"/>
              <a:t> </a:t>
            </a:r>
            <a:r>
              <a:rPr lang="ru-RU" b="1" dirty="0" err="1" smtClean="0"/>
              <a:t>poor</a:t>
            </a:r>
            <a:r>
              <a:rPr lang="ru-RU" b="1" dirty="0" smtClean="0"/>
              <a:t> </a:t>
            </a:r>
            <a:r>
              <a:rPr lang="ru-RU" b="1" dirty="0" err="1" smtClean="0"/>
              <a:t>peasants</a:t>
            </a:r>
            <a:r>
              <a:rPr lang="ru-RU" b="1" dirty="0" smtClean="0"/>
              <a:t> </a:t>
            </a:r>
            <a:r>
              <a:rPr lang="en-US" b="1" dirty="0" smtClean="0"/>
              <a:t>with small land plots </a:t>
            </a:r>
            <a:r>
              <a:rPr lang="ru-RU" b="1" dirty="0" err="1" smtClean="0"/>
              <a:t>were</a:t>
            </a:r>
            <a:r>
              <a:rPr lang="ru-RU" b="1" dirty="0" smtClean="0"/>
              <a:t> </a:t>
            </a:r>
            <a:r>
              <a:rPr lang="ru-RU" b="1" dirty="0" err="1" smtClean="0"/>
              <a:t>hired</a:t>
            </a:r>
            <a:r>
              <a:rPr lang="ru-RU" b="1" dirty="0" smtClean="0"/>
              <a:t> </a:t>
            </a:r>
            <a:r>
              <a:rPr lang="en-US" b="1" dirty="0" smtClean="0"/>
              <a:t>by </a:t>
            </a:r>
            <a:r>
              <a:rPr lang="ru-RU" b="1" dirty="0" err="1" smtClean="0"/>
              <a:t>neighbors</a:t>
            </a:r>
            <a:r>
              <a:rPr lang="ru-RU" b="1" dirty="0" smtClean="0"/>
              <a:t> </a:t>
            </a:r>
            <a:r>
              <a:rPr lang="ru-RU" b="1" dirty="0" err="1" smtClean="0"/>
              <a:t>as</a:t>
            </a:r>
            <a:r>
              <a:rPr lang="ru-RU" b="1" dirty="0" smtClean="0"/>
              <a:t> </a:t>
            </a:r>
            <a:r>
              <a:rPr lang="ru-RU" b="1" dirty="0" err="1" smtClean="0"/>
              <a:t>employees</a:t>
            </a:r>
            <a:r>
              <a:rPr lang="ru-RU" b="1" dirty="0" smtClean="0"/>
              <a:t> </a:t>
            </a:r>
            <a:r>
              <a:rPr lang="ru-RU" b="1" dirty="0" err="1" smtClean="0"/>
              <a:t>and</a:t>
            </a:r>
            <a:r>
              <a:rPr lang="en-US" b="1" dirty="0" smtClean="0"/>
              <a:t> this additional income helped to statistically </a:t>
            </a:r>
            <a:r>
              <a:rPr lang="ru-RU" b="1" dirty="0" err="1" smtClean="0"/>
              <a:t>offset</a:t>
            </a:r>
            <a:r>
              <a:rPr lang="ru-RU" b="1" dirty="0" smtClean="0"/>
              <a:t> </a:t>
            </a:r>
            <a:r>
              <a:rPr lang="ru-RU" b="1" dirty="0" err="1" smtClean="0"/>
              <a:t>the</a:t>
            </a:r>
            <a:r>
              <a:rPr lang="ru-RU" b="1" dirty="0" smtClean="0"/>
              <a:t> </a:t>
            </a:r>
            <a:r>
              <a:rPr lang="ru-RU" b="1" dirty="0" err="1" smtClean="0"/>
              <a:t>difference</a:t>
            </a:r>
            <a:r>
              <a:rPr lang="ru-RU" b="1" dirty="0" smtClean="0"/>
              <a:t> </a:t>
            </a:r>
            <a:r>
              <a:rPr lang="ru-RU" b="1" dirty="0" err="1" smtClean="0"/>
              <a:t>in</a:t>
            </a:r>
            <a:r>
              <a:rPr lang="ru-RU" b="1" dirty="0" smtClean="0"/>
              <a:t> </a:t>
            </a:r>
            <a:r>
              <a:rPr lang="ru-RU" b="1" dirty="0" err="1" smtClean="0"/>
              <a:t>income</a:t>
            </a:r>
            <a:r>
              <a:rPr lang="ru-RU" dirty="0" smtClean="0"/>
              <a:t>. </a:t>
            </a:r>
          </a:p>
          <a:p>
            <a:pPr>
              <a:lnSpc>
                <a:spcPct val="80000"/>
              </a:lnSpc>
            </a:pPr>
            <a:r>
              <a:rPr lang="en-US" dirty="0" smtClean="0"/>
              <a:t>This result corresponds to the results of </a:t>
            </a:r>
            <a:r>
              <a:rPr lang="en-US" dirty="0" err="1" smtClean="0"/>
              <a:t>Fild</a:t>
            </a:r>
            <a:r>
              <a:rPr lang="en-US" dirty="0" smtClean="0"/>
              <a:t> (1989), Rafi-</a:t>
            </a:r>
            <a:r>
              <a:rPr lang="en-US" dirty="0" err="1" smtClean="0"/>
              <a:t>zade</a:t>
            </a:r>
            <a:r>
              <a:rPr lang="en-US" dirty="0" smtClean="0"/>
              <a:t> (1994), </a:t>
            </a:r>
            <a:r>
              <a:rPr lang="en-US" dirty="0" err="1" smtClean="0"/>
              <a:t>Khelimskiy</a:t>
            </a:r>
            <a:r>
              <a:rPr lang="en-US" dirty="0" smtClean="0"/>
              <a:t> (1995), Johnson (1997) and </a:t>
            </a:r>
            <a:r>
              <a:rPr lang="en-US" dirty="0" err="1" smtClean="0"/>
              <a:t>Kovalchenko</a:t>
            </a:r>
            <a:r>
              <a:rPr lang="en-US" dirty="0" smtClean="0"/>
              <a:t> (1991)</a:t>
            </a:r>
            <a:endParaRPr lang="ru-RU" dirty="0" smtClean="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89" name="Заголовок 1"/>
          <p:cNvSpPr>
            <a:spLocks noGrp="1"/>
          </p:cNvSpPr>
          <p:nvPr>
            <p:ph type="title"/>
          </p:nvPr>
        </p:nvSpPr>
        <p:spPr>
          <a:xfrm>
            <a:off x="838200" y="365125"/>
            <a:ext cx="10515600" cy="701675"/>
          </a:xfrm>
        </p:spPr>
        <p:txBody>
          <a:bodyPr/>
          <a:lstStyle/>
          <a:p>
            <a:pPr algn="ctr"/>
            <a:r>
              <a:rPr lang="en-US" b="1" smtClean="0"/>
              <a:t>Conclusions (1)</a:t>
            </a:r>
            <a:endParaRPr lang="ru-RU" b="1" smtClean="0"/>
          </a:p>
        </p:txBody>
      </p:sp>
      <p:sp>
        <p:nvSpPr>
          <p:cNvPr id="37890" name="Объект 2"/>
          <p:cNvSpPr>
            <a:spLocks noGrp="1"/>
          </p:cNvSpPr>
          <p:nvPr>
            <p:ph idx="1"/>
          </p:nvPr>
        </p:nvSpPr>
        <p:spPr>
          <a:xfrm>
            <a:off x="838200" y="1384300"/>
            <a:ext cx="10845800" cy="4792663"/>
          </a:xfrm>
        </p:spPr>
        <p:txBody>
          <a:bodyPr/>
          <a:lstStyle/>
          <a:p>
            <a:r>
              <a:rPr lang="en-US" dirty="0" smtClean="0"/>
              <a:t>Data analysis shows sharp acceleration of differentiation process launched by </a:t>
            </a:r>
            <a:r>
              <a:rPr lang="en-US" dirty="0" err="1" smtClean="0"/>
              <a:t>Stolypin</a:t>
            </a:r>
            <a:r>
              <a:rPr lang="en-US" dirty="0" smtClean="0"/>
              <a:t> reform in 1906. </a:t>
            </a:r>
            <a:r>
              <a:rPr lang="en-US" b="1" dirty="0" smtClean="0"/>
              <a:t>So, w</a:t>
            </a:r>
            <a:r>
              <a:rPr lang="ru-RU" b="1" dirty="0" err="1" smtClean="0"/>
              <a:t>ithin</a:t>
            </a:r>
            <a:r>
              <a:rPr lang="ru-RU" b="1" dirty="0" smtClean="0"/>
              <a:t> </a:t>
            </a:r>
            <a:r>
              <a:rPr lang="ru-RU" b="1" dirty="0" err="1" smtClean="0"/>
              <a:t>one</a:t>
            </a:r>
            <a:r>
              <a:rPr lang="ru-RU" b="1" dirty="0" smtClean="0"/>
              <a:t> </a:t>
            </a:r>
            <a:r>
              <a:rPr lang="ru-RU" b="1" dirty="0" err="1" smtClean="0"/>
              <a:t>generation</a:t>
            </a:r>
            <a:r>
              <a:rPr lang="ru-RU" b="1" dirty="0" smtClean="0"/>
              <a:t>, </a:t>
            </a:r>
            <a:r>
              <a:rPr lang="ru-RU" b="1" dirty="0" err="1" smtClean="0"/>
              <a:t>former</a:t>
            </a:r>
            <a:r>
              <a:rPr lang="ru-RU" b="1" dirty="0" smtClean="0"/>
              <a:t> </a:t>
            </a:r>
            <a:r>
              <a:rPr lang="ru-RU" b="1" dirty="0" err="1" smtClean="0"/>
              <a:t>neighbors</a:t>
            </a:r>
            <a:r>
              <a:rPr lang="en-US" b="1" dirty="0" smtClean="0"/>
              <a:t>,</a:t>
            </a:r>
            <a:r>
              <a:rPr lang="ru-RU" b="1" dirty="0" smtClean="0"/>
              <a:t> </a:t>
            </a:r>
            <a:r>
              <a:rPr lang="ru-RU" b="1" dirty="0" err="1" smtClean="0"/>
              <a:t>who</a:t>
            </a:r>
            <a:r>
              <a:rPr lang="ru-RU" b="1" dirty="0" smtClean="0"/>
              <a:t> </a:t>
            </a:r>
            <a:r>
              <a:rPr lang="ru-RU" b="1" dirty="0" err="1" smtClean="0"/>
              <a:t>had</a:t>
            </a:r>
            <a:r>
              <a:rPr lang="ru-RU" b="1" dirty="0" smtClean="0"/>
              <a:t> </a:t>
            </a:r>
            <a:r>
              <a:rPr lang="en-US" b="1" dirty="0" smtClean="0"/>
              <a:t>roughly </a:t>
            </a:r>
            <a:r>
              <a:rPr lang="ru-RU" b="1" dirty="0" err="1" smtClean="0"/>
              <a:t>the</a:t>
            </a:r>
            <a:r>
              <a:rPr lang="ru-RU" b="1" dirty="0" smtClean="0"/>
              <a:t> </a:t>
            </a:r>
            <a:r>
              <a:rPr lang="ru-RU" b="1" dirty="0" err="1" smtClean="0"/>
              <a:t>same</a:t>
            </a:r>
            <a:r>
              <a:rPr lang="ru-RU" b="1" dirty="0" smtClean="0"/>
              <a:t> </a:t>
            </a:r>
            <a:r>
              <a:rPr lang="ru-RU" b="1" dirty="0" err="1" smtClean="0"/>
              <a:t>socio-economic</a:t>
            </a:r>
            <a:r>
              <a:rPr lang="ru-RU" b="1" dirty="0" smtClean="0"/>
              <a:t> </a:t>
            </a:r>
            <a:r>
              <a:rPr lang="ru-RU" b="1" dirty="0" err="1" smtClean="0"/>
              <a:t>status</a:t>
            </a:r>
            <a:r>
              <a:rPr lang="ru-RU" b="1" dirty="0" smtClean="0"/>
              <a:t>, </a:t>
            </a:r>
            <a:r>
              <a:rPr lang="ru-RU" b="1" dirty="0" err="1" smtClean="0"/>
              <a:t>found</a:t>
            </a:r>
            <a:r>
              <a:rPr lang="ru-RU" b="1" dirty="0" smtClean="0"/>
              <a:t> </a:t>
            </a:r>
            <a:r>
              <a:rPr lang="ru-RU" b="1" dirty="0" err="1" smtClean="0"/>
              <a:t>themselves</a:t>
            </a:r>
            <a:r>
              <a:rPr lang="ru-RU" b="1" dirty="0" smtClean="0"/>
              <a:t> </a:t>
            </a:r>
            <a:r>
              <a:rPr lang="ru-RU" b="1" dirty="0" err="1" smtClean="0"/>
              <a:t>at</a:t>
            </a:r>
            <a:r>
              <a:rPr lang="ru-RU" b="1" dirty="0" smtClean="0"/>
              <a:t> </a:t>
            </a:r>
            <a:r>
              <a:rPr lang="ru-RU" b="1" dirty="0" err="1" smtClean="0"/>
              <a:t>different</a:t>
            </a:r>
            <a:r>
              <a:rPr lang="ru-RU" b="1" dirty="0" smtClean="0"/>
              <a:t> </a:t>
            </a:r>
            <a:r>
              <a:rPr lang="en-US" b="1" dirty="0" smtClean="0"/>
              <a:t>ends</a:t>
            </a:r>
            <a:r>
              <a:rPr lang="ru-RU" b="1" dirty="0" smtClean="0"/>
              <a:t> </a:t>
            </a:r>
            <a:r>
              <a:rPr lang="ru-RU" b="1" dirty="0" err="1" smtClean="0"/>
              <a:t>of</a:t>
            </a:r>
            <a:r>
              <a:rPr lang="ru-RU" b="1" dirty="0" smtClean="0"/>
              <a:t> </a:t>
            </a:r>
            <a:r>
              <a:rPr lang="ru-RU" b="1" dirty="0" err="1" smtClean="0"/>
              <a:t>the</a:t>
            </a:r>
            <a:r>
              <a:rPr lang="ru-RU" b="1" dirty="0" smtClean="0"/>
              <a:t> </a:t>
            </a:r>
            <a:r>
              <a:rPr lang="ru-RU" b="1" dirty="0" err="1" smtClean="0"/>
              <a:t>social</a:t>
            </a:r>
            <a:r>
              <a:rPr lang="ru-RU" b="1" dirty="0" smtClean="0"/>
              <a:t> </a:t>
            </a:r>
            <a:r>
              <a:rPr lang="ru-RU" b="1" dirty="0" err="1" smtClean="0"/>
              <a:t>ladder</a:t>
            </a:r>
            <a:r>
              <a:rPr lang="ru-RU" b="1" dirty="0" smtClean="0"/>
              <a:t>, </a:t>
            </a:r>
            <a:r>
              <a:rPr lang="ru-RU" b="1" dirty="0" err="1" smtClean="0"/>
              <a:t>which</a:t>
            </a:r>
            <a:r>
              <a:rPr lang="ru-RU" b="1" dirty="0" smtClean="0"/>
              <a:t> </a:t>
            </a:r>
            <a:r>
              <a:rPr lang="ru-RU" b="1" dirty="0" err="1" smtClean="0"/>
              <a:t>was</a:t>
            </a:r>
            <a:r>
              <a:rPr lang="ru-RU" b="1" dirty="0" smtClean="0"/>
              <a:t> </a:t>
            </a:r>
            <a:r>
              <a:rPr lang="ru-RU" b="1" dirty="0" err="1" smtClean="0"/>
              <a:t>very</a:t>
            </a:r>
            <a:r>
              <a:rPr lang="ru-RU" b="1" dirty="0" smtClean="0"/>
              <a:t> </a:t>
            </a:r>
            <a:r>
              <a:rPr lang="ru-RU" b="1" dirty="0" err="1" smtClean="0"/>
              <a:t>difficult</a:t>
            </a:r>
            <a:r>
              <a:rPr lang="ru-RU" b="1" dirty="0" smtClean="0"/>
              <a:t> </a:t>
            </a:r>
            <a:r>
              <a:rPr lang="ru-RU" b="1" dirty="0" err="1" smtClean="0"/>
              <a:t>to</a:t>
            </a:r>
            <a:r>
              <a:rPr lang="ru-RU" b="1" dirty="0" smtClean="0"/>
              <a:t> </a:t>
            </a:r>
            <a:r>
              <a:rPr lang="en-US" b="1" dirty="0" smtClean="0"/>
              <a:t>accept </a:t>
            </a:r>
            <a:r>
              <a:rPr lang="ru-RU" b="1" dirty="0" err="1" smtClean="0"/>
              <a:t>psychologically</a:t>
            </a:r>
            <a:r>
              <a:rPr lang="ru-RU" b="1" dirty="0" smtClean="0"/>
              <a:t> </a:t>
            </a:r>
            <a:r>
              <a:rPr lang="ru-RU" b="1" dirty="0" err="1" smtClean="0"/>
              <a:t>and</a:t>
            </a:r>
            <a:r>
              <a:rPr lang="ru-RU" b="1" dirty="0" smtClean="0"/>
              <a:t> </a:t>
            </a:r>
            <a:r>
              <a:rPr lang="ru-RU" b="1" dirty="0" err="1" smtClean="0"/>
              <a:t>led</a:t>
            </a:r>
            <a:r>
              <a:rPr lang="ru-RU" b="1" dirty="0" smtClean="0"/>
              <a:t> </a:t>
            </a:r>
            <a:r>
              <a:rPr lang="ru-RU" b="1" dirty="0" err="1" smtClean="0"/>
              <a:t>to</a:t>
            </a:r>
            <a:r>
              <a:rPr lang="ru-RU" b="1" dirty="0" smtClean="0"/>
              <a:t> </a:t>
            </a:r>
            <a:r>
              <a:rPr lang="ru-RU" b="1" dirty="0" err="1" smtClean="0"/>
              <a:t>the</a:t>
            </a:r>
            <a:r>
              <a:rPr lang="ru-RU" b="1" dirty="0" smtClean="0"/>
              <a:t> </a:t>
            </a:r>
            <a:r>
              <a:rPr lang="ru-RU" b="1" dirty="0" err="1" smtClean="0"/>
              <a:t>radicalization</a:t>
            </a:r>
            <a:r>
              <a:rPr lang="en-US" b="1" dirty="0" smtClean="0"/>
              <a:t> of peasants</a:t>
            </a:r>
            <a:r>
              <a:rPr lang="ru-RU" b="1" dirty="0" smtClean="0"/>
              <a:t>. </a:t>
            </a:r>
            <a:endParaRPr lang="en-US" dirty="0" smtClean="0"/>
          </a:p>
          <a:p>
            <a:r>
              <a:rPr lang="en-US" dirty="0" smtClean="0"/>
              <a:t>For comparison, in Western Europe such process took many generations. In England formation of the land market and differentiation of peasants took almost 300 years</a:t>
            </a:r>
            <a:r>
              <a:rPr lang="ru-RU" dirty="0" smtClean="0"/>
              <a:t>, </a:t>
            </a:r>
            <a:r>
              <a:rPr lang="ru-RU" dirty="0" err="1" smtClean="0"/>
              <a:t>in</a:t>
            </a:r>
            <a:r>
              <a:rPr lang="ru-RU" dirty="0" smtClean="0"/>
              <a:t> </a:t>
            </a:r>
            <a:r>
              <a:rPr lang="en-US" dirty="0" smtClean="0"/>
              <a:t>continental </a:t>
            </a:r>
            <a:r>
              <a:rPr lang="ru-RU" dirty="0" err="1" smtClean="0"/>
              <a:t>Europe</a:t>
            </a:r>
            <a:r>
              <a:rPr lang="ru-RU" dirty="0" smtClean="0"/>
              <a:t> – </a:t>
            </a:r>
            <a:r>
              <a:rPr lang="ru-RU" dirty="0" err="1" smtClean="0"/>
              <a:t>more</a:t>
            </a:r>
            <a:r>
              <a:rPr lang="ru-RU" dirty="0" smtClean="0"/>
              <a:t> </a:t>
            </a:r>
            <a:r>
              <a:rPr lang="ru-RU" dirty="0" err="1" smtClean="0"/>
              <a:t>than</a:t>
            </a:r>
            <a:r>
              <a:rPr lang="ru-RU" dirty="0" smtClean="0"/>
              <a:t> 100 </a:t>
            </a:r>
            <a:r>
              <a:rPr lang="en-US" dirty="0" smtClean="0"/>
              <a:t>years </a:t>
            </a:r>
            <a:r>
              <a:rPr lang="ru-RU" dirty="0" err="1" smtClean="0"/>
              <a:t>after</a:t>
            </a:r>
            <a:r>
              <a:rPr lang="ru-RU" dirty="0" smtClean="0"/>
              <a:t> </a:t>
            </a:r>
            <a:r>
              <a:rPr lang="ru-RU" dirty="0" err="1" smtClean="0"/>
              <a:t>Napoleonic</a:t>
            </a:r>
            <a:r>
              <a:rPr lang="ru-RU" dirty="0" smtClean="0"/>
              <a:t> </a:t>
            </a:r>
            <a:r>
              <a:rPr lang="ru-RU" dirty="0" err="1" smtClean="0"/>
              <a:t>wars</a:t>
            </a:r>
            <a:r>
              <a:rPr lang="ru-RU" dirty="0" smtClean="0"/>
              <a:t>.</a:t>
            </a:r>
            <a:endParaRPr lang="en-US" dirty="0" smtClean="0"/>
          </a:p>
          <a:p>
            <a:r>
              <a:rPr lang="en-US" dirty="0" smtClean="0"/>
              <a:t>Coming back to Russia and Spain, that means… </a:t>
            </a:r>
            <a:endParaRPr lang="ru-RU" dirty="0" smtClean="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498475"/>
          </a:xfrm>
        </p:spPr>
        <p:txBody>
          <a:bodyPr/>
          <a:lstStyle/>
          <a:p>
            <a:pPr algn="ctr"/>
            <a:r>
              <a:rPr lang="en-US" b="1" dirty="0" smtClean="0"/>
              <a:t>Conclusions (2)</a:t>
            </a:r>
            <a:endParaRPr lang="ru-RU" b="1" dirty="0" smtClean="0"/>
          </a:p>
        </p:txBody>
      </p:sp>
      <p:sp>
        <p:nvSpPr>
          <p:cNvPr id="3" name="Объект 2"/>
          <p:cNvSpPr>
            <a:spLocks noGrp="1"/>
          </p:cNvSpPr>
          <p:nvPr>
            <p:ph idx="1"/>
          </p:nvPr>
        </p:nvSpPr>
        <p:spPr>
          <a:xfrm>
            <a:off x="838200" y="1744717"/>
            <a:ext cx="10515600" cy="3822646"/>
          </a:xfrm>
        </p:spPr>
        <p:txBody>
          <a:bodyPr>
            <a:normAutofit/>
          </a:bodyPr>
          <a:lstStyle/>
          <a:p>
            <a:pPr>
              <a:lnSpc>
                <a:spcPct val="80000"/>
              </a:lnSpc>
            </a:pPr>
            <a:r>
              <a:rPr lang="en-US" b="1" dirty="0" smtClean="0"/>
              <a:t>Economic state of the Spanish peasantry improved  </a:t>
            </a:r>
            <a:r>
              <a:rPr lang="en-US" dirty="0"/>
              <a:t> at the </a:t>
            </a:r>
            <a:r>
              <a:rPr lang="en-US" dirty="0" smtClean="0"/>
              <a:t>beginning of the 20</a:t>
            </a:r>
            <a:r>
              <a:rPr lang="en-US" baseline="30000" dirty="0" smtClean="0"/>
              <a:t>th</a:t>
            </a:r>
            <a:r>
              <a:rPr lang="en-US" dirty="0" smtClean="0"/>
              <a:t> century. So the Spanish peasantry saw no economic reasons for rushing into a radical break-up of life offered by the republicans and preferred to (often passively) support the conservative forces</a:t>
            </a:r>
            <a:r>
              <a:rPr lang="ru-RU" dirty="0" smtClean="0"/>
              <a:t>.</a:t>
            </a:r>
            <a:endParaRPr lang="en-US" dirty="0" smtClean="0"/>
          </a:p>
          <a:p>
            <a:pPr>
              <a:lnSpc>
                <a:spcPct val="80000"/>
              </a:lnSpc>
            </a:pPr>
            <a:r>
              <a:rPr lang="en-US" b="1" dirty="0" smtClean="0"/>
              <a:t>In Russia, the rise of peasants’ overall income was “spoiled” by rapid socio-economic stratification. </a:t>
            </a:r>
            <a:r>
              <a:rPr lang="en-US" dirty="0" smtClean="0"/>
              <a:t>It radicalized the peasants and moved their sympathies towards the “Reds”. </a:t>
            </a:r>
          </a:p>
          <a:p>
            <a:pPr>
              <a:lnSpc>
                <a:spcPct val="80000"/>
              </a:lnSpc>
            </a:pPr>
            <a:endParaRPr lang="ru-RU" dirty="0" smtClean="0"/>
          </a:p>
          <a:p>
            <a:pPr>
              <a:lnSpc>
                <a:spcPct val="80000"/>
              </a:lnSpc>
              <a:buFont typeface="Arial" charset="0"/>
              <a:buNone/>
            </a:pPr>
            <a:endParaRPr lang="ru-RU" dirty="0" smtClean="0"/>
          </a:p>
          <a:p>
            <a:pPr>
              <a:lnSpc>
                <a:spcPct val="80000"/>
              </a:lnSpc>
            </a:pPr>
            <a:endParaRPr lang="ru-RU" dirty="0" smtClean="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1" name="Заголовок 1"/>
          <p:cNvSpPr>
            <a:spLocks noGrp="1"/>
          </p:cNvSpPr>
          <p:nvPr>
            <p:ph type="title"/>
          </p:nvPr>
        </p:nvSpPr>
        <p:spPr/>
        <p:txBody>
          <a:bodyPr/>
          <a:lstStyle/>
          <a:p>
            <a:endParaRPr lang="ru-RU" dirty="0" smtClean="0"/>
          </a:p>
        </p:txBody>
      </p:sp>
      <p:sp>
        <p:nvSpPr>
          <p:cNvPr id="40962" name="Объект 2"/>
          <p:cNvSpPr>
            <a:spLocks noGrp="1"/>
          </p:cNvSpPr>
          <p:nvPr>
            <p:ph idx="1"/>
          </p:nvPr>
        </p:nvSpPr>
        <p:spPr/>
        <p:txBody>
          <a:bodyPr/>
          <a:lstStyle/>
          <a:p>
            <a:pPr marL="0" indent="0" algn="ctr">
              <a:buNone/>
            </a:pPr>
            <a:r>
              <a:rPr lang="en-US" sz="7200" dirty="0"/>
              <a:t>Thank you for your attention</a:t>
            </a:r>
            <a:endParaRPr lang="ru-RU" sz="7200" dirty="0" smtClean="0"/>
          </a:p>
          <a:p>
            <a:pPr marL="0" indent="0">
              <a:buNone/>
            </a:pPr>
            <a:endParaRPr lang="ru-RU" dirty="0" smtClean="0"/>
          </a:p>
          <a:p>
            <a:endParaRPr lang="ru-RU" dirty="0" smtClean="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287338"/>
          </a:xfrm>
        </p:spPr>
        <p:txBody>
          <a:bodyPr rtlCol="0">
            <a:normAutofit fontScale="90000"/>
          </a:bodyPr>
          <a:lstStyle/>
          <a:p>
            <a:pPr fontAlgn="auto">
              <a:spcAft>
                <a:spcPts val="0"/>
              </a:spcAft>
              <a:defRPr/>
            </a:pPr>
            <a:endParaRPr lang="ru-RU"/>
          </a:p>
        </p:txBody>
      </p:sp>
      <p:pic>
        <p:nvPicPr>
          <p:cNvPr id="17410" name="Picture 4" descr="http://mshschadowens.mmswiki.wikispaces.net/file/view/Map+Medieval+Europe.jpg"/>
          <p:cNvPicPr>
            <a:picLocks noGrp="1" noChangeAspect="1" noChangeArrowheads="1"/>
          </p:cNvPicPr>
          <p:nvPr>
            <p:ph idx="1"/>
          </p:nvPr>
        </p:nvPicPr>
        <p:blipFill>
          <a:blip r:embed="rId2" cstate="print"/>
          <a:srcRect/>
          <a:stretch>
            <a:fillRect/>
          </a:stretch>
        </p:blipFill>
        <p:spPr>
          <a:xfrm>
            <a:off x="1330325" y="82550"/>
            <a:ext cx="9436100" cy="6864350"/>
          </a:xfrm>
        </p:spPr>
      </p:pic>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Заголовок 1"/>
          <p:cNvSpPr>
            <a:spLocks noGrp="1"/>
          </p:cNvSpPr>
          <p:nvPr>
            <p:ph type="title"/>
          </p:nvPr>
        </p:nvSpPr>
        <p:spPr/>
        <p:txBody>
          <a:bodyPr/>
          <a:lstStyle/>
          <a:p>
            <a:pPr algn="ctr"/>
            <a:r>
              <a:rPr lang="en-US" smtClean="0"/>
              <a:t>Russia and Spain: common features </a:t>
            </a:r>
            <a:r>
              <a:rPr lang="ru-RU" b="1" smtClean="0"/>
              <a:t> </a:t>
            </a:r>
            <a:r>
              <a:rPr lang="ru-RU" smtClean="0"/>
              <a:t/>
            </a:r>
            <a:br>
              <a:rPr lang="ru-RU" smtClean="0"/>
            </a:br>
            <a:endParaRPr lang="ru-RU" smtClean="0"/>
          </a:p>
        </p:txBody>
      </p:sp>
      <p:sp>
        <p:nvSpPr>
          <p:cNvPr id="3" name="Объект 2"/>
          <p:cNvSpPr>
            <a:spLocks noGrp="1"/>
          </p:cNvSpPr>
          <p:nvPr>
            <p:ph idx="1"/>
          </p:nvPr>
        </p:nvSpPr>
        <p:spPr>
          <a:xfrm>
            <a:off x="438150" y="1371600"/>
            <a:ext cx="11461750" cy="5145088"/>
          </a:xfrm>
        </p:spPr>
        <p:txBody>
          <a:bodyPr>
            <a:normAutofit/>
          </a:bodyPr>
          <a:lstStyle/>
          <a:p>
            <a:pPr marL="514350" indent="-514350">
              <a:lnSpc>
                <a:spcPct val="70000"/>
              </a:lnSpc>
              <a:buFont typeface="Calibri Light"/>
              <a:buAutoNum type="arabicPeriod"/>
            </a:pPr>
            <a:r>
              <a:rPr lang="en-US" sz="2600" dirty="0" smtClean="0"/>
              <a:t>In the Middle Ages due to geographical position two countries had to defend Europe from external invaders. Major part of Russia and Spain’s territories were conquered for several centuries by the Mongols and Arabs.</a:t>
            </a:r>
            <a:r>
              <a:rPr lang="ru-RU" sz="2600" dirty="0" smtClean="0"/>
              <a:t> </a:t>
            </a:r>
          </a:p>
          <a:p>
            <a:pPr marL="514350" indent="-514350">
              <a:lnSpc>
                <a:spcPct val="70000"/>
              </a:lnSpc>
              <a:buFont typeface="Calibri Light"/>
              <a:buAutoNum type="arabicPeriod"/>
            </a:pPr>
            <a:r>
              <a:rPr lang="en-US" sz="2600" dirty="0" smtClean="0"/>
              <a:t>Internal political systems were strongly determined by fierce wars along civilization frontiers. </a:t>
            </a:r>
            <a:endParaRPr lang="ru-RU" sz="2600" dirty="0" smtClean="0"/>
          </a:p>
          <a:p>
            <a:pPr marL="514350" indent="-514350">
              <a:lnSpc>
                <a:spcPct val="70000"/>
              </a:lnSpc>
              <a:buFont typeface="Calibri Light"/>
              <a:buAutoNum type="arabicPeriod"/>
            </a:pPr>
            <a:r>
              <a:rPr lang="en-US" sz="2600" dirty="0" smtClean="0"/>
              <a:t> Important role of the dominant religions - Orthodoxy and Catholicism </a:t>
            </a:r>
            <a:r>
              <a:rPr lang="mr-IN" sz="2600" dirty="0" smtClean="0">
                <a:ea typeface="Mangal" pitchFamily="2"/>
              </a:rPr>
              <a:t>–</a:t>
            </a:r>
            <a:r>
              <a:rPr lang="en-US" sz="2600" dirty="0" smtClean="0"/>
              <a:t> in national identity.</a:t>
            </a:r>
            <a:endParaRPr lang="ru-RU" sz="2600" dirty="0" smtClean="0"/>
          </a:p>
          <a:p>
            <a:pPr marL="514350" indent="-514350">
              <a:lnSpc>
                <a:spcPct val="70000"/>
              </a:lnSpc>
              <a:buFont typeface="Calibri Light"/>
              <a:buAutoNum type="arabicPeriod"/>
            </a:pPr>
            <a:r>
              <a:rPr lang="en-US" sz="2600" dirty="0" smtClean="0"/>
              <a:t>Final victories over the main external enemy were achieved almost simultaneously </a:t>
            </a:r>
            <a:r>
              <a:rPr lang="mr-IN" sz="2600" dirty="0" smtClean="0">
                <a:ea typeface="Mangal" pitchFamily="2"/>
              </a:rPr>
              <a:t>–</a:t>
            </a:r>
            <a:r>
              <a:rPr lang="en-US" sz="2600" dirty="0" smtClean="0"/>
              <a:t> at the end of the 15</a:t>
            </a:r>
            <a:r>
              <a:rPr lang="en-US" sz="2600" baseline="30000" dirty="0" smtClean="0"/>
              <a:t>th</a:t>
            </a:r>
            <a:r>
              <a:rPr lang="en-US" sz="2600" dirty="0" smtClean="0"/>
              <a:t> century. </a:t>
            </a:r>
          </a:p>
          <a:p>
            <a:pPr marL="514350" indent="-514350">
              <a:lnSpc>
                <a:spcPct val="70000"/>
              </a:lnSpc>
              <a:buFont typeface="Calibri Light"/>
              <a:buAutoNum type="arabicPeriod"/>
            </a:pPr>
            <a:r>
              <a:rPr lang="en-US" sz="2600" dirty="0" smtClean="0"/>
              <a:t>Formation of centralized states also occurred at the same period (15-16 centuries).</a:t>
            </a:r>
            <a:endParaRPr lang="ru-RU" sz="2600" dirty="0" smtClean="0"/>
          </a:p>
          <a:p>
            <a:pPr marL="514350" indent="-514350">
              <a:lnSpc>
                <a:spcPct val="70000"/>
              </a:lnSpc>
              <a:buFont typeface="Calibri Light"/>
              <a:buAutoNum type="arabicPeriod"/>
            </a:pPr>
            <a:r>
              <a:rPr lang="en-US" sz="2600" dirty="0" smtClean="0"/>
              <a:t>The process of</a:t>
            </a:r>
            <a:r>
              <a:rPr lang="ru-RU" sz="2600" dirty="0" smtClean="0"/>
              <a:t> </a:t>
            </a:r>
            <a:r>
              <a:rPr lang="en-US" sz="2600" dirty="0" smtClean="0"/>
              <a:t>national liberation was linked to empire-making (overseas Spanish empire and Russian continental one) </a:t>
            </a:r>
            <a:endParaRPr lang="ru-RU" sz="2600" dirty="0" smtClean="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297027"/>
          </a:xfrm>
        </p:spPr>
        <p:txBody>
          <a:bodyPr/>
          <a:lstStyle/>
          <a:p>
            <a:endParaRPr lang="ru-RU"/>
          </a:p>
        </p:txBody>
      </p:sp>
      <p:pic>
        <p:nvPicPr>
          <p:cNvPr id="26626" name="Picture 2" descr="https://sputnikipogrom.com/wp-content/uploads/2018/07/r1_4.jpg"/>
          <p:cNvPicPr>
            <a:picLocks noGrp="1" noChangeAspect="1" noChangeArrowheads="1"/>
          </p:cNvPicPr>
          <p:nvPr>
            <p:ph idx="1"/>
          </p:nvPr>
        </p:nvPicPr>
        <p:blipFill>
          <a:blip r:embed="rId2" cstate="print">
            <a:extLst>
              <a:ext uri="{28A0092B-C50C-407E-A947-70E740481C1C}">
                <a14:useLocalDpi xmlns:a14="http://schemas.microsoft.com/office/drawing/2010/main" xmlns="" val="0"/>
              </a:ext>
            </a:extLst>
          </a:blip>
          <a:srcRect/>
          <a:stretch>
            <a:fillRect/>
          </a:stretch>
        </p:blipFill>
        <p:spPr bwMode="auto">
          <a:xfrm>
            <a:off x="1408387" y="513638"/>
            <a:ext cx="9217572" cy="6452301"/>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xmlns="" val="112261717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5" name="Заголовок 1"/>
          <p:cNvSpPr>
            <a:spLocks noGrp="1"/>
          </p:cNvSpPr>
          <p:nvPr>
            <p:ph type="title"/>
          </p:nvPr>
        </p:nvSpPr>
        <p:spPr/>
        <p:txBody>
          <a:bodyPr/>
          <a:lstStyle/>
          <a:p>
            <a:r>
              <a:rPr lang="en-US" smtClean="0"/>
              <a:t>How to measure differentiation of peasants? Number of horses? Amount of land?</a:t>
            </a:r>
            <a:endParaRPr lang="ru-RU" smtClean="0"/>
          </a:p>
        </p:txBody>
      </p:sp>
      <p:sp>
        <p:nvSpPr>
          <p:cNvPr id="3" name="Объект 2"/>
          <p:cNvSpPr>
            <a:spLocks noGrp="1"/>
          </p:cNvSpPr>
          <p:nvPr>
            <p:ph idx="1"/>
          </p:nvPr>
        </p:nvSpPr>
        <p:spPr/>
        <p:txBody>
          <a:bodyPr rtlCol="0">
            <a:normAutofit fontScale="85000" lnSpcReduction="20000"/>
          </a:bodyPr>
          <a:lstStyle/>
          <a:p>
            <a:pPr fontAlgn="auto">
              <a:spcAft>
                <a:spcPts val="0"/>
              </a:spcAft>
              <a:buFont typeface="Arial" panose="020B0604020202020204" pitchFamily="34" charset="0"/>
              <a:buChar char="•"/>
              <a:defRPr/>
            </a:pPr>
            <a:r>
              <a:rPr lang="en-US" dirty="0"/>
              <a:t>T</a:t>
            </a:r>
            <a:r>
              <a:rPr lang="en-US" dirty="0" smtClean="0"/>
              <a:t>he previous researchers use number of horses and/or size of land plots as the main indicator of welfare. </a:t>
            </a:r>
          </a:p>
          <a:p>
            <a:pPr fontAlgn="auto">
              <a:spcAft>
                <a:spcPts val="0"/>
              </a:spcAft>
              <a:buFont typeface="Arial" panose="020B0604020202020204" pitchFamily="34" charset="0"/>
              <a:buChar char="•"/>
              <a:defRPr/>
            </a:pPr>
            <a:r>
              <a:rPr lang="en-US" dirty="0" smtClean="0"/>
              <a:t>However, some Russian </a:t>
            </a:r>
            <a:r>
              <a:rPr lang="ru-RU" dirty="0" err="1" smtClean="0"/>
              <a:t>historians</a:t>
            </a:r>
            <a:r>
              <a:rPr lang="ru-RU" dirty="0" smtClean="0"/>
              <a:t> </a:t>
            </a:r>
            <a:r>
              <a:rPr lang="ru-RU" dirty="0"/>
              <a:t>(</a:t>
            </a:r>
            <a:r>
              <a:rPr lang="ru-RU" dirty="0" err="1"/>
              <a:t>Dubrovsky</a:t>
            </a:r>
            <a:r>
              <a:rPr lang="ru-RU" dirty="0"/>
              <a:t>, 1925, </a:t>
            </a:r>
            <a:r>
              <a:rPr lang="ru-RU" dirty="0" err="1"/>
              <a:t>Mironov</a:t>
            </a:r>
            <a:r>
              <a:rPr lang="ru-RU" dirty="0"/>
              <a:t>, 1972) </a:t>
            </a:r>
            <a:r>
              <a:rPr lang="ru-RU" dirty="0" err="1"/>
              <a:t>stated</a:t>
            </a:r>
            <a:r>
              <a:rPr lang="ru-RU" dirty="0"/>
              <a:t> </a:t>
            </a:r>
            <a:r>
              <a:rPr lang="ru-RU" dirty="0" err="1"/>
              <a:t>that</a:t>
            </a:r>
            <a:r>
              <a:rPr lang="ru-RU" dirty="0"/>
              <a:t> </a:t>
            </a:r>
            <a:r>
              <a:rPr lang="ru-RU" dirty="0" err="1"/>
              <a:t>at</a:t>
            </a:r>
            <a:r>
              <a:rPr lang="ru-RU" dirty="0"/>
              <a:t> </a:t>
            </a:r>
            <a:r>
              <a:rPr lang="ru-RU" dirty="0" err="1"/>
              <a:t>the</a:t>
            </a:r>
            <a:r>
              <a:rPr lang="ru-RU" dirty="0"/>
              <a:t> </a:t>
            </a:r>
            <a:r>
              <a:rPr lang="ru-RU" dirty="0" err="1"/>
              <a:t>beginning</a:t>
            </a:r>
            <a:r>
              <a:rPr lang="ru-RU" dirty="0"/>
              <a:t> </a:t>
            </a:r>
            <a:r>
              <a:rPr lang="ru-RU" dirty="0" err="1"/>
              <a:t>of</a:t>
            </a:r>
            <a:r>
              <a:rPr lang="ru-RU" dirty="0"/>
              <a:t> </a:t>
            </a:r>
            <a:r>
              <a:rPr lang="ru-RU" dirty="0" err="1"/>
              <a:t>the</a:t>
            </a:r>
            <a:r>
              <a:rPr lang="ru-RU" dirty="0"/>
              <a:t> </a:t>
            </a:r>
            <a:r>
              <a:rPr lang="ru-RU" dirty="0" err="1"/>
              <a:t>twentieth</a:t>
            </a:r>
            <a:r>
              <a:rPr lang="ru-RU" dirty="0"/>
              <a:t> </a:t>
            </a:r>
            <a:r>
              <a:rPr lang="ru-RU" dirty="0" err="1"/>
              <a:t>century</a:t>
            </a:r>
            <a:r>
              <a:rPr lang="ru-RU" dirty="0"/>
              <a:t>, </a:t>
            </a:r>
            <a:r>
              <a:rPr lang="ru-RU" b="1" dirty="0" err="1"/>
              <a:t>the</a:t>
            </a:r>
            <a:r>
              <a:rPr lang="ru-RU" b="1" dirty="0"/>
              <a:t> </a:t>
            </a:r>
            <a:r>
              <a:rPr lang="ru-RU" b="1" dirty="0" err="1"/>
              <a:t>wealthiest</a:t>
            </a:r>
            <a:r>
              <a:rPr lang="ru-RU" b="1" dirty="0"/>
              <a:t> </a:t>
            </a:r>
            <a:r>
              <a:rPr lang="ru-RU" b="1" dirty="0" err="1"/>
              <a:t>peasants</a:t>
            </a:r>
            <a:r>
              <a:rPr lang="ru-RU" b="1" dirty="0"/>
              <a:t> </a:t>
            </a:r>
            <a:r>
              <a:rPr lang="ru-RU" b="1" dirty="0" err="1"/>
              <a:t>used</a:t>
            </a:r>
            <a:r>
              <a:rPr lang="ru-RU" b="1" dirty="0"/>
              <a:t> </a:t>
            </a:r>
            <a:r>
              <a:rPr lang="en-US" b="1" dirty="0" smtClean="0"/>
              <a:t>up-to-day</a:t>
            </a:r>
            <a:r>
              <a:rPr lang="ru-RU" b="1" dirty="0" smtClean="0"/>
              <a:t> </a:t>
            </a:r>
            <a:r>
              <a:rPr lang="ru-RU" b="1" dirty="0" err="1" smtClean="0"/>
              <a:t>equipment</a:t>
            </a:r>
            <a:r>
              <a:rPr lang="ru-RU" dirty="0" smtClean="0"/>
              <a:t>, </a:t>
            </a:r>
            <a:r>
              <a:rPr lang="ru-RU" dirty="0" err="1"/>
              <a:t>for</a:t>
            </a:r>
            <a:r>
              <a:rPr lang="ru-RU" dirty="0"/>
              <a:t> </a:t>
            </a:r>
            <a:r>
              <a:rPr lang="ru-RU" dirty="0" err="1"/>
              <a:t>example</a:t>
            </a:r>
            <a:r>
              <a:rPr lang="ru-RU" dirty="0"/>
              <a:t>, a </a:t>
            </a:r>
            <a:r>
              <a:rPr lang="ru-RU" dirty="0" err="1"/>
              <a:t>light</a:t>
            </a:r>
            <a:r>
              <a:rPr lang="ru-RU" dirty="0"/>
              <a:t> </a:t>
            </a:r>
            <a:r>
              <a:rPr lang="ru-RU" dirty="0" err="1"/>
              <a:t>plow</a:t>
            </a:r>
            <a:r>
              <a:rPr lang="ru-RU" dirty="0"/>
              <a:t> </a:t>
            </a:r>
            <a:r>
              <a:rPr lang="ru-RU" dirty="0" err="1"/>
              <a:t>that</a:t>
            </a:r>
            <a:r>
              <a:rPr lang="ru-RU" dirty="0"/>
              <a:t> </a:t>
            </a:r>
            <a:r>
              <a:rPr lang="ru-RU" dirty="0" err="1"/>
              <a:t>required</a:t>
            </a:r>
            <a:r>
              <a:rPr lang="ru-RU" dirty="0"/>
              <a:t> </a:t>
            </a:r>
            <a:r>
              <a:rPr lang="ru-RU" dirty="0" err="1"/>
              <a:t>fewer</a:t>
            </a:r>
            <a:r>
              <a:rPr lang="ru-RU" dirty="0"/>
              <a:t> </a:t>
            </a:r>
            <a:r>
              <a:rPr lang="ru-RU" dirty="0" err="1"/>
              <a:t>horses</a:t>
            </a:r>
            <a:r>
              <a:rPr lang="ru-RU" dirty="0"/>
              <a:t> </a:t>
            </a:r>
            <a:r>
              <a:rPr lang="ru-RU" dirty="0" err="1"/>
              <a:t>and</a:t>
            </a:r>
            <a:r>
              <a:rPr lang="ru-RU" dirty="0"/>
              <a:t>, </a:t>
            </a:r>
            <a:r>
              <a:rPr lang="ru-RU" dirty="0" err="1"/>
              <a:t>accordingly</a:t>
            </a:r>
            <a:r>
              <a:rPr lang="ru-RU" dirty="0"/>
              <a:t>, </a:t>
            </a:r>
            <a:r>
              <a:rPr lang="ru-RU" b="1" dirty="0" err="1"/>
              <a:t>affluent</a:t>
            </a:r>
            <a:r>
              <a:rPr lang="ru-RU" b="1" dirty="0"/>
              <a:t> </a:t>
            </a:r>
            <a:r>
              <a:rPr lang="ru-RU" b="1" dirty="0" err="1"/>
              <a:t>farms</a:t>
            </a:r>
            <a:r>
              <a:rPr lang="ru-RU" b="1" dirty="0"/>
              <a:t> </a:t>
            </a:r>
            <a:r>
              <a:rPr lang="ru-RU" b="1" dirty="0" err="1"/>
              <a:t>reduced</a:t>
            </a:r>
            <a:r>
              <a:rPr lang="ru-RU" b="1" dirty="0"/>
              <a:t> </a:t>
            </a:r>
            <a:r>
              <a:rPr lang="ru-RU" b="1" dirty="0" err="1"/>
              <a:t>the</a:t>
            </a:r>
            <a:r>
              <a:rPr lang="ru-RU" b="1" dirty="0"/>
              <a:t> </a:t>
            </a:r>
            <a:r>
              <a:rPr lang="ru-RU" b="1" dirty="0" err="1"/>
              <a:t>number</a:t>
            </a:r>
            <a:r>
              <a:rPr lang="ru-RU" b="1" dirty="0"/>
              <a:t> </a:t>
            </a:r>
            <a:r>
              <a:rPr lang="ru-RU" b="1" dirty="0" err="1"/>
              <a:t>of</a:t>
            </a:r>
            <a:r>
              <a:rPr lang="ru-RU" b="1" dirty="0"/>
              <a:t> </a:t>
            </a:r>
            <a:r>
              <a:rPr lang="ru-RU" b="1" dirty="0" err="1"/>
              <a:t>working</a:t>
            </a:r>
            <a:r>
              <a:rPr lang="ru-RU" b="1" dirty="0"/>
              <a:t> </a:t>
            </a:r>
            <a:r>
              <a:rPr lang="ru-RU" b="1" dirty="0" err="1"/>
              <a:t>animals</a:t>
            </a:r>
            <a:r>
              <a:rPr lang="ru-RU" dirty="0"/>
              <a:t>. (</a:t>
            </a:r>
            <a:r>
              <a:rPr lang="ru-RU" dirty="0" err="1"/>
              <a:t>Dubrovsky</a:t>
            </a:r>
            <a:r>
              <a:rPr lang="ru-RU" dirty="0"/>
              <a:t>, 1925, </a:t>
            </a:r>
            <a:r>
              <a:rPr lang="ru-RU" dirty="0" err="1"/>
              <a:t>p.p</a:t>
            </a:r>
            <a:r>
              <a:rPr lang="ru-RU" dirty="0"/>
              <a:t>. 90-91.). </a:t>
            </a:r>
            <a:endParaRPr lang="en-US" dirty="0" smtClean="0"/>
          </a:p>
          <a:p>
            <a:pPr fontAlgn="auto">
              <a:spcAft>
                <a:spcPts val="0"/>
              </a:spcAft>
              <a:buFont typeface="Arial" panose="020B0604020202020204" pitchFamily="34" charset="0"/>
              <a:buChar char="•"/>
              <a:defRPr/>
            </a:pPr>
            <a:r>
              <a:rPr lang="ru-RU" dirty="0" err="1" smtClean="0"/>
              <a:t>These</a:t>
            </a:r>
            <a:r>
              <a:rPr lang="ru-RU" dirty="0" smtClean="0"/>
              <a:t> </a:t>
            </a:r>
            <a:r>
              <a:rPr lang="ru-RU" dirty="0" err="1"/>
              <a:t>farms</a:t>
            </a:r>
            <a:r>
              <a:rPr lang="ru-RU" dirty="0"/>
              <a:t> </a:t>
            </a:r>
            <a:r>
              <a:rPr lang="ru-RU" dirty="0" err="1"/>
              <a:t>could</a:t>
            </a:r>
            <a:r>
              <a:rPr lang="ru-RU" dirty="0"/>
              <a:t> </a:t>
            </a:r>
            <a:r>
              <a:rPr lang="en-US" dirty="0" smtClean="0"/>
              <a:t>then to be considered as</a:t>
            </a:r>
            <a:r>
              <a:rPr lang="ru-RU" dirty="0" smtClean="0"/>
              <a:t> </a:t>
            </a:r>
            <a:r>
              <a:rPr lang="en-US" dirty="0" smtClean="0"/>
              <a:t>poor or middle</a:t>
            </a:r>
            <a:r>
              <a:rPr lang="ru-RU" dirty="0" smtClean="0"/>
              <a:t>, </a:t>
            </a:r>
            <a:r>
              <a:rPr lang="ru-RU" dirty="0" err="1"/>
              <a:t>which</a:t>
            </a:r>
            <a:r>
              <a:rPr lang="ru-RU" dirty="0"/>
              <a:t> </a:t>
            </a:r>
            <a:r>
              <a:rPr lang="ru-RU" dirty="0" err="1"/>
              <a:t>did</a:t>
            </a:r>
            <a:r>
              <a:rPr lang="ru-RU" dirty="0"/>
              <a:t> </a:t>
            </a:r>
            <a:r>
              <a:rPr lang="ru-RU" dirty="0" err="1"/>
              <a:t>not</a:t>
            </a:r>
            <a:r>
              <a:rPr lang="ru-RU" dirty="0"/>
              <a:t> </a:t>
            </a:r>
            <a:r>
              <a:rPr lang="ru-RU" dirty="0" err="1"/>
              <a:t>correspond</a:t>
            </a:r>
            <a:r>
              <a:rPr lang="ru-RU" dirty="0"/>
              <a:t> </a:t>
            </a:r>
            <a:r>
              <a:rPr lang="ru-RU" dirty="0" err="1"/>
              <a:t>to</a:t>
            </a:r>
            <a:r>
              <a:rPr lang="ru-RU" dirty="0"/>
              <a:t> </a:t>
            </a:r>
            <a:r>
              <a:rPr lang="ru-RU" dirty="0" err="1"/>
              <a:t>reality</a:t>
            </a:r>
            <a:r>
              <a:rPr lang="ru-RU" dirty="0"/>
              <a:t>, </a:t>
            </a:r>
            <a:r>
              <a:rPr lang="ru-RU" dirty="0" err="1"/>
              <a:t>that</a:t>
            </a:r>
            <a:r>
              <a:rPr lang="ru-RU" dirty="0"/>
              <a:t> </a:t>
            </a:r>
            <a:r>
              <a:rPr lang="ru-RU" dirty="0" err="1"/>
              <a:t>is</a:t>
            </a:r>
            <a:r>
              <a:rPr lang="ru-RU" dirty="0"/>
              <a:t>, </a:t>
            </a:r>
            <a:r>
              <a:rPr lang="ru-RU" dirty="0" err="1"/>
              <a:t>for</a:t>
            </a:r>
            <a:r>
              <a:rPr lang="ru-RU" dirty="0"/>
              <a:t> a </a:t>
            </a:r>
            <a:r>
              <a:rPr lang="ru-RU" dirty="0" err="1"/>
              <a:t>broader</a:t>
            </a:r>
            <a:r>
              <a:rPr lang="ru-RU" dirty="0"/>
              <a:t> </a:t>
            </a:r>
            <a:r>
              <a:rPr lang="ru-RU" dirty="0" err="1"/>
              <a:t>picture</a:t>
            </a:r>
            <a:r>
              <a:rPr lang="ru-RU" dirty="0"/>
              <a:t> </a:t>
            </a:r>
            <a:r>
              <a:rPr lang="ru-RU" dirty="0" err="1"/>
              <a:t>it</a:t>
            </a:r>
            <a:r>
              <a:rPr lang="ru-RU" dirty="0"/>
              <a:t> </a:t>
            </a:r>
            <a:r>
              <a:rPr lang="ru-RU" dirty="0" err="1"/>
              <a:t>is</a:t>
            </a:r>
            <a:r>
              <a:rPr lang="ru-RU" dirty="0"/>
              <a:t> </a:t>
            </a:r>
            <a:r>
              <a:rPr lang="ru-RU" dirty="0" err="1"/>
              <a:t>necessary</a:t>
            </a:r>
            <a:r>
              <a:rPr lang="ru-RU" dirty="0"/>
              <a:t> </a:t>
            </a:r>
            <a:r>
              <a:rPr lang="ru-RU" dirty="0" err="1"/>
              <a:t>to</a:t>
            </a:r>
            <a:r>
              <a:rPr lang="ru-RU" dirty="0"/>
              <a:t> </a:t>
            </a:r>
            <a:r>
              <a:rPr lang="ru-RU" dirty="0" err="1"/>
              <a:t>use</a:t>
            </a:r>
            <a:r>
              <a:rPr lang="ru-RU" dirty="0"/>
              <a:t> </a:t>
            </a:r>
            <a:r>
              <a:rPr lang="ru-RU" dirty="0" err="1"/>
              <a:t>other</a:t>
            </a:r>
            <a:r>
              <a:rPr lang="ru-RU" dirty="0"/>
              <a:t> </a:t>
            </a:r>
            <a:r>
              <a:rPr lang="ru-RU" dirty="0" err="1"/>
              <a:t>indicators</a:t>
            </a:r>
            <a:r>
              <a:rPr lang="ru-RU" dirty="0"/>
              <a:t> </a:t>
            </a:r>
            <a:r>
              <a:rPr lang="ru-RU" dirty="0" err="1"/>
              <a:t>related</a:t>
            </a:r>
            <a:r>
              <a:rPr lang="ru-RU" dirty="0"/>
              <a:t> </a:t>
            </a:r>
            <a:r>
              <a:rPr lang="ru-RU" dirty="0" err="1"/>
              <a:t>to</a:t>
            </a:r>
            <a:r>
              <a:rPr lang="ru-RU" dirty="0"/>
              <a:t> </a:t>
            </a:r>
            <a:r>
              <a:rPr lang="ru-RU" dirty="0" err="1"/>
              <a:t>the</a:t>
            </a:r>
            <a:r>
              <a:rPr lang="ru-RU" dirty="0"/>
              <a:t> </a:t>
            </a:r>
            <a:r>
              <a:rPr lang="ru-RU" dirty="0" err="1"/>
              <a:t>income</a:t>
            </a:r>
            <a:r>
              <a:rPr lang="ru-RU" dirty="0"/>
              <a:t> </a:t>
            </a:r>
            <a:r>
              <a:rPr lang="ru-RU" dirty="0" err="1"/>
              <a:t>of</a:t>
            </a:r>
            <a:r>
              <a:rPr lang="ru-RU" dirty="0"/>
              <a:t> </a:t>
            </a:r>
            <a:r>
              <a:rPr lang="ru-RU" dirty="0" err="1"/>
              <a:t>the</a:t>
            </a:r>
            <a:r>
              <a:rPr lang="ru-RU" dirty="0"/>
              <a:t> </a:t>
            </a:r>
            <a:r>
              <a:rPr lang="ru-RU" dirty="0" err="1"/>
              <a:t>peasants</a:t>
            </a:r>
            <a:r>
              <a:rPr lang="ru-RU" dirty="0"/>
              <a:t>. </a:t>
            </a:r>
            <a:endParaRPr lang="en-US" dirty="0" smtClean="0"/>
          </a:p>
          <a:p>
            <a:pPr fontAlgn="auto">
              <a:spcAft>
                <a:spcPts val="0"/>
              </a:spcAft>
              <a:buFont typeface="Arial" panose="020B0604020202020204" pitchFamily="34" charset="0"/>
              <a:buChar char="•"/>
              <a:defRPr/>
            </a:pPr>
            <a:r>
              <a:rPr lang="ru-RU" b="1" dirty="0" err="1" smtClean="0"/>
              <a:t>The</a:t>
            </a:r>
            <a:r>
              <a:rPr lang="ru-RU" b="1" dirty="0" smtClean="0"/>
              <a:t> </a:t>
            </a:r>
            <a:r>
              <a:rPr lang="ru-RU" b="1" dirty="0" err="1"/>
              <a:t>amount</a:t>
            </a:r>
            <a:r>
              <a:rPr lang="ru-RU" b="1" dirty="0"/>
              <a:t> </a:t>
            </a:r>
            <a:r>
              <a:rPr lang="ru-RU" b="1" dirty="0" err="1"/>
              <a:t>of</a:t>
            </a:r>
            <a:r>
              <a:rPr lang="ru-RU" b="1" dirty="0"/>
              <a:t> </a:t>
            </a:r>
            <a:r>
              <a:rPr lang="ru-RU" b="1" dirty="0" err="1"/>
              <a:t>land</a:t>
            </a:r>
            <a:r>
              <a:rPr lang="ru-RU" b="1" dirty="0"/>
              <a:t> </a:t>
            </a:r>
            <a:r>
              <a:rPr lang="ru-RU" b="1" dirty="0" err="1"/>
              <a:t>also</a:t>
            </a:r>
            <a:r>
              <a:rPr lang="ru-RU" b="1" dirty="0"/>
              <a:t> </a:t>
            </a:r>
            <a:r>
              <a:rPr lang="ru-RU" b="1" dirty="0" err="1" smtClean="0"/>
              <a:t>was</a:t>
            </a:r>
            <a:r>
              <a:rPr lang="en-US" b="1" dirty="0" smtClean="0"/>
              <a:t> not </a:t>
            </a:r>
            <a:r>
              <a:rPr lang="ru-RU" b="1" dirty="0" smtClean="0"/>
              <a:t>a </a:t>
            </a:r>
            <a:r>
              <a:rPr lang="ru-RU" b="1" dirty="0" err="1"/>
              <a:t>correct</a:t>
            </a:r>
            <a:r>
              <a:rPr lang="ru-RU" b="1" dirty="0"/>
              <a:t> </a:t>
            </a:r>
            <a:r>
              <a:rPr lang="ru-RU" b="1" dirty="0" err="1" smtClean="0"/>
              <a:t>indicator</a:t>
            </a:r>
            <a:r>
              <a:rPr lang="ru-RU" dirty="0" smtClean="0"/>
              <a:t>, </a:t>
            </a:r>
            <a:r>
              <a:rPr lang="ru-RU" dirty="0" err="1"/>
              <a:t>as</a:t>
            </a:r>
            <a:r>
              <a:rPr lang="ru-RU" dirty="0"/>
              <a:t> </a:t>
            </a:r>
            <a:r>
              <a:rPr lang="ru-RU" dirty="0" err="1"/>
              <a:t>the</a:t>
            </a:r>
            <a:r>
              <a:rPr lang="ru-RU" dirty="0"/>
              <a:t> </a:t>
            </a:r>
            <a:r>
              <a:rPr lang="ru-RU" dirty="0" err="1"/>
              <a:t>land</a:t>
            </a:r>
            <a:r>
              <a:rPr lang="ru-RU" dirty="0"/>
              <a:t> </a:t>
            </a:r>
            <a:r>
              <a:rPr lang="ru-RU" dirty="0" err="1"/>
              <a:t>could</a:t>
            </a:r>
            <a:r>
              <a:rPr lang="ru-RU" dirty="0"/>
              <a:t> </a:t>
            </a:r>
            <a:r>
              <a:rPr lang="ru-RU" dirty="0" err="1"/>
              <a:t>be</a:t>
            </a:r>
            <a:r>
              <a:rPr lang="ru-RU" dirty="0"/>
              <a:t> </a:t>
            </a:r>
            <a:r>
              <a:rPr lang="ru-RU" dirty="0" err="1"/>
              <a:t>leased</a:t>
            </a:r>
            <a:r>
              <a:rPr lang="ru-RU" dirty="0"/>
              <a:t> </a:t>
            </a:r>
            <a:r>
              <a:rPr lang="ru-RU" dirty="0" err="1"/>
              <a:t>or</a:t>
            </a:r>
            <a:r>
              <a:rPr lang="ru-RU" dirty="0"/>
              <a:t> </a:t>
            </a:r>
            <a:r>
              <a:rPr lang="ru-RU" dirty="0" err="1"/>
              <a:t>bought</a:t>
            </a:r>
            <a:r>
              <a:rPr lang="ru-RU" dirty="0"/>
              <a:t> </a:t>
            </a:r>
            <a:r>
              <a:rPr lang="ru-RU" dirty="0" err="1"/>
              <a:t>on</a:t>
            </a:r>
            <a:r>
              <a:rPr lang="ru-RU" dirty="0"/>
              <a:t> </a:t>
            </a:r>
            <a:r>
              <a:rPr lang="ru-RU" dirty="0" err="1" smtClean="0"/>
              <a:t>credit</a:t>
            </a:r>
            <a:r>
              <a:rPr lang="en-US" dirty="0" smtClean="0"/>
              <a:t>,</a:t>
            </a:r>
            <a:r>
              <a:rPr lang="ru-RU" dirty="0" smtClean="0"/>
              <a:t> </a:t>
            </a:r>
            <a:r>
              <a:rPr lang="en-US" dirty="0" smtClean="0"/>
              <a:t>which often </a:t>
            </a:r>
            <a:r>
              <a:rPr lang="ru-RU" dirty="0" err="1" smtClean="0"/>
              <a:t>put</a:t>
            </a:r>
            <a:r>
              <a:rPr lang="ru-RU" dirty="0" smtClean="0"/>
              <a:t> </a:t>
            </a:r>
            <a:r>
              <a:rPr lang="ru-RU" dirty="0"/>
              <a:t>a </a:t>
            </a:r>
            <a:r>
              <a:rPr lang="ru-RU" dirty="0" err="1"/>
              <a:t>heavy</a:t>
            </a:r>
            <a:r>
              <a:rPr lang="ru-RU" dirty="0"/>
              <a:t> </a:t>
            </a:r>
            <a:r>
              <a:rPr lang="ru-RU" dirty="0" err="1"/>
              <a:t>burden</a:t>
            </a:r>
            <a:r>
              <a:rPr lang="ru-RU" dirty="0"/>
              <a:t> </a:t>
            </a:r>
            <a:r>
              <a:rPr lang="ru-RU" dirty="0" err="1"/>
              <a:t>on</a:t>
            </a:r>
            <a:r>
              <a:rPr lang="ru-RU" dirty="0"/>
              <a:t> </a:t>
            </a:r>
            <a:r>
              <a:rPr lang="ru-RU" dirty="0" err="1"/>
              <a:t>the</a:t>
            </a:r>
            <a:r>
              <a:rPr lang="ru-RU" dirty="0"/>
              <a:t>  </a:t>
            </a:r>
            <a:r>
              <a:rPr lang="en-US" dirty="0" smtClean="0"/>
              <a:t>household</a:t>
            </a:r>
            <a:r>
              <a:rPr lang="ru-RU" dirty="0" smtClean="0"/>
              <a:t>.</a:t>
            </a:r>
            <a:endParaRPr lang="en-US" dirty="0" smtClean="0"/>
          </a:p>
          <a:p>
            <a:pPr fontAlgn="auto">
              <a:spcAft>
                <a:spcPts val="0"/>
              </a:spcAft>
              <a:buFont typeface="Arial" panose="020B0604020202020204" pitchFamily="34" charset="0"/>
              <a:buChar char="•"/>
              <a:defRPr/>
            </a:pPr>
            <a:r>
              <a:rPr lang="en-US" dirty="0" smtClean="0"/>
              <a:t>Hence we need to measure the differentiation accurately. </a:t>
            </a:r>
            <a:endParaRPr lang="ru-RU" dirty="0">
              <a:solidFill>
                <a:srgbClr val="FF0000"/>
              </a:solidFill>
            </a:endParaRP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349250"/>
          </a:xfrm>
        </p:spPr>
        <p:txBody>
          <a:bodyPr rtlCol="0">
            <a:normAutofit fontScale="90000"/>
          </a:bodyPr>
          <a:lstStyle/>
          <a:p>
            <a:pPr fontAlgn="auto">
              <a:spcAft>
                <a:spcPts val="0"/>
              </a:spcAft>
              <a:defRPr/>
            </a:pPr>
            <a:r>
              <a:rPr lang="en-US" b="1" dirty="0" smtClean="0"/>
              <a:t>Notes on data sources</a:t>
            </a:r>
            <a:endParaRPr lang="ru-RU" b="1" dirty="0"/>
          </a:p>
        </p:txBody>
      </p:sp>
      <p:sp>
        <p:nvSpPr>
          <p:cNvPr id="28674" name="Объект 2"/>
          <p:cNvSpPr>
            <a:spLocks noGrp="1"/>
          </p:cNvSpPr>
          <p:nvPr>
            <p:ph idx="1"/>
          </p:nvPr>
        </p:nvSpPr>
        <p:spPr>
          <a:xfrm>
            <a:off x="269875" y="809625"/>
            <a:ext cx="11430000" cy="5872163"/>
          </a:xfrm>
        </p:spPr>
        <p:txBody>
          <a:bodyPr/>
          <a:lstStyle/>
          <a:p>
            <a:r>
              <a:rPr lang="ru-RU" dirty="0" err="1" smtClean="0"/>
              <a:t>For</a:t>
            </a:r>
            <a:r>
              <a:rPr lang="ru-RU" dirty="0" smtClean="0"/>
              <a:t> </a:t>
            </a:r>
            <a:r>
              <a:rPr lang="en-US" dirty="0" smtClean="0"/>
              <a:t>our</a:t>
            </a:r>
            <a:r>
              <a:rPr lang="ru-RU" dirty="0" smtClean="0"/>
              <a:t> </a:t>
            </a:r>
            <a:r>
              <a:rPr lang="ru-RU" dirty="0" err="1" smtClean="0"/>
              <a:t>study</a:t>
            </a:r>
            <a:r>
              <a:rPr lang="ru-RU" dirty="0" smtClean="0"/>
              <a:t>, </a:t>
            </a:r>
            <a:r>
              <a:rPr lang="ru-RU" dirty="0" err="1" smtClean="0"/>
              <a:t>we</a:t>
            </a:r>
            <a:r>
              <a:rPr lang="ru-RU" dirty="0" smtClean="0"/>
              <a:t> </a:t>
            </a:r>
            <a:r>
              <a:rPr lang="ru-RU" dirty="0" err="1" smtClean="0"/>
              <a:t>used</a:t>
            </a:r>
            <a:r>
              <a:rPr lang="ru-RU" dirty="0" smtClean="0"/>
              <a:t> </a:t>
            </a:r>
            <a:r>
              <a:rPr lang="ru-RU" dirty="0" err="1" smtClean="0"/>
              <a:t>data</a:t>
            </a:r>
            <a:r>
              <a:rPr lang="ru-RU" dirty="0" smtClean="0"/>
              <a:t> </a:t>
            </a:r>
            <a:r>
              <a:rPr lang="ru-RU" dirty="0" err="1" smtClean="0"/>
              <a:t>published</a:t>
            </a:r>
            <a:r>
              <a:rPr lang="ru-RU" dirty="0" smtClean="0"/>
              <a:t> </a:t>
            </a:r>
            <a:r>
              <a:rPr lang="ru-RU" dirty="0" err="1" smtClean="0"/>
              <a:t>in</a:t>
            </a:r>
            <a:r>
              <a:rPr lang="ru-RU" dirty="0" smtClean="0"/>
              <a:t> 1914 </a:t>
            </a:r>
            <a:r>
              <a:rPr lang="en-US" dirty="0" smtClean="0"/>
              <a:t>- </a:t>
            </a:r>
            <a:r>
              <a:rPr lang="ru-RU" dirty="0" err="1" smtClean="0"/>
              <a:t>Brief</a:t>
            </a:r>
            <a:r>
              <a:rPr lang="ru-RU" dirty="0" smtClean="0"/>
              <a:t> </a:t>
            </a:r>
            <a:r>
              <a:rPr lang="ru-RU" dirty="0" err="1" smtClean="0"/>
              <a:t>budgetary</a:t>
            </a:r>
            <a:r>
              <a:rPr lang="ru-RU" dirty="0" smtClean="0"/>
              <a:t> </a:t>
            </a:r>
            <a:r>
              <a:rPr lang="ru-RU" dirty="0" err="1" smtClean="0"/>
              <a:t>information</a:t>
            </a:r>
            <a:r>
              <a:rPr lang="ru-RU" dirty="0" smtClean="0"/>
              <a:t> </a:t>
            </a:r>
            <a:r>
              <a:rPr lang="ru-RU" dirty="0" err="1" smtClean="0"/>
              <a:t>on</a:t>
            </a:r>
            <a:r>
              <a:rPr lang="ru-RU" dirty="0" smtClean="0"/>
              <a:t> </a:t>
            </a:r>
            <a:r>
              <a:rPr lang="ru-RU" dirty="0" err="1" smtClean="0"/>
              <a:t>the</a:t>
            </a:r>
            <a:r>
              <a:rPr lang="ru-RU" dirty="0" smtClean="0"/>
              <a:t> </a:t>
            </a:r>
            <a:r>
              <a:rPr lang="en-US" dirty="0" smtClean="0"/>
              <a:t>individual </a:t>
            </a:r>
            <a:r>
              <a:rPr lang="ru-RU" dirty="0" err="1" smtClean="0"/>
              <a:t>and</a:t>
            </a:r>
            <a:r>
              <a:rPr lang="ru-RU" dirty="0" smtClean="0"/>
              <a:t> </a:t>
            </a:r>
            <a:r>
              <a:rPr lang="ru-RU" dirty="0" err="1" smtClean="0"/>
              <a:t>communal</a:t>
            </a:r>
            <a:r>
              <a:rPr lang="ru-RU" dirty="0" smtClean="0"/>
              <a:t> </a:t>
            </a:r>
            <a:r>
              <a:rPr lang="ru-RU" dirty="0" err="1" smtClean="0"/>
              <a:t>peasant</a:t>
            </a:r>
            <a:r>
              <a:rPr lang="ru-RU" dirty="0" smtClean="0"/>
              <a:t> </a:t>
            </a:r>
            <a:r>
              <a:rPr lang="ru-RU" dirty="0" err="1" smtClean="0"/>
              <a:t>farm</a:t>
            </a:r>
            <a:r>
              <a:rPr lang="en-US" dirty="0" smtClean="0"/>
              <a:t>s</a:t>
            </a:r>
            <a:r>
              <a:rPr lang="ru-RU" dirty="0" smtClean="0"/>
              <a:t> </a:t>
            </a:r>
            <a:r>
              <a:rPr lang="ru-RU" dirty="0" err="1" smtClean="0"/>
              <a:t>of</a:t>
            </a:r>
            <a:r>
              <a:rPr lang="ru-RU" dirty="0" smtClean="0"/>
              <a:t> </a:t>
            </a:r>
            <a:r>
              <a:rPr lang="ru-RU" dirty="0" err="1" smtClean="0"/>
              <a:t>Simbirsk</a:t>
            </a:r>
            <a:r>
              <a:rPr lang="ru-RU" dirty="0" smtClean="0"/>
              <a:t> </a:t>
            </a:r>
            <a:r>
              <a:rPr lang="ru-RU" dirty="0" err="1" smtClean="0"/>
              <a:t>governorate</a:t>
            </a:r>
            <a:r>
              <a:rPr lang="ru-RU" dirty="0" smtClean="0"/>
              <a:t>. - </a:t>
            </a:r>
            <a:r>
              <a:rPr lang="ru-RU" dirty="0" err="1" smtClean="0"/>
              <a:t>Simbirsk</a:t>
            </a:r>
            <a:r>
              <a:rPr lang="ru-RU" dirty="0" smtClean="0"/>
              <a:t>: B.I., 1914. </a:t>
            </a:r>
            <a:endParaRPr lang="en-US" dirty="0" smtClean="0"/>
          </a:p>
          <a:p>
            <a:r>
              <a:rPr lang="en-US" dirty="0" smtClean="0"/>
              <a:t>For</a:t>
            </a:r>
            <a:r>
              <a:rPr lang="ru-RU" dirty="0" smtClean="0"/>
              <a:t> </a:t>
            </a:r>
            <a:r>
              <a:rPr lang="ru-RU" dirty="0" err="1" smtClean="0"/>
              <a:t>this</a:t>
            </a:r>
            <a:r>
              <a:rPr lang="ru-RU" dirty="0" smtClean="0"/>
              <a:t> </a:t>
            </a:r>
            <a:r>
              <a:rPr lang="en-US" dirty="0" smtClean="0"/>
              <a:t>paper</a:t>
            </a:r>
            <a:r>
              <a:rPr lang="ru-RU" dirty="0" smtClean="0"/>
              <a:t>, </a:t>
            </a:r>
            <a:r>
              <a:rPr lang="ru-RU" b="1" dirty="0" smtClean="0"/>
              <a:t>18 </a:t>
            </a:r>
            <a:r>
              <a:rPr lang="ru-RU" b="1" dirty="0" err="1" smtClean="0"/>
              <a:t>indicators</a:t>
            </a:r>
            <a:r>
              <a:rPr lang="ru-RU" b="1" dirty="0" smtClean="0"/>
              <a:t> </a:t>
            </a:r>
            <a:r>
              <a:rPr lang="ru-RU" b="1" dirty="0" err="1" smtClean="0"/>
              <a:t>related</a:t>
            </a:r>
            <a:r>
              <a:rPr lang="ru-RU" b="1" dirty="0" smtClean="0"/>
              <a:t> </a:t>
            </a:r>
            <a:r>
              <a:rPr lang="ru-RU" b="1" dirty="0" err="1" smtClean="0"/>
              <a:t>to</a:t>
            </a:r>
            <a:r>
              <a:rPr lang="ru-RU" b="1" dirty="0" smtClean="0"/>
              <a:t> </a:t>
            </a:r>
            <a:r>
              <a:rPr lang="ru-RU" b="1" dirty="0" err="1" smtClean="0"/>
              <a:t>the</a:t>
            </a:r>
            <a:r>
              <a:rPr lang="ru-RU" b="1" dirty="0" smtClean="0"/>
              <a:t> </a:t>
            </a:r>
            <a:r>
              <a:rPr lang="ru-RU" b="1" dirty="0" err="1" smtClean="0"/>
              <a:t>property</a:t>
            </a:r>
            <a:r>
              <a:rPr lang="ru-RU" b="1" dirty="0" smtClean="0"/>
              <a:t> </a:t>
            </a:r>
            <a:r>
              <a:rPr lang="ru-RU" b="1" dirty="0" err="1" smtClean="0"/>
              <a:t>and</a:t>
            </a:r>
            <a:r>
              <a:rPr lang="ru-RU" b="1" dirty="0" smtClean="0"/>
              <a:t> </a:t>
            </a:r>
            <a:r>
              <a:rPr lang="ru-RU" b="1" dirty="0" err="1" smtClean="0"/>
              <a:t>income</a:t>
            </a:r>
            <a:r>
              <a:rPr lang="ru-RU" b="1" dirty="0" smtClean="0"/>
              <a:t> </a:t>
            </a:r>
            <a:r>
              <a:rPr lang="ru-RU" b="1" dirty="0" err="1" smtClean="0"/>
              <a:t>of</a:t>
            </a:r>
            <a:r>
              <a:rPr lang="ru-RU" b="1" dirty="0" smtClean="0"/>
              <a:t> 225 </a:t>
            </a:r>
            <a:r>
              <a:rPr lang="ru-RU" b="1" dirty="0" err="1" smtClean="0"/>
              <a:t>peasant</a:t>
            </a:r>
            <a:r>
              <a:rPr lang="ru-RU" b="1" dirty="0" smtClean="0"/>
              <a:t> </a:t>
            </a:r>
            <a:r>
              <a:rPr lang="ru-RU" b="1" dirty="0" err="1" smtClean="0"/>
              <a:t>households</a:t>
            </a:r>
            <a:r>
              <a:rPr lang="ru-RU" b="1" dirty="0" smtClean="0"/>
              <a:t> </a:t>
            </a:r>
            <a:r>
              <a:rPr lang="ru-RU" b="1" dirty="0" err="1" smtClean="0"/>
              <a:t>located</a:t>
            </a:r>
            <a:r>
              <a:rPr lang="ru-RU" b="1" dirty="0" smtClean="0"/>
              <a:t> </a:t>
            </a:r>
            <a:r>
              <a:rPr lang="ru-RU" b="1" dirty="0" err="1" smtClean="0"/>
              <a:t>in</a:t>
            </a:r>
            <a:r>
              <a:rPr lang="ru-RU" b="1" dirty="0" smtClean="0"/>
              <a:t> 8 </a:t>
            </a:r>
            <a:r>
              <a:rPr lang="en-US" b="1" dirty="0" smtClean="0"/>
              <a:t>districts </a:t>
            </a:r>
            <a:r>
              <a:rPr lang="ru-RU" b="1" dirty="0" err="1" smtClean="0"/>
              <a:t>of</a:t>
            </a:r>
            <a:r>
              <a:rPr lang="ru-RU" b="1" dirty="0" smtClean="0"/>
              <a:t> </a:t>
            </a:r>
            <a:r>
              <a:rPr lang="ru-RU" b="1" dirty="0" err="1" smtClean="0"/>
              <a:t>Simbirsk</a:t>
            </a:r>
            <a:r>
              <a:rPr lang="ru-RU" b="1" dirty="0" smtClean="0"/>
              <a:t> </a:t>
            </a:r>
            <a:r>
              <a:rPr lang="ru-RU" b="1" dirty="0" err="1" smtClean="0"/>
              <a:t>governorate</a:t>
            </a:r>
            <a:r>
              <a:rPr lang="ru-RU" b="1" dirty="0" smtClean="0"/>
              <a:t> </a:t>
            </a:r>
            <a:r>
              <a:rPr lang="ru-RU" b="1" dirty="0" err="1" smtClean="0"/>
              <a:t>were</a:t>
            </a:r>
            <a:r>
              <a:rPr lang="ru-RU" b="1" dirty="0" smtClean="0"/>
              <a:t> </a:t>
            </a:r>
            <a:r>
              <a:rPr lang="ru-RU" b="1" dirty="0" err="1" smtClean="0"/>
              <a:t>analyzed</a:t>
            </a:r>
            <a:r>
              <a:rPr lang="ru-RU" dirty="0" smtClean="0"/>
              <a:t>: 32% </a:t>
            </a:r>
            <a:r>
              <a:rPr lang="en-US" dirty="0" smtClean="0"/>
              <a:t>were</a:t>
            </a:r>
            <a:r>
              <a:rPr lang="ru-RU" dirty="0" smtClean="0"/>
              <a:t> </a:t>
            </a:r>
            <a:r>
              <a:rPr lang="en-US" dirty="0" smtClean="0"/>
              <a:t>individual </a:t>
            </a:r>
            <a:r>
              <a:rPr lang="ru-RU" dirty="0" err="1" smtClean="0"/>
              <a:t>farms</a:t>
            </a:r>
            <a:r>
              <a:rPr lang="ru-RU" dirty="0" smtClean="0"/>
              <a:t> </a:t>
            </a:r>
            <a:r>
              <a:rPr lang="ru-RU" dirty="0" err="1" smtClean="0"/>
              <a:t>and</a:t>
            </a:r>
            <a:r>
              <a:rPr lang="ru-RU" dirty="0" smtClean="0"/>
              <a:t> 68% </a:t>
            </a:r>
            <a:r>
              <a:rPr lang="en-US" dirty="0" smtClean="0"/>
              <a:t>were </a:t>
            </a:r>
            <a:r>
              <a:rPr lang="ru-RU" dirty="0" err="1" smtClean="0"/>
              <a:t>communal</a:t>
            </a:r>
            <a:r>
              <a:rPr lang="ru-RU" dirty="0" smtClean="0"/>
              <a:t> </a:t>
            </a:r>
            <a:r>
              <a:rPr lang="ru-RU" dirty="0" err="1" smtClean="0"/>
              <a:t>households</a:t>
            </a:r>
            <a:r>
              <a:rPr lang="ru-RU" dirty="0" smtClean="0"/>
              <a:t>.</a:t>
            </a:r>
          </a:p>
          <a:p>
            <a:r>
              <a:rPr lang="ru-RU" dirty="0" err="1" smtClean="0"/>
              <a:t>According</a:t>
            </a:r>
            <a:r>
              <a:rPr lang="ru-RU" dirty="0" smtClean="0"/>
              <a:t> </a:t>
            </a:r>
            <a:r>
              <a:rPr lang="ru-RU" dirty="0" err="1" smtClean="0"/>
              <a:t>to</a:t>
            </a:r>
            <a:r>
              <a:rPr lang="ru-RU" dirty="0" smtClean="0"/>
              <a:t> </a:t>
            </a:r>
            <a:r>
              <a:rPr lang="ru-RU" dirty="0" err="1" smtClean="0"/>
              <a:t>the</a:t>
            </a:r>
            <a:r>
              <a:rPr lang="ru-RU" dirty="0" smtClean="0"/>
              <a:t> </a:t>
            </a:r>
            <a:r>
              <a:rPr lang="ru-RU" dirty="0" err="1" smtClean="0"/>
              <a:t>All-Russian</a:t>
            </a:r>
            <a:r>
              <a:rPr lang="ru-RU" dirty="0" smtClean="0"/>
              <a:t> </a:t>
            </a:r>
            <a:r>
              <a:rPr lang="en-US" dirty="0" smtClean="0"/>
              <a:t>c</a:t>
            </a:r>
            <a:r>
              <a:rPr lang="ru-RU" dirty="0" err="1" smtClean="0"/>
              <a:t>ensus</a:t>
            </a:r>
            <a:r>
              <a:rPr lang="ru-RU" dirty="0" smtClean="0"/>
              <a:t> </a:t>
            </a:r>
            <a:r>
              <a:rPr lang="ru-RU" dirty="0" err="1" smtClean="0"/>
              <a:t>data</a:t>
            </a:r>
            <a:r>
              <a:rPr lang="ru-RU" dirty="0" smtClean="0"/>
              <a:t> </a:t>
            </a:r>
            <a:r>
              <a:rPr lang="ru-RU" dirty="0" err="1" smtClean="0"/>
              <a:t>of</a:t>
            </a:r>
            <a:r>
              <a:rPr lang="ru-RU" dirty="0" smtClean="0"/>
              <a:t> </a:t>
            </a:r>
            <a:r>
              <a:rPr lang="ru-RU" dirty="0" err="1" smtClean="0"/>
              <a:t>the</a:t>
            </a:r>
            <a:r>
              <a:rPr lang="ru-RU" dirty="0" smtClean="0"/>
              <a:t> </a:t>
            </a:r>
            <a:r>
              <a:rPr lang="ru-RU" dirty="0" err="1" smtClean="0"/>
              <a:t>Russian</a:t>
            </a:r>
            <a:r>
              <a:rPr lang="ru-RU" dirty="0" smtClean="0"/>
              <a:t> </a:t>
            </a:r>
            <a:r>
              <a:rPr lang="ru-RU" dirty="0" err="1" smtClean="0"/>
              <a:t>Empire</a:t>
            </a:r>
            <a:r>
              <a:rPr lang="ru-RU" dirty="0" smtClean="0"/>
              <a:t> </a:t>
            </a:r>
            <a:r>
              <a:rPr lang="ru-RU" dirty="0" err="1" smtClean="0"/>
              <a:t>in</a:t>
            </a:r>
            <a:r>
              <a:rPr lang="ru-RU" dirty="0" smtClean="0"/>
              <a:t> 1897, 1 527 848 </a:t>
            </a:r>
            <a:r>
              <a:rPr lang="ru-RU" dirty="0" err="1" smtClean="0"/>
              <a:t>people</a:t>
            </a:r>
            <a:r>
              <a:rPr lang="ru-RU" dirty="0" smtClean="0"/>
              <a:t> </a:t>
            </a:r>
            <a:r>
              <a:rPr lang="ru-RU" dirty="0" err="1" smtClean="0"/>
              <a:t>lived</a:t>
            </a:r>
            <a:r>
              <a:rPr lang="ru-RU" dirty="0" smtClean="0"/>
              <a:t> </a:t>
            </a:r>
            <a:r>
              <a:rPr lang="ru-RU" dirty="0" err="1" smtClean="0"/>
              <a:t>in</a:t>
            </a:r>
            <a:r>
              <a:rPr lang="ru-RU" dirty="0" smtClean="0"/>
              <a:t> </a:t>
            </a:r>
            <a:r>
              <a:rPr lang="ru-RU" dirty="0" err="1" smtClean="0"/>
              <a:t>the</a:t>
            </a:r>
            <a:r>
              <a:rPr lang="ru-RU" dirty="0" smtClean="0"/>
              <a:t> </a:t>
            </a:r>
            <a:r>
              <a:rPr lang="ru-RU" dirty="0" err="1" smtClean="0"/>
              <a:t>territory</a:t>
            </a:r>
            <a:r>
              <a:rPr lang="ru-RU" dirty="0" smtClean="0"/>
              <a:t> </a:t>
            </a:r>
            <a:r>
              <a:rPr lang="ru-RU" dirty="0" err="1" smtClean="0"/>
              <a:t>of</a:t>
            </a:r>
            <a:r>
              <a:rPr lang="ru-RU" dirty="0" smtClean="0"/>
              <a:t> </a:t>
            </a:r>
            <a:r>
              <a:rPr lang="ru-RU" dirty="0" err="1" smtClean="0"/>
              <a:t>Simbirsk</a:t>
            </a:r>
            <a:r>
              <a:rPr lang="ru-RU" dirty="0" smtClean="0"/>
              <a:t> </a:t>
            </a:r>
            <a:r>
              <a:rPr lang="ru-RU" dirty="0" err="1" smtClean="0"/>
              <a:t>governorate</a:t>
            </a:r>
            <a:r>
              <a:rPr lang="ru-RU" dirty="0" smtClean="0"/>
              <a:t> - 108,049 </a:t>
            </a:r>
            <a:r>
              <a:rPr lang="ru-RU" dirty="0" err="1" smtClean="0"/>
              <a:t>of</a:t>
            </a:r>
            <a:r>
              <a:rPr lang="ru-RU" dirty="0" smtClean="0"/>
              <a:t> </a:t>
            </a:r>
            <a:r>
              <a:rPr lang="ru-RU" dirty="0" err="1" smtClean="0"/>
              <a:t>them</a:t>
            </a:r>
            <a:r>
              <a:rPr lang="ru-RU" dirty="0" smtClean="0"/>
              <a:t> </a:t>
            </a:r>
            <a:r>
              <a:rPr lang="ru-RU" dirty="0" err="1" smtClean="0"/>
              <a:t>were</a:t>
            </a:r>
            <a:r>
              <a:rPr lang="ru-RU" dirty="0" smtClean="0"/>
              <a:t> </a:t>
            </a:r>
            <a:r>
              <a:rPr lang="en-US" dirty="0" smtClean="0"/>
              <a:t>city dwellers. </a:t>
            </a:r>
            <a:r>
              <a:rPr lang="ru-RU" dirty="0" err="1" smtClean="0"/>
              <a:t>The</a:t>
            </a:r>
            <a:r>
              <a:rPr lang="ru-RU" dirty="0" smtClean="0"/>
              <a:t> </a:t>
            </a:r>
            <a:r>
              <a:rPr lang="ru-RU" dirty="0" err="1" smtClean="0"/>
              <a:t>governorate</a:t>
            </a:r>
            <a:r>
              <a:rPr lang="ru-RU" dirty="0" smtClean="0"/>
              <a:t> </a:t>
            </a:r>
            <a:r>
              <a:rPr lang="ru-RU" dirty="0" err="1" smtClean="0"/>
              <a:t>consisted</a:t>
            </a:r>
            <a:r>
              <a:rPr lang="ru-RU" dirty="0" smtClean="0"/>
              <a:t> </a:t>
            </a:r>
            <a:r>
              <a:rPr lang="ru-RU" dirty="0" err="1" smtClean="0"/>
              <a:t>of</a:t>
            </a:r>
            <a:r>
              <a:rPr lang="ru-RU" dirty="0" smtClean="0"/>
              <a:t> 8 </a:t>
            </a:r>
            <a:r>
              <a:rPr lang="en-US" dirty="0" smtClean="0"/>
              <a:t>districts</a:t>
            </a:r>
            <a:r>
              <a:rPr lang="ru-RU" dirty="0" smtClean="0"/>
              <a:t>, </a:t>
            </a:r>
            <a:r>
              <a:rPr lang="ru-RU" dirty="0" err="1" smtClean="0"/>
              <a:t>with</a:t>
            </a:r>
            <a:r>
              <a:rPr lang="ru-RU" dirty="0" smtClean="0"/>
              <a:t> </a:t>
            </a:r>
            <a:r>
              <a:rPr lang="ru-RU" dirty="0" err="1" smtClean="0"/>
              <a:t>the</a:t>
            </a:r>
            <a:r>
              <a:rPr lang="ru-RU" dirty="0" smtClean="0"/>
              <a:t> </a:t>
            </a:r>
            <a:r>
              <a:rPr lang="ru-RU" dirty="0" err="1" smtClean="0"/>
              <a:t>population</a:t>
            </a:r>
            <a:r>
              <a:rPr lang="ru-RU" dirty="0" smtClean="0"/>
              <a:t> </a:t>
            </a:r>
            <a:r>
              <a:rPr lang="ru-RU" dirty="0" err="1" smtClean="0"/>
              <a:t>from</a:t>
            </a:r>
            <a:r>
              <a:rPr lang="ru-RU" dirty="0" smtClean="0"/>
              <a:t> 152 </a:t>
            </a:r>
            <a:r>
              <a:rPr lang="ru-RU" dirty="0" err="1" smtClean="0"/>
              <a:t>to</a:t>
            </a:r>
            <a:r>
              <a:rPr lang="ru-RU" dirty="0" smtClean="0"/>
              <a:t> 280 </a:t>
            </a:r>
            <a:r>
              <a:rPr lang="ru-RU" dirty="0" err="1" smtClean="0"/>
              <a:t>thousand</a:t>
            </a:r>
            <a:r>
              <a:rPr lang="ru-RU" dirty="0" smtClean="0"/>
              <a:t> </a:t>
            </a:r>
            <a:r>
              <a:rPr lang="ru-RU" dirty="0" err="1" smtClean="0"/>
              <a:t>people</a:t>
            </a:r>
            <a:r>
              <a:rPr lang="en-US" dirty="0" smtClean="0"/>
              <a:t> in each</a:t>
            </a:r>
            <a:r>
              <a:rPr lang="ru-RU" dirty="0" smtClean="0"/>
              <a:t>. </a:t>
            </a:r>
            <a:r>
              <a:rPr lang="ru-RU" dirty="0" err="1" smtClean="0"/>
              <a:t>Approximately</a:t>
            </a:r>
            <a:r>
              <a:rPr lang="ru-RU" dirty="0" smtClean="0"/>
              <a:t> 30 </a:t>
            </a:r>
            <a:r>
              <a:rPr lang="ru-RU" dirty="0" err="1" smtClean="0"/>
              <a:t>households</a:t>
            </a:r>
            <a:r>
              <a:rPr lang="ru-RU" dirty="0" smtClean="0"/>
              <a:t> </a:t>
            </a:r>
            <a:r>
              <a:rPr lang="ru-RU" dirty="0" err="1" smtClean="0"/>
              <a:t>were</a:t>
            </a:r>
            <a:r>
              <a:rPr lang="ru-RU" dirty="0" smtClean="0"/>
              <a:t> </a:t>
            </a:r>
            <a:r>
              <a:rPr lang="ru-RU" dirty="0" err="1" smtClean="0"/>
              <a:t>surveyed</a:t>
            </a:r>
            <a:r>
              <a:rPr lang="ru-RU" dirty="0" smtClean="0"/>
              <a:t> </a:t>
            </a:r>
            <a:r>
              <a:rPr lang="ru-RU" dirty="0" err="1" smtClean="0"/>
              <a:t>in</a:t>
            </a:r>
            <a:r>
              <a:rPr lang="ru-RU" dirty="0" smtClean="0"/>
              <a:t> </a:t>
            </a:r>
            <a:r>
              <a:rPr lang="ru-RU" dirty="0" err="1" smtClean="0"/>
              <a:t>each</a:t>
            </a:r>
            <a:r>
              <a:rPr lang="ru-RU" dirty="0" smtClean="0"/>
              <a:t> </a:t>
            </a:r>
            <a:r>
              <a:rPr lang="en-US" dirty="0" smtClean="0"/>
              <a:t>district</a:t>
            </a:r>
            <a:r>
              <a:rPr lang="ru-RU" dirty="0" smtClean="0"/>
              <a:t>. </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3" name="Заголовок 1"/>
          <p:cNvSpPr>
            <a:spLocks noGrp="1"/>
          </p:cNvSpPr>
          <p:nvPr>
            <p:ph type="title"/>
          </p:nvPr>
        </p:nvSpPr>
        <p:spPr/>
        <p:txBody>
          <a:bodyPr/>
          <a:lstStyle/>
          <a:p>
            <a:pPr algn="ctr"/>
            <a:r>
              <a:rPr lang="en-US" b="1" smtClean="0"/>
              <a:t>Main data sources</a:t>
            </a:r>
            <a:endParaRPr lang="ru-RU" smtClean="0"/>
          </a:p>
        </p:txBody>
      </p:sp>
      <p:sp>
        <p:nvSpPr>
          <p:cNvPr id="44034" name="Объект 2"/>
          <p:cNvSpPr>
            <a:spLocks noGrp="1"/>
          </p:cNvSpPr>
          <p:nvPr>
            <p:ph idx="1"/>
          </p:nvPr>
        </p:nvSpPr>
        <p:spPr/>
        <p:txBody>
          <a:bodyPr/>
          <a:lstStyle/>
          <a:p>
            <a:r>
              <a:rPr lang="en-US" dirty="0" smtClean="0"/>
              <a:t>Four land censuses - 1877, 1887, 1905, 1917.</a:t>
            </a:r>
          </a:p>
          <a:p>
            <a:r>
              <a:rPr lang="en-US" dirty="0" smtClean="0"/>
              <a:t>Zemstvo statistics of 35 provinces - three periods: until 1893 - in 178 counties; from 1893 to 1905 - in 123 counties; 1906-1913 - in 82 counties (total of 311). In 58 districts the censuses were conducted twice, in 17 - three times.</a:t>
            </a:r>
          </a:p>
          <a:p>
            <a:r>
              <a:rPr lang="en-US" dirty="0" smtClean="0"/>
              <a:t>First Agricultural census  - 1916 and the Second one – 1917 - covered almost the entire territory of the empire.</a:t>
            </a:r>
          </a:p>
          <a:p>
            <a:r>
              <a:rPr lang="en-US" dirty="0" smtClean="0"/>
              <a:t>Household descriptions of peasant farms that applied for loans to the Peasants' Land Bank.</a:t>
            </a:r>
            <a:endParaRPr lang="ru-RU" dirty="0" smtClean="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Заголовок 1"/>
          <p:cNvSpPr>
            <a:spLocks noGrp="1"/>
          </p:cNvSpPr>
          <p:nvPr>
            <p:ph type="title"/>
          </p:nvPr>
        </p:nvSpPr>
        <p:spPr/>
        <p:txBody>
          <a:bodyPr/>
          <a:lstStyle/>
          <a:p>
            <a:pPr algn="ctr"/>
            <a:r>
              <a:rPr lang="en-US" sz="5400" b="1" smtClean="0"/>
              <a:t>Discussion </a:t>
            </a:r>
            <a:endParaRPr lang="ru-RU" sz="5400" b="1" smtClean="0"/>
          </a:p>
        </p:txBody>
      </p:sp>
      <p:sp>
        <p:nvSpPr>
          <p:cNvPr id="3" name="Объект 2"/>
          <p:cNvSpPr>
            <a:spLocks noGrp="1"/>
          </p:cNvSpPr>
          <p:nvPr>
            <p:ph idx="1"/>
          </p:nvPr>
        </p:nvSpPr>
        <p:spPr/>
        <p:txBody>
          <a:bodyPr>
            <a:normAutofit/>
          </a:bodyPr>
          <a:lstStyle/>
          <a:p>
            <a:r>
              <a:rPr lang="en-US" sz="2600" dirty="0" smtClean="0"/>
              <a:t>Comparing revolutions and civil wars in various countries, including Russia and Spain, has been made in literature several times. (</a:t>
            </a:r>
            <a:r>
              <a:rPr lang="ru-RU" sz="2600" dirty="0" err="1" smtClean="0"/>
              <a:t>Moore</a:t>
            </a:r>
            <a:r>
              <a:rPr lang="ru-RU" sz="2600" dirty="0" smtClean="0"/>
              <a:t> 1966; </a:t>
            </a:r>
            <a:r>
              <a:rPr lang="ru-RU" sz="2600" dirty="0" err="1" smtClean="0"/>
              <a:t>Wolf</a:t>
            </a:r>
            <a:r>
              <a:rPr lang="ru-RU" sz="2600" dirty="0" smtClean="0"/>
              <a:t> 1968</a:t>
            </a:r>
            <a:r>
              <a:rPr lang="en-US" sz="2600" dirty="0" smtClean="0"/>
              <a:t>;</a:t>
            </a:r>
            <a:r>
              <a:rPr lang="ru-RU" sz="2600" dirty="0" smtClean="0"/>
              <a:t> </a:t>
            </a:r>
            <a:r>
              <a:rPr lang="ru-RU" sz="2600" dirty="0" err="1" smtClean="0"/>
              <a:t>Skocpol</a:t>
            </a:r>
            <a:r>
              <a:rPr lang="ru-RU" sz="2600" dirty="0" smtClean="0"/>
              <a:t> 1979</a:t>
            </a:r>
            <a:r>
              <a:rPr lang="en-US" sz="2600" dirty="0" smtClean="0"/>
              <a:t>;</a:t>
            </a:r>
            <a:r>
              <a:rPr lang="ru-RU" sz="2600" dirty="0" smtClean="0"/>
              <a:t> 1982</a:t>
            </a:r>
            <a:r>
              <a:rPr lang="en-US" sz="2600" dirty="0" smtClean="0"/>
              <a:t>; </a:t>
            </a:r>
            <a:r>
              <a:rPr lang="ru-RU" sz="2600" dirty="0" err="1" smtClean="0"/>
              <a:t>McDaniel</a:t>
            </a:r>
            <a:r>
              <a:rPr lang="ru-RU" sz="2600" dirty="0" smtClean="0"/>
              <a:t> 1988;</a:t>
            </a:r>
            <a:r>
              <a:rPr lang="en-US" sz="2600" dirty="0" smtClean="0"/>
              <a:t> </a:t>
            </a:r>
            <a:r>
              <a:rPr lang="ru-RU" sz="2600" dirty="0" err="1" smtClean="0"/>
              <a:t>Wickham-Crowley</a:t>
            </a:r>
            <a:r>
              <a:rPr lang="ru-RU" sz="2600" dirty="0" smtClean="0"/>
              <a:t> 1991</a:t>
            </a:r>
            <a:r>
              <a:rPr lang="en-US" sz="2600" dirty="0" smtClean="0"/>
              <a:t>; Tilly 1992; </a:t>
            </a:r>
            <a:r>
              <a:rPr lang="ru-RU" sz="2600" dirty="0" err="1" smtClean="0"/>
              <a:t>Casanova</a:t>
            </a:r>
            <a:r>
              <a:rPr lang="ru-RU" sz="2600" dirty="0" smtClean="0"/>
              <a:t> </a:t>
            </a:r>
            <a:r>
              <a:rPr lang="en-US" sz="2600" dirty="0" smtClean="0"/>
              <a:t>2000; </a:t>
            </a:r>
            <a:r>
              <a:rPr lang="ru-RU" sz="2600" dirty="0" err="1" smtClean="0"/>
              <a:t>Goodwin</a:t>
            </a:r>
            <a:r>
              <a:rPr lang="ru-RU" sz="2600" dirty="0" smtClean="0"/>
              <a:t> 2001; </a:t>
            </a:r>
            <a:r>
              <a:rPr lang="ru-RU" sz="2600" dirty="0" err="1" smtClean="0"/>
              <a:t>Foran</a:t>
            </a:r>
            <a:r>
              <a:rPr lang="ru-RU" sz="2600" dirty="0" smtClean="0"/>
              <a:t> 2005</a:t>
            </a:r>
            <a:r>
              <a:rPr lang="en-US" sz="2600" dirty="0" smtClean="0"/>
              <a:t>; </a:t>
            </a:r>
            <a:r>
              <a:rPr lang="ru-RU" sz="2600" dirty="0" err="1" smtClean="0"/>
              <a:t>Oberschall</a:t>
            </a:r>
            <a:r>
              <a:rPr lang="ru-RU" sz="2600" dirty="0" smtClean="0"/>
              <a:t>, </a:t>
            </a:r>
            <a:r>
              <a:rPr lang="ru-RU" sz="2600" dirty="0" err="1" smtClean="0"/>
              <a:t>Seidman</a:t>
            </a:r>
            <a:r>
              <a:rPr lang="en-US" sz="2600" dirty="0" smtClean="0"/>
              <a:t>,</a:t>
            </a:r>
            <a:r>
              <a:rPr lang="ru-RU" sz="2600" dirty="0" smtClean="0"/>
              <a:t> 2005</a:t>
            </a:r>
            <a:r>
              <a:rPr lang="en-US" sz="2600" dirty="0" smtClean="0"/>
              <a:t>; </a:t>
            </a:r>
            <a:r>
              <a:rPr lang="ru-RU" sz="2600" dirty="0" err="1" smtClean="0"/>
              <a:t>Osinsky</a:t>
            </a:r>
            <a:r>
              <a:rPr lang="ru-RU" sz="2600" dirty="0" smtClean="0"/>
              <a:t>, 2008</a:t>
            </a:r>
            <a:r>
              <a:rPr lang="en-US" sz="2600" dirty="0" smtClean="0"/>
              <a:t>; </a:t>
            </a:r>
            <a:r>
              <a:rPr lang="ru-RU" sz="2600" dirty="0" err="1" smtClean="0"/>
              <a:t>Wood</a:t>
            </a:r>
            <a:r>
              <a:rPr lang="ru-RU" sz="2600" dirty="0" smtClean="0"/>
              <a:t>, 2008</a:t>
            </a:r>
            <a:r>
              <a:rPr lang="en-US" sz="2600" dirty="0" smtClean="0"/>
              <a:t>;</a:t>
            </a:r>
            <a:r>
              <a:rPr lang="ru-RU" sz="2600" dirty="0" smtClean="0"/>
              <a:t> </a:t>
            </a:r>
            <a:r>
              <a:rPr lang="ru-RU" sz="2600" dirty="0" err="1" smtClean="0"/>
              <a:t>Payne</a:t>
            </a:r>
            <a:r>
              <a:rPr lang="ru-RU" sz="2600" dirty="0" smtClean="0"/>
              <a:t>, 2011</a:t>
            </a:r>
            <a:r>
              <a:rPr lang="en-US" sz="2600" dirty="0" smtClean="0"/>
              <a:t>;</a:t>
            </a:r>
            <a:r>
              <a:rPr lang="ru-RU" sz="2600" dirty="0" smtClean="0"/>
              <a:t> </a:t>
            </a:r>
            <a:r>
              <a:rPr lang="ru-RU" sz="2600" dirty="0" err="1" smtClean="0"/>
              <a:t>Goldstone</a:t>
            </a:r>
            <a:r>
              <a:rPr lang="ru-RU" sz="2600" dirty="0" smtClean="0"/>
              <a:t> </a:t>
            </a:r>
            <a:r>
              <a:rPr lang="en-US" sz="2600" dirty="0" smtClean="0"/>
              <a:t>2013;</a:t>
            </a:r>
            <a:r>
              <a:rPr lang="ru-RU" sz="2600" dirty="0" smtClean="0"/>
              <a:t> </a:t>
            </a:r>
            <a:r>
              <a:rPr lang="ru-RU" sz="2600" dirty="0" err="1" smtClean="0"/>
              <a:t>Osinsky</a:t>
            </a:r>
            <a:r>
              <a:rPr lang="ru-RU" sz="2600" dirty="0" smtClean="0"/>
              <a:t>, </a:t>
            </a:r>
            <a:r>
              <a:rPr lang="en-US" sz="2600" dirty="0" err="1" smtClean="0"/>
              <a:t>Eloranta</a:t>
            </a:r>
            <a:r>
              <a:rPr lang="en-US" sz="2600" dirty="0" smtClean="0"/>
              <a:t> 2014</a:t>
            </a:r>
            <a:r>
              <a:rPr lang="ru-RU" sz="2600" dirty="0" smtClean="0"/>
              <a:t>). </a:t>
            </a:r>
            <a:endParaRPr lang="en-US" sz="2600" dirty="0" smtClean="0"/>
          </a:p>
          <a:p>
            <a:r>
              <a:rPr lang="en-US" sz="2600" dirty="0" smtClean="0"/>
              <a:t>But: Most of the papers follow sociological and political science approaches, with respective focuses. </a:t>
            </a:r>
            <a:r>
              <a:rPr lang="ru-RU" sz="2600" dirty="0" smtClean="0"/>
              <a:t> </a:t>
            </a:r>
          </a:p>
          <a:p>
            <a:r>
              <a:rPr lang="en-US" sz="2600" dirty="0" smtClean="0"/>
              <a:t>Our contribution to this discussion includes emphasis on economic factors as the reasons of the different results.</a:t>
            </a:r>
            <a:endParaRPr lang="ru-RU" sz="2600" dirty="0" smtClean="0"/>
          </a:p>
          <a:p>
            <a:endParaRPr lang="ru-RU" sz="2600" dirty="0" smtClean="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9" name="Заголовок 1"/>
          <p:cNvSpPr>
            <a:spLocks noGrp="1"/>
          </p:cNvSpPr>
          <p:nvPr>
            <p:ph type="title"/>
          </p:nvPr>
        </p:nvSpPr>
        <p:spPr>
          <a:xfrm>
            <a:off x="1244600" y="152400"/>
            <a:ext cx="10515600" cy="355600"/>
          </a:xfrm>
        </p:spPr>
        <p:txBody>
          <a:bodyPr/>
          <a:lstStyle/>
          <a:p>
            <a:pPr algn="ctr"/>
            <a:r>
              <a:rPr lang="en-US" sz="1800" smtClean="0"/>
              <a:t>Ratio of different peasantry layers in European Russia</a:t>
            </a:r>
            <a:endParaRPr lang="ru-RU" sz="1800" smtClean="0"/>
          </a:p>
        </p:txBody>
      </p:sp>
      <p:sp>
        <p:nvSpPr>
          <p:cNvPr id="43010" name="Содержимое 4"/>
          <p:cNvSpPr>
            <a:spLocks noGrp="1"/>
          </p:cNvSpPr>
          <p:nvPr>
            <p:ph idx="1"/>
          </p:nvPr>
        </p:nvSpPr>
        <p:spPr>
          <a:xfrm>
            <a:off x="728663" y="457200"/>
            <a:ext cx="11176000" cy="6400800"/>
          </a:xfrm>
        </p:spPr>
        <p:txBody>
          <a:bodyPr/>
          <a:lstStyle/>
          <a:p>
            <a:pPr marL="179388">
              <a:lnSpc>
                <a:spcPct val="120000"/>
              </a:lnSpc>
              <a:spcBef>
                <a:spcPct val="0"/>
              </a:spcBef>
              <a:buFont typeface="Arial" charset="0"/>
              <a:buNone/>
            </a:pPr>
            <a:r>
              <a:rPr lang="en-US" sz="1100" smtClean="0"/>
              <a:t>Indicators 					Provinces 					Total (47 prov.)</a:t>
            </a:r>
            <a:endParaRPr lang="ru-RU" sz="1100" smtClean="0"/>
          </a:p>
          <a:p>
            <a:pPr marL="179388">
              <a:lnSpc>
                <a:spcPct val="120000"/>
              </a:lnSpc>
              <a:spcBef>
                <a:spcPct val="0"/>
              </a:spcBef>
              <a:buFont typeface="Arial" charset="0"/>
              <a:buNone/>
            </a:pPr>
            <a:r>
              <a:rPr lang="en-US" sz="1100" smtClean="0"/>
              <a:t>				                  Non-black-earth 	              Medium-black-earth 	Steppe 	Baltic</a:t>
            </a:r>
            <a:endParaRPr lang="ru-RU" sz="1100" smtClean="0"/>
          </a:p>
          <a:p>
            <a:pPr marL="179388">
              <a:lnSpc>
                <a:spcPct val="120000"/>
              </a:lnSpc>
              <a:spcBef>
                <a:spcPct val="0"/>
              </a:spcBef>
              <a:buFont typeface="Arial" charset="0"/>
              <a:buNone/>
            </a:pPr>
            <a:r>
              <a:rPr lang="en-US" sz="1100" smtClean="0"/>
              <a:t>					(15 prov.) 		(23 prov.)	(6 prov.) 	(3 prov.)</a:t>
            </a:r>
            <a:endParaRPr lang="ru-RU" sz="1100" smtClean="0"/>
          </a:p>
          <a:p>
            <a:pPr marL="179388">
              <a:lnSpc>
                <a:spcPct val="120000"/>
              </a:lnSpc>
              <a:spcBef>
                <a:spcPct val="0"/>
              </a:spcBef>
              <a:buFont typeface="Arial" charset="0"/>
              <a:buNone/>
            </a:pPr>
            <a:r>
              <a:rPr lang="en-US" sz="1100" b="1" u="sng" smtClean="0"/>
              <a:t>1888-1891</a:t>
            </a:r>
            <a:endParaRPr lang="ru-RU" sz="1100" smtClean="0"/>
          </a:p>
          <a:p>
            <a:pPr marL="179388">
              <a:lnSpc>
                <a:spcPct val="120000"/>
              </a:lnSpc>
              <a:spcBef>
                <a:spcPct val="0"/>
              </a:spcBef>
              <a:buFont typeface="Arial" charset="0"/>
              <a:buNone/>
            </a:pPr>
            <a:r>
              <a:rPr lang="en-US" sz="1100" smtClean="0"/>
              <a:t>Total number of households, thousand</a:t>
            </a:r>
            <a:endParaRPr lang="ru-RU" sz="1100" smtClean="0"/>
          </a:p>
          <a:p>
            <a:pPr marL="179388">
              <a:lnSpc>
                <a:spcPct val="120000"/>
              </a:lnSpc>
              <a:spcBef>
                <a:spcPct val="0"/>
              </a:spcBef>
              <a:buFont typeface="Arial" charset="0"/>
              <a:buNone/>
            </a:pPr>
            <a:r>
              <a:rPr lang="en-US" sz="1100" smtClean="0"/>
              <a:t>					</a:t>
            </a:r>
            <a:r>
              <a:rPr lang="en-US" sz="1200" smtClean="0"/>
              <a:t>4376.3 		4163.8 	1084.1 	207.7 		9831.9</a:t>
            </a:r>
            <a:endParaRPr lang="ru-RU" sz="1200" smtClean="0"/>
          </a:p>
          <a:p>
            <a:pPr marL="179388">
              <a:lnSpc>
                <a:spcPct val="120000"/>
              </a:lnSpc>
              <a:spcBef>
                <a:spcPct val="0"/>
              </a:spcBef>
              <a:buFont typeface="Arial" charset="0"/>
              <a:buNone/>
            </a:pPr>
            <a:r>
              <a:rPr lang="en-US" sz="1200" smtClean="0"/>
              <a:t>Including</a:t>
            </a:r>
            <a:endParaRPr lang="ru-RU" sz="1200" smtClean="0"/>
          </a:p>
          <a:p>
            <a:pPr marL="179388">
              <a:lnSpc>
                <a:spcPct val="120000"/>
              </a:lnSpc>
              <a:spcBef>
                <a:spcPct val="0"/>
              </a:spcBef>
              <a:buFont typeface="Arial" charset="0"/>
              <a:buNone/>
            </a:pPr>
            <a:r>
              <a:rPr lang="en-US" sz="1200" smtClean="0"/>
              <a:t>horseless,% 				20.6 		34.9 	28.9 	11.0 		27.2</a:t>
            </a:r>
            <a:endParaRPr lang="ru-RU" sz="1200" smtClean="0"/>
          </a:p>
          <a:p>
            <a:pPr marL="179388">
              <a:lnSpc>
                <a:spcPct val="120000"/>
              </a:lnSpc>
              <a:spcBef>
                <a:spcPct val="0"/>
              </a:spcBef>
              <a:buFont typeface="Arial" charset="0"/>
              <a:buNone/>
            </a:pPr>
            <a:r>
              <a:rPr lang="en-US" sz="1200" smtClean="0"/>
              <a:t>1 horse,% 				36.6 		23.0 	16.4 	33.8 		28.6</a:t>
            </a:r>
            <a:endParaRPr lang="ru-RU" sz="1200" smtClean="0"/>
          </a:p>
          <a:p>
            <a:pPr marL="179388">
              <a:lnSpc>
                <a:spcPct val="120000"/>
              </a:lnSpc>
              <a:spcBef>
                <a:spcPct val="0"/>
              </a:spcBef>
              <a:buFont typeface="Arial" charset="0"/>
              <a:buNone/>
            </a:pPr>
            <a:r>
              <a:rPr lang="en-US" sz="1200" smtClean="0"/>
              <a:t>2 horses,% 				23.4 		21.8 	23.7 	22.8 		22.7</a:t>
            </a:r>
            <a:endParaRPr lang="ru-RU" sz="1200" smtClean="0"/>
          </a:p>
          <a:p>
            <a:pPr marL="179388">
              <a:lnSpc>
                <a:spcPct val="120000"/>
              </a:lnSpc>
              <a:spcBef>
                <a:spcPct val="0"/>
              </a:spcBef>
              <a:buFont typeface="Arial" charset="0"/>
              <a:buNone/>
            </a:pPr>
            <a:r>
              <a:rPr lang="en-US" sz="1200" smtClean="0"/>
              <a:t>3 horses,% 				11.4 		10.2 	10.0 	16.1 		10.8</a:t>
            </a:r>
            <a:endParaRPr lang="ru-RU" sz="1200" smtClean="0"/>
          </a:p>
          <a:p>
            <a:pPr marL="179388">
              <a:lnSpc>
                <a:spcPct val="120000"/>
              </a:lnSpc>
              <a:spcBef>
                <a:spcPct val="0"/>
              </a:spcBef>
              <a:buFont typeface="Arial" charset="0"/>
              <a:buNone/>
            </a:pPr>
            <a:r>
              <a:rPr lang="en-US" sz="1200" smtClean="0"/>
              <a:t>4 and more horses,% 			8.4 		10.1 	21.0 	16.3 		10.7</a:t>
            </a:r>
            <a:endParaRPr lang="ru-RU" sz="1200" smtClean="0"/>
          </a:p>
          <a:p>
            <a:pPr marL="179388">
              <a:lnSpc>
                <a:spcPct val="120000"/>
              </a:lnSpc>
              <a:spcBef>
                <a:spcPct val="0"/>
              </a:spcBef>
              <a:buFont typeface="Arial" charset="0"/>
              <a:buNone/>
            </a:pPr>
            <a:r>
              <a:rPr lang="en-US" sz="1100" smtClean="0"/>
              <a:t> </a:t>
            </a:r>
            <a:r>
              <a:rPr lang="en-US" sz="1100" b="1" u="sng" smtClean="0"/>
              <a:t>1899-1900</a:t>
            </a:r>
            <a:endParaRPr lang="ru-RU" sz="1100" smtClean="0"/>
          </a:p>
          <a:p>
            <a:pPr marL="179388">
              <a:lnSpc>
                <a:spcPct val="120000"/>
              </a:lnSpc>
              <a:spcBef>
                <a:spcPct val="0"/>
              </a:spcBef>
              <a:buFont typeface="Arial" charset="0"/>
              <a:buNone/>
            </a:pPr>
            <a:r>
              <a:rPr lang="en-US" sz="1100" smtClean="0"/>
              <a:t>Total number of households, thousand </a:t>
            </a:r>
            <a:endParaRPr lang="ru-RU" sz="1100" smtClean="0"/>
          </a:p>
          <a:p>
            <a:pPr marL="179388">
              <a:lnSpc>
                <a:spcPct val="120000"/>
              </a:lnSpc>
              <a:spcBef>
                <a:spcPct val="0"/>
              </a:spcBef>
              <a:buFont typeface="Arial" charset="0"/>
              <a:buNone/>
            </a:pPr>
            <a:r>
              <a:rPr lang="en-US" sz="1100" smtClean="0"/>
              <a:t>					4967.6 		4685.5 	1216.2 	261.1 		11119.4</a:t>
            </a:r>
            <a:endParaRPr lang="ru-RU" sz="1100" smtClean="0"/>
          </a:p>
          <a:p>
            <a:pPr marL="179388">
              <a:lnSpc>
                <a:spcPct val="120000"/>
              </a:lnSpc>
              <a:spcBef>
                <a:spcPct val="0"/>
              </a:spcBef>
              <a:buFont typeface="Arial" charset="0"/>
              <a:buNone/>
            </a:pPr>
            <a:r>
              <a:rPr lang="en-US" sz="1200" smtClean="0"/>
              <a:t>Including</a:t>
            </a:r>
            <a:endParaRPr lang="ru-RU" sz="1200" smtClean="0"/>
          </a:p>
          <a:p>
            <a:pPr marL="179388">
              <a:lnSpc>
                <a:spcPct val="120000"/>
              </a:lnSpc>
              <a:spcBef>
                <a:spcPct val="0"/>
              </a:spcBef>
              <a:buFont typeface="Arial" charset="0"/>
              <a:buNone/>
            </a:pPr>
            <a:r>
              <a:rPr lang="en-US" sz="1200" smtClean="0"/>
              <a:t>horseless,% 				23.9 		36.6 	25.2 	17.9 		29.3</a:t>
            </a:r>
            <a:endParaRPr lang="ru-RU" sz="1200" smtClean="0"/>
          </a:p>
          <a:p>
            <a:pPr marL="179388">
              <a:lnSpc>
                <a:spcPct val="120000"/>
              </a:lnSpc>
              <a:spcBef>
                <a:spcPct val="0"/>
              </a:spcBef>
              <a:buFont typeface="Arial" charset="0"/>
              <a:buNone/>
            </a:pPr>
            <a:r>
              <a:rPr lang="en-US" sz="1200" smtClean="0"/>
              <a:t>1 horse,% 				38.6 		25.0 	16.0 	32.3 		30.3</a:t>
            </a:r>
            <a:endParaRPr lang="ru-RU" sz="1200" smtClean="0"/>
          </a:p>
          <a:p>
            <a:pPr marL="179388">
              <a:lnSpc>
                <a:spcPct val="120000"/>
              </a:lnSpc>
              <a:spcBef>
                <a:spcPct val="0"/>
              </a:spcBef>
              <a:buFont typeface="Arial" charset="0"/>
              <a:buNone/>
            </a:pPr>
            <a:r>
              <a:rPr lang="en-US" sz="1200" smtClean="0"/>
              <a:t>2 horses,% 				21.4 		22.3 	24.0 	20.4 		22.0</a:t>
            </a:r>
            <a:endParaRPr lang="ru-RU" sz="1200" smtClean="0"/>
          </a:p>
          <a:p>
            <a:pPr marL="179388">
              <a:lnSpc>
                <a:spcPct val="120000"/>
              </a:lnSpc>
              <a:spcBef>
                <a:spcPct val="0"/>
              </a:spcBef>
              <a:buFont typeface="Arial" charset="0"/>
              <a:buNone/>
            </a:pPr>
            <a:r>
              <a:rPr lang="en-US" sz="1200" smtClean="0"/>
              <a:t>3 horses,% 				9.2 		8.8 	11.6 	14.1 		9.0</a:t>
            </a:r>
            <a:endParaRPr lang="ru-RU" sz="1200" smtClean="0"/>
          </a:p>
          <a:p>
            <a:pPr marL="179388">
              <a:lnSpc>
                <a:spcPct val="120000"/>
              </a:lnSpc>
              <a:spcBef>
                <a:spcPct val="0"/>
              </a:spcBef>
              <a:buFont typeface="Arial" charset="0"/>
              <a:buNone/>
            </a:pPr>
            <a:r>
              <a:rPr lang="en-US" sz="1200" smtClean="0"/>
              <a:t>4 and more horses,% 			6.9 		7.3 	23.2 	15.3 		9.0</a:t>
            </a:r>
            <a:endParaRPr lang="ru-RU" sz="1200" smtClean="0"/>
          </a:p>
          <a:p>
            <a:pPr marL="179388">
              <a:lnSpc>
                <a:spcPct val="120000"/>
              </a:lnSpc>
              <a:spcBef>
                <a:spcPct val="0"/>
              </a:spcBef>
              <a:buFont typeface="Arial" charset="0"/>
              <a:buNone/>
            </a:pPr>
            <a:r>
              <a:rPr lang="en-US" sz="1100" smtClean="0"/>
              <a:t> </a:t>
            </a:r>
            <a:r>
              <a:rPr lang="en-US" sz="1100" b="1" u="sng" smtClean="0"/>
              <a:t>1912</a:t>
            </a:r>
            <a:endParaRPr lang="ru-RU" sz="1100" smtClean="0"/>
          </a:p>
          <a:p>
            <a:pPr marL="179388">
              <a:lnSpc>
                <a:spcPct val="120000"/>
              </a:lnSpc>
              <a:spcBef>
                <a:spcPct val="0"/>
              </a:spcBef>
              <a:buFont typeface="Arial" charset="0"/>
              <a:buNone/>
            </a:pPr>
            <a:r>
              <a:rPr lang="en-US" sz="1100" smtClean="0"/>
              <a:t>Total number of households, thousand </a:t>
            </a:r>
            <a:endParaRPr lang="ru-RU" sz="1100" smtClean="0"/>
          </a:p>
          <a:p>
            <a:pPr marL="179388">
              <a:lnSpc>
                <a:spcPct val="120000"/>
              </a:lnSpc>
              <a:spcBef>
                <a:spcPct val="0"/>
              </a:spcBef>
              <a:buFont typeface="Arial" charset="0"/>
              <a:buNone/>
            </a:pPr>
            <a:r>
              <a:rPr lang="en-US" sz="1100" smtClean="0"/>
              <a:t>					5905.3 		5507.2 	1482.0 	231.4 		13125.9</a:t>
            </a:r>
            <a:endParaRPr lang="ru-RU" sz="1100" smtClean="0"/>
          </a:p>
          <a:p>
            <a:pPr marL="179388">
              <a:lnSpc>
                <a:spcPct val="120000"/>
              </a:lnSpc>
              <a:spcBef>
                <a:spcPct val="0"/>
              </a:spcBef>
              <a:buFont typeface="Arial" charset="0"/>
              <a:buNone/>
            </a:pPr>
            <a:r>
              <a:rPr lang="en-US" sz="1100" smtClean="0"/>
              <a:t>Including</a:t>
            </a:r>
            <a:endParaRPr lang="ru-RU" sz="1100" smtClean="0"/>
          </a:p>
          <a:p>
            <a:pPr marL="179388">
              <a:lnSpc>
                <a:spcPct val="120000"/>
              </a:lnSpc>
              <a:spcBef>
                <a:spcPct val="0"/>
              </a:spcBef>
              <a:buFont typeface="Arial" charset="0"/>
              <a:buNone/>
            </a:pPr>
            <a:r>
              <a:rPr lang="en-US" sz="1200" smtClean="0"/>
              <a:t>horseless,% 				25.8 		39.5 	27.4 	22.2 		31.6</a:t>
            </a:r>
            <a:endParaRPr lang="ru-RU" sz="1200" smtClean="0"/>
          </a:p>
          <a:p>
            <a:pPr marL="179388">
              <a:lnSpc>
                <a:spcPct val="120000"/>
              </a:lnSpc>
              <a:spcBef>
                <a:spcPct val="0"/>
              </a:spcBef>
              <a:buFont typeface="Arial" charset="0"/>
              <a:buNone/>
            </a:pPr>
            <a:r>
              <a:rPr lang="en-US" sz="1200" smtClean="0"/>
              <a:t>1 horse,% 				41.9 		25.9 	16.1 	33.8 		31.6</a:t>
            </a:r>
            <a:endParaRPr lang="ru-RU" sz="1200" smtClean="0"/>
          </a:p>
          <a:p>
            <a:pPr marL="179388">
              <a:lnSpc>
                <a:spcPct val="120000"/>
              </a:lnSpc>
              <a:spcBef>
                <a:spcPct val="0"/>
              </a:spcBef>
              <a:buFont typeface="Arial" charset="0"/>
              <a:buNone/>
            </a:pPr>
            <a:r>
              <a:rPr lang="en-US" sz="1200" smtClean="0"/>
              <a:t>2 horses,% 				21.0 		22.4 	26.2 	22.6 		22.2</a:t>
            </a:r>
            <a:endParaRPr lang="ru-RU" sz="1200" smtClean="0"/>
          </a:p>
          <a:p>
            <a:pPr marL="179388">
              <a:lnSpc>
                <a:spcPct val="120000"/>
              </a:lnSpc>
              <a:spcBef>
                <a:spcPct val="0"/>
              </a:spcBef>
              <a:buFont typeface="Arial" charset="0"/>
              <a:buNone/>
            </a:pPr>
            <a:r>
              <a:rPr lang="en-US" sz="1200" smtClean="0"/>
              <a:t>3 horses,% 				6.9 		7.4 	10.6 	11.5 		7.6</a:t>
            </a:r>
            <a:endParaRPr lang="ru-RU" sz="1200" smtClean="0"/>
          </a:p>
          <a:p>
            <a:pPr marL="179388">
              <a:lnSpc>
                <a:spcPct val="120000"/>
              </a:lnSpc>
              <a:spcBef>
                <a:spcPct val="0"/>
              </a:spcBef>
              <a:buFont typeface="Arial" charset="0"/>
              <a:buNone/>
            </a:pPr>
            <a:r>
              <a:rPr lang="en-US" sz="1200" smtClean="0"/>
              <a:t>4 and more horses,% 			4.4 		4.8 	19.7 	9.9 		6.4</a:t>
            </a:r>
            <a:endParaRPr lang="ru-RU" sz="1200" smtClean="0"/>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8788" y="300038"/>
            <a:ext cx="11733212" cy="1579562"/>
          </a:xfrm>
        </p:spPr>
        <p:txBody>
          <a:bodyPr rtlCol="0">
            <a:normAutofit fontScale="90000"/>
          </a:bodyPr>
          <a:lstStyle/>
          <a:p>
            <a:pPr algn="ctr" fontAlgn="auto">
              <a:spcAft>
                <a:spcPts val="0"/>
              </a:spcAft>
              <a:defRPr/>
            </a:pPr>
            <a:r>
              <a:rPr lang="en-US" sz="2800" dirty="0" smtClean="0"/>
              <a:t>Annual earnings of industrial and agricultural workers in the regions of European Russia in 1901-1910</a:t>
            </a:r>
            <a:r>
              <a:rPr lang="ru-RU" sz="3100" b="1" dirty="0" smtClean="0"/>
              <a:t>.</a:t>
            </a:r>
            <a:r>
              <a:rPr lang="ru-RU" sz="3100" dirty="0"/>
              <a:t> </a:t>
            </a:r>
            <a:r>
              <a:rPr lang="ru-RU" dirty="0"/>
              <a:t/>
            </a:r>
            <a:br>
              <a:rPr lang="ru-RU" dirty="0"/>
            </a:br>
            <a:r>
              <a:rPr lang="en-US" sz="2000" i="1" dirty="0" smtClean="0"/>
              <a:t> Source: Russia. 1913. Statistical and documentary reference book. St. Petersburg, 1925</a:t>
            </a:r>
            <a:r>
              <a:rPr lang="ru-RU" sz="2000" i="1" dirty="0" smtClean="0"/>
              <a:t>.</a:t>
            </a:r>
            <a:r>
              <a:rPr lang="ru-RU" dirty="0"/>
              <a:t/>
            </a:r>
            <a:br>
              <a:rPr lang="ru-RU" dirty="0"/>
            </a:br>
            <a:r>
              <a:rPr lang="ru-RU" dirty="0"/>
              <a:t>      </a:t>
            </a:r>
          </a:p>
        </p:txBody>
      </p:sp>
      <p:graphicFrame>
        <p:nvGraphicFramePr>
          <p:cNvPr id="4" name="Объект 3"/>
          <p:cNvGraphicFramePr>
            <a:graphicFrameLocks noGrp="1"/>
          </p:cNvGraphicFramePr>
          <p:nvPr>
            <p:ph idx="1"/>
          </p:nvPr>
        </p:nvGraphicFramePr>
        <p:xfrm>
          <a:off x="369888" y="1701800"/>
          <a:ext cx="11259233" cy="5003769"/>
        </p:xfrm>
        <a:graphic>
          <a:graphicData uri="http://schemas.openxmlformats.org/drawingml/2006/table">
            <a:tbl>
              <a:tblPr firstRow="1" firstCol="1" bandRow="1">
                <a:tableStyleId>{5C22544A-7EE6-4342-B048-85BDC9FD1C3A}</a:tableStyleId>
              </a:tblPr>
              <a:tblGrid>
                <a:gridCol w="1536936">
                  <a:extLst>
                    <a:ext uri="{9D8B030D-6E8A-4147-A177-3AD203B41FA5}"/>
                  </a:extLst>
                </a:gridCol>
                <a:gridCol w="1532122">
                  <a:extLst>
                    <a:ext uri="{9D8B030D-6E8A-4147-A177-3AD203B41FA5}"/>
                  </a:extLst>
                </a:gridCol>
                <a:gridCol w="1257713">
                  <a:extLst>
                    <a:ext uri="{9D8B030D-6E8A-4147-A177-3AD203B41FA5}"/>
                  </a:extLst>
                </a:gridCol>
                <a:gridCol w="1217995">
                  <a:extLst>
                    <a:ext uri="{9D8B030D-6E8A-4147-A177-3AD203B41FA5}"/>
                  </a:extLst>
                </a:gridCol>
                <a:gridCol w="1217995">
                  <a:extLst>
                    <a:ext uri="{9D8B030D-6E8A-4147-A177-3AD203B41FA5}"/>
                  </a:extLst>
                </a:gridCol>
                <a:gridCol w="1030241">
                  <a:extLst>
                    <a:ext uri="{9D8B030D-6E8A-4147-A177-3AD203B41FA5}"/>
                  </a:extLst>
                </a:gridCol>
                <a:gridCol w="1217995">
                  <a:extLst>
                    <a:ext uri="{9D8B030D-6E8A-4147-A177-3AD203B41FA5}"/>
                  </a:extLst>
                </a:gridCol>
                <a:gridCol w="1217995">
                  <a:extLst>
                    <a:ext uri="{9D8B030D-6E8A-4147-A177-3AD203B41FA5}"/>
                  </a:extLst>
                </a:gridCol>
                <a:gridCol w="1030241">
                  <a:extLst>
                    <a:ext uri="{9D8B030D-6E8A-4147-A177-3AD203B41FA5}"/>
                  </a:extLst>
                </a:gridCol>
              </a:tblGrid>
              <a:tr h="777640">
                <a:tc>
                  <a:txBody>
                    <a:bodyPr/>
                    <a:lstStyle/>
                    <a:p>
                      <a:pPr>
                        <a:lnSpc>
                          <a:spcPct val="107000"/>
                        </a:lnSpc>
                        <a:spcBef>
                          <a:spcPts val="300"/>
                        </a:spcBef>
                        <a:spcAft>
                          <a:spcPts val="0"/>
                        </a:spcAft>
                      </a:pPr>
                      <a:r>
                        <a:rPr lang="ru-RU" sz="1600" dirty="0">
                          <a:effectLst/>
                        </a:rPr>
                        <a:t> </a:t>
                      </a:r>
                      <a:endParaRPr lang="ru-RU"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Bef>
                          <a:spcPts val="300"/>
                        </a:spcBef>
                        <a:spcAft>
                          <a:spcPts val="0"/>
                        </a:spcAft>
                      </a:pPr>
                      <a:r>
                        <a:rPr lang="en-US" sz="1600" dirty="0" smtClean="0">
                          <a:effectLst/>
                        </a:rPr>
                        <a:t>Number of provinces</a:t>
                      </a:r>
                      <a:endParaRPr lang="ru-RU"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Bef>
                          <a:spcPts val="300"/>
                        </a:spcBef>
                        <a:spcAft>
                          <a:spcPts val="0"/>
                        </a:spcAft>
                      </a:pPr>
                      <a:r>
                        <a:rPr lang="en-US" sz="1600" dirty="0" smtClean="0">
                          <a:effectLst/>
                        </a:rPr>
                        <a:t>Annual income of agricultural</a:t>
                      </a:r>
                      <a:endParaRPr lang="ru-RU"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gridSpan="3">
                  <a:txBody>
                    <a:bodyPr/>
                    <a:lstStyle/>
                    <a:p>
                      <a:pPr>
                        <a:lnSpc>
                          <a:spcPct val="107000"/>
                        </a:lnSpc>
                        <a:spcBef>
                          <a:spcPts val="300"/>
                        </a:spcBef>
                        <a:spcAft>
                          <a:spcPts val="0"/>
                        </a:spcAft>
                      </a:pPr>
                      <a:r>
                        <a:rPr lang="en-US" sz="1600" dirty="0" smtClean="0">
                          <a:effectLst/>
                        </a:rPr>
                        <a:t>In</a:t>
                      </a:r>
                      <a:r>
                        <a:rPr lang="ru-RU" sz="1600" dirty="0" smtClean="0">
                          <a:effectLst/>
                        </a:rPr>
                        <a:t> 1901</a:t>
                      </a:r>
                      <a:endParaRPr lang="ru-RU"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hMerge="1">
                  <a:txBody>
                    <a:bodyPr/>
                    <a:lstStyle/>
                    <a:p>
                      <a:endParaRPr lang="ru-RU"/>
                    </a:p>
                  </a:txBody>
                  <a:tcPr/>
                </a:tc>
                <a:tc hMerge="1">
                  <a:txBody>
                    <a:bodyPr/>
                    <a:lstStyle/>
                    <a:p>
                      <a:endParaRPr lang="ru-RU"/>
                    </a:p>
                  </a:txBody>
                  <a:tcPr/>
                </a:tc>
                <a:tc gridSpan="3">
                  <a:txBody>
                    <a:bodyPr/>
                    <a:lstStyle/>
                    <a:p>
                      <a:pPr>
                        <a:lnSpc>
                          <a:spcPct val="107000"/>
                        </a:lnSpc>
                        <a:spcBef>
                          <a:spcPts val="300"/>
                        </a:spcBef>
                        <a:spcAft>
                          <a:spcPts val="0"/>
                        </a:spcAft>
                      </a:pPr>
                      <a:r>
                        <a:rPr lang="en-US" sz="1600" dirty="0" smtClean="0">
                          <a:effectLst/>
                        </a:rPr>
                        <a:t>In</a:t>
                      </a:r>
                      <a:r>
                        <a:rPr lang="ru-RU" sz="1600" dirty="0" smtClean="0">
                          <a:effectLst/>
                        </a:rPr>
                        <a:t> 1910</a:t>
                      </a:r>
                      <a:endParaRPr lang="ru-RU"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hMerge="1">
                  <a:txBody>
                    <a:bodyPr/>
                    <a:lstStyle/>
                    <a:p>
                      <a:endParaRPr lang="ru-RU"/>
                    </a:p>
                  </a:txBody>
                  <a:tcPr/>
                </a:tc>
                <a:tc hMerge="1">
                  <a:txBody>
                    <a:bodyPr/>
                    <a:lstStyle/>
                    <a:p>
                      <a:endParaRPr lang="ru-RU"/>
                    </a:p>
                  </a:txBody>
                  <a:tcPr/>
                </a:tc>
                <a:extLst>
                  <a:ext uri="{0D108BD9-81ED-4DB2-BD59-A6C34878D82A}"/>
                </a:extLst>
              </a:tr>
              <a:tr h="1303879">
                <a:tc>
                  <a:txBody>
                    <a:bodyPr/>
                    <a:lstStyle/>
                    <a:p>
                      <a:pPr>
                        <a:lnSpc>
                          <a:spcPct val="107000"/>
                        </a:lnSpc>
                        <a:spcBef>
                          <a:spcPts val="300"/>
                        </a:spcBef>
                        <a:spcAft>
                          <a:spcPts val="0"/>
                        </a:spcAft>
                      </a:pPr>
                      <a:r>
                        <a:rPr lang="ru-RU" sz="1600" dirty="0">
                          <a:effectLst/>
                        </a:rPr>
                        <a:t> </a:t>
                      </a:r>
                      <a:endParaRPr lang="ru-RU"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Bef>
                          <a:spcPts val="300"/>
                        </a:spcBef>
                        <a:spcAft>
                          <a:spcPts val="0"/>
                        </a:spcAft>
                      </a:pPr>
                      <a:endParaRPr lang="ru-RU"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n-US" sz="1600" dirty="0" smtClean="0">
                          <a:effectLst/>
                        </a:rPr>
                        <a:t>worker in</a:t>
                      </a:r>
                      <a:r>
                        <a:rPr lang="ru-RU" sz="1600" dirty="0" smtClean="0">
                          <a:effectLst/>
                        </a:rPr>
                        <a:t> 1881-1891</a:t>
                      </a:r>
                      <a:endParaRPr lang="ru-RU"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n-US" sz="1600" dirty="0" err="1" smtClean="0">
                          <a:effectLst/>
                        </a:rPr>
                        <a:t>Ind</a:t>
                      </a:r>
                      <a:r>
                        <a:rPr lang="ru-RU" sz="1600" smtClean="0">
                          <a:effectLst/>
                        </a:rPr>
                        <a:t>. </a:t>
                      </a:r>
                      <a:r>
                        <a:rPr lang="en-US" sz="1600" smtClean="0">
                          <a:effectLst/>
                        </a:rPr>
                        <a:t>worker</a:t>
                      </a:r>
                      <a:r>
                        <a:rPr lang="ru-RU" sz="1600" smtClean="0">
                          <a:effectLst/>
                        </a:rPr>
                        <a:t>, </a:t>
                      </a:r>
                      <a:r>
                        <a:rPr lang="en-US" sz="1600" dirty="0" smtClean="0">
                          <a:effectLst/>
                        </a:rPr>
                        <a:t>rub</a:t>
                      </a:r>
                      <a:r>
                        <a:rPr lang="ru-RU" sz="1600" dirty="0" smtClean="0">
                          <a:effectLst/>
                        </a:rPr>
                        <a:t>.</a:t>
                      </a:r>
                      <a:r>
                        <a:rPr lang="ru-RU" sz="1600" dirty="0">
                          <a:effectLst/>
                        </a:rPr>
                        <a:t> </a:t>
                      </a:r>
                      <a:endParaRPr lang="ru-RU"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n-US" sz="1600" smtClean="0">
                          <a:effectLst/>
                        </a:rPr>
                        <a:t>Agricultural worker, </a:t>
                      </a:r>
                      <a:r>
                        <a:rPr lang="en-US" sz="1600" dirty="0" smtClean="0">
                          <a:effectLst/>
                        </a:rPr>
                        <a:t>rub.</a:t>
                      </a:r>
                      <a:endParaRPr lang="ru-RU"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ru-RU" sz="1600" dirty="0">
                          <a:effectLst/>
                        </a:rPr>
                        <a:t>% </a:t>
                      </a:r>
                      <a:r>
                        <a:rPr lang="en-US" sz="1600" dirty="0" smtClean="0">
                          <a:effectLst/>
                        </a:rPr>
                        <a:t>of the </a:t>
                      </a:r>
                      <a:r>
                        <a:rPr lang="en-US" sz="1600" dirty="0" err="1" smtClean="0">
                          <a:effectLst/>
                        </a:rPr>
                        <a:t>ind</a:t>
                      </a:r>
                      <a:r>
                        <a:rPr lang="en-US" sz="1600" dirty="0" smtClean="0">
                          <a:effectLst/>
                        </a:rPr>
                        <a:t>. worker’s income</a:t>
                      </a:r>
                      <a:endParaRPr lang="ru-RU"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n-US" sz="1600" dirty="0" err="1" smtClean="0">
                          <a:effectLst/>
                        </a:rPr>
                        <a:t>Ind</a:t>
                      </a:r>
                      <a:r>
                        <a:rPr lang="ru-RU" sz="1600" smtClean="0">
                          <a:effectLst/>
                        </a:rPr>
                        <a:t>. </a:t>
                      </a:r>
                      <a:r>
                        <a:rPr lang="en-US" sz="1600" smtClean="0">
                          <a:effectLst/>
                        </a:rPr>
                        <a:t>worker</a:t>
                      </a:r>
                      <a:r>
                        <a:rPr lang="ru-RU" sz="1600" smtClean="0">
                          <a:effectLst/>
                        </a:rPr>
                        <a:t>, </a:t>
                      </a:r>
                      <a:r>
                        <a:rPr lang="en-US" sz="1600" dirty="0" smtClean="0">
                          <a:effectLst/>
                        </a:rPr>
                        <a:t>rub</a:t>
                      </a:r>
                      <a:r>
                        <a:rPr lang="ru-RU" sz="1600" dirty="0" smtClean="0">
                          <a:effectLst/>
                        </a:rPr>
                        <a:t>.</a:t>
                      </a:r>
                      <a:r>
                        <a:rPr lang="ru-RU" sz="1600" dirty="0">
                          <a:effectLst/>
                        </a:rPr>
                        <a:t> </a:t>
                      </a:r>
                      <a:endParaRPr lang="ru-RU"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indent="0" algn="l" defTabSz="914400" rtl="0" eaLnBrk="1" fontAlgn="auto" latinLnBrk="0" hangingPunct="1">
                        <a:lnSpc>
                          <a:spcPct val="107000"/>
                        </a:lnSpc>
                        <a:spcBef>
                          <a:spcPts val="0"/>
                        </a:spcBef>
                        <a:spcAft>
                          <a:spcPts val="0"/>
                        </a:spcAft>
                        <a:buClrTx/>
                        <a:buSzTx/>
                        <a:buFontTx/>
                        <a:buNone/>
                        <a:tabLst/>
                        <a:defRPr/>
                      </a:pPr>
                      <a:r>
                        <a:rPr lang="en-US" sz="1600" smtClean="0">
                          <a:effectLst/>
                        </a:rPr>
                        <a:t>Agricultural worker, </a:t>
                      </a:r>
                      <a:r>
                        <a:rPr lang="en-US" sz="1600" dirty="0" smtClean="0">
                          <a:effectLst/>
                        </a:rPr>
                        <a:t>rub.</a:t>
                      </a:r>
                      <a:endParaRPr lang="ru-RU" sz="1600" dirty="0" smtClean="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ru-RU" sz="1600" dirty="0">
                          <a:effectLst/>
                        </a:rPr>
                        <a:t> </a:t>
                      </a:r>
                      <a:endParaRPr lang="ru-RU"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indent="0" algn="l" defTabSz="914400" rtl="0" eaLnBrk="1" fontAlgn="auto" latinLnBrk="0" hangingPunct="1">
                        <a:lnSpc>
                          <a:spcPct val="107000"/>
                        </a:lnSpc>
                        <a:spcBef>
                          <a:spcPts val="0"/>
                        </a:spcBef>
                        <a:spcAft>
                          <a:spcPts val="0"/>
                        </a:spcAft>
                        <a:buClrTx/>
                        <a:buSzTx/>
                        <a:buFontTx/>
                        <a:buNone/>
                        <a:tabLst/>
                        <a:defRPr/>
                      </a:pPr>
                      <a:r>
                        <a:rPr lang="ru-RU" sz="1600" dirty="0" smtClean="0">
                          <a:effectLst/>
                        </a:rPr>
                        <a:t>% </a:t>
                      </a:r>
                      <a:r>
                        <a:rPr lang="en-US" sz="1600" dirty="0" smtClean="0">
                          <a:effectLst/>
                        </a:rPr>
                        <a:t>of the </a:t>
                      </a:r>
                      <a:r>
                        <a:rPr lang="en-US" sz="1600" dirty="0" err="1" smtClean="0">
                          <a:effectLst/>
                        </a:rPr>
                        <a:t>ind</a:t>
                      </a:r>
                      <a:r>
                        <a:rPr lang="en-US" sz="1600" dirty="0" smtClean="0">
                          <a:effectLst/>
                        </a:rPr>
                        <a:t>. worker’s income</a:t>
                      </a:r>
                      <a:endParaRPr lang="ru-RU" sz="1600" dirty="0" smtClean="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extLst>
              </a:tr>
              <a:tr h="268805">
                <a:tc>
                  <a:txBody>
                    <a:bodyPr/>
                    <a:lstStyle/>
                    <a:p>
                      <a:pPr>
                        <a:lnSpc>
                          <a:spcPct val="107000"/>
                        </a:lnSpc>
                        <a:spcAft>
                          <a:spcPts val="0"/>
                        </a:spcAft>
                      </a:pPr>
                      <a:r>
                        <a:rPr lang="ru-RU" sz="1600">
                          <a:effectLst/>
                        </a:rPr>
                        <a:t> </a:t>
                      </a:r>
                      <a:endParaRPr lang="ru-RU"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Bef>
                          <a:spcPts val="300"/>
                        </a:spcBef>
                        <a:spcAft>
                          <a:spcPts val="0"/>
                        </a:spcAft>
                      </a:pPr>
                      <a:r>
                        <a:rPr lang="ru-RU" sz="1600">
                          <a:effectLst/>
                        </a:rPr>
                        <a:t> </a:t>
                      </a:r>
                      <a:endParaRPr lang="ru-RU"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Bef>
                          <a:spcPts val="300"/>
                        </a:spcBef>
                        <a:spcAft>
                          <a:spcPts val="0"/>
                        </a:spcAft>
                      </a:pPr>
                      <a:r>
                        <a:rPr lang="ru-RU" sz="1600">
                          <a:effectLst/>
                        </a:rPr>
                        <a:t> </a:t>
                      </a:r>
                      <a:endParaRPr lang="ru-RU"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Bef>
                          <a:spcPts val="300"/>
                        </a:spcBef>
                        <a:spcAft>
                          <a:spcPts val="0"/>
                        </a:spcAft>
                      </a:pPr>
                      <a:r>
                        <a:rPr lang="ru-RU" sz="1600" dirty="0">
                          <a:effectLst/>
                        </a:rPr>
                        <a:t> </a:t>
                      </a:r>
                      <a:endParaRPr lang="ru-RU"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Bef>
                          <a:spcPts val="300"/>
                        </a:spcBef>
                        <a:spcAft>
                          <a:spcPts val="0"/>
                        </a:spcAft>
                      </a:pPr>
                      <a:r>
                        <a:rPr lang="ru-RU" sz="1600">
                          <a:effectLst/>
                        </a:rPr>
                        <a:t> </a:t>
                      </a:r>
                      <a:endParaRPr lang="ru-RU"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Bef>
                          <a:spcPts val="300"/>
                        </a:spcBef>
                        <a:spcAft>
                          <a:spcPts val="0"/>
                        </a:spcAft>
                      </a:pPr>
                      <a:r>
                        <a:rPr lang="ru-RU" sz="1600">
                          <a:effectLst/>
                        </a:rPr>
                        <a:t> </a:t>
                      </a:r>
                      <a:endParaRPr lang="ru-RU"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Bef>
                          <a:spcPts val="300"/>
                        </a:spcBef>
                        <a:spcAft>
                          <a:spcPts val="0"/>
                        </a:spcAft>
                      </a:pPr>
                      <a:r>
                        <a:rPr lang="ru-RU" sz="1600">
                          <a:effectLst/>
                        </a:rPr>
                        <a:t> </a:t>
                      </a:r>
                      <a:endParaRPr lang="ru-RU"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Bef>
                          <a:spcPts val="300"/>
                        </a:spcBef>
                        <a:spcAft>
                          <a:spcPts val="0"/>
                        </a:spcAft>
                      </a:pPr>
                      <a:r>
                        <a:rPr lang="ru-RU" sz="1600">
                          <a:effectLst/>
                        </a:rPr>
                        <a:t> </a:t>
                      </a:r>
                      <a:endParaRPr lang="ru-RU"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Bef>
                          <a:spcPts val="300"/>
                        </a:spcBef>
                        <a:spcAft>
                          <a:spcPts val="0"/>
                        </a:spcAft>
                      </a:pPr>
                      <a:r>
                        <a:rPr lang="ru-RU" sz="1600">
                          <a:effectLst/>
                        </a:rPr>
                        <a:t> </a:t>
                      </a:r>
                      <a:endParaRPr lang="ru-RU"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extLst>
              </a:tr>
              <a:tr h="935340">
                <a:tc>
                  <a:txBody>
                    <a:bodyPr/>
                    <a:lstStyle/>
                    <a:p>
                      <a:pPr>
                        <a:lnSpc>
                          <a:spcPct val="107000"/>
                        </a:lnSpc>
                        <a:spcAft>
                          <a:spcPts val="0"/>
                        </a:spcAft>
                      </a:pPr>
                      <a:r>
                        <a:rPr lang="en-US" sz="1800" dirty="0" smtClean="0">
                          <a:effectLst/>
                        </a:rPr>
                        <a:t>Total of the European Russia</a:t>
                      </a:r>
                      <a:endParaRPr lang="ru-RU"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Bef>
                          <a:spcPts val="300"/>
                        </a:spcBef>
                        <a:spcAft>
                          <a:spcPts val="0"/>
                        </a:spcAft>
                      </a:pPr>
                      <a:r>
                        <a:rPr lang="ru-RU" sz="1800" dirty="0">
                          <a:effectLst/>
                        </a:rPr>
                        <a:t>50</a:t>
                      </a:r>
                      <a:endParaRPr lang="ru-RU"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Bef>
                          <a:spcPts val="300"/>
                        </a:spcBef>
                        <a:spcAft>
                          <a:spcPts val="0"/>
                        </a:spcAft>
                      </a:pPr>
                      <a:r>
                        <a:rPr lang="ru-RU" sz="1800" dirty="0">
                          <a:effectLst/>
                        </a:rPr>
                        <a:t>61</a:t>
                      </a:r>
                      <a:endParaRPr lang="ru-RU"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Bef>
                          <a:spcPts val="300"/>
                        </a:spcBef>
                        <a:spcAft>
                          <a:spcPts val="0"/>
                        </a:spcAft>
                      </a:pPr>
                      <a:r>
                        <a:rPr lang="ru-RU" sz="1800">
                          <a:effectLst/>
                        </a:rPr>
                        <a:t>197</a:t>
                      </a:r>
                      <a:endParaRPr lang="ru-RU"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Bef>
                          <a:spcPts val="300"/>
                        </a:spcBef>
                        <a:spcAft>
                          <a:spcPts val="0"/>
                        </a:spcAft>
                      </a:pPr>
                      <a:r>
                        <a:rPr lang="ru-RU" sz="1800" dirty="0">
                          <a:effectLst/>
                        </a:rPr>
                        <a:t>62</a:t>
                      </a:r>
                      <a:endParaRPr lang="ru-RU"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Bef>
                          <a:spcPts val="300"/>
                        </a:spcBef>
                        <a:spcAft>
                          <a:spcPts val="0"/>
                        </a:spcAft>
                      </a:pPr>
                      <a:r>
                        <a:rPr lang="ru-RU" sz="1800" dirty="0" smtClean="0">
                          <a:effectLst/>
                        </a:rPr>
                        <a:t>31</a:t>
                      </a:r>
                      <a:r>
                        <a:rPr lang="en-US" sz="1800" dirty="0" smtClean="0">
                          <a:effectLst/>
                        </a:rPr>
                        <a:t>.</a:t>
                      </a:r>
                      <a:r>
                        <a:rPr lang="ru-RU" sz="1800" dirty="0" smtClean="0">
                          <a:effectLst/>
                        </a:rPr>
                        <a:t>5</a:t>
                      </a:r>
                      <a:endParaRPr lang="ru-RU"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Bef>
                          <a:spcPts val="300"/>
                        </a:spcBef>
                        <a:spcAft>
                          <a:spcPts val="0"/>
                        </a:spcAft>
                      </a:pPr>
                      <a:r>
                        <a:rPr lang="ru-RU" sz="1800" dirty="0">
                          <a:effectLst/>
                        </a:rPr>
                        <a:t>233</a:t>
                      </a:r>
                      <a:endParaRPr lang="ru-RU"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Bef>
                          <a:spcPts val="300"/>
                        </a:spcBef>
                        <a:spcAft>
                          <a:spcPts val="0"/>
                        </a:spcAft>
                      </a:pPr>
                      <a:r>
                        <a:rPr lang="ru-RU" sz="1800">
                          <a:effectLst/>
                        </a:rPr>
                        <a:t>143</a:t>
                      </a:r>
                      <a:endParaRPr lang="ru-RU"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Bef>
                          <a:spcPts val="300"/>
                        </a:spcBef>
                        <a:spcAft>
                          <a:spcPts val="0"/>
                        </a:spcAft>
                      </a:pPr>
                      <a:r>
                        <a:rPr lang="ru-RU" sz="1800" dirty="0" smtClean="0">
                          <a:effectLst/>
                        </a:rPr>
                        <a:t>61</a:t>
                      </a:r>
                      <a:r>
                        <a:rPr lang="en-US" sz="1800" dirty="0" smtClean="0">
                          <a:effectLst/>
                        </a:rPr>
                        <a:t>.</a:t>
                      </a:r>
                      <a:r>
                        <a:rPr lang="ru-RU" sz="1800" dirty="0" smtClean="0">
                          <a:effectLst/>
                        </a:rPr>
                        <a:t>4</a:t>
                      </a:r>
                      <a:endParaRPr lang="ru-RU"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extLst>
              </a:tr>
              <a:tr h="935340">
                <a:tc>
                  <a:txBody>
                    <a:bodyPr/>
                    <a:lstStyle/>
                    <a:p>
                      <a:pPr>
                        <a:lnSpc>
                          <a:spcPct val="107000"/>
                        </a:lnSpc>
                        <a:spcAft>
                          <a:spcPts val="0"/>
                        </a:spcAft>
                      </a:pPr>
                      <a:r>
                        <a:rPr lang="en-US" sz="1800" dirty="0" smtClean="0">
                          <a:effectLst/>
                        </a:rPr>
                        <a:t>Non-black-earth region</a:t>
                      </a:r>
                      <a:endParaRPr lang="ru-RU"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Bef>
                          <a:spcPts val="300"/>
                        </a:spcBef>
                        <a:spcAft>
                          <a:spcPts val="0"/>
                        </a:spcAft>
                      </a:pPr>
                      <a:r>
                        <a:rPr lang="ru-RU" sz="1800">
                          <a:effectLst/>
                        </a:rPr>
                        <a:t>25</a:t>
                      </a:r>
                      <a:endParaRPr lang="ru-RU"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Bef>
                          <a:spcPts val="300"/>
                        </a:spcBef>
                        <a:spcAft>
                          <a:spcPts val="0"/>
                        </a:spcAft>
                      </a:pPr>
                      <a:r>
                        <a:rPr lang="ru-RU" sz="1800">
                          <a:effectLst/>
                        </a:rPr>
                        <a:t>63</a:t>
                      </a:r>
                      <a:endParaRPr lang="ru-RU"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Bef>
                          <a:spcPts val="300"/>
                        </a:spcBef>
                        <a:spcAft>
                          <a:spcPts val="0"/>
                        </a:spcAft>
                      </a:pPr>
                      <a:r>
                        <a:rPr lang="ru-RU" sz="1800" dirty="0">
                          <a:effectLst/>
                        </a:rPr>
                        <a:t>210</a:t>
                      </a:r>
                      <a:endParaRPr lang="ru-RU"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Bef>
                          <a:spcPts val="300"/>
                        </a:spcBef>
                        <a:spcAft>
                          <a:spcPts val="0"/>
                        </a:spcAft>
                      </a:pPr>
                      <a:r>
                        <a:rPr lang="ru-RU" sz="1800" dirty="0">
                          <a:effectLst/>
                        </a:rPr>
                        <a:t>63</a:t>
                      </a:r>
                      <a:endParaRPr lang="ru-RU"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Bef>
                          <a:spcPts val="300"/>
                        </a:spcBef>
                        <a:spcAft>
                          <a:spcPts val="0"/>
                        </a:spcAft>
                      </a:pPr>
                      <a:r>
                        <a:rPr lang="ru-RU" sz="1800" dirty="0" smtClean="0">
                          <a:effectLst/>
                        </a:rPr>
                        <a:t>30</a:t>
                      </a:r>
                      <a:r>
                        <a:rPr lang="en-US" sz="1800" dirty="0" smtClean="0">
                          <a:effectLst/>
                        </a:rPr>
                        <a:t>.</a:t>
                      </a:r>
                      <a:r>
                        <a:rPr lang="ru-RU" sz="1800" dirty="0" smtClean="0">
                          <a:effectLst/>
                        </a:rPr>
                        <a:t>0</a:t>
                      </a:r>
                      <a:endParaRPr lang="ru-RU"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Bef>
                          <a:spcPts val="300"/>
                        </a:spcBef>
                        <a:spcAft>
                          <a:spcPts val="0"/>
                        </a:spcAft>
                      </a:pPr>
                      <a:r>
                        <a:rPr lang="ru-RU" sz="1800" dirty="0">
                          <a:effectLst/>
                        </a:rPr>
                        <a:t>241</a:t>
                      </a:r>
                      <a:endParaRPr lang="ru-RU"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Bef>
                          <a:spcPts val="300"/>
                        </a:spcBef>
                        <a:spcAft>
                          <a:spcPts val="0"/>
                        </a:spcAft>
                      </a:pPr>
                      <a:r>
                        <a:rPr lang="ru-RU" sz="1800" dirty="0">
                          <a:effectLst/>
                        </a:rPr>
                        <a:t>147</a:t>
                      </a:r>
                      <a:endParaRPr lang="ru-RU"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Bef>
                          <a:spcPts val="300"/>
                        </a:spcBef>
                        <a:spcAft>
                          <a:spcPts val="0"/>
                        </a:spcAft>
                      </a:pPr>
                      <a:r>
                        <a:rPr lang="ru-RU" sz="1800" dirty="0" smtClean="0">
                          <a:effectLst/>
                        </a:rPr>
                        <a:t>61</a:t>
                      </a:r>
                      <a:r>
                        <a:rPr lang="en-US" sz="1800" dirty="0" smtClean="0">
                          <a:effectLst/>
                        </a:rPr>
                        <a:t>.</a:t>
                      </a:r>
                      <a:r>
                        <a:rPr lang="ru-RU" sz="1800" dirty="0" smtClean="0">
                          <a:effectLst/>
                        </a:rPr>
                        <a:t>0</a:t>
                      </a:r>
                      <a:endParaRPr lang="ru-RU"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extLst>
              </a:tr>
              <a:tr h="777640">
                <a:tc>
                  <a:txBody>
                    <a:bodyPr/>
                    <a:lstStyle/>
                    <a:p>
                      <a:pPr>
                        <a:lnSpc>
                          <a:spcPct val="107000"/>
                        </a:lnSpc>
                        <a:spcAft>
                          <a:spcPts val="0"/>
                        </a:spcAft>
                      </a:pPr>
                      <a:r>
                        <a:rPr lang="en-US" sz="1800" dirty="0" smtClean="0">
                          <a:effectLst/>
                        </a:rPr>
                        <a:t>Black-earth region</a:t>
                      </a:r>
                      <a:endParaRPr lang="ru-RU"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Bef>
                          <a:spcPts val="300"/>
                        </a:spcBef>
                        <a:spcAft>
                          <a:spcPts val="0"/>
                        </a:spcAft>
                      </a:pPr>
                      <a:r>
                        <a:rPr lang="ru-RU" sz="1800">
                          <a:effectLst/>
                        </a:rPr>
                        <a:t>25</a:t>
                      </a:r>
                      <a:endParaRPr lang="ru-RU"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Bef>
                          <a:spcPts val="300"/>
                        </a:spcBef>
                        <a:spcAft>
                          <a:spcPts val="0"/>
                        </a:spcAft>
                      </a:pPr>
                      <a:r>
                        <a:rPr lang="ru-RU" sz="1800">
                          <a:effectLst/>
                        </a:rPr>
                        <a:t>61</a:t>
                      </a:r>
                      <a:endParaRPr lang="ru-RU"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Bef>
                          <a:spcPts val="300"/>
                        </a:spcBef>
                        <a:spcAft>
                          <a:spcPts val="0"/>
                        </a:spcAft>
                      </a:pPr>
                      <a:r>
                        <a:rPr lang="ru-RU" sz="1800">
                          <a:effectLst/>
                        </a:rPr>
                        <a:t>158</a:t>
                      </a:r>
                      <a:endParaRPr lang="ru-RU"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Bef>
                          <a:spcPts val="300"/>
                        </a:spcBef>
                        <a:spcAft>
                          <a:spcPts val="0"/>
                        </a:spcAft>
                      </a:pPr>
                      <a:r>
                        <a:rPr lang="ru-RU" sz="1800">
                          <a:effectLst/>
                        </a:rPr>
                        <a:t>60</a:t>
                      </a:r>
                      <a:endParaRPr lang="ru-RU"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Bef>
                          <a:spcPts val="300"/>
                        </a:spcBef>
                        <a:spcAft>
                          <a:spcPts val="0"/>
                        </a:spcAft>
                      </a:pPr>
                      <a:r>
                        <a:rPr lang="ru-RU" sz="1800" dirty="0" smtClean="0">
                          <a:effectLst/>
                        </a:rPr>
                        <a:t>38</a:t>
                      </a:r>
                      <a:r>
                        <a:rPr lang="en-US" sz="1800" dirty="0" smtClean="0">
                          <a:effectLst/>
                        </a:rPr>
                        <a:t>.</a:t>
                      </a:r>
                      <a:r>
                        <a:rPr lang="ru-RU" sz="1800" dirty="0" smtClean="0">
                          <a:effectLst/>
                        </a:rPr>
                        <a:t>0</a:t>
                      </a:r>
                      <a:endParaRPr lang="ru-RU"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Bef>
                          <a:spcPts val="300"/>
                        </a:spcBef>
                        <a:spcAft>
                          <a:spcPts val="0"/>
                        </a:spcAft>
                      </a:pPr>
                      <a:r>
                        <a:rPr lang="ru-RU" sz="1800">
                          <a:effectLst/>
                        </a:rPr>
                        <a:t>203</a:t>
                      </a:r>
                      <a:endParaRPr lang="ru-RU"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Bef>
                          <a:spcPts val="300"/>
                        </a:spcBef>
                        <a:spcAft>
                          <a:spcPts val="0"/>
                        </a:spcAft>
                      </a:pPr>
                      <a:r>
                        <a:rPr lang="ru-RU" sz="1800" dirty="0">
                          <a:effectLst/>
                        </a:rPr>
                        <a:t>132</a:t>
                      </a:r>
                      <a:endParaRPr lang="ru-RU"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Bef>
                          <a:spcPts val="300"/>
                        </a:spcBef>
                        <a:spcAft>
                          <a:spcPts val="0"/>
                        </a:spcAft>
                      </a:pPr>
                      <a:r>
                        <a:rPr lang="ru-RU" sz="1800" dirty="0" smtClean="0">
                          <a:effectLst/>
                        </a:rPr>
                        <a:t>65</a:t>
                      </a:r>
                      <a:r>
                        <a:rPr lang="en-US" sz="1800" dirty="0" smtClean="0">
                          <a:effectLst/>
                        </a:rPr>
                        <a:t>.</a:t>
                      </a:r>
                      <a:r>
                        <a:rPr lang="ru-RU" sz="1800" dirty="0" smtClean="0">
                          <a:effectLst/>
                        </a:rPr>
                        <a:t>0</a:t>
                      </a:r>
                      <a:endParaRPr lang="ru-RU"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extLst>
              </a:tr>
            </a:tbl>
          </a:graphicData>
        </a:graphic>
      </p:graphicFrame>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flipV="1">
            <a:off x="838200" y="190500"/>
            <a:ext cx="10515600" cy="174625"/>
          </a:xfrm>
        </p:spPr>
        <p:txBody>
          <a:bodyPr rtlCol="0">
            <a:normAutofit fontScale="90000"/>
          </a:bodyPr>
          <a:lstStyle/>
          <a:p>
            <a:pPr fontAlgn="auto">
              <a:spcAft>
                <a:spcPts val="0"/>
              </a:spcAft>
              <a:defRPr/>
            </a:pPr>
            <a:endParaRPr lang="ru-RU"/>
          </a:p>
        </p:txBody>
      </p:sp>
      <p:sp>
        <p:nvSpPr>
          <p:cNvPr id="3" name="Объект 2"/>
          <p:cNvSpPr>
            <a:spLocks noGrp="1"/>
          </p:cNvSpPr>
          <p:nvPr>
            <p:ph idx="1"/>
          </p:nvPr>
        </p:nvSpPr>
        <p:spPr>
          <a:xfrm>
            <a:off x="292100" y="365125"/>
            <a:ext cx="11061700" cy="6327775"/>
          </a:xfrm>
        </p:spPr>
        <p:txBody>
          <a:bodyPr>
            <a:normAutofit/>
          </a:bodyPr>
          <a:lstStyle/>
          <a:p>
            <a:pPr marL="0" indent="0">
              <a:lnSpc>
                <a:spcPct val="70000"/>
              </a:lnSpc>
              <a:buFont typeface="Arial" charset="0"/>
              <a:buNone/>
            </a:pPr>
            <a:r>
              <a:rPr lang="ru-RU" sz="1600" b="1" smtClean="0"/>
              <a:t>Response всего доходов    </a:t>
            </a:r>
            <a:r>
              <a:rPr lang="en-US" sz="1600" b="1" smtClean="0"/>
              <a:t>Whole Model</a:t>
            </a:r>
            <a:r>
              <a:rPr lang="ru-RU" sz="1600" b="1" smtClean="0"/>
              <a:t>     </a:t>
            </a:r>
            <a:r>
              <a:rPr lang="en-US" sz="1600" b="1" smtClean="0"/>
              <a:t>Actual by Predicted Plot</a:t>
            </a:r>
          </a:p>
          <a:p>
            <a:pPr marL="0" indent="0">
              <a:lnSpc>
                <a:spcPct val="70000"/>
              </a:lnSpc>
              <a:buFont typeface="Arial" charset="0"/>
              <a:buNone/>
            </a:pPr>
            <a:r>
              <a:rPr lang="en-US" sz="1600" b="1" smtClean="0"/>
              <a:t>Summary of Fit</a:t>
            </a:r>
          </a:p>
          <a:p>
            <a:pPr marL="0" indent="0">
              <a:lnSpc>
                <a:spcPct val="70000"/>
              </a:lnSpc>
            </a:pPr>
            <a:r>
              <a:rPr lang="en-US" sz="1600" smtClean="0"/>
              <a:t>Rsquare</a:t>
            </a:r>
            <a:r>
              <a:rPr lang="ru-RU" sz="1600" smtClean="0"/>
              <a:t>.  </a:t>
            </a:r>
            <a:r>
              <a:rPr lang="en-US" sz="1600" smtClean="0"/>
              <a:t>	0,789512	</a:t>
            </a:r>
          </a:p>
          <a:p>
            <a:pPr marL="0" indent="0">
              <a:lnSpc>
                <a:spcPct val="70000"/>
              </a:lnSpc>
            </a:pPr>
            <a:r>
              <a:rPr lang="en-US" sz="1600" smtClean="0"/>
              <a:t>RSquare Adj	0,777131	</a:t>
            </a:r>
          </a:p>
          <a:p>
            <a:pPr marL="0" indent="0">
              <a:lnSpc>
                <a:spcPct val="70000"/>
              </a:lnSpc>
            </a:pPr>
            <a:r>
              <a:rPr lang="en-US" sz="1600" smtClean="0"/>
              <a:t>Root Mean Square Error	147,791	</a:t>
            </a:r>
          </a:p>
          <a:p>
            <a:pPr marL="0" indent="0">
              <a:lnSpc>
                <a:spcPct val="70000"/>
              </a:lnSpc>
            </a:pPr>
            <a:r>
              <a:rPr lang="en-US" sz="1600" smtClean="0"/>
              <a:t>Mean of Response	488,4295	</a:t>
            </a:r>
          </a:p>
          <a:p>
            <a:pPr marL="0" indent="0">
              <a:lnSpc>
                <a:spcPct val="70000"/>
              </a:lnSpc>
            </a:pPr>
            <a:r>
              <a:rPr lang="en-US" sz="1600" smtClean="0"/>
              <a:t>Observations (or Sum Wgts)	109	</a:t>
            </a:r>
          </a:p>
          <a:p>
            <a:pPr marL="0" indent="0">
              <a:lnSpc>
                <a:spcPct val="70000"/>
              </a:lnSpc>
              <a:buFont typeface="Arial" charset="0"/>
              <a:buNone/>
            </a:pPr>
            <a:r>
              <a:rPr lang="en-US" sz="1600" b="1" smtClean="0"/>
              <a:t>Analysis of Variance</a:t>
            </a:r>
          </a:p>
          <a:p>
            <a:pPr marL="0" indent="0">
              <a:lnSpc>
                <a:spcPct val="70000"/>
              </a:lnSpc>
            </a:pPr>
            <a:r>
              <a:rPr lang="en-US" sz="1600" b="1" smtClean="0"/>
              <a:t>Source	DF	Sum of Squares	Mean Square	F Ratio	</a:t>
            </a:r>
          </a:p>
          <a:p>
            <a:pPr marL="0" indent="0">
              <a:lnSpc>
                <a:spcPct val="70000"/>
              </a:lnSpc>
            </a:pPr>
            <a:r>
              <a:rPr lang="nb-NO" sz="1600" smtClean="0"/>
              <a:t>Model	6	8356577	1392763	63,7648	</a:t>
            </a:r>
          </a:p>
          <a:p>
            <a:pPr marL="0" indent="0">
              <a:lnSpc>
                <a:spcPct val="70000"/>
              </a:lnSpc>
            </a:pPr>
            <a:r>
              <a:rPr lang="is-IS" sz="1600" smtClean="0"/>
              <a:t>Error	102	2227902	21842	</a:t>
            </a:r>
            <a:r>
              <a:rPr lang="is-IS" sz="1600" b="1" smtClean="0"/>
              <a:t>Prob &gt; F	</a:t>
            </a:r>
          </a:p>
          <a:p>
            <a:pPr marL="0" indent="0">
              <a:lnSpc>
                <a:spcPct val="70000"/>
              </a:lnSpc>
            </a:pPr>
            <a:r>
              <a:rPr lang="en-US" sz="1600" smtClean="0"/>
              <a:t>C. Total	108	10584480		&lt;,0001*	</a:t>
            </a:r>
          </a:p>
          <a:p>
            <a:pPr marL="0" indent="0">
              <a:lnSpc>
                <a:spcPct val="70000"/>
              </a:lnSpc>
              <a:buFont typeface="Arial" charset="0"/>
              <a:buNone/>
            </a:pPr>
            <a:r>
              <a:rPr lang="en-US" sz="1600" b="1" smtClean="0"/>
              <a:t>Parameter Estimates</a:t>
            </a:r>
          </a:p>
          <a:p>
            <a:pPr marL="0" indent="0">
              <a:lnSpc>
                <a:spcPct val="70000"/>
              </a:lnSpc>
            </a:pPr>
            <a:r>
              <a:rPr lang="en-US" sz="1600" b="1" smtClean="0"/>
              <a:t>Term		Estimate	Std Error	t Ratio	Prob&gt;|t|	</a:t>
            </a:r>
          </a:p>
          <a:p>
            <a:pPr marL="0" indent="0">
              <a:lnSpc>
                <a:spcPct val="70000"/>
              </a:lnSpc>
            </a:pPr>
            <a:r>
              <a:rPr lang="pt-BR" sz="1600" smtClean="0"/>
              <a:t>Intercept		 -10,41055	39,21854	 -0,27	0,7912	</a:t>
            </a:r>
          </a:p>
          <a:p>
            <a:pPr marL="0" indent="0">
              <a:lnSpc>
                <a:spcPct val="70000"/>
              </a:lnSpc>
            </a:pPr>
            <a:r>
              <a:rPr lang="ru-RU" sz="1600" smtClean="0"/>
              <a:t>рабочие силы семьи		18,451068	8,157026	2,26	0,0258*	</a:t>
            </a:r>
          </a:p>
          <a:p>
            <a:pPr marL="0" indent="0">
              <a:lnSpc>
                <a:spcPct val="70000"/>
              </a:lnSpc>
            </a:pPr>
            <a:r>
              <a:rPr lang="ru-RU" sz="1600" smtClean="0"/>
              <a:t>немные раб		28,820453	17,14347	1,68	0,0958	</a:t>
            </a:r>
          </a:p>
          <a:p>
            <a:pPr marL="0" indent="0">
              <a:lnSpc>
                <a:spcPct val="70000"/>
              </a:lnSpc>
            </a:pPr>
            <a:r>
              <a:rPr lang="en-US" sz="1600" smtClean="0"/>
              <a:t>посевная пл		19,275795	3,617246	5,33	&lt;,0001*	</a:t>
            </a:r>
          </a:p>
          <a:p>
            <a:pPr marL="0" indent="0">
              <a:lnSpc>
                <a:spcPct val="70000"/>
              </a:lnSpc>
            </a:pPr>
            <a:r>
              <a:rPr lang="en-US" sz="1600" smtClean="0"/>
              <a:t>ст-ть инвентаря		0,4799629	0,120636	3,98	0,0001*	</a:t>
            </a:r>
          </a:p>
          <a:p>
            <a:pPr marL="0" indent="0">
              <a:lnSpc>
                <a:spcPct val="70000"/>
              </a:lnSpc>
            </a:pPr>
            <a:r>
              <a:rPr lang="mr-IN" sz="1600" smtClean="0">
                <a:ea typeface="Mangal" pitchFamily="2"/>
              </a:rPr>
              <a:t>стоимость лош-й		 -0,659747	0,221388	 -2,98	0,0036*	</a:t>
            </a:r>
          </a:p>
          <a:p>
            <a:pPr marL="0" indent="0">
              <a:lnSpc>
                <a:spcPct val="70000"/>
              </a:lnSpc>
            </a:pPr>
            <a:r>
              <a:rPr lang="en-US" sz="1600" smtClean="0"/>
              <a:t>ст-ть скота		0,5008956	0,124652	4,02	0,0001*	</a:t>
            </a:r>
          </a:p>
          <a:p>
            <a:pPr marL="0" indent="0">
              <a:lnSpc>
                <a:spcPct val="70000"/>
              </a:lnSpc>
            </a:pPr>
            <a:endParaRPr lang="en-US" sz="700" smtClean="0"/>
          </a:p>
          <a:p>
            <a:pPr marL="0" indent="0">
              <a:lnSpc>
                <a:spcPct val="70000"/>
              </a:lnSpc>
            </a:pPr>
            <a:endParaRPr lang="en-US" sz="700" smtClean="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220663"/>
          </a:xfrm>
        </p:spPr>
        <p:txBody>
          <a:bodyPr rtlCol="0">
            <a:normAutofit fontScale="90000"/>
          </a:bodyPr>
          <a:lstStyle/>
          <a:p>
            <a:pPr fontAlgn="auto">
              <a:spcAft>
                <a:spcPts val="0"/>
              </a:spcAft>
              <a:defRPr/>
            </a:pPr>
            <a:r>
              <a:rPr lang="en-US" dirty="0" smtClean="0"/>
              <a:t>Preliminary conclusions and future researches</a:t>
            </a:r>
            <a:endParaRPr lang="ru-RU" dirty="0"/>
          </a:p>
        </p:txBody>
      </p:sp>
      <p:sp>
        <p:nvSpPr>
          <p:cNvPr id="3" name="Объект 2"/>
          <p:cNvSpPr>
            <a:spLocks noGrp="1"/>
          </p:cNvSpPr>
          <p:nvPr>
            <p:ph idx="1"/>
          </p:nvPr>
        </p:nvSpPr>
        <p:spPr>
          <a:xfrm>
            <a:off x="838200" y="773113"/>
            <a:ext cx="10515600" cy="5403850"/>
          </a:xfrm>
        </p:spPr>
        <p:txBody>
          <a:bodyPr rtlCol="0">
            <a:normAutofit fontScale="92500" lnSpcReduction="10000"/>
          </a:bodyPr>
          <a:lstStyle/>
          <a:p>
            <a:pPr fontAlgn="auto">
              <a:spcAft>
                <a:spcPts val="0"/>
              </a:spcAft>
              <a:buFont typeface="Arial" panose="020B0604020202020204" pitchFamily="34" charset="0"/>
              <a:buChar char="•"/>
              <a:defRPr/>
            </a:pPr>
            <a:r>
              <a:rPr lang="ru-RU" dirty="0" err="1"/>
              <a:t>At</a:t>
            </a:r>
            <a:r>
              <a:rPr lang="ru-RU" dirty="0"/>
              <a:t> </a:t>
            </a:r>
            <a:r>
              <a:rPr lang="ru-RU" dirty="0" err="1"/>
              <a:t>the</a:t>
            </a:r>
            <a:r>
              <a:rPr lang="ru-RU" dirty="0"/>
              <a:t> </a:t>
            </a:r>
            <a:r>
              <a:rPr lang="ru-RU" dirty="0" err="1"/>
              <a:t>next</a:t>
            </a:r>
            <a:r>
              <a:rPr lang="ru-RU" dirty="0"/>
              <a:t> </a:t>
            </a:r>
            <a:r>
              <a:rPr lang="ru-RU" dirty="0" err="1"/>
              <a:t>stages</a:t>
            </a:r>
            <a:r>
              <a:rPr lang="ru-RU" dirty="0"/>
              <a:t>, </a:t>
            </a:r>
            <a:r>
              <a:rPr lang="ru-RU" dirty="0" err="1"/>
              <a:t>we</a:t>
            </a:r>
            <a:r>
              <a:rPr lang="ru-RU" dirty="0"/>
              <a:t> </a:t>
            </a:r>
            <a:r>
              <a:rPr lang="ru-RU" dirty="0" err="1"/>
              <a:t>plan</a:t>
            </a:r>
            <a:r>
              <a:rPr lang="ru-RU" dirty="0"/>
              <a:t> </a:t>
            </a:r>
            <a:r>
              <a:rPr lang="ru-RU" dirty="0" err="1"/>
              <a:t>to</a:t>
            </a:r>
            <a:r>
              <a:rPr lang="ru-RU" dirty="0"/>
              <a:t> </a:t>
            </a:r>
            <a:r>
              <a:rPr lang="ru-RU" dirty="0" err="1"/>
              <a:t>analyze</a:t>
            </a:r>
            <a:r>
              <a:rPr lang="ru-RU" dirty="0"/>
              <a:t> </a:t>
            </a:r>
            <a:r>
              <a:rPr lang="en-US" dirty="0" smtClean="0">
                <a:solidFill>
                  <a:srgbClr val="FF0000"/>
                </a:solidFill>
              </a:rPr>
              <a:t>next of </a:t>
            </a:r>
            <a:r>
              <a:rPr lang="ru-RU" dirty="0" smtClean="0"/>
              <a:t>311 </a:t>
            </a:r>
            <a:r>
              <a:rPr lang="en-US" dirty="0" smtClean="0"/>
              <a:t>districts </a:t>
            </a:r>
            <a:r>
              <a:rPr lang="ru-RU" dirty="0" err="1" smtClean="0"/>
              <a:t>in</a:t>
            </a:r>
            <a:r>
              <a:rPr lang="ru-RU" dirty="0" smtClean="0"/>
              <a:t> </a:t>
            </a:r>
            <a:r>
              <a:rPr lang="ru-RU" dirty="0" err="1"/>
              <a:t>European</a:t>
            </a:r>
            <a:r>
              <a:rPr lang="ru-RU" dirty="0"/>
              <a:t> </a:t>
            </a:r>
            <a:r>
              <a:rPr lang="ru-RU" dirty="0" err="1"/>
              <a:t>Russia</a:t>
            </a:r>
            <a:r>
              <a:rPr lang="ru-RU" dirty="0"/>
              <a:t>, </a:t>
            </a:r>
            <a:r>
              <a:rPr lang="ru-RU" dirty="0" err="1"/>
              <a:t>where</a:t>
            </a:r>
            <a:r>
              <a:rPr lang="ru-RU" dirty="0"/>
              <a:t> </a:t>
            </a:r>
            <a:r>
              <a:rPr lang="ru-RU" dirty="0" err="1"/>
              <a:t>surveys</a:t>
            </a:r>
            <a:r>
              <a:rPr lang="ru-RU" dirty="0"/>
              <a:t> </a:t>
            </a:r>
            <a:r>
              <a:rPr lang="ru-RU" dirty="0" err="1"/>
              <a:t>were</a:t>
            </a:r>
            <a:r>
              <a:rPr lang="ru-RU" dirty="0"/>
              <a:t> </a:t>
            </a:r>
            <a:r>
              <a:rPr lang="ru-RU" dirty="0" err="1"/>
              <a:t>carried</a:t>
            </a:r>
            <a:r>
              <a:rPr lang="ru-RU" dirty="0"/>
              <a:t> </a:t>
            </a:r>
            <a:r>
              <a:rPr lang="ru-RU" dirty="0" err="1"/>
              <a:t>out</a:t>
            </a:r>
            <a:r>
              <a:rPr lang="ru-RU" dirty="0"/>
              <a:t> </a:t>
            </a:r>
            <a:r>
              <a:rPr lang="ru-RU" dirty="0" err="1"/>
              <a:t>from</a:t>
            </a:r>
            <a:r>
              <a:rPr lang="ru-RU" dirty="0"/>
              <a:t> 1870 </a:t>
            </a:r>
            <a:r>
              <a:rPr lang="ru-RU" dirty="0" err="1"/>
              <a:t>to</a:t>
            </a:r>
            <a:r>
              <a:rPr lang="ru-RU" dirty="0"/>
              <a:t> </a:t>
            </a:r>
            <a:r>
              <a:rPr lang="ru-RU" dirty="0" smtClean="0"/>
              <a:t>1913 </a:t>
            </a:r>
            <a:r>
              <a:rPr lang="ru-RU" dirty="0" err="1" smtClean="0"/>
              <a:t>basing</a:t>
            </a:r>
            <a:r>
              <a:rPr lang="ru-RU" dirty="0" smtClean="0"/>
              <a:t> </a:t>
            </a:r>
            <a:r>
              <a:rPr lang="ru-RU" dirty="0" err="1"/>
              <a:t>on</a:t>
            </a:r>
            <a:r>
              <a:rPr lang="ru-RU" dirty="0"/>
              <a:t> </a:t>
            </a:r>
            <a:r>
              <a:rPr lang="ru-RU" dirty="0" err="1"/>
              <a:t>the</a:t>
            </a:r>
            <a:r>
              <a:rPr lang="ru-RU" dirty="0"/>
              <a:t> </a:t>
            </a:r>
            <a:r>
              <a:rPr lang="ru-RU" dirty="0" err="1"/>
              <a:t>state</a:t>
            </a:r>
            <a:r>
              <a:rPr lang="ru-RU" dirty="0"/>
              <a:t> </a:t>
            </a:r>
            <a:r>
              <a:rPr lang="ru-RU" dirty="0" err="1"/>
              <a:t>statistics</a:t>
            </a:r>
            <a:r>
              <a:rPr lang="ru-RU" dirty="0" smtClean="0"/>
              <a:t>.</a:t>
            </a:r>
            <a:endParaRPr lang="en-US" dirty="0" smtClean="0"/>
          </a:p>
          <a:p>
            <a:pPr fontAlgn="auto">
              <a:spcAft>
                <a:spcPts val="0"/>
              </a:spcAft>
              <a:buFont typeface="Arial" panose="020B0604020202020204" pitchFamily="34" charset="0"/>
              <a:buChar char="•"/>
              <a:defRPr/>
            </a:pPr>
            <a:r>
              <a:rPr lang="ru-RU" dirty="0" err="1" smtClean="0"/>
              <a:t>However</a:t>
            </a:r>
            <a:r>
              <a:rPr lang="ru-RU" dirty="0"/>
              <a:t>, </a:t>
            </a:r>
            <a:r>
              <a:rPr lang="ru-RU" dirty="0" err="1"/>
              <a:t>even</a:t>
            </a:r>
            <a:r>
              <a:rPr lang="ru-RU" dirty="0"/>
              <a:t> </a:t>
            </a:r>
            <a:r>
              <a:rPr lang="ru-RU" dirty="0" err="1"/>
              <a:t>at</a:t>
            </a:r>
            <a:r>
              <a:rPr lang="ru-RU" dirty="0"/>
              <a:t> </a:t>
            </a:r>
            <a:r>
              <a:rPr lang="ru-RU" dirty="0" err="1"/>
              <a:t>this</a:t>
            </a:r>
            <a:r>
              <a:rPr lang="ru-RU" dirty="0"/>
              <a:t> </a:t>
            </a:r>
            <a:r>
              <a:rPr lang="ru-RU" dirty="0" err="1"/>
              <a:t>stage</a:t>
            </a:r>
            <a:r>
              <a:rPr lang="ru-RU" dirty="0"/>
              <a:t> </a:t>
            </a:r>
            <a:r>
              <a:rPr lang="ru-RU" dirty="0" err="1"/>
              <a:t>it</a:t>
            </a:r>
            <a:r>
              <a:rPr lang="ru-RU" dirty="0"/>
              <a:t> </a:t>
            </a:r>
            <a:r>
              <a:rPr lang="ru-RU" dirty="0" err="1"/>
              <a:t>can</a:t>
            </a:r>
            <a:r>
              <a:rPr lang="ru-RU" dirty="0"/>
              <a:t> </a:t>
            </a:r>
            <a:r>
              <a:rPr lang="ru-RU" dirty="0" err="1"/>
              <a:t>be</a:t>
            </a:r>
            <a:r>
              <a:rPr lang="ru-RU" dirty="0"/>
              <a:t> </a:t>
            </a:r>
            <a:r>
              <a:rPr lang="ru-RU" dirty="0" err="1"/>
              <a:t>seen</a:t>
            </a:r>
            <a:r>
              <a:rPr lang="ru-RU" dirty="0"/>
              <a:t> </a:t>
            </a:r>
            <a:r>
              <a:rPr lang="ru-RU" dirty="0" err="1"/>
              <a:t>that</a:t>
            </a:r>
            <a:r>
              <a:rPr lang="ru-RU" dirty="0"/>
              <a:t> </a:t>
            </a:r>
            <a:r>
              <a:rPr lang="ru-RU" dirty="0" err="1"/>
              <a:t>the</a:t>
            </a:r>
            <a:r>
              <a:rPr lang="ru-RU" dirty="0"/>
              <a:t> </a:t>
            </a:r>
            <a:r>
              <a:rPr lang="ru-RU" dirty="0" err="1"/>
              <a:t>stratification</a:t>
            </a:r>
            <a:r>
              <a:rPr lang="ru-RU" dirty="0"/>
              <a:t> </a:t>
            </a:r>
            <a:r>
              <a:rPr lang="ru-RU" dirty="0" err="1"/>
              <a:t>intensified</a:t>
            </a:r>
            <a:r>
              <a:rPr lang="ru-RU" dirty="0"/>
              <a:t> </a:t>
            </a:r>
            <a:r>
              <a:rPr lang="ru-RU" dirty="0" err="1"/>
              <a:t>and</a:t>
            </a:r>
            <a:r>
              <a:rPr lang="ru-RU" dirty="0"/>
              <a:t> </a:t>
            </a:r>
            <a:r>
              <a:rPr lang="ru-RU" dirty="0" err="1"/>
              <a:t>the</a:t>
            </a:r>
            <a:r>
              <a:rPr lang="ru-RU" dirty="0"/>
              <a:t> </a:t>
            </a:r>
            <a:r>
              <a:rPr lang="ru-RU" dirty="0" err="1"/>
              <a:t>process</a:t>
            </a:r>
            <a:r>
              <a:rPr lang="ru-RU" dirty="0"/>
              <a:t> </a:t>
            </a:r>
            <a:r>
              <a:rPr lang="ru-RU" dirty="0" err="1"/>
              <a:t>was</a:t>
            </a:r>
            <a:r>
              <a:rPr lang="ru-RU" dirty="0"/>
              <a:t> </a:t>
            </a:r>
            <a:r>
              <a:rPr lang="en-US" dirty="0" smtClean="0"/>
              <a:t>going on </a:t>
            </a:r>
            <a:r>
              <a:rPr lang="ru-RU" dirty="0" err="1" smtClean="0"/>
              <a:t>at</a:t>
            </a:r>
            <a:r>
              <a:rPr lang="ru-RU" dirty="0" smtClean="0"/>
              <a:t> </a:t>
            </a:r>
            <a:r>
              <a:rPr lang="ru-RU" dirty="0"/>
              <a:t>a </a:t>
            </a:r>
            <a:r>
              <a:rPr lang="ru-RU" dirty="0" err="1"/>
              <a:t>rather</a:t>
            </a:r>
            <a:r>
              <a:rPr lang="ru-RU" dirty="0"/>
              <a:t> </a:t>
            </a:r>
            <a:r>
              <a:rPr lang="ru-RU" dirty="0" err="1"/>
              <a:t>high</a:t>
            </a:r>
            <a:r>
              <a:rPr lang="ru-RU" dirty="0"/>
              <a:t> </a:t>
            </a:r>
            <a:r>
              <a:rPr lang="ru-RU" dirty="0" err="1"/>
              <a:t>rate</a:t>
            </a:r>
            <a:r>
              <a:rPr lang="ru-RU" dirty="0" smtClean="0"/>
              <a:t>.</a:t>
            </a:r>
          </a:p>
          <a:p>
            <a:pPr fontAlgn="auto">
              <a:spcAft>
                <a:spcPts val="0"/>
              </a:spcAft>
              <a:buFont typeface="Arial" panose="020B0604020202020204" pitchFamily="34" charset="0"/>
              <a:buChar char="•"/>
              <a:defRPr/>
            </a:pPr>
            <a:r>
              <a:rPr lang="ru-RU" b="1" dirty="0" err="1"/>
              <a:t>Thus</a:t>
            </a:r>
            <a:r>
              <a:rPr lang="ru-RU" b="1" dirty="0"/>
              <a:t>, </a:t>
            </a:r>
            <a:r>
              <a:rPr lang="ru-RU" b="1" dirty="0" err="1"/>
              <a:t>within</a:t>
            </a:r>
            <a:r>
              <a:rPr lang="ru-RU" b="1" dirty="0"/>
              <a:t> </a:t>
            </a:r>
            <a:r>
              <a:rPr lang="ru-RU" b="1" dirty="0" err="1"/>
              <a:t>one</a:t>
            </a:r>
            <a:r>
              <a:rPr lang="ru-RU" b="1" dirty="0"/>
              <a:t> </a:t>
            </a:r>
            <a:r>
              <a:rPr lang="ru-RU" b="1" dirty="0" err="1"/>
              <a:t>generation</a:t>
            </a:r>
            <a:r>
              <a:rPr lang="ru-RU" b="1" dirty="0"/>
              <a:t>, </a:t>
            </a:r>
            <a:r>
              <a:rPr lang="ru-RU" b="1" dirty="0" err="1"/>
              <a:t>former</a:t>
            </a:r>
            <a:r>
              <a:rPr lang="ru-RU" b="1" dirty="0"/>
              <a:t> </a:t>
            </a:r>
            <a:r>
              <a:rPr lang="ru-RU" b="1" dirty="0" err="1"/>
              <a:t>neighbors</a:t>
            </a:r>
            <a:r>
              <a:rPr lang="ru-RU" b="1" dirty="0"/>
              <a:t> </a:t>
            </a:r>
            <a:r>
              <a:rPr lang="ru-RU" b="1" dirty="0" err="1"/>
              <a:t>who</a:t>
            </a:r>
            <a:r>
              <a:rPr lang="ru-RU" b="1" dirty="0"/>
              <a:t> </a:t>
            </a:r>
            <a:r>
              <a:rPr lang="ru-RU" b="1" dirty="0" err="1"/>
              <a:t>had</a:t>
            </a:r>
            <a:r>
              <a:rPr lang="ru-RU" b="1" dirty="0"/>
              <a:t> </a:t>
            </a:r>
            <a:r>
              <a:rPr lang="en-US" b="1" dirty="0" smtClean="0"/>
              <a:t>roughly </a:t>
            </a:r>
            <a:r>
              <a:rPr lang="ru-RU" b="1" dirty="0" err="1" smtClean="0"/>
              <a:t>the</a:t>
            </a:r>
            <a:r>
              <a:rPr lang="ru-RU" b="1" dirty="0" smtClean="0"/>
              <a:t> </a:t>
            </a:r>
            <a:r>
              <a:rPr lang="ru-RU" b="1" dirty="0" err="1"/>
              <a:t>same</a:t>
            </a:r>
            <a:r>
              <a:rPr lang="ru-RU" b="1" dirty="0"/>
              <a:t> </a:t>
            </a:r>
            <a:r>
              <a:rPr lang="ru-RU" b="1" dirty="0" err="1"/>
              <a:t>socio-economic</a:t>
            </a:r>
            <a:r>
              <a:rPr lang="ru-RU" b="1" dirty="0"/>
              <a:t> </a:t>
            </a:r>
            <a:r>
              <a:rPr lang="ru-RU" b="1" dirty="0" err="1"/>
              <a:t>status</a:t>
            </a:r>
            <a:r>
              <a:rPr lang="ru-RU" b="1" dirty="0"/>
              <a:t>, </a:t>
            </a:r>
            <a:r>
              <a:rPr lang="ru-RU" b="1" dirty="0" err="1"/>
              <a:t>found</a:t>
            </a:r>
            <a:r>
              <a:rPr lang="ru-RU" b="1" dirty="0"/>
              <a:t> </a:t>
            </a:r>
            <a:r>
              <a:rPr lang="ru-RU" b="1" dirty="0" err="1"/>
              <a:t>themselves</a:t>
            </a:r>
            <a:r>
              <a:rPr lang="ru-RU" b="1" dirty="0"/>
              <a:t> </a:t>
            </a:r>
            <a:r>
              <a:rPr lang="ru-RU" b="1" dirty="0" err="1"/>
              <a:t>at</a:t>
            </a:r>
            <a:r>
              <a:rPr lang="ru-RU" b="1" dirty="0"/>
              <a:t> </a:t>
            </a:r>
            <a:r>
              <a:rPr lang="ru-RU" b="1" dirty="0" err="1"/>
              <a:t>different</a:t>
            </a:r>
            <a:r>
              <a:rPr lang="ru-RU" b="1" dirty="0"/>
              <a:t> </a:t>
            </a:r>
            <a:r>
              <a:rPr lang="ru-RU" b="1" dirty="0" err="1"/>
              <a:t>poles</a:t>
            </a:r>
            <a:r>
              <a:rPr lang="ru-RU" b="1" dirty="0"/>
              <a:t> </a:t>
            </a:r>
            <a:r>
              <a:rPr lang="ru-RU" b="1" dirty="0" err="1"/>
              <a:t>of</a:t>
            </a:r>
            <a:r>
              <a:rPr lang="ru-RU" b="1" dirty="0"/>
              <a:t> </a:t>
            </a:r>
            <a:r>
              <a:rPr lang="ru-RU" b="1" dirty="0" err="1"/>
              <a:t>the</a:t>
            </a:r>
            <a:r>
              <a:rPr lang="ru-RU" b="1" dirty="0"/>
              <a:t> </a:t>
            </a:r>
            <a:r>
              <a:rPr lang="ru-RU" b="1" dirty="0" err="1"/>
              <a:t>social</a:t>
            </a:r>
            <a:r>
              <a:rPr lang="ru-RU" b="1" dirty="0"/>
              <a:t> </a:t>
            </a:r>
            <a:r>
              <a:rPr lang="ru-RU" b="1" dirty="0" err="1"/>
              <a:t>ladder</a:t>
            </a:r>
            <a:r>
              <a:rPr lang="ru-RU" b="1" dirty="0"/>
              <a:t>, </a:t>
            </a:r>
            <a:r>
              <a:rPr lang="ru-RU" b="1" dirty="0" err="1"/>
              <a:t>which</a:t>
            </a:r>
            <a:r>
              <a:rPr lang="ru-RU" b="1" dirty="0"/>
              <a:t> </a:t>
            </a:r>
            <a:r>
              <a:rPr lang="ru-RU" b="1" dirty="0" err="1"/>
              <a:t>was</a:t>
            </a:r>
            <a:r>
              <a:rPr lang="ru-RU" b="1" dirty="0"/>
              <a:t> </a:t>
            </a:r>
            <a:r>
              <a:rPr lang="ru-RU" b="1" dirty="0" err="1"/>
              <a:t>very</a:t>
            </a:r>
            <a:r>
              <a:rPr lang="ru-RU" b="1" dirty="0"/>
              <a:t> </a:t>
            </a:r>
            <a:r>
              <a:rPr lang="ru-RU" b="1" dirty="0" err="1"/>
              <a:t>difficult</a:t>
            </a:r>
            <a:r>
              <a:rPr lang="ru-RU" b="1" dirty="0"/>
              <a:t> </a:t>
            </a:r>
            <a:r>
              <a:rPr lang="ru-RU" b="1" dirty="0" err="1"/>
              <a:t>to</a:t>
            </a:r>
            <a:r>
              <a:rPr lang="ru-RU" b="1" dirty="0"/>
              <a:t> </a:t>
            </a:r>
            <a:r>
              <a:rPr lang="en-US" b="1" dirty="0" smtClean="0"/>
              <a:t>accept </a:t>
            </a:r>
            <a:r>
              <a:rPr lang="ru-RU" b="1" dirty="0" err="1" smtClean="0"/>
              <a:t>psychologically</a:t>
            </a:r>
            <a:r>
              <a:rPr lang="ru-RU" b="1" dirty="0" smtClean="0"/>
              <a:t> </a:t>
            </a:r>
            <a:r>
              <a:rPr lang="ru-RU" b="1" dirty="0" err="1"/>
              <a:t>and</a:t>
            </a:r>
            <a:r>
              <a:rPr lang="ru-RU" b="1" dirty="0"/>
              <a:t> </a:t>
            </a:r>
            <a:r>
              <a:rPr lang="ru-RU" b="1" dirty="0" err="1"/>
              <a:t>led</a:t>
            </a:r>
            <a:r>
              <a:rPr lang="ru-RU" b="1" dirty="0"/>
              <a:t> </a:t>
            </a:r>
            <a:r>
              <a:rPr lang="ru-RU" b="1" dirty="0" err="1"/>
              <a:t>to</a:t>
            </a:r>
            <a:r>
              <a:rPr lang="ru-RU" b="1" dirty="0"/>
              <a:t> </a:t>
            </a:r>
            <a:r>
              <a:rPr lang="ru-RU" b="1" dirty="0" err="1"/>
              <a:t>the</a:t>
            </a:r>
            <a:r>
              <a:rPr lang="ru-RU" b="1" dirty="0"/>
              <a:t> </a:t>
            </a:r>
            <a:r>
              <a:rPr lang="ru-RU" b="1" dirty="0" err="1" smtClean="0"/>
              <a:t>radicalization</a:t>
            </a:r>
            <a:r>
              <a:rPr lang="ru-RU" b="1" dirty="0" smtClean="0"/>
              <a:t>. </a:t>
            </a:r>
          </a:p>
          <a:p>
            <a:pPr fontAlgn="auto">
              <a:spcAft>
                <a:spcPts val="0"/>
              </a:spcAft>
              <a:buFont typeface="Arial" panose="020B0604020202020204" pitchFamily="34" charset="0"/>
              <a:buChar char="•"/>
              <a:defRPr/>
            </a:pPr>
            <a:r>
              <a:rPr lang="en-US" dirty="0" smtClean="0"/>
              <a:t>Important note: In Russia the </a:t>
            </a:r>
            <a:r>
              <a:rPr lang="ru-RU" dirty="0" err="1" smtClean="0"/>
              <a:t>accelerated</a:t>
            </a:r>
            <a:r>
              <a:rPr lang="ru-RU" dirty="0" smtClean="0"/>
              <a:t> </a:t>
            </a:r>
            <a:r>
              <a:rPr lang="ru-RU" dirty="0" err="1"/>
              <a:t>process</a:t>
            </a:r>
            <a:r>
              <a:rPr lang="ru-RU" dirty="0"/>
              <a:t> </a:t>
            </a:r>
            <a:r>
              <a:rPr lang="ru-RU" dirty="0" err="1"/>
              <a:t>of</a:t>
            </a:r>
            <a:r>
              <a:rPr lang="ru-RU" dirty="0"/>
              <a:t> </a:t>
            </a:r>
            <a:r>
              <a:rPr lang="ru-RU" dirty="0" err="1"/>
              <a:t>differentiation</a:t>
            </a:r>
            <a:r>
              <a:rPr lang="ru-RU" dirty="0"/>
              <a:t> </a:t>
            </a:r>
            <a:r>
              <a:rPr lang="ru-RU" dirty="0" err="1"/>
              <a:t>was</a:t>
            </a:r>
            <a:r>
              <a:rPr lang="ru-RU" dirty="0"/>
              <a:t> </a:t>
            </a:r>
            <a:r>
              <a:rPr lang="ru-RU" dirty="0" err="1"/>
              <a:t>launched</a:t>
            </a:r>
            <a:r>
              <a:rPr lang="ru-RU" dirty="0"/>
              <a:t> </a:t>
            </a:r>
            <a:r>
              <a:rPr lang="ru-RU" dirty="0" err="1"/>
              <a:t>only</a:t>
            </a:r>
            <a:r>
              <a:rPr lang="ru-RU" dirty="0"/>
              <a:t> </a:t>
            </a:r>
            <a:r>
              <a:rPr lang="ru-RU" dirty="0" err="1"/>
              <a:t>in</a:t>
            </a:r>
            <a:r>
              <a:rPr lang="ru-RU" dirty="0"/>
              <a:t> 1906 </a:t>
            </a:r>
            <a:r>
              <a:rPr lang="ru-RU" dirty="0" err="1"/>
              <a:t>by</a:t>
            </a:r>
            <a:r>
              <a:rPr lang="ru-RU" dirty="0"/>
              <a:t> </a:t>
            </a:r>
            <a:r>
              <a:rPr lang="ru-RU" dirty="0" err="1"/>
              <a:t>Stolypin</a:t>
            </a:r>
            <a:r>
              <a:rPr lang="ru-RU" dirty="0"/>
              <a:t> </a:t>
            </a:r>
            <a:r>
              <a:rPr lang="ru-RU" dirty="0" err="1"/>
              <a:t>reform</a:t>
            </a:r>
            <a:r>
              <a:rPr lang="ru-RU" dirty="0"/>
              <a:t>, </a:t>
            </a:r>
            <a:r>
              <a:rPr lang="ru-RU" dirty="0" err="1"/>
              <a:t>while</a:t>
            </a:r>
            <a:r>
              <a:rPr lang="ru-RU" dirty="0"/>
              <a:t> </a:t>
            </a:r>
            <a:r>
              <a:rPr lang="ru-RU" dirty="0" err="1"/>
              <a:t>in</a:t>
            </a:r>
            <a:r>
              <a:rPr lang="ru-RU" dirty="0"/>
              <a:t> </a:t>
            </a:r>
            <a:r>
              <a:rPr lang="ru-RU" dirty="0" err="1"/>
              <a:t>England</a:t>
            </a:r>
            <a:r>
              <a:rPr lang="ru-RU" dirty="0"/>
              <a:t> </a:t>
            </a:r>
            <a:r>
              <a:rPr lang="ru-RU" dirty="0" err="1"/>
              <a:t>the</a:t>
            </a:r>
            <a:r>
              <a:rPr lang="ru-RU" dirty="0"/>
              <a:t> </a:t>
            </a:r>
            <a:r>
              <a:rPr lang="ru-RU" dirty="0" err="1"/>
              <a:t>process</a:t>
            </a:r>
            <a:r>
              <a:rPr lang="ru-RU" dirty="0"/>
              <a:t> </a:t>
            </a:r>
            <a:r>
              <a:rPr lang="ru-RU" dirty="0" err="1"/>
              <a:t>of</a:t>
            </a:r>
            <a:r>
              <a:rPr lang="ru-RU" dirty="0"/>
              <a:t> </a:t>
            </a:r>
            <a:r>
              <a:rPr lang="ru-RU" dirty="0" err="1"/>
              <a:t>formation</a:t>
            </a:r>
            <a:r>
              <a:rPr lang="ru-RU" dirty="0"/>
              <a:t> </a:t>
            </a:r>
            <a:r>
              <a:rPr lang="ru-RU" dirty="0" err="1"/>
              <a:t>of</a:t>
            </a:r>
            <a:r>
              <a:rPr lang="ru-RU" dirty="0"/>
              <a:t> </a:t>
            </a:r>
            <a:r>
              <a:rPr lang="ru-RU" dirty="0" err="1"/>
              <a:t>the</a:t>
            </a:r>
            <a:r>
              <a:rPr lang="ru-RU" dirty="0"/>
              <a:t> </a:t>
            </a:r>
            <a:r>
              <a:rPr lang="ru-RU" dirty="0" err="1"/>
              <a:t>land</a:t>
            </a:r>
            <a:r>
              <a:rPr lang="ru-RU" dirty="0"/>
              <a:t> </a:t>
            </a:r>
            <a:r>
              <a:rPr lang="ru-RU" dirty="0" err="1"/>
              <a:t>market</a:t>
            </a:r>
            <a:r>
              <a:rPr lang="ru-RU" dirty="0"/>
              <a:t> </a:t>
            </a:r>
            <a:r>
              <a:rPr lang="ru-RU" dirty="0" err="1"/>
              <a:t>and</a:t>
            </a:r>
            <a:r>
              <a:rPr lang="ru-RU" dirty="0"/>
              <a:t> </a:t>
            </a:r>
            <a:r>
              <a:rPr lang="ru-RU" dirty="0" err="1"/>
              <a:t>the</a:t>
            </a:r>
            <a:r>
              <a:rPr lang="ru-RU" dirty="0"/>
              <a:t> </a:t>
            </a:r>
            <a:r>
              <a:rPr lang="ru-RU" dirty="0" err="1"/>
              <a:t>differentiation</a:t>
            </a:r>
            <a:r>
              <a:rPr lang="ru-RU" dirty="0"/>
              <a:t> </a:t>
            </a:r>
            <a:r>
              <a:rPr lang="ru-RU" dirty="0" err="1"/>
              <a:t>of</a:t>
            </a:r>
            <a:r>
              <a:rPr lang="ru-RU" dirty="0"/>
              <a:t> </a:t>
            </a:r>
            <a:r>
              <a:rPr lang="ru-RU" dirty="0" err="1"/>
              <a:t>peasants</a:t>
            </a:r>
            <a:r>
              <a:rPr lang="ru-RU" dirty="0"/>
              <a:t> </a:t>
            </a:r>
            <a:r>
              <a:rPr lang="ru-RU" dirty="0" err="1"/>
              <a:t>took</a:t>
            </a:r>
            <a:r>
              <a:rPr lang="ru-RU" dirty="0"/>
              <a:t> </a:t>
            </a:r>
            <a:r>
              <a:rPr lang="ru-RU" dirty="0" err="1"/>
              <a:t>almost</a:t>
            </a:r>
            <a:r>
              <a:rPr lang="ru-RU" dirty="0"/>
              <a:t> 300 </a:t>
            </a:r>
            <a:r>
              <a:rPr lang="ru-RU" dirty="0" err="1"/>
              <a:t>years</a:t>
            </a:r>
            <a:r>
              <a:rPr lang="ru-RU" dirty="0"/>
              <a:t>, </a:t>
            </a:r>
            <a:r>
              <a:rPr lang="ru-RU" dirty="0" err="1"/>
              <a:t>in</a:t>
            </a:r>
            <a:r>
              <a:rPr lang="ru-RU" dirty="0"/>
              <a:t> </a:t>
            </a:r>
            <a:r>
              <a:rPr lang="en-US" dirty="0" smtClean="0"/>
              <a:t>continental </a:t>
            </a:r>
            <a:r>
              <a:rPr lang="ru-RU" dirty="0" err="1" smtClean="0"/>
              <a:t>Western</a:t>
            </a:r>
            <a:r>
              <a:rPr lang="ru-RU" dirty="0" smtClean="0"/>
              <a:t> </a:t>
            </a:r>
            <a:r>
              <a:rPr lang="ru-RU" dirty="0" err="1"/>
              <a:t>Europe</a:t>
            </a:r>
            <a:r>
              <a:rPr lang="ru-RU" dirty="0"/>
              <a:t> – </a:t>
            </a:r>
            <a:r>
              <a:rPr lang="ru-RU" dirty="0" err="1"/>
              <a:t>more</a:t>
            </a:r>
            <a:r>
              <a:rPr lang="ru-RU" dirty="0"/>
              <a:t> </a:t>
            </a:r>
            <a:r>
              <a:rPr lang="ru-RU" dirty="0" err="1"/>
              <a:t>than</a:t>
            </a:r>
            <a:r>
              <a:rPr lang="ru-RU" dirty="0"/>
              <a:t> 100 </a:t>
            </a:r>
            <a:r>
              <a:rPr lang="en-US" dirty="0" smtClean="0"/>
              <a:t>years </a:t>
            </a:r>
            <a:r>
              <a:rPr lang="ru-RU" dirty="0" err="1" smtClean="0"/>
              <a:t>after</a:t>
            </a:r>
            <a:r>
              <a:rPr lang="ru-RU" dirty="0" smtClean="0"/>
              <a:t> </a:t>
            </a:r>
            <a:r>
              <a:rPr lang="ru-RU" dirty="0" err="1"/>
              <a:t>Napoleonic</a:t>
            </a:r>
            <a:r>
              <a:rPr lang="ru-RU" dirty="0"/>
              <a:t> </a:t>
            </a:r>
            <a:r>
              <a:rPr lang="ru-RU" dirty="0" err="1"/>
              <a:t>wars</a:t>
            </a:r>
            <a:r>
              <a:rPr lang="ru-RU" dirty="0"/>
              <a:t>, </a:t>
            </a:r>
            <a:r>
              <a:rPr lang="ru-RU" dirty="0" err="1"/>
              <a:t>i.e</a:t>
            </a:r>
            <a:r>
              <a:rPr lang="ru-RU" dirty="0"/>
              <a:t>. </a:t>
            </a:r>
            <a:r>
              <a:rPr lang="ru-RU" dirty="0" err="1"/>
              <a:t>serious</a:t>
            </a:r>
            <a:r>
              <a:rPr lang="ru-RU" dirty="0"/>
              <a:t> </a:t>
            </a:r>
            <a:r>
              <a:rPr lang="ru-RU" dirty="0" err="1"/>
              <a:t>changes</a:t>
            </a:r>
            <a:r>
              <a:rPr lang="ru-RU" dirty="0"/>
              <a:t> </a:t>
            </a:r>
            <a:r>
              <a:rPr lang="ru-RU" dirty="0" err="1"/>
              <a:t>in</a:t>
            </a:r>
            <a:r>
              <a:rPr lang="ru-RU" dirty="0"/>
              <a:t> </a:t>
            </a:r>
            <a:r>
              <a:rPr lang="ru-RU" dirty="0" err="1"/>
              <a:t>the</a:t>
            </a:r>
            <a:r>
              <a:rPr lang="ru-RU" dirty="0"/>
              <a:t> </a:t>
            </a:r>
            <a:r>
              <a:rPr lang="ru-RU" dirty="0" err="1"/>
              <a:t>situation</a:t>
            </a:r>
            <a:r>
              <a:rPr lang="ru-RU" dirty="0"/>
              <a:t> </a:t>
            </a:r>
            <a:r>
              <a:rPr lang="ru-RU" dirty="0" err="1"/>
              <a:t>on</a:t>
            </a:r>
            <a:r>
              <a:rPr lang="ru-RU" dirty="0"/>
              <a:t> </a:t>
            </a:r>
            <a:r>
              <a:rPr lang="ru-RU" dirty="0" err="1"/>
              <a:t>the</a:t>
            </a:r>
            <a:r>
              <a:rPr lang="ru-RU" dirty="0"/>
              <a:t> </a:t>
            </a:r>
            <a:r>
              <a:rPr lang="ru-RU" dirty="0" err="1"/>
              <a:t>social</a:t>
            </a:r>
            <a:r>
              <a:rPr lang="ru-RU" dirty="0"/>
              <a:t> </a:t>
            </a:r>
            <a:r>
              <a:rPr lang="ru-RU" dirty="0" err="1"/>
              <a:t>ladder</a:t>
            </a:r>
            <a:r>
              <a:rPr lang="ru-RU" dirty="0"/>
              <a:t> </a:t>
            </a:r>
            <a:r>
              <a:rPr lang="en-US" dirty="0" smtClean="0"/>
              <a:t>took </a:t>
            </a:r>
            <a:r>
              <a:rPr lang="ru-RU" dirty="0" err="1" smtClean="0"/>
              <a:t>several</a:t>
            </a:r>
            <a:r>
              <a:rPr lang="ru-RU" dirty="0" smtClean="0"/>
              <a:t> </a:t>
            </a:r>
            <a:r>
              <a:rPr lang="ru-RU" dirty="0" err="1"/>
              <a:t>generations</a:t>
            </a:r>
            <a:r>
              <a:rPr lang="ru-RU" dirty="0"/>
              <a:t>.</a:t>
            </a:r>
          </a:p>
          <a:p>
            <a:pPr fontAlgn="auto">
              <a:spcAft>
                <a:spcPts val="0"/>
              </a:spcAft>
              <a:buFont typeface="Arial" panose="020B0604020202020204" pitchFamily="34" charset="0"/>
              <a:buChar char="•"/>
              <a:defRPr/>
            </a:pPr>
            <a:endParaRPr lang="ru-RU" dirty="0"/>
          </a:p>
          <a:p>
            <a:pPr fontAlgn="auto">
              <a:spcAft>
                <a:spcPts val="0"/>
              </a:spcAft>
              <a:buFont typeface="Arial" panose="020B0604020202020204" pitchFamily="34" charset="0"/>
              <a:buChar char="•"/>
              <a:defRPr/>
            </a:pPr>
            <a:endParaRPr lang="ru-RU"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lstStyle/>
          <a:p>
            <a:r>
              <a:rPr lang="ru-RU" sz="2400" dirty="0" err="1"/>
              <a:t>Civil</a:t>
            </a:r>
            <a:r>
              <a:rPr lang="ru-RU" sz="2400" dirty="0"/>
              <a:t> </a:t>
            </a:r>
            <a:r>
              <a:rPr lang="ru-RU" sz="2400" dirty="0" err="1"/>
              <a:t>Wars</a:t>
            </a:r>
            <a:r>
              <a:rPr lang="ru-RU" sz="2400" dirty="0"/>
              <a:t>, </a:t>
            </a:r>
            <a:r>
              <a:rPr lang="ru-RU" sz="2400" dirty="0" err="1"/>
              <a:t>Revolutions</a:t>
            </a:r>
            <a:r>
              <a:rPr lang="ru-RU" sz="2400" dirty="0"/>
              <a:t> </a:t>
            </a:r>
            <a:r>
              <a:rPr lang="ru-RU" sz="2400" dirty="0" err="1"/>
              <a:t>and</a:t>
            </a:r>
            <a:r>
              <a:rPr lang="ru-RU" sz="2400" dirty="0"/>
              <a:t> </a:t>
            </a:r>
            <a:r>
              <a:rPr lang="ru-RU" sz="2400" dirty="0" err="1"/>
              <a:t>Counterrevolutions</a:t>
            </a:r>
            <a:r>
              <a:rPr lang="ru-RU" sz="2400" dirty="0"/>
              <a:t> </a:t>
            </a:r>
            <a:r>
              <a:rPr lang="ru-RU" sz="2400" dirty="0" err="1"/>
              <a:t>in</a:t>
            </a:r>
            <a:r>
              <a:rPr lang="ru-RU" sz="2400" dirty="0"/>
              <a:t> </a:t>
            </a:r>
            <a:r>
              <a:rPr lang="ru-RU" sz="2400" dirty="0" err="1"/>
              <a:t>Finland</a:t>
            </a:r>
            <a:r>
              <a:rPr lang="ru-RU" sz="2400" dirty="0"/>
              <a:t>, </a:t>
            </a:r>
            <a:r>
              <a:rPr lang="ru-RU" sz="2400" dirty="0" err="1"/>
              <a:t>Spain</a:t>
            </a:r>
            <a:r>
              <a:rPr lang="ru-RU" sz="2400" dirty="0"/>
              <a:t>, </a:t>
            </a:r>
            <a:r>
              <a:rPr lang="ru-RU" sz="2400" dirty="0" err="1"/>
              <a:t>and</a:t>
            </a:r>
            <a:r>
              <a:rPr lang="ru-RU" sz="2400" dirty="0"/>
              <a:t> </a:t>
            </a:r>
            <a:r>
              <a:rPr lang="ru-RU" sz="2400" dirty="0" err="1"/>
              <a:t>Greece</a:t>
            </a:r>
            <a:r>
              <a:rPr lang="ru-RU" sz="2400" dirty="0"/>
              <a:t> (1918-1949</a:t>
            </a:r>
            <a:r>
              <a:rPr lang="ru-RU" sz="2400" dirty="0" smtClean="0"/>
              <a:t>):</a:t>
            </a:r>
            <a:r>
              <a:rPr lang="ru-RU" sz="2400" dirty="0" err="1" smtClean="0"/>
              <a:t>A</a:t>
            </a:r>
            <a:r>
              <a:rPr lang="ru-RU" sz="2400" dirty="0" smtClean="0"/>
              <a:t> </a:t>
            </a:r>
            <a:r>
              <a:rPr lang="ru-RU" sz="2400" dirty="0" err="1"/>
              <a:t>Comparative</a:t>
            </a:r>
            <a:r>
              <a:rPr lang="ru-RU" sz="2400" dirty="0"/>
              <a:t> </a:t>
            </a:r>
            <a:r>
              <a:rPr lang="ru-RU" sz="2400" dirty="0" err="1" smtClean="0"/>
              <a:t>Analysis</a:t>
            </a:r>
            <a:r>
              <a:rPr lang="en-US" sz="2400" dirty="0"/>
              <a:t> </a:t>
            </a:r>
            <a:r>
              <a:rPr lang="ru-RU" sz="2400" dirty="0" err="1" smtClean="0"/>
              <a:t>Julian</a:t>
            </a:r>
            <a:r>
              <a:rPr lang="ru-RU" sz="2400" dirty="0" smtClean="0"/>
              <a:t> </a:t>
            </a:r>
            <a:r>
              <a:rPr lang="ru-RU" sz="2400" b="1" dirty="0" err="1" smtClean="0"/>
              <a:t>Casanova</a:t>
            </a:r>
            <a:r>
              <a:rPr lang="en-US" sz="2400" dirty="0"/>
              <a:t> </a:t>
            </a:r>
            <a:r>
              <a:rPr lang="ru-RU" sz="2400" i="1" dirty="0" err="1" smtClean="0"/>
              <a:t>International</a:t>
            </a:r>
            <a:r>
              <a:rPr lang="ru-RU" sz="2400" i="1" dirty="0" smtClean="0"/>
              <a:t> </a:t>
            </a:r>
            <a:r>
              <a:rPr lang="ru-RU" sz="2400" i="1" dirty="0" err="1"/>
              <a:t>Journal</a:t>
            </a:r>
            <a:r>
              <a:rPr lang="ru-RU" sz="2400" i="1" dirty="0"/>
              <a:t> </a:t>
            </a:r>
            <a:r>
              <a:rPr lang="ru-RU" sz="2400" i="1" dirty="0" err="1"/>
              <a:t>of</a:t>
            </a:r>
            <a:r>
              <a:rPr lang="ru-RU" sz="2400" i="1" dirty="0"/>
              <a:t> </a:t>
            </a:r>
            <a:r>
              <a:rPr lang="ru-RU" sz="2400" i="1" dirty="0" err="1"/>
              <a:t>Politics</a:t>
            </a:r>
            <a:r>
              <a:rPr lang="ru-RU" sz="2400" i="1" dirty="0"/>
              <a:t>, </a:t>
            </a:r>
            <a:r>
              <a:rPr lang="ru-RU" sz="2400" i="1" dirty="0" err="1"/>
              <a:t>Culture</a:t>
            </a:r>
            <a:r>
              <a:rPr lang="ru-RU" sz="2400" i="1" dirty="0"/>
              <a:t> </a:t>
            </a:r>
            <a:r>
              <a:rPr lang="ru-RU" sz="2400" i="1" dirty="0" err="1"/>
              <a:t>and</a:t>
            </a:r>
            <a:r>
              <a:rPr lang="ru-RU" sz="2400" i="1" dirty="0"/>
              <a:t> </a:t>
            </a:r>
            <a:r>
              <a:rPr lang="ru-RU" sz="2400" i="1" dirty="0" err="1"/>
              <a:t>Society</a:t>
            </a:r>
            <a:r>
              <a:rPr lang="ru-RU" sz="2400" i="1" dirty="0"/>
              <a:t>, </a:t>
            </a:r>
            <a:r>
              <a:rPr lang="ru-RU" sz="2400" i="1" dirty="0" err="1"/>
              <a:t>Vol</a:t>
            </a:r>
            <a:r>
              <a:rPr lang="ru-RU" sz="2400" i="1" dirty="0"/>
              <a:t>. 13, </a:t>
            </a:r>
            <a:r>
              <a:rPr lang="ru-RU" sz="2400" i="1" dirty="0" err="1"/>
              <a:t>No</a:t>
            </a:r>
            <a:r>
              <a:rPr lang="ru-RU" sz="2400" i="1" dirty="0"/>
              <a:t>. 3, </a:t>
            </a:r>
            <a:r>
              <a:rPr lang="ru-RU" sz="2400" i="1" dirty="0" smtClean="0"/>
              <a:t>2000</a:t>
            </a:r>
            <a:r>
              <a:rPr lang="en-US" sz="2400" dirty="0"/>
              <a:t> </a:t>
            </a:r>
            <a:r>
              <a:rPr lang="ru-RU" sz="2400" i="1" dirty="0" smtClean="0"/>
              <a:t>515-537</a:t>
            </a:r>
            <a:endParaRPr lang="ru-RU" sz="2400" dirty="0"/>
          </a:p>
          <a:p>
            <a:r>
              <a:rPr lang="ru-RU" sz="2400" dirty="0"/>
              <a:t> </a:t>
            </a:r>
            <a:r>
              <a:rPr lang="ru-RU" sz="2400" dirty="0" err="1"/>
              <a:t>John</a:t>
            </a:r>
            <a:r>
              <a:rPr lang="ru-RU" sz="2400" dirty="0"/>
              <a:t> </a:t>
            </a:r>
            <a:r>
              <a:rPr lang="ru-RU" sz="2400" dirty="0" err="1"/>
              <a:t>D</a:t>
            </a:r>
            <a:r>
              <a:rPr lang="ru-RU" sz="2400" dirty="0"/>
              <a:t>. </a:t>
            </a:r>
            <a:r>
              <a:rPr lang="ru-RU" sz="2400" b="1" dirty="0" err="1"/>
              <a:t>Stephens</a:t>
            </a:r>
            <a:r>
              <a:rPr lang="ru-RU" sz="2400" b="1" dirty="0"/>
              <a:t> </a:t>
            </a:r>
            <a:r>
              <a:rPr lang="ru-RU" sz="2400" dirty="0"/>
              <a:t> </a:t>
            </a:r>
            <a:r>
              <a:rPr lang="ru-RU" sz="2400" dirty="0" smtClean="0"/>
              <a:t>"</a:t>
            </a:r>
            <a:r>
              <a:rPr lang="ru-RU" sz="2400" dirty="0" err="1"/>
              <a:t>Democratic</a:t>
            </a:r>
            <a:r>
              <a:rPr lang="ru-RU" sz="2400" dirty="0"/>
              <a:t> </a:t>
            </a:r>
            <a:r>
              <a:rPr lang="ru-RU" sz="2400" dirty="0" err="1"/>
              <a:t>Transition</a:t>
            </a:r>
            <a:r>
              <a:rPr lang="ru-RU" sz="2400" dirty="0"/>
              <a:t> </a:t>
            </a:r>
            <a:r>
              <a:rPr lang="ru-RU" sz="2400" dirty="0" err="1"/>
              <a:t>and</a:t>
            </a:r>
            <a:r>
              <a:rPr lang="ru-RU" sz="2400" dirty="0"/>
              <a:t> </a:t>
            </a:r>
            <a:r>
              <a:rPr lang="ru-RU" sz="2400" dirty="0" err="1"/>
              <a:t>Breakdown</a:t>
            </a:r>
            <a:r>
              <a:rPr lang="ru-RU" sz="2400" dirty="0"/>
              <a:t> </a:t>
            </a:r>
            <a:r>
              <a:rPr lang="ru-RU" sz="2400" dirty="0" err="1" smtClean="0"/>
              <a:t>inWestern</a:t>
            </a:r>
            <a:r>
              <a:rPr lang="ru-RU" sz="2400" dirty="0" smtClean="0"/>
              <a:t> </a:t>
            </a:r>
            <a:r>
              <a:rPr lang="ru-RU" sz="2400" dirty="0" err="1"/>
              <a:t>Europe</a:t>
            </a:r>
            <a:r>
              <a:rPr lang="ru-RU" sz="2400" dirty="0"/>
              <a:t>, 1870-1939: </a:t>
            </a:r>
            <a:r>
              <a:rPr lang="ru-RU" sz="2400" dirty="0" err="1"/>
              <a:t>A</a:t>
            </a:r>
            <a:r>
              <a:rPr lang="ru-RU" sz="2400" dirty="0"/>
              <a:t> </a:t>
            </a:r>
            <a:r>
              <a:rPr lang="ru-RU" sz="2400" dirty="0" err="1"/>
              <a:t>Test</a:t>
            </a:r>
            <a:r>
              <a:rPr lang="ru-RU" sz="2400" dirty="0"/>
              <a:t> </a:t>
            </a:r>
            <a:r>
              <a:rPr lang="ru-RU" sz="2400" dirty="0" err="1"/>
              <a:t>of</a:t>
            </a:r>
            <a:r>
              <a:rPr lang="ru-RU" sz="2400" dirty="0"/>
              <a:t> </a:t>
            </a:r>
            <a:r>
              <a:rPr lang="ru-RU" sz="2400" dirty="0" err="1"/>
              <a:t>the</a:t>
            </a:r>
            <a:r>
              <a:rPr lang="ru-RU" sz="2400" dirty="0"/>
              <a:t> </a:t>
            </a:r>
            <a:r>
              <a:rPr lang="ru-RU" sz="2400" dirty="0" err="1"/>
              <a:t>Moore</a:t>
            </a:r>
            <a:r>
              <a:rPr lang="ru-RU" sz="2400" dirty="0"/>
              <a:t> </a:t>
            </a:r>
            <a:r>
              <a:rPr lang="ru-RU" sz="2400" dirty="0" err="1"/>
              <a:t>Thesis</a:t>
            </a:r>
            <a:r>
              <a:rPr lang="ru-RU" sz="2400" dirty="0"/>
              <a:t>," </a:t>
            </a:r>
            <a:r>
              <a:rPr lang="ru-RU" sz="2400" i="1" dirty="0" err="1"/>
              <a:t>American</a:t>
            </a:r>
            <a:r>
              <a:rPr lang="ru-RU" sz="2400" i="1" dirty="0"/>
              <a:t> </a:t>
            </a:r>
            <a:r>
              <a:rPr lang="ru-RU" sz="2400" i="1" dirty="0" err="1" smtClean="0"/>
              <a:t>Journal</a:t>
            </a:r>
            <a:r>
              <a:rPr lang="en-US" sz="2400" dirty="0"/>
              <a:t> </a:t>
            </a:r>
            <a:r>
              <a:rPr lang="ru-RU" sz="2400" i="1" dirty="0" err="1" smtClean="0"/>
              <a:t>of</a:t>
            </a:r>
            <a:r>
              <a:rPr lang="ru-RU" sz="2400" i="1" dirty="0" smtClean="0"/>
              <a:t> </a:t>
            </a:r>
            <a:r>
              <a:rPr lang="ru-RU" sz="2400" i="1" dirty="0" err="1"/>
              <a:t>Sociology</a:t>
            </a:r>
            <a:r>
              <a:rPr lang="ru-RU" sz="2400" i="1" dirty="0"/>
              <a:t>, </a:t>
            </a:r>
            <a:r>
              <a:rPr lang="ru-RU" sz="2400" dirty="0" err="1"/>
              <a:t>vol</a:t>
            </a:r>
            <a:r>
              <a:rPr lang="ru-RU" sz="2400" dirty="0"/>
              <a:t>. 94, </a:t>
            </a:r>
            <a:r>
              <a:rPr lang="ru-RU" sz="2400" dirty="0" err="1"/>
              <a:t>n</a:t>
            </a:r>
            <a:r>
              <a:rPr lang="ru-RU" sz="2400" dirty="0"/>
              <a:t>. 5 (1989), </a:t>
            </a:r>
            <a:r>
              <a:rPr lang="ru-RU" sz="2400" dirty="0" err="1"/>
              <a:t>pp</a:t>
            </a:r>
            <a:r>
              <a:rPr lang="ru-RU" sz="2400" dirty="0"/>
              <a:t>. 1019-1077.</a:t>
            </a:r>
          </a:p>
          <a:p>
            <a:r>
              <a:rPr lang="ru-RU" sz="2400" dirty="0" err="1"/>
              <a:t>F</a:t>
            </a:r>
            <a:r>
              <a:rPr lang="ru-RU" sz="2400" dirty="0"/>
              <a:t>. </a:t>
            </a:r>
            <a:r>
              <a:rPr lang="ru-RU" sz="2400" b="1" dirty="0" err="1" smtClean="0"/>
              <a:t>Borkenau</a:t>
            </a:r>
            <a:r>
              <a:rPr lang="en-US" sz="2400" dirty="0"/>
              <a:t> </a:t>
            </a:r>
            <a:r>
              <a:rPr lang="ru-RU" sz="2400" dirty="0" smtClean="0"/>
              <a:t>"</a:t>
            </a:r>
            <a:r>
              <a:rPr lang="ru-RU" sz="2400" dirty="0" err="1" smtClean="0"/>
              <a:t>State</a:t>
            </a:r>
            <a:r>
              <a:rPr lang="ru-RU" sz="2400" dirty="0" smtClean="0"/>
              <a:t> </a:t>
            </a:r>
            <a:r>
              <a:rPr lang="ru-RU" sz="2400" dirty="0" err="1"/>
              <a:t>and</a:t>
            </a:r>
            <a:r>
              <a:rPr lang="ru-RU" sz="2400" dirty="0"/>
              <a:t> </a:t>
            </a:r>
            <a:r>
              <a:rPr lang="ru-RU" sz="2400" dirty="0" err="1"/>
              <a:t>revolution</a:t>
            </a:r>
            <a:r>
              <a:rPr lang="ru-RU" sz="2400" dirty="0"/>
              <a:t> </a:t>
            </a:r>
            <a:r>
              <a:rPr lang="ru-RU" sz="2400" dirty="0" err="1"/>
              <a:t>in</a:t>
            </a:r>
            <a:r>
              <a:rPr lang="ru-RU" sz="2400" dirty="0"/>
              <a:t> </a:t>
            </a:r>
            <a:r>
              <a:rPr lang="ru-RU" sz="2400" dirty="0" err="1"/>
              <a:t>the</a:t>
            </a:r>
            <a:r>
              <a:rPr lang="ru-RU" sz="2400" dirty="0"/>
              <a:t> </a:t>
            </a:r>
            <a:r>
              <a:rPr lang="ru-RU" sz="2400" dirty="0" err="1"/>
              <a:t>Paris</a:t>
            </a:r>
            <a:r>
              <a:rPr lang="ru-RU" sz="2400" dirty="0"/>
              <a:t> </a:t>
            </a:r>
            <a:r>
              <a:rPr lang="ru-RU" sz="2400" dirty="0" err="1"/>
              <a:t>Commune</a:t>
            </a:r>
            <a:r>
              <a:rPr lang="ru-RU" sz="2400" dirty="0"/>
              <a:t>, </a:t>
            </a:r>
            <a:r>
              <a:rPr lang="ru-RU" sz="2400" dirty="0" err="1"/>
              <a:t>the</a:t>
            </a:r>
            <a:r>
              <a:rPr lang="ru-RU" sz="2400" dirty="0"/>
              <a:t> </a:t>
            </a:r>
            <a:r>
              <a:rPr lang="ru-RU" sz="2400" dirty="0" err="1" smtClean="0"/>
              <a:t>Russian</a:t>
            </a:r>
            <a:r>
              <a:rPr lang="en-US" sz="2400" dirty="0"/>
              <a:t> </a:t>
            </a:r>
            <a:r>
              <a:rPr lang="ru-RU" sz="2400" dirty="0" err="1" smtClean="0"/>
              <a:t>Revolution</a:t>
            </a:r>
            <a:r>
              <a:rPr lang="ru-RU" sz="2400" dirty="0"/>
              <a:t>, </a:t>
            </a:r>
            <a:r>
              <a:rPr lang="ru-RU" sz="2400" dirty="0" err="1"/>
              <a:t>and</a:t>
            </a:r>
            <a:r>
              <a:rPr lang="ru-RU" sz="2400" dirty="0"/>
              <a:t> </a:t>
            </a:r>
            <a:r>
              <a:rPr lang="ru-RU" sz="2400" dirty="0" err="1"/>
              <a:t>the</a:t>
            </a:r>
            <a:r>
              <a:rPr lang="ru-RU" sz="2400" dirty="0"/>
              <a:t> </a:t>
            </a:r>
            <a:r>
              <a:rPr lang="ru-RU" sz="2400" dirty="0" err="1"/>
              <a:t>Spanish</a:t>
            </a:r>
            <a:r>
              <a:rPr lang="ru-RU" sz="2400" dirty="0"/>
              <a:t> </a:t>
            </a:r>
            <a:r>
              <a:rPr lang="ru-RU" sz="2400" dirty="0" err="1"/>
              <a:t>Civil</a:t>
            </a:r>
            <a:r>
              <a:rPr lang="ru-RU" sz="2400" dirty="0"/>
              <a:t> </a:t>
            </a:r>
            <a:r>
              <a:rPr lang="ru-RU" sz="2400" dirty="0" err="1"/>
              <a:t>War</a:t>
            </a:r>
            <a:r>
              <a:rPr lang="ru-RU" sz="2400" dirty="0"/>
              <a:t>," </a:t>
            </a:r>
            <a:r>
              <a:rPr lang="ru-RU" sz="2400" i="1" dirty="0" err="1"/>
              <a:t>Sociological</a:t>
            </a:r>
            <a:r>
              <a:rPr lang="ru-RU" sz="2400" i="1" dirty="0"/>
              <a:t> </a:t>
            </a:r>
            <a:r>
              <a:rPr lang="ru-RU" sz="2400" i="1" dirty="0" err="1"/>
              <a:t>Review</a:t>
            </a:r>
            <a:r>
              <a:rPr lang="ru-RU" sz="2400" i="1" dirty="0"/>
              <a:t>, </a:t>
            </a:r>
            <a:r>
              <a:rPr lang="ru-RU" sz="2400" dirty="0" err="1"/>
              <a:t>vol</a:t>
            </a:r>
            <a:r>
              <a:rPr lang="ru-RU" sz="2400" dirty="0"/>
              <a:t>. </a:t>
            </a:r>
            <a:r>
              <a:rPr lang="ru-RU" sz="2400" dirty="0" smtClean="0"/>
              <a:t>XXIX,</a:t>
            </a:r>
            <a:r>
              <a:rPr lang="en-US" sz="2400" dirty="0" smtClean="0"/>
              <a:t> </a:t>
            </a:r>
            <a:r>
              <a:rPr lang="ru-RU" sz="2400" dirty="0" err="1" smtClean="0"/>
              <a:t>n</a:t>
            </a:r>
            <a:r>
              <a:rPr lang="ru-RU" sz="2400" dirty="0"/>
              <a:t>. 1 (1937).</a:t>
            </a:r>
          </a:p>
          <a:p>
            <a:r>
              <a:rPr lang="ru-RU" sz="2400" dirty="0" err="1"/>
              <a:t>Theda</a:t>
            </a:r>
            <a:r>
              <a:rPr lang="ru-RU" sz="2400" dirty="0"/>
              <a:t> </a:t>
            </a:r>
            <a:r>
              <a:rPr lang="ru-RU" sz="2400" dirty="0" err="1"/>
              <a:t>Skocpol's</a:t>
            </a:r>
            <a:r>
              <a:rPr lang="ru-RU" sz="2400" dirty="0"/>
              <a:t> </a:t>
            </a:r>
            <a:r>
              <a:rPr lang="ru-RU" sz="2400" i="1" dirty="0" err="1"/>
              <a:t>States</a:t>
            </a:r>
            <a:r>
              <a:rPr lang="ru-RU" sz="2400" i="1" dirty="0"/>
              <a:t> </a:t>
            </a:r>
            <a:r>
              <a:rPr lang="ru-RU" sz="2400" i="1" dirty="0" err="1"/>
              <a:t>and</a:t>
            </a:r>
            <a:r>
              <a:rPr lang="ru-RU" sz="2400" i="1" dirty="0"/>
              <a:t> </a:t>
            </a:r>
            <a:r>
              <a:rPr lang="ru-RU" sz="2400" i="1" dirty="0" err="1"/>
              <a:t>Social</a:t>
            </a:r>
            <a:r>
              <a:rPr lang="ru-RU" sz="2400" i="1" dirty="0"/>
              <a:t> </a:t>
            </a:r>
            <a:r>
              <a:rPr lang="ru-RU" sz="2400" i="1" dirty="0" err="1" smtClean="0"/>
              <a:t>Revolutions</a:t>
            </a:r>
            <a:r>
              <a:rPr lang="ru-RU" sz="2400" i="1" dirty="0" smtClean="0"/>
              <a:t>.</a:t>
            </a:r>
            <a:r>
              <a:rPr lang="en-US" sz="2400" dirty="0"/>
              <a:t> </a:t>
            </a:r>
            <a:r>
              <a:rPr lang="ru-RU" sz="2400" i="1" dirty="0" err="1" smtClean="0"/>
              <a:t>A</a:t>
            </a:r>
            <a:r>
              <a:rPr lang="ru-RU" sz="2400" i="1" dirty="0" smtClean="0"/>
              <a:t> </a:t>
            </a:r>
            <a:r>
              <a:rPr lang="ru-RU" sz="2400" i="1" dirty="0" err="1"/>
              <a:t>Comparative</a:t>
            </a:r>
            <a:r>
              <a:rPr lang="ru-RU" sz="2400" i="1" dirty="0"/>
              <a:t> </a:t>
            </a:r>
            <a:r>
              <a:rPr lang="ru-RU" sz="2400" i="1" dirty="0" err="1"/>
              <a:t>Analysis</a:t>
            </a:r>
            <a:r>
              <a:rPr lang="ru-RU" sz="2400" i="1" dirty="0"/>
              <a:t> </a:t>
            </a:r>
            <a:r>
              <a:rPr lang="ru-RU" sz="2400" i="1" dirty="0" err="1"/>
              <a:t>of</a:t>
            </a:r>
            <a:r>
              <a:rPr lang="ru-RU" sz="2400" i="1" dirty="0"/>
              <a:t> </a:t>
            </a:r>
            <a:r>
              <a:rPr lang="ru-RU" sz="2400" i="1" dirty="0" err="1"/>
              <a:t>France</a:t>
            </a:r>
            <a:r>
              <a:rPr lang="ru-RU" sz="2400" i="1" dirty="0"/>
              <a:t>, </a:t>
            </a:r>
            <a:r>
              <a:rPr lang="ru-RU" sz="2400" i="1" dirty="0" err="1"/>
              <a:t>Russia</a:t>
            </a:r>
            <a:r>
              <a:rPr lang="ru-RU" sz="2400" i="1" dirty="0"/>
              <a:t> </a:t>
            </a:r>
            <a:r>
              <a:rPr lang="ru-RU" sz="2400" i="1" dirty="0" err="1"/>
              <a:t>and</a:t>
            </a:r>
            <a:r>
              <a:rPr lang="ru-RU" sz="2400" i="1" dirty="0"/>
              <a:t> </a:t>
            </a:r>
            <a:r>
              <a:rPr lang="ru-RU" sz="2400" i="1" dirty="0" err="1"/>
              <a:t>China</a:t>
            </a:r>
            <a:r>
              <a:rPr lang="ru-RU" sz="2400" i="1" dirty="0"/>
              <a:t> </a:t>
            </a:r>
            <a:r>
              <a:rPr lang="ru-RU" sz="2400" dirty="0"/>
              <a:t>(</a:t>
            </a:r>
            <a:r>
              <a:rPr lang="ru-RU" sz="2400" dirty="0" err="1" smtClean="0"/>
              <a:t>Cambridge</a:t>
            </a:r>
            <a:r>
              <a:rPr lang="en-US" sz="2400" dirty="0"/>
              <a:t> </a:t>
            </a:r>
            <a:r>
              <a:rPr lang="ru-RU" sz="2400" dirty="0" err="1" smtClean="0"/>
              <a:t>University</a:t>
            </a:r>
            <a:r>
              <a:rPr lang="ru-RU" sz="2400" dirty="0" smtClean="0"/>
              <a:t> </a:t>
            </a:r>
            <a:r>
              <a:rPr lang="ru-RU" sz="2400" dirty="0" err="1"/>
              <a:t>Press</a:t>
            </a:r>
            <a:r>
              <a:rPr lang="ru-RU" sz="2400" dirty="0"/>
              <a:t>, </a:t>
            </a:r>
            <a:r>
              <a:rPr lang="ru-RU" sz="2400" dirty="0" err="1"/>
              <a:t>Cambridge</a:t>
            </a:r>
            <a:r>
              <a:rPr lang="ru-RU" sz="2400" dirty="0"/>
              <a:t>, 1979)</a:t>
            </a:r>
          </a:p>
          <a:p>
            <a:endParaRPr lang="ru-RU" sz="2400" dirty="0"/>
          </a:p>
        </p:txBody>
      </p:sp>
    </p:spTree>
    <p:extLst>
      <p:ext uri="{BB962C8B-B14F-4D97-AF65-F5344CB8AC3E}">
        <p14:creationId xmlns:p14="http://schemas.microsoft.com/office/powerpoint/2010/main" xmlns="" val="515308997"/>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lstStyle/>
          <a:p>
            <a:r>
              <a:rPr lang="en-US" sz="2000" b="1" dirty="0"/>
              <a:t>Allen, R., Farm to Factory: A Reinterpretation of the Soviet Industrial Revolution. (Princeton, 2003).</a:t>
            </a:r>
            <a:endParaRPr lang="ru-RU" sz="2000" dirty="0"/>
          </a:p>
          <a:p>
            <a:r>
              <a:rPr lang="ru-RU" sz="2000" b="1" dirty="0"/>
              <a:t> </a:t>
            </a:r>
            <a:r>
              <a:rPr lang="ru-RU" sz="2000" b="1" dirty="0" err="1" smtClean="0"/>
              <a:t>Tilly</a:t>
            </a:r>
            <a:r>
              <a:rPr lang="ru-RU" sz="2000" b="1" dirty="0"/>
              <a:t>, </a:t>
            </a:r>
            <a:r>
              <a:rPr lang="ru-RU" sz="2000" b="1" dirty="0" err="1"/>
              <a:t>Charles</a:t>
            </a:r>
            <a:r>
              <a:rPr lang="ru-RU" sz="2000" dirty="0"/>
              <a:t>, </a:t>
            </a:r>
            <a:r>
              <a:rPr lang="ru-RU" sz="2000" dirty="0" err="1"/>
              <a:t>ed</a:t>
            </a:r>
            <a:r>
              <a:rPr lang="ru-RU" sz="2000" dirty="0"/>
              <a:t>. 1975. </a:t>
            </a:r>
            <a:r>
              <a:rPr lang="ru-RU" sz="2000" dirty="0" err="1"/>
              <a:t>The</a:t>
            </a:r>
            <a:r>
              <a:rPr lang="ru-RU" sz="2000" dirty="0"/>
              <a:t> </a:t>
            </a:r>
            <a:r>
              <a:rPr lang="ru-RU" sz="2000" dirty="0" err="1"/>
              <a:t>Formation</a:t>
            </a:r>
            <a:r>
              <a:rPr lang="ru-RU" sz="2000" dirty="0"/>
              <a:t> </a:t>
            </a:r>
            <a:r>
              <a:rPr lang="ru-RU" sz="2000" dirty="0" err="1"/>
              <a:t>of</a:t>
            </a:r>
            <a:r>
              <a:rPr lang="ru-RU" sz="2000" dirty="0"/>
              <a:t> </a:t>
            </a:r>
            <a:r>
              <a:rPr lang="ru-RU" sz="2000" dirty="0" err="1" smtClean="0"/>
              <a:t>National</a:t>
            </a:r>
            <a:r>
              <a:rPr lang="en-US" sz="2000" dirty="0"/>
              <a:t> </a:t>
            </a:r>
            <a:r>
              <a:rPr lang="ru-RU" sz="2000" dirty="0" err="1" smtClean="0"/>
              <a:t>States</a:t>
            </a:r>
            <a:r>
              <a:rPr lang="ru-RU" sz="2000" dirty="0" smtClean="0"/>
              <a:t> </a:t>
            </a:r>
            <a:r>
              <a:rPr lang="ru-RU" sz="2000" dirty="0" err="1"/>
              <a:t>in</a:t>
            </a:r>
            <a:r>
              <a:rPr lang="ru-RU" sz="2000" dirty="0"/>
              <a:t> </a:t>
            </a:r>
            <a:r>
              <a:rPr lang="ru-RU" sz="2000" dirty="0" err="1"/>
              <a:t>Western</a:t>
            </a:r>
            <a:r>
              <a:rPr lang="ru-RU" sz="2000" dirty="0"/>
              <a:t> </a:t>
            </a:r>
            <a:r>
              <a:rPr lang="ru-RU" sz="2000" dirty="0" err="1"/>
              <a:t>Europe</a:t>
            </a:r>
            <a:r>
              <a:rPr lang="ru-RU" sz="2000" dirty="0"/>
              <a:t>. </a:t>
            </a:r>
            <a:r>
              <a:rPr lang="ru-RU" sz="2000" dirty="0" err="1"/>
              <a:t>Princeton</a:t>
            </a:r>
            <a:r>
              <a:rPr lang="ru-RU" sz="2000" dirty="0"/>
              <a:t> </a:t>
            </a:r>
            <a:r>
              <a:rPr lang="ru-RU" sz="2000" dirty="0" err="1"/>
              <a:t>and</a:t>
            </a:r>
            <a:r>
              <a:rPr lang="ru-RU" sz="2000" dirty="0"/>
              <a:t> </a:t>
            </a:r>
            <a:r>
              <a:rPr lang="ru-RU" sz="2000" dirty="0" err="1" smtClean="0"/>
              <a:t>Oxford</a:t>
            </a:r>
            <a:r>
              <a:rPr lang="ru-RU" sz="2000" dirty="0" smtClean="0"/>
              <a:t>:</a:t>
            </a:r>
            <a:r>
              <a:rPr lang="en-US" sz="2000" dirty="0" smtClean="0"/>
              <a:t> </a:t>
            </a:r>
            <a:r>
              <a:rPr lang="ru-RU" sz="2000" dirty="0" err="1" smtClean="0"/>
              <a:t>Princeton</a:t>
            </a:r>
            <a:r>
              <a:rPr lang="ru-RU" sz="2000" dirty="0" smtClean="0"/>
              <a:t> </a:t>
            </a:r>
            <a:r>
              <a:rPr lang="ru-RU" sz="2000" dirty="0" err="1"/>
              <a:t>University</a:t>
            </a:r>
            <a:r>
              <a:rPr lang="ru-RU" sz="2000" dirty="0"/>
              <a:t> </a:t>
            </a:r>
            <a:r>
              <a:rPr lang="ru-RU" sz="2000" dirty="0" err="1"/>
              <a:t>Press</a:t>
            </a:r>
            <a:r>
              <a:rPr lang="ru-RU" sz="2000" dirty="0"/>
              <a:t>.</a:t>
            </a:r>
          </a:p>
          <a:p>
            <a:r>
              <a:rPr lang="ru-RU" sz="2000" b="1" dirty="0" err="1"/>
              <a:t>Tilly</a:t>
            </a:r>
            <a:r>
              <a:rPr lang="ru-RU" sz="2000" b="1" dirty="0"/>
              <a:t>, </a:t>
            </a:r>
            <a:r>
              <a:rPr lang="ru-RU" sz="2000" b="1" dirty="0" err="1"/>
              <a:t>Charles</a:t>
            </a:r>
            <a:r>
              <a:rPr lang="ru-RU" sz="2000" dirty="0"/>
              <a:t>. 1982. “</a:t>
            </a:r>
            <a:r>
              <a:rPr lang="ru-RU" sz="2000" dirty="0" err="1"/>
              <a:t>Warmaking</a:t>
            </a:r>
            <a:r>
              <a:rPr lang="ru-RU" sz="2000" dirty="0"/>
              <a:t> </a:t>
            </a:r>
            <a:r>
              <a:rPr lang="ru-RU" sz="2000" dirty="0" err="1"/>
              <a:t>and</a:t>
            </a:r>
            <a:r>
              <a:rPr lang="ru-RU" sz="2000" dirty="0"/>
              <a:t> </a:t>
            </a:r>
            <a:r>
              <a:rPr lang="ru-RU" sz="2000" dirty="0" err="1"/>
              <a:t>Statemaking</a:t>
            </a:r>
            <a:r>
              <a:rPr lang="ru-RU" sz="2000" dirty="0"/>
              <a:t> </a:t>
            </a:r>
            <a:r>
              <a:rPr lang="ru-RU" sz="2000" dirty="0" err="1" smtClean="0"/>
              <a:t>as</a:t>
            </a:r>
            <a:r>
              <a:rPr lang="en-US" sz="2000" dirty="0"/>
              <a:t> </a:t>
            </a:r>
            <a:r>
              <a:rPr lang="ru-RU" sz="2000" dirty="0" err="1" smtClean="0"/>
              <a:t>Organized</a:t>
            </a:r>
            <a:r>
              <a:rPr lang="ru-RU" sz="2000" dirty="0" smtClean="0"/>
              <a:t> </a:t>
            </a:r>
            <a:r>
              <a:rPr lang="ru-RU" sz="2000" dirty="0" err="1"/>
              <a:t>Crime</a:t>
            </a:r>
            <a:r>
              <a:rPr lang="ru-RU" sz="2000" dirty="0"/>
              <a:t>.” </a:t>
            </a:r>
            <a:r>
              <a:rPr lang="ru-RU" sz="2000" dirty="0" err="1"/>
              <a:t>University</a:t>
            </a:r>
            <a:r>
              <a:rPr lang="ru-RU" sz="2000" dirty="0"/>
              <a:t> </a:t>
            </a:r>
            <a:r>
              <a:rPr lang="ru-RU" sz="2000" dirty="0" err="1"/>
              <a:t>of</a:t>
            </a:r>
            <a:r>
              <a:rPr lang="ru-RU" sz="2000" dirty="0"/>
              <a:t> </a:t>
            </a:r>
            <a:r>
              <a:rPr lang="ru-RU" sz="2000" dirty="0" err="1"/>
              <a:t>Michigan</a:t>
            </a:r>
            <a:r>
              <a:rPr lang="ru-RU" sz="2000" dirty="0"/>
              <a:t> </a:t>
            </a:r>
            <a:r>
              <a:rPr lang="ru-RU" sz="2000" dirty="0" err="1"/>
              <a:t>Center</a:t>
            </a:r>
            <a:r>
              <a:rPr lang="ru-RU" sz="2000" dirty="0"/>
              <a:t> </a:t>
            </a:r>
            <a:r>
              <a:rPr lang="ru-RU" sz="2000" dirty="0" err="1"/>
              <a:t>for</a:t>
            </a:r>
            <a:r>
              <a:rPr lang="ru-RU" sz="2000" dirty="0"/>
              <a:t> </a:t>
            </a:r>
            <a:r>
              <a:rPr lang="ru-RU" sz="2000" dirty="0" err="1"/>
              <a:t>Research</a:t>
            </a:r>
            <a:r>
              <a:rPr lang="ru-RU" sz="2000" dirty="0"/>
              <a:t> </a:t>
            </a:r>
            <a:r>
              <a:rPr lang="ru-RU" sz="2000" dirty="0" err="1"/>
              <a:t>on</a:t>
            </a:r>
            <a:r>
              <a:rPr lang="ru-RU" sz="2000" dirty="0"/>
              <a:t> </a:t>
            </a:r>
            <a:r>
              <a:rPr lang="ru-RU" sz="2000" dirty="0" err="1"/>
              <a:t>Social</a:t>
            </a:r>
            <a:r>
              <a:rPr lang="ru-RU" sz="2000" dirty="0"/>
              <a:t> </a:t>
            </a:r>
            <a:r>
              <a:rPr lang="ru-RU" sz="2000" dirty="0" err="1"/>
              <a:t>Organizations</a:t>
            </a:r>
            <a:r>
              <a:rPr lang="ru-RU" sz="2000" dirty="0"/>
              <a:t> </a:t>
            </a:r>
            <a:r>
              <a:rPr lang="ru-RU" sz="2000" dirty="0" err="1"/>
              <a:t>Working</a:t>
            </a:r>
            <a:r>
              <a:rPr lang="ru-RU" sz="2000" dirty="0"/>
              <a:t> </a:t>
            </a:r>
            <a:r>
              <a:rPr lang="ru-RU" sz="2000" dirty="0" err="1" smtClean="0"/>
              <a:t>Paper</a:t>
            </a:r>
            <a:r>
              <a:rPr lang="en-US" sz="2000" dirty="0"/>
              <a:t> </a:t>
            </a:r>
            <a:r>
              <a:rPr lang="ru-RU" sz="2000" dirty="0" smtClean="0"/>
              <a:t>256</a:t>
            </a:r>
            <a:r>
              <a:rPr lang="ru-RU" sz="2000" dirty="0"/>
              <a:t>.</a:t>
            </a:r>
          </a:p>
          <a:p>
            <a:r>
              <a:rPr lang="ru-RU" sz="2000" b="1" dirty="0" err="1"/>
              <a:t>Tilly</a:t>
            </a:r>
            <a:r>
              <a:rPr lang="ru-RU" sz="2000" b="1" dirty="0"/>
              <a:t>, </a:t>
            </a:r>
            <a:r>
              <a:rPr lang="ru-RU" sz="2000" b="1" dirty="0" err="1"/>
              <a:t>Charles</a:t>
            </a:r>
            <a:r>
              <a:rPr lang="ru-RU" sz="2000" dirty="0"/>
              <a:t>. 1992. </a:t>
            </a:r>
            <a:r>
              <a:rPr lang="ru-RU" sz="2000" dirty="0" err="1"/>
              <a:t>Coercion</a:t>
            </a:r>
            <a:r>
              <a:rPr lang="ru-RU" sz="2000" dirty="0"/>
              <a:t>, </a:t>
            </a:r>
            <a:r>
              <a:rPr lang="ru-RU" sz="2000" dirty="0" err="1"/>
              <a:t>Capital</a:t>
            </a:r>
            <a:r>
              <a:rPr lang="ru-RU" sz="2000" dirty="0"/>
              <a:t>, </a:t>
            </a:r>
            <a:r>
              <a:rPr lang="ru-RU" sz="2000" dirty="0" err="1"/>
              <a:t>and</a:t>
            </a:r>
            <a:r>
              <a:rPr lang="ru-RU" sz="2000" dirty="0"/>
              <a:t> </a:t>
            </a:r>
            <a:r>
              <a:rPr lang="ru-RU" sz="2000" dirty="0" err="1" smtClean="0"/>
              <a:t>European</a:t>
            </a:r>
            <a:r>
              <a:rPr lang="en-US" sz="2000" dirty="0"/>
              <a:t> </a:t>
            </a:r>
            <a:r>
              <a:rPr lang="ru-RU" sz="2000" dirty="0" err="1" smtClean="0"/>
              <a:t>States</a:t>
            </a:r>
            <a:r>
              <a:rPr lang="ru-RU" sz="2000" dirty="0"/>
              <a:t>, AD 990–1992. </a:t>
            </a:r>
            <a:r>
              <a:rPr lang="ru-RU" sz="2000" dirty="0" err="1"/>
              <a:t>Malden</a:t>
            </a:r>
            <a:r>
              <a:rPr lang="ru-RU" sz="2000" dirty="0"/>
              <a:t>, </a:t>
            </a:r>
            <a:r>
              <a:rPr lang="ru-RU" sz="2000" dirty="0" err="1"/>
              <a:t>Mass</a:t>
            </a:r>
            <a:r>
              <a:rPr lang="ru-RU" sz="2000" dirty="0"/>
              <a:t>. </a:t>
            </a:r>
            <a:r>
              <a:rPr lang="ru-RU" sz="2000" dirty="0" err="1"/>
              <a:t>and</a:t>
            </a:r>
            <a:r>
              <a:rPr lang="ru-RU" sz="2000" dirty="0"/>
              <a:t> </a:t>
            </a:r>
            <a:r>
              <a:rPr lang="ru-RU" sz="2000" dirty="0" err="1" smtClean="0"/>
              <a:t>Oxford</a:t>
            </a:r>
            <a:r>
              <a:rPr lang="ru-RU" sz="2000" dirty="0" smtClean="0"/>
              <a:t>:</a:t>
            </a:r>
            <a:r>
              <a:rPr lang="en-US" sz="2000" dirty="0" smtClean="0"/>
              <a:t> </a:t>
            </a:r>
            <a:r>
              <a:rPr lang="ru-RU" sz="2000" dirty="0" err="1" smtClean="0"/>
              <a:t>Blackwell</a:t>
            </a:r>
            <a:endParaRPr lang="ru-RU" sz="2000" dirty="0"/>
          </a:p>
          <a:p>
            <a:r>
              <a:rPr lang="en-US" sz="2000" dirty="0" err="1"/>
              <a:t>Bagno</a:t>
            </a:r>
            <a:r>
              <a:rPr lang="en-US" sz="2000" dirty="0"/>
              <a:t>, V., </a:t>
            </a:r>
            <a:r>
              <a:rPr lang="en-US" sz="2000" dirty="0" err="1"/>
              <a:t>Pogranichnye</a:t>
            </a:r>
            <a:r>
              <a:rPr lang="en-US" sz="2000" dirty="0"/>
              <a:t> </a:t>
            </a:r>
            <a:r>
              <a:rPr lang="en-US" sz="2000" dirty="0" err="1"/>
              <a:t>kul'tury</a:t>
            </a:r>
            <a:r>
              <a:rPr lang="en-US" sz="2000" dirty="0"/>
              <a:t> </a:t>
            </a:r>
            <a:r>
              <a:rPr lang="en-US" sz="2000" dirty="0" err="1"/>
              <a:t>mezhdu</a:t>
            </a:r>
            <a:r>
              <a:rPr lang="en-US" sz="2000" dirty="0"/>
              <a:t> </a:t>
            </a:r>
            <a:r>
              <a:rPr lang="en-US" sz="2000" dirty="0" err="1"/>
              <a:t>Vostokom</a:t>
            </a:r>
            <a:r>
              <a:rPr lang="en-US" sz="2000" dirty="0"/>
              <a:t> </a:t>
            </a:r>
            <a:r>
              <a:rPr lang="en-US" sz="2000" dirty="0" err="1"/>
              <a:t>i</a:t>
            </a:r>
            <a:r>
              <a:rPr lang="en-US" sz="2000" dirty="0"/>
              <a:t> </a:t>
            </a:r>
            <a:r>
              <a:rPr lang="en-US" sz="2000" dirty="0" err="1"/>
              <a:t>Zapadom</a:t>
            </a:r>
            <a:r>
              <a:rPr lang="en-US" sz="2000" dirty="0"/>
              <a:t>: </a:t>
            </a:r>
            <a:r>
              <a:rPr lang="en-US" sz="2000" dirty="0" err="1"/>
              <a:t>Rossiya</a:t>
            </a:r>
            <a:r>
              <a:rPr lang="en-US" sz="2000" dirty="0"/>
              <a:t> </a:t>
            </a:r>
            <a:r>
              <a:rPr lang="en-US" sz="2000" dirty="0" err="1"/>
              <a:t>i</a:t>
            </a:r>
            <a:r>
              <a:rPr lang="en-US" sz="2000" dirty="0"/>
              <a:t> </a:t>
            </a:r>
            <a:r>
              <a:rPr lang="en-US" sz="2000" dirty="0" err="1"/>
              <a:t>Ispaniya</a:t>
            </a:r>
            <a:r>
              <a:rPr lang="en-US" sz="2000" dirty="0"/>
              <a:t>, </a:t>
            </a:r>
            <a:r>
              <a:rPr lang="en-US" sz="2000" dirty="0" err="1"/>
              <a:t>SPb</a:t>
            </a:r>
            <a:r>
              <a:rPr lang="en-US" sz="2000" dirty="0"/>
              <a:t>: Soyuz </a:t>
            </a:r>
            <a:r>
              <a:rPr lang="en-US" sz="2000" dirty="0" err="1"/>
              <a:t>pisatelej</a:t>
            </a:r>
            <a:r>
              <a:rPr lang="en-US" sz="2000" dirty="0"/>
              <a:t> Sankt-</a:t>
            </a:r>
            <a:r>
              <a:rPr lang="en-US" sz="2000" dirty="0" err="1"/>
              <a:t>Peterburga</a:t>
            </a:r>
            <a:r>
              <a:rPr lang="en-US" sz="2000" dirty="0"/>
              <a:t>, (Saint Petersburg, 2001).</a:t>
            </a:r>
            <a:endParaRPr lang="ru-RU" sz="2000" dirty="0"/>
          </a:p>
          <a:p>
            <a:r>
              <a:rPr lang="en-US" sz="2000" dirty="0" err="1"/>
              <a:t>Borodkin</a:t>
            </a:r>
            <a:r>
              <a:rPr lang="en-US" sz="2000" dirty="0"/>
              <a:t>, L., </a:t>
            </a:r>
            <a:r>
              <a:rPr lang="en-US" sz="2000" dirty="0" err="1"/>
              <a:t>Modelirovanie</a:t>
            </a:r>
            <a:r>
              <a:rPr lang="en-US" sz="2000" dirty="0"/>
              <a:t> </a:t>
            </a:r>
            <a:r>
              <a:rPr lang="en-US" sz="2000" dirty="0" err="1"/>
              <a:t>istoricheskih</a:t>
            </a:r>
            <a:r>
              <a:rPr lang="en-US" sz="2000" dirty="0"/>
              <a:t> </a:t>
            </a:r>
            <a:r>
              <a:rPr lang="en-US" sz="2000" dirty="0" err="1"/>
              <a:t>processov</a:t>
            </a:r>
            <a:r>
              <a:rPr lang="en-US" sz="2000" dirty="0"/>
              <a:t>: </a:t>
            </a:r>
            <a:r>
              <a:rPr lang="en-US" sz="2000" dirty="0" err="1"/>
              <a:t>ot</a:t>
            </a:r>
            <a:r>
              <a:rPr lang="en-US" sz="2000" dirty="0"/>
              <a:t> </a:t>
            </a:r>
            <a:r>
              <a:rPr lang="en-US" sz="2000" dirty="0" err="1"/>
              <a:t>rekonstrukcii</a:t>
            </a:r>
            <a:r>
              <a:rPr lang="en-US" sz="2000" dirty="0"/>
              <a:t> </a:t>
            </a:r>
            <a:r>
              <a:rPr lang="en-US" sz="2000" dirty="0" err="1"/>
              <a:t>real'nosti</a:t>
            </a:r>
            <a:r>
              <a:rPr lang="en-US" sz="2000" dirty="0"/>
              <a:t> k </a:t>
            </a:r>
            <a:r>
              <a:rPr lang="en-US" sz="2000" dirty="0" err="1"/>
              <a:t>analizu</a:t>
            </a:r>
            <a:r>
              <a:rPr lang="en-US" sz="2000" dirty="0"/>
              <a:t> </a:t>
            </a:r>
            <a:r>
              <a:rPr lang="en-US" sz="2000" dirty="0" err="1"/>
              <a:t>al'ternativ</a:t>
            </a:r>
            <a:r>
              <a:rPr lang="en-US" sz="2000" dirty="0"/>
              <a:t>, (Saint Petersburg, 2016)</a:t>
            </a:r>
            <a:endParaRPr lang="ru-RU" sz="2000" dirty="0"/>
          </a:p>
          <a:p>
            <a:pPr marL="0" indent="0">
              <a:buNone/>
            </a:pPr>
            <a:r>
              <a:rPr lang="ru-RU" sz="2000" dirty="0"/>
              <a:t> </a:t>
            </a:r>
          </a:p>
          <a:p>
            <a:pPr marL="0" indent="0">
              <a:buNone/>
            </a:pPr>
            <a:endParaRPr lang="ru-RU" sz="2000" dirty="0"/>
          </a:p>
        </p:txBody>
      </p:sp>
    </p:spTree>
    <p:extLst>
      <p:ext uri="{BB962C8B-B14F-4D97-AF65-F5344CB8AC3E}">
        <p14:creationId xmlns:p14="http://schemas.microsoft.com/office/powerpoint/2010/main" xmlns="" val="968873476"/>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622847"/>
          </a:xfrm>
        </p:spPr>
        <p:txBody>
          <a:bodyPr/>
          <a:lstStyle/>
          <a:p>
            <a:endParaRPr lang="ru-RU"/>
          </a:p>
        </p:txBody>
      </p:sp>
      <p:sp>
        <p:nvSpPr>
          <p:cNvPr id="3" name="Объект 2"/>
          <p:cNvSpPr>
            <a:spLocks noGrp="1"/>
          </p:cNvSpPr>
          <p:nvPr>
            <p:ph idx="1"/>
          </p:nvPr>
        </p:nvSpPr>
        <p:spPr>
          <a:xfrm>
            <a:off x="838200" y="1439917"/>
            <a:ext cx="10515600" cy="4737046"/>
          </a:xfrm>
        </p:spPr>
        <p:txBody>
          <a:bodyPr/>
          <a:lstStyle/>
          <a:p>
            <a:r>
              <a:rPr lang="ru-RU" sz="2000" b="1" dirty="0" err="1"/>
              <a:t>Carsten</a:t>
            </a:r>
            <a:r>
              <a:rPr lang="ru-RU" sz="2000" b="1" dirty="0"/>
              <a:t>, </a:t>
            </a:r>
            <a:r>
              <a:rPr lang="ru-RU" sz="2000" b="1" dirty="0" err="1"/>
              <a:t>Francis</a:t>
            </a:r>
            <a:r>
              <a:rPr lang="ru-RU" sz="2000" b="1" dirty="0"/>
              <a:t>. 1972</a:t>
            </a:r>
            <a:r>
              <a:rPr lang="ru-RU" sz="2000" dirty="0"/>
              <a:t>. </a:t>
            </a:r>
            <a:r>
              <a:rPr lang="ru-RU" sz="2000" dirty="0" err="1"/>
              <a:t>Revolution</a:t>
            </a:r>
            <a:r>
              <a:rPr lang="ru-RU" sz="2000" dirty="0"/>
              <a:t> </a:t>
            </a:r>
            <a:r>
              <a:rPr lang="ru-RU" sz="2000" dirty="0" err="1"/>
              <a:t>in</a:t>
            </a:r>
            <a:r>
              <a:rPr lang="ru-RU" sz="2000" dirty="0"/>
              <a:t> </a:t>
            </a:r>
            <a:r>
              <a:rPr lang="ru-RU" sz="2000" dirty="0" err="1"/>
              <a:t>Central</a:t>
            </a:r>
            <a:r>
              <a:rPr lang="ru-RU" sz="2000" dirty="0"/>
              <a:t> </a:t>
            </a:r>
            <a:r>
              <a:rPr lang="ru-RU" sz="2000" dirty="0" err="1"/>
              <a:t>Europe</a:t>
            </a:r>
            <a:r>
              <a:rPr lang="ru-RU" sz="2000" dirty="0"/>
              <a:t>: 1918–1919. </a:t>
            </a:r>
            <a:r>
              <a:rPr lang="ru-RU" sz="2000" dirty="0" err="1"/>
              <a:t>London</a:t>
            </a:r>
            <a:r>
              <a:rPr lang="ru-RU" sz="2000" dirty="0"/>
              <a:t>, UK: </a:t>
            </a:r>
            <a:r>
              <a:rPr lang="ru-RU" sz="2000" dirty="0" err="1"/>
              <a:t>Temple</a:t>
            </a:r>
            <a:r>
              <a:rPr lang="ru-RU" sz="2000" dirty="0"/>
              <a:t> </a:t>
            </a:r>
            <a:r>
              <a:rPr lang="ru-RU" sz="2000" dirty="0" err="1"/>
              <a:t>Smith</a:t>
            </a:r>
            <a:r>
              <a:rPr lang="ru-RU" sz="2000" dirty="0"/>
              <a:t>.</a:t>
            </a:r>
          </a:p>
          <a:p>
            <a:r>
              <a:rPr lang="en-US" sz="2000" dirty="0" err="1"/>
              <a:t>Chayanov</a:t>
            </a:r>
            <a:r>
              <a:rPr lang="en-US" sz="2000" dirty="0"/>
              <a:t>, A., </a:t>
            </a:r>
            <a:r>
              <a:rPr lang="en-US" sz="2000" dirty="0" err="1"/>
              <a:t>Byudzhetnye</a:t>
            </a:r>
            <a:r>
              <a:rPr lang="en-US" sz="2000" dirty="0"/>
              <a:t> </a:t>
            </a:r>
            <a:r>
              <a:rPr lang="en-US" sz="2000" dirty="0" err="1"/>
              <a:t>issledovaniya</a:t>
            </a:r>
            <a:r>
              <a:rPr lang="en-US" sz="2000" dirty="0"/>
              <a:t>. </a:t>
            </a:r>
            <a:r>
              <a:rPr lang="en-US" sz="2000" dirty="0" err="1"/>
              <a:t>Istoriya</a:t>
            </a:r>
            <a:r>
              <a:rPr lang="en-US" sz="2000" dirty="0"/>
              <a:t> </a:t>
            </a:r>
            <a:r>
              <a:rPr lang="en-US" sz="2000" dirty="0" err="1"/>
              <a:t>i</a:t>
            </a:r>
            <a:r>
              <a:rPr lang="en-US" sz="2000" dirty="0"/>
              <a:t> </a:t>
            </a:r>
            <a:r>
              <a:rPr lang="en-US" sz="2000" dirty="0" err="1"/>
              <a:t>metody</a:t>
            </a:r>
            <a:r>
              <a:rPr lang="en-US" sz="2000" dirty="0"/>
              <a:t>, (Moscow, 1929). </a:t>
            </a:r>
            <a:endParaRPr lang="ru-RU" sz="2000" dirty="0"/>
          </a:p>
          <a:p>
            <a:r>
              <a:rPr lang="en-US" sz="2000" dirty="0" err="1"/>
              <a:t>Chelintsev</a:t>
            </a:r>
            <a:r>
              <a:rPr lang="en-US" sz="2000" dirty="0"/>
              <a:t>, A., </a:t>
            </a:r>
            <a:r>
              <a:rPr lang="en-US" sz="2000" dirty="0" err="1"/>
              <a:t>Teoreticheskie</a:t>
            </a:r>
            <a:r>
              <a:rPr lang="en-US" sz="2000" dirty="0"/>
              <a:t> </a:t>
            </a:r>
            <a:r>
              <a:rPr lang="en-US" sz="2000" dirty="0" err="1"/>
              <a:t>osnovaniya</a:t>
            </a:r>
            <a:r>
              <a:rPr lang="en-US" sz="2000" dirty="0"/>
              <a:t> </a:t>
            </a:r>
            <a:r>
              <a:rPr lang="en-US" sz="2000" dirty="0" err="1"/>
              <a:t>organizacii</a:t>
            </a:r>
            <a:r>
              <a:rPr lang="en-US" sz="2000" dirty="0"/>
              <a:t> </a:t>
            </a:r>
            <a:r>
              <a:rPr lang="en-US" sz="2000" dirty="0" err="1"/>
              <a:t>krest'yanskogo</a:t>
            </a:r>
            <a:r>
              <a:rPr lang="en-US" sz="2000" dirty="0"/>
              <a:t> </a:t>
            </a:r>
            <a:r>
              <a:rPr lang="en-US" sz="2000" dirty="0" err="1"/>
              <a:t>hozyajstva</a:t>
            </a:r>
            <a:r>
              <a:rPr lang="en-US" sz="2000" dirty="0"/>
              <a:t>, (</a:t>
            </a:r>
            <a:r>
              <a:rPr lang="en-US" sz="2000" dirty="0" err="1"/>
              <a:t>Har'kov</a:t>
            </a:r>
            <a:r>
              <a:rPr lang="en-US" sz="2000" dirty="0"/>
              <a:t>, 1919).</a:t>
            </a:r>
            <a:endParaRPr lang="ru-RU" sz="2000" dirty="0"/>
          </a:p>
          <a:p>
            <a:r>
              <a:rPr lang="en-US" sz="2000" dirty="0"/>
              <a:t> </a:t>
            </a:r>
            <a:r>
              <a:rPr lang="en-US" sz="2000" dirty="0" err="1"/>
              <a:t>Chelintsev</a:t>
            </a:r>
            <a:r>
              <a:rPr lang="en-US" sz="2000" dirty="0"/>
              <a:t>, A., </a:t>
            </a:r>
            <a:r>
              <a:rPr lang="en-US" sz="2000" dirty="0" err="1"/>
              <a:t>Russkoe</a:t>
            </a:r>
            <a:r>
              <a:rPr lang="en-US" sz="2000" dirty="0"/>
              <a:t> </a:t>
            </a:r>
            <a:r>
              <a:rPr lang="en-US" sz="2000" dirty="0" err="1"/>
              <a:t>sel'skoe</a:t>
            </a:r>
            <a:r>
              <a:rPr lang="en-US" sz="2000" dirty="0"/>
              <a:t> </a:t>
            </a:r>
            <a:r>
              <a:rPr lang="en-US" sz="2000" dirty="0" err="1"/>
              <a:t>hozyajstvo</a:t>
            </a:r>
            <a:r>
              <a:rPr lang="en-US" sz="2000" dirty="0"/>
              <a:t> </a:t>
            </a:r>
            <a:r>
              <a:rPr lang="en-US" sz="2000" dirty="0" err="1"/>
              <a:t>pered</a:t>
            </a:r>
            <a:r>
              <a:rPr lang="en-US" sz="2000" dirty="0"/>
              <a:t> </a:t>
            </a:r>
            <a:r>
              <a:rPr lang="en-US" sz="2000" dirty="0" err="1"/>
              <a:t>revolyuciej</a:t>
            </a:r>
            <a:r>
              <a:rPr lang="en-US" sz="2000" dirty="0"/>
              <a:t>, (Moscow, 1928)</a:t>
            </a:r>
            <a:endParaRPr lang="ru-RU" sz="2000" dirty="0"/>
          </a:p>
          <a:p>
            <a:r>
              <a:rPr lang="ru-RU" sz="2000" dirty="0"/>
              <a:t> </a:t>
            </a:r>
            <a:r>
              <a:rPr lang="ru-RU" sz="2000" dirty="0" err="1" smtClean="0"/>
              <a:t>Downing</a:t>
            </a:r>
            <a:r>
              <a:rPr lang="ru-RU" sz="2000" dirty="0"/>
              <a:t>, </a:t>
            </a:r>
            <a:r>
              <a:rPr lang="ru-RU" sz="2000" dirty="0" err="1"/>
              <a:t>Brian</a:t>
            </a:r>
            <a:r>
              <a:rPr lang="ru-RU" sz="2000" dirty="0"/>
              <a:t> </a:t>
            </a:r>
            <a:r>
              <a:rPr lang="ru-RU" sz="2000" dirty="0" err="1"/>
              <a:t>M</a:t>
            </a:r>
            <a:r>
              <a:rPr lang="ru-RU" sz="2000" dirty="0"/>
              <a:t>. 1992. </a:t>
            </a:r>
            <a:r>
              <a:rPr lang="ru-RU" sz="2000" dirty="0" err="1"/>
              <a:t>The</a:t>
            </a:r>
            <a:r>
              <a:rPr lang="ru-RU" sz="2000" dirty="0"/>
              <a:t> </a:t>
            </a:r>
            <a:r>
              <a:rPr lang="ru-RU" sz="2000" dirty="0" err="1"/>
              <a:t>Military</a:t>
            </a:r>
            <a:r>
              <a:rPr lang="ru-RU" sz="2000" dirty="0"/>
              <a:t> </a:t>
            </a:r>
            <a:r>
              <a:rPr lang="ru-RU" sz="2000" dirty="0" err="1"/>
              <a:t>Revolution</a:t>
            </a:r>
            <a:r>
              <a:rPr lang="ru-RU" sz="2000" dirty="0"/>
              <a:t> </a:t>
            </a:r>
            <a:r>
              <a:rPr lang="ru-RU" sz="2000" dirty="0" err="1"/>
              <a:t>and</a:t>
            </a:r>
            <a:r>
              <a:rPr lang="ru-RU" sz="2000" dirty="0"/>
              <a:t> </a:t>
            </a:r>
            <a:r>
              <a:rPr lang="ru-RU" sz="2000" dirty="0" err="1"/>
              <a:t>Political</a:t>
            </a:r>
            <a:r>
              <a:rPr lang="ru-RU" sz="2000" dirty="0"/>
              <a:t> </a:t>
            </a:r>
            <a:r>
              <a:rPr lang="ru-RU" sz="2000" dirty="0" err="1"/>
              <a:t>Change</a:t>
            </a:r>
            <a:r>
              <a:rPr lang="ru-RU" sz="2000" dirty="0"/>
              <a:t>: </a:t>
            </a:r>
            <a:r>
              <a:rPr lang="ru-RU" sz="2000" dirty="0" err="1"/>
              <a:t>Origins</a:t>
            </a:r>
            <a:r>
              <a:rPr lang="ru-RU" sz="2000" dirty="0"/>
              <a:t> </a:t>
            </a:r>
            <a:r>
              <a:rPr lang="ru-RU" sz="2000" dirty="0" err="1"/>
              <a:t>of</a:t>
            </a:r>
            <a:r>
              <a:rPr lang="ru-RU" sz="2000" dirty="0"/>
              <a:t> </a:t>
            </a:r>
            <a:r>
              <a:rPr lang="ru-RU" sz="2000" dirty="0" err="1"/>
              <a:t>Democracy</a:t>
            </a:r>
            <a:r>
              <a:rPr lang="ru-RU" sz="2000" dirty="0"/>
              <a:t> </a:t>
            </a:r>
            <a:r>
              <a:rPr lang="ru-RU" sz="2000" dirty="0" err="1"/>
              <a:t>and</a:t>
            </a:r>
            <a:r>
              <a:rPr lang="ru-RU" sz="2000" dirty="0"/>
              <a:t> </a:t>
            </a:r>
            <a:r>
              <a:rPr lang="ru-RU" sz="2000" dirty="0" err="1" smtClean="0"/>
              <a:t>Autocracyin</a:t>
            </a:r>
            <a:r>
              <a:rPr lang="ru-RU" sz="2000" dirty="0" smtClean="0"/>
              <a:t> </a:t>
            </a:r>
            <a:r>
              <a:rPr lang="ru-RU" sz="2000" dirty="0" err="1"/>
              <a:t>Early</a:t>
            </a:r>
            <a:r>
              <a:rPr lang="ru-RU" sz="2000" dirty="0"/>
              <a:t> </a:t>
            </a:r>
            <a:r>
              <a:rPr lang="ru-RU" sz="2000" dirty="0" err="1"/>
              <a:t>Modern</a:t>
            </a:r>
            <a:r>
              <a:rPr lang="ru-RU" sz="2000" dirty="0"/>
              <a:t> </a:t>
            </a:r>
            <a:r>
              <a:rPr lang="ru-RU" sz="2000" dirty="0" err="1"/>
              <a:t>Europe</a:t>
            </a:r>
            <a:r>
              <a:rPr lang="ru-RU" sz="2000" dirty="0"/>
              <a:t>. </a:t>
            </a:r>
            <a:r>
              <a:rPr lang="ru-RU" sz="2000" dirty="0" err="1"/>
              <a:t>Princeton</a:t>
            </a:r>
            <a:r>
              <a:rPr lang="ru-RU" sz="2000" dirty="0"/>
              <a:t>, NJ: </a:t>
            </a:r>
            <a:r>
              <a:rPr lang="ru-RU" sz="2000" dirty="0" err="1"/>
              <a:t>Princeton</a:t>
            </a:r>
            <a:r>
              <a:rPr lang="ru-RU" sz="2000" dirty="0"/>
              <a:t> </a:t>
            </a:r>
            <a:r>
              <a:rPr lang="ru-RU" sz="2000" dirty="0" err="1"/>
              <a:t>University</a:t>
            </a:r>
            <a:r>
              <a:rPr lang="ru-RU" sz="2000" dirty="0"/>
              <a:t> </a:t>
            </a:r>
            <a:r>
              <a:rPr lang="ru-RU" sz="2000" dirty="0" err="1"/>
              <a:t>Press</a:t>
            </a:r>
            <a:r>
              <a:rPr lang="ru-RU" sz="2000" dirty="0"/>
              <a:t>.</a:t>
            </a:r>
          </a:p>
          <a:p>
            <a:r>
              <a:rPr lang="en-US" sz="2000" dirty="0" err="1"/>
              <a:t>Domenech</a:t>
            </a:r>
            <a:r>
              <a:rPr lang="en-US" sz="2000" dirty="0"/>
              <a:t>, J., ‘Land Tenure Inequality, Harvests, and Rural Conflict: Evidence from Southern Spain during the Second Republic (1931–1934)’, </a:t>
            </a:r>
            <a:r>
              <a:rPr lang="en-US" sz="2000" i="1" dirty="0"/>
              <a:t>Social Science History</a:t>
            </a:r>
            <a:r>
              <a:rPr lang="en-US" sz="2000" dirty="0"/>
              <a:t> Vol. 39, N 2, (2015), pp. 253-286.</a:t>
            </a:r>
            <a:endParaRPr lang="ru-RU" sz="2000" dirty="0"/>
          </a:p>
          <a:p>
            <a:r>
              <a:rPr lang="en-US" sz="2000" dirty="0" err="1"/>
              <a:t>Dubrovskij</a:t>
            </a:r>
            <a:r>
              <a:rPr lang="en-US" sz="2000" dirty="0"/>
              <a:t>, S., </a:t>
            </a:r>
            <a:r>
              <a:rPr lang="en-US" sz="2000" dirty="0" err="1"/>
              <a:t>Stolypinskaya</a:t>
            </a:r>
            <a:r>
              <a:rPr lang="en-US" sz="2000" dirty="0"/>
              <a:t> </a:t>
            </a:r>
            <a:r>
              <a:rPr lang="en-US" sz="2000" dirty="0" err="1"/>
              <a:t>reforma</a:t>
            </a:r>
            <a:r>
              <a:rPr lang="en-US" sz="2000" dirty="0"/>
              <a:t>. </a:t>
            </a:r>
            <a:r>
              <a:rPr lang="en-US" sz="2000" dirty="0" err="1"/>
              <a:t>Kapitalizaciya</a:t>
            </a:r>
            <a:r>
              <a:rPr lang="en-US" sz="2000" dirty="0"/>
              <a:t> </a:t>
            </a:r>
            <a:r>
              <a:rPr lang="en-US" sz="2000" dirty="0" err="1"/>
              <a:t>sel'skogo</a:t>
            </a:r>
            <a:r>
              <a:rPr lang="en-US" sz="2000" dirty="0"/>
              <a:t> </a:t>
            </a:r>
            <a:r>
              <a:rPr lang="en-US" sz="2000" dirty="0" err="1"/>
              <a:t>hozyajstva</a:t>
            </a:r>
            <a:r>
              <a:rPr lang="en-US" sz="2000" dirty="0"/>
              <a:t> v XX </a:t>
            </a:r>
            <a:r>
              <a:rPr lang="en-US" sz="2000" dirty="0" err="1"/>
              <a:t>veke</a:t>
            </a:r>
            <a:r>
              <a:rPr lang="en-US" sz="2000" dirty="0"/>
              <a:t>, (Leningrad, 1925).</a:t>
            </a:r>
            <a:endParaRPr lang="ru-RU" sz="2000" dirty="0"/>
          </a:p>
          <a:p>
            <a:r>
              <a:rPr lang="en-US" sz="2000" dirty="0"/>
              <a:t>Field, D., ‘Ob </a:t>
            </a:r>
            <a:r>
              <a:rPr lang="en-US" sz="2000" dirty="0" err="1"/>
              <a:t>izmerenii</a:t>
            </a:r>
            <a:r>
              <a:rPr lang="en-US" sz="2000" dirty="0"/>
              <a:t> </a:t>
            </a:r>
            <a:r>
              <a:rPr lang="en-US" sz="2000" dirty="0" err="1"/>
              <a:t>rassloeniya</a:t>
            </a:r>
            <a:r>
              <a:rPr lang="en-US" sz="2000" dirty="0"/>
              <a:t> </a:t>
            </a:r>
            <a:r>
              <a:rPr lang="en-US" sz="2000" dirty="0" err="1"/>
              <a:t>krest'yan</a:t>
            </a:r>
            <a:r>
              <a:rPr lang="en-US" sz="2000" dirty="0"/>
              <a:t> v </a:t>
            </a:r>
            <a:r>
              <a:rPr lang="en-US" sz="2000" dirty="0" err="1"/>
              <a:t>poreformennoj</a:t>
            </a:r>
            <a:r>
              <a:rPr lang="en-US" sz="2000" dirty="0"/>
              <a:t> </a:t>
            </a:r>
            <a:r>
              <a:rPr lang="en-US" sz="2000" dirty="0" err="1"/>
              <a:t>rossijskoj</a:t>
            </a:r>
            <a:r>
              <a:rPr lang="en-US" sz="2000" dirty="0"/>
              <a:t> </a:t>
            </a:r>
            <a:r>
              <a:rPr lang="en-US" sz="2000" dirty="0" err="1"/>
              <a:t>derevne</a:t>
            </a:r>
            <a:r>
              <a:rPr lang="en-US" sz="2000" dirty="0"/>
              <a:t>’, in </a:t>
            </a:r>
            <a:r>
              <a:rPr lang="en-US" sz="2000" dirty="0" err="1"/>
              <a:t>I.D.Kovalchenko</a:t>
            </a:r>
            <a:r>
              <a:rPr lang="en-US" sz="2000" dirty="0"/>
              <a:t>, ed., </a:t>
            </a:r>
            <a:r>
              <a:rPr lang="en-US" sz="2000" i="1" dirty="0" err="1"/>
              <a:t>Matematicheskie</a:t>
            </a:r>
            <a:r>
              <a:rPr lang="en-US" sz="2000" i="1" dirty="0"/>
              <a:t> </a:t>
            </a:r>
            <a:r>
              <a:rPr lang="en-US" sz="2000" i="1" dirty="0" err="1"/>
              <a:t>metody</a:t>
            </a:r>
            <a:r>
              <a:rPr lang="en-US" sz="2000" i="1" dirty="0"/>
              <a:t> </a:t>
            </a:r>
            <a:r>
              <a:rPr lang="en-US" sz="2000" i="1" dirty="0" err="1"/>
              <a:t>i</a:t>
            </a:r>
            <a:r>
              <a:rPr lang="en-US" sz="2000" i="1" dirty="0"/>
              <a:t> EHVM v </a:t>
            </a:r>
            <a:r>
              <a:rPr lang="en-US" sz="2000" i="1" dirty="0" err="1"/>
              <a:t>istoriko-tipologicheskih</a:t>
            </a:r>
            <a:r>
              <a:rPr lang="en-US" sz="2000" i="1" dirty="0"/>
              <a:t> </a:t>
            </a:r>
            <a:r>
              <a:rPr lang="en-US" sz="2000" i="1" dirty="0" err="1"/>
              <a:t>issledovaniyah</a:t>
            </a:r>
            <a:r>
              <a:rPr lang="en-US" sz="2000" dirty="0"/>
              <a:t>, (Moscow, 1989), pp.47-73.</a:t>
            </a:r>
            <a:endParaRPr lang="ru-RU" sz="2000" dirty="0"/>
          </a:p>
          <a:p>
            <a:pPr marL="0" indent="0">
              <a:buNone/>
            </a:pPr>
            <a:endParaRPr lang="ru-RU" sz="2000" dirty="0"/>
          </a:p>
        </p:txBody>
      </p:sp>
    </p:spTree>
    <p:extLst>
      <p:ext uri="{BB962C8B-B14F-4D97-AF65-F5344CB8AC3E}">
        <p14:creationId xmlns:p14="http://schemas.microsoft.com/office/powerpoint/2010/main" xmlns="" val="1615493066"/>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612337"/>
          </a:xfrm>
        </p:spPr>
        <p:txBody>
          <a:bodyPr/>
          <a:lstStyle/>
          <a:p>
            <a:endParaRPr lang="ru-RU"/>
          </a:p>
        </p:txBody>
      </p:sp>
      <p:sp>
        <p:nvSpPr>
          <p:cNvPr id="3" name="Объект 2"/>
          <p:cNvSpPr>
            <a:spLocks noGrp="1"/>
          </p:cNvSpPr>
          <p:nvPr>
            <p:ph idx="1"/>
          </p:nvPr>
        </p:nvSpPr>
        <p:spPr>
          <a:xfrm>
            <a:off x="838200" y="1198179"/>
            <a:ext cx="10515600" cy="4978784"/>
          </a:xfrm>
        </p:spPr>
        <p:txBody>
          <a:bodyPr/>
          <a:lstStyle/>
          <a:p>
            <a:r>
              <a:rPr lang="ru-RU" sz="2000" dirty="0" err="1"/>
              <a:t>Figes</a:t>
            </a:r>
            <a:r>
              <a:rPr lang="ru-RU" sz="2000" dirty="0"/>
              <a:t>, </a:t>
            </a:r>
            <a:r>
              <a:rPr lang="ru-RU" sz="2000" dirty="0" err="1"/>
              <a:t>Orlando</a:t>
            </a:r>
            <a:r>
              <a:rPr lang="ru-RU" sz="2000" dirty="0"/>
              <a:t>. 1989. </a:t>
            </a:r>
            <a:r>
              <a:rPr lang="ru-RU" sz="2000" dirty="0" err="1"/>
              <a:t>Peasant</a:t>
            </a:r>
            <a:r>
              <a:rPr lang="ru-RU" sz="2000" dirty="0"/>
              <a:t> </a:t>
            </a:r>
            <a:r>
              <a:rPr lang="ru-RU" sz="2000" dirty="0" err="1"/>
              <a:t>Russia</a:t>
            </a:r>
            <a:r>
              <a:rPr lang="ru-RU" sz="2000" dirty="0"/>
              <a:t>, </a:t>
            </a:r>
            <a:r>
              <a:rPr lang="ru-RU" sz="2000" dirty="0" err="1"/>
              <a:t>Civil</a:t>
            </a:r>
            <a:r>
              <a:rPr lang="ru-RU" sz="2000" dirty="0"/>
              <a:t> </a:t>
            </a:r>
            <a:r>
              <a:rPr lang="ru-RU" sz="2000" dirty="0" err="1"/>
              <a:t>War</a:t>
            </a:r>
            <a:r>
              <a:rPr lang="ru-RU" sz="2000" dirty="0"/>
              <a:t>: </a:t>
            </a:r>
            <a:r>
              <a:rPr lang="ru-RU" sz="2000" dirty="0" err="1"/>
              <a:t>The</a:t>
            </a:r>
            <a:r>
              <a:rPr lang="ru-RU" sz="2000" dirty="0"/>
              <a:t> </a:t>
            </a:r>
            <a:r>
              <a:rPr lang="ru-RU" sz="2000" dirty="0" err="1"/>
              <a:t>Volga</a:t>
            </a:r>
            <a:r>
              <a:rPr lang="ru-RU" sz="2000" dirty="0"/>
              <a:t> </a:t>
            </a:r>
            <a:r>
              <a:rPr lang="ru-RU" sz="2000" dirty="0" err="1"/>
              <a:t>Countryside</a:t>
            </a:r>
            <a:r>
              <a:rPr lang="ru-RU" sz="2000" dirty="0"/>
              <a:t> </a:t>
            </a:r>
            <a:r>
              <a:rPr lang="ru-RU" sz="2000" dirty="0" err="1"/>
              <a:t>in</a:t>
            </a:r>
            <a:r>
              <a:rPr lang="ru-RU" sz="2000" dirty="0"/>
              <a:t> </a:t>
            </a:r>
            <a:r>
              <a:rPr lang="ru-RU" sz="2000" dirty="0" err="1"/>
              <a:t>Revolution</a:t>
            </a:r>
            <a:r>
              <a:rPr lang="ru-RU" sz="2000" dirty="0"/>
              <a:t>. </a:t>
            </a:r>
            <a:r>
              <a:rPr lang="ru-RU" sz="2000" dirty="0" err="1"/>
              <a:t>Oxford</a:t>
            </a:r>
            <a:r>
              <a:rPr lang="ru-RU" sz="2000" dirty="0"/>
              <a:t>, </a:t>
            </a:r>
            <a:r>
              <a:rPr lang="ru-RU" sz="2000" dirty="0" smtClean="0"/>
              <a:t>UK:</a:t>
            </a:r>
            <a:r>
              <a:rPr lang="en-US" sz="2000" dirty="0" smtClean="0"/>
              <a:t> </a:t>
            </a:r>
            <a:r>
              <a:rPr lang="ru-RU" sz="2000" dirty="0" err="1" smtClean="0"/>
              <a:t>Oxford</a:t>
            </a:r>
            <a:r>
              <a:rPr lang="ru-RU" sz="2000" dirty="0" smtClean="0"/>
              <a:t> </a:t>
            </a:r>
            <a:r>
              <a:rPr lang="ru-RU" sz="2000" dirty="0" err="1"/>
              <a:t>University</a:t>
            </a:r>
            <a:r>
              <a:rPr lang="ru-RU" sz="2000" dirty="0"/>
              <a:t> </a:t>
            </a:r>
            <a:r>
              <a:rPr lang="ru-RU" sz="2000" dirty="0" err="1"/>
              <a:t>Press</a:t>
            </a:r>
            <a:r>
              <a:rPr lang="ru-RU" sz="2000" dirty="0"/>
              <a:t>.</a:t>
            </a:r>
          </a:p>
          <a:p>
            <a:r>
              <a:rPr lang="ru-RU" sz="2000" dirty="0" err="1"/>
              <a:t>Figes</a:t>
            </a:r>
            <a:r>
              <a:rPr lang="ru-RU" sz="2000" dirty="0"/>
              <a:t>, </a:t>
            </a:r>
            <a:r>
              <a:rPr lang="ru-RU" sz="2000" dirty="0" err="1"/>
              <a:t>Orlando</a:t>
            </a:r>
            <a:r>
              <a:rPr lang="ru-RU" sz="2000" dirty="0"/>
              <a:t>. 1990. “</a:t>
            </a:r>
            <a:r>
              <a:rPr lang="ru-RU" sz="2000" dirty="0" err="1"/>
              <a:t>The</a:t>
            </a:r>
            <a:r>
              <a:rPr lang="ru-RU" sz="2000" dirty="0"/>
              <a:t> </a:t>
            </a:r>
            <a:r>
              <a:rPr lang="ru-RU" sz="2000" dirty="0" err="1"/>
              <a:t>Red</a:t>
            </a:r>
            <a:r>
              <a:rPr lang="ru-RU" sz="2000" dirty="0"/>
              <a:t> </a:t>
            </a:r>
            <a:r>
              <a:rPr lang="ru-RU" sz="2000" dirty="0" err="1"/>
              <a:t>Army</a:t>
            </a:r>
            <a:r>
              <a:rPr lang="ru-RU" sz="2000" dirty="0"/>
              <a:t> </a:t>
            </a:r>
            <a:r>
              <a:rPr lang="ru-RU" sz="2000" dirty="0" err="1"/>
              <a:t>and</a:t>
            </a:r>
            <a:r>
              <a:rPr lang="ru-RU" sz="2000" dirty="0"/>
              <a:t> </a:t>
            </a:r>
            <a:r>
              <a:rPr lang="ru-RU" sz="2000" dirty="0" err="1"/>
              <a:t>Mass</a:t>
            </a:r>
            <a:r>
              <a:rPr lang="ru-RU" sz="2000" dirty="0"/>
              <a:t> </a:t>
            </a:r>
            <a:r>
              <a:rPr lang="ru-RU" sz="2000" dirty="0" err="1"/>
              <a:t>Mobilization</a:t>
            </a:r>
            <a:r>
              <a:rPr lang="ru-RU" sz="2000" dirty="0"/>
              <a:t> </a:t>
            </a:r>
            <a:r>
              <a:rPr lang="ru-RU" sz="2000" dirty="0" err="1"/>
              <a:t>During</a:t>
            </a:r>
            <a:r>
              <a:rPr lang="ru-RU" sz="2000" dirty="0"/>
              <a:t> </a:t>
            </a:r>
            <a:r>
              <a:rPr lang="ru-RU" sz="2000" dirty="0" err="1"/>
              <a:t>the</a:t>
            </a:r>
            <a:r>
              <a:rPr lang="ru-RU" sz="2000" dirty="0"/>
              <a:t> </a:t>
            </a:r>
            <a:r>
              <a:rPr lang="ru-RU" sz="2000" dirty="0" err="1"/>
              <a:t>Russian</a:t>
            </a:r>
            <a:r>
              <a:rPr lang="ru-RU" sz="2000" dirty="0"/>
              <a:t> </a:t>
            </a:r>
            <a:r>
              <a:rPr lang="ru-RU" sz="2000" dirty="0" err="1"/>
              <a:t>Civil</a:t>
            </a:r>
            <a:r>
              <a:rPr lang="ru-RU" sz="2000" dirty="0"/>
              <a:t> </a:t>
            </a:r>
            <a:r>
              <a:rPr lang="ru-RU" sz="2000" dirty="0" err="1"/>
              <a:t>War</a:t>
            </a:r>
            <a:r>
              <a:rPr lang="ru-RU" sz="2000" dirty="0"/>
              <a:t>.” </a:t>
            </a:r>
            <a:r>
              <a:rPr lang="ru-RU" sz="2000" dirty="0" err="1"/>
              <a:t>Past</a:t>
            </a:r>
            <a:r>
              <a:rPr lang="ru-RU" sz="2000" dirty="0"/>
              <a:t> </a:t>
            </a:r>
            <a:r>
              <a:rPr lang="ru-RU" sz="2000" dirty="0" smtClean="0"/>
              <a:t>&amp;</a:t>
            </a:r>
            <a:r>
              <a:rPr lang="en-US" sz="2000" dirty="0" smtClean="0"/>
              <a:t> </a:t>
            </a:r>
            <a:r>
              <a:rPr lang="ru-RU" sz="2000" dirty="0" err="1" smtClean="0"/>
              <a:t>Present</a:t>
            </a:r>
            <a:r>
              <a:rPr lang="ru-RU" sz="2000" dirty="0" smtClean="0"/>
              <a:t> </a:t>
            </a:r>
            <a:r>
              <a:rPr lang="ru-RU" sz="2000" dirty="0"/>
              <a:t>129: 168–211.</a:t>
            </a:r>
          </a:p>
          <a:p>
            <a:r>
              <a:rPr lang="en-US" sz="2000" dirty="0" err="1"/>
              <a:t>Gallego</a:t>
            </a:r>
            <a:r>
              <a:rPr lang="en-US" sz="2000" dirty="0"/>
              <a:t> </a:t>
            </a:r>
            <a:r>
              <a:rPr lang="en-US" sz="2000" dirty="0" err="1"/>
              <a:t>Morell</a:t>
            </a:r>
            <a:r>
              <a:rPr lang="en-US" sz="2000" dirty="0"/>
              <a:t>, A., </a:t>
            </a:r>
            <a:r>
              <a:rPr lang="en-US" sz="2000" dirty="0" err="1"/>
              <a:t>Estudios</a:t>
            </a:r>
            <a:r>
              <a:rPr lang="en-US" sz="2000" dirty="0"/>
              <a:t> y </a:t>
            </a:r>
            <a:r>
              <a:rPr lang="en-US" sz="2000" dirty="0" err="1"/>
              <a:t>textos</a:t>
            </a:r>
            <a:r>
              <a:rPr lang="en-US" sz="2000" dirty="0"/>
              <a:t> </a:t>
            </a:r>
            <a:r>
              <a:rPr lang="en-US" sz="2000" dirty="0" err="1"/>
              <a:t>ganivetianos</a:t>
            </a:r>
            <a:r>
              <a:rPr lang="en-US" sz="2000" dirty="0"/>
              <a:t>, (Madrid, 1971).</a:t>
            </a:r>
            <a:endParaRPr lang="ru-RU" sz="2000" dirty="0"/>
          </a:p>
          <a:p>
            <a:r>
              <a:rPr lang="en-US" sz="2000" dirty="0"/>
              <a:t> </a:t>
            </a:r>
            <a:r>
              <a:rPr lang="en-US" sz="2000" dirty="0" err="1"/>
              <a:t>Ganivet</a:t>
            </a:r>
            <a:r>
              <a:rPr lang="en-US" sz="2000" dirty="0"/>
              <a:t>, A., </a:t>
            </a:r>
            <a:r>
              <a:rPr lang="en-US" sz="2000" dirty="0" err="1"/>
              <a:t>Obras</a:t>
            </a:r>
            <a:r>
              <a:rPr lang="en-US" sz="2000" dirty="0"/>
              <a:t> </a:t>
            </a:r>
            <a:r>
              <a:rPr lang="en-US" sz="2000" dirty="0" err="1"/>
              <a:t>completas</a:t>
            </a:r>
            <a:r>
              <a:rPr lang="en-US" sz="2000" dirty="0"/>
              <a:t>,  ( Madrid, 1961). </a:t>
            </a:r>
            <a:endParaRPr lang="ru-RU" sz="2000" dirty="0"/>
          </a:p>
          <a:p>
            <a:r>
              <a:rPr lang="ru-RU" sz="2000" dirty="0"/>
              <a:t> </a:t>
            </a:r>
            <a:r>
              <a:rPr lang="ru-RU" sz="2000" b="1" dirty="0" err="1" smtClean="0"/>
              <a:t>Goldstone</a:t>
            </a:r>
            <a:r>
              <a:rPr lang="ru-RU" sz="2000" b="1" dirty="0"/>
              <a:t>, </a:t>
            </a:r>
            <a:r>
              <a:rPr lang="ru-RU" sz="2000" b="1" dirty="0" err="1"/>
              <a:t>Jack</a:t>
            </a:r>
            <a:r>
              <a:rPr lang="ru-RU" sz="2000" b="1" dirty="0"/>
              <a:t> </a:t>
            </a:r>
            <a:r>
              <a:rPr lang="ru-RU" sz="2000" b="1" dirty="0" err="1"/>
              <a:t>A</a:t>
            </a:r>
            <a:r>
              <a:rPr lang="ru-RU" sz="2000" b="1" dirty="0"/>
              <a:t>. 1991</a:t>
            </a:r>
            <a:r>
              <a:rPr lang="ru-RU" sz="2000" dirty="0"/>
              <a:t>. </a:t>
            </a:r>
            <a:r>
              <a:rPr lang="ru-RU" sz="2000" dirty="0" err="1"/>
              <a:t>Revolution</a:t>
            </a:r>
            <a:r>
              <a:rPr lang="ru-RU" sz="2000" dirty="0"/>
              <a:t> </a:t>
            </a:r>
            <a:r>
              <a:rPr lang="ru-RU" sz="2000" dirty="0" err="1"/>
              <a:t>and</a:t>
            </a:r>
            <a:r>
              <a:rPr lang="ru-RU" sz="2000" dirty="0"/>
              <a:t> </a:t>
            </a:r>
            <a:r>
              <a:rPr lang="ru-RU" sz="2000" dirty="0" err="1"/>
              <a:t>Rebellion</a:t>
            </a:r>
            <a:r>
              <a:rPr lang="ru-RU" sz="2000" dirty="0"/>
              <a:t> </a:t>
            </a:r>
            <a:r>
              <a:rPr lang="ru-RU" sz="2000" dirty="0" err="1"/>
              <a:t>in</a:t>
            </a:r>
            <a:r>
              <a:rPr lang="ru-RU" sz="2000" dirty="0"/>
              <a:t> </a:t>
            </a:r>
            <a:r>
              <a:rPr lang="ru-RU" sz="2000" dirty="0" err="1"/>
              <a:t>the</a:t>
            </a:r>
            <a:r>
              <a:rPr lang="ru-RU" sz="2000" dirty="0"/>
              <a:t> </a:t>
            </a:r>
            <a:r>
              <a:rPr lang="ru-RU" sz="2000" dirty="0" err="1"/>
              <a:t>Early</a:t>
            </a:r>
            <a:r>
              <a:rPr lang="ru-RU" sz="2000" dirty="0"/>
              <a:t> </a:t>
            </a:r>
            <a:r>
              <a:rPr lang="ru-RU" sz="2000" dirty="0" err="1"/>
              <a:t>Modern</a:t>
            </a:r>
            <a:r>
              <a:rPr lang="ru-RU" sz="2000" dirty="0"/>
              <a:t> </a:t>
            </a:r>
            <a:r>
              <a:rPr lang="ru-RU" sz="2000" dirty="0" err="1"/>
              <a:t>World</a:t>
            </a:r>
            <a:r>
              <a:rPr lang="ru-RU" sz="2000" dirty="0"/>
              <a:t>. </a:t>
            </a:r>
            <a:r>
              <a:rPr lang="ru-RU" sz="2000" dirty="0" err="1"/>
              <a:t>Berkeley</a:t>
            </a:r>
            <a:r>
              <a:rPr lang="ru-RU" sz="2000" dirty="0"/>
              <a:t>: </a:t>
            </a:r>
            <a:r>
              <a:rPr lang="ru-RU" sz="2000" dirty="0" err="1"/>
              <a:t>University</a:t>
            </a:r>
            <a:r>
              <a:rPr lang="ru-RU" sz="2000" dirty="0"/>
              <a:t> </a:t>
            </a:r>
            <a:r>
              <a:rPr lang="ru-RU" sz="2000" dirty="0" err="1" smtClean="0"/>
              <a:t>of</a:t>
            </a:r>
            <a:r>
              <a:rPr lang="en-US" sz="2000" dirty="0"/>
              <a:t> </a:t>
            </a:r>
            <a:r>
              <a:rPr lang="ru-RU" sz="2000" dirty="0" err="1" smtClean="0"/>
              <a:t>California</a:t>
            </a:r>
            <a:r>
              <a:rPr lang="ru-RU" sz="2000" dirty="0" smtClean="0"/>
              <a:t> </a:t>
            </a:r>
            <a:r>
              <a:rPr lang="ru-RU" sz="2000" dirty="0" err="1"/>
              <a:t>Press</a:t>
            </a:r>
            <a:r>
              <a:rPr lang="ru-RU" sz="2000" dirty="0"/>
              <a:t>.</a:t>
            </a:r>
          </a:p>
          <a:p>
            <a:r>
              <a:rPr lang="ru-RU" sz="2000" b="1" dirty="0" err="1"/>
              <a:t>Goodwin</a:t>
            </a:r>
            <a:r>
              <a:rPr lang="ru-RU" sz="2000" b="1" dirty="0"/>
              <a:t>, </a:t>
            </a:r>
            <a:r>
              <a:rPr lang="ru-RU" sz="2000" b="1" dirty="0" err="1"/>
              <a:t>Jeff</a:t>
            </a:r>
            <a:r>
              <a:rPr lang="ru-RU" sz="2000" b="1" dirty="0"/>
              <a:t>. 2001</a:t>
            </a:r>
            <a:r>
              <a:rPr lang="ru-RU" sz="2000" dirty="0"/>
              <a:t>. </a:t>
            </a:r>
            <a:r>
              <a:rPr lang="ru-RU" sz="2000" dirty="0" err="1"/>
              <a:t>No</a:t>
            </a:r>
            <a:r>
              <a:rPr lang="ru-RU" sz="2000" dirty="0"/>
              <a:t> </a:t>
            </a:r>
            <a:r>
              <a:rPr lang="ru-RU" sz="2000" dirty="0" err="1"/>
              <a:t>Other</a:t>
            </a:r>
            <a:r>
              <a:rPr lang="ru-RU" sz="2000" dirty="0"/>
              <a:t> </a:t>
            </a:r>
            <a:r>
              <a:rPr lang="ru-RU" sz="2000" dirty="0" err="1"/>
              <a:t>Way</a:t>
            </a:r>
            <a:r>
              <a:rPr lang="ru-RU" sz="2000" dirty="0"/>
              <a:t> </a:t>
            </a:r>
            <a:r>
              <a:rPr lang="ru-RU" sz="2000" dirty="0" err="1"/>
              <a:t>Out</a:t>
            </a:r>
            <a:r>
              <a:rPr lang="ru-RU" sz="2000" dirty="0"/>
              <a:t>: </a:t>
            </a:r>
            <a:r>
              <a:rPr lang="ru-RU" sz="2000" dirty="0" err="1"/>
              <a:t>States</a:t>
            </a:r>
            <a:r>
              <a:rPr lang="ru-RU" sz="2000" dirty="0"/>
              <a:t> </a:t>
            </a:r>
            <a:r>
              <a:rPr lang="ru-RU" sz="2000" dirty="0" err="1"/>
              <a:t>and</a:t>
            </a:r>
            <a:r>
              <a:rPr lang="ru-RU" sz="2000" dirty="0"/>
              <a:t> </a:t>
            </a:r>
            <a:r>
              <a:rPr lang="ru-RU" sz="2000" dirty="0" err="1"/>
              <a:t>Revolutionary</a:t>
            </a:r>
            <a:r>
              <a:rPr lang="ru-RU" sz="2000" dirty="0"/>
              <a:t> </a:t>
            </a:r>
            <a:r>
              <a:rPr lang="ru-RU" sz="2000" dirty="0" err="1"/>
              <a:t>Movements</a:t>
            </a:r>
            <a:r>
              <a:rPr lang="ru-RU" sz="2000" dirty="0"/>
              <a:t>, 1945–1991. </a:t>
            </a:r>
            <a:r>
              <a:rPr lang="ru-RU" sz="2000" dirty="0" err="1" smtClean="0"/>
              <a:t>Cambridge</a:t>
            </a:r>
            <a:r>
              <a:rPr lang="ru-RU" sz="2000" dirty="0" smtClean="0"/>
              <a:t>,</a:t>
            </a:r>
            <a:r>
              <a:rPr lang="en-US" sz="2000" dirty="0" smtClean="0"/>
              <a:t> </a:t>
            </a:r>
            <a:r>
              <a:rPr lang="ru-RU" sz="2000" dirty="0" smtClean="0"/>
              <a:t>UK</a:t>
            </a:r>
            <a:r>
              <a:rPr lang="ru-RU" sz="2000" dirty="0"/>
              <a:t>: </a:t>
            </a:r>
            <a:r>
              <a:rPr lang="ru-RU" sz="2000" dirty="0" err="1"/>
              <a:t>Cambridge</a:t>
            </a:r>
            <a:r>
              <a:rPr lang="ru-RU" sz="2000" dirty="0"/>
              <a:t> </a:t>
            </a:r>
            <a:r>
              <a:rPr lang="ru-RU" sz="2000" dirty="0" err="1"/>
              <a:t>University</a:t>
            </a:r>
            <a:r>
              <a:rPr lang="ru-RU" sz="2000" dirty="0"/>
              <a:t> </a:t>
            </a:r>
            <a:r>
              <a:rPr lang="ru-RU" sz="2000" dirty="0" err="1"/>
              <a:t>Press</a:t>
            </a:r>
            <a:r>
              <a:rPr lang="ru-RU" sz="2000" dirty="0"/>
              <a:t>.</a:t>
            </a:r>
          </a:p>
          <a:p>
            <a:r>
              <a:rPr lang="ru-RU" sz="2000" dirty="0" err="1"/>
              <a:t>Gregory</a:t>
            </a:r>
            <a:r>
              <a:rPr lang="ru-RU" sz="2000" dirty="0"/>
              <a:t>, </a:t>
            </a:r>
            <a:r>
              <a:rPr lang="ru-RU" sz="2000" dirty="0" err="1"/>
              <a:t>Paul</a:t>
            </a:r>
            <a:r>
              <a:rPr lang="ru-RU" sz="2000" dirty="0"/>
              <a:t> </a:t>
            </a:r>
            <a:r>
              <a:rPr lang="ru-RU" sz="2000" dirty="0" err="1"/>
              <a:t>R</a:t>
            </a:r>
            <a:r>
              <a:rPr lang="ru-RU" sz="2000" dirty="0"/>
              <a:t>. 1994. </a:t>
            </a:r>
            <a:r>
              <a:rPr lang="ru-RU" sz="2000" dirty="0" err="1"/>
              <a:t>Before</a:t>
            </a:r>
            <a:r>
              <a:rPr lang="ru-RU" sz="2000" dirty="0"/>
              <a:t> </a:t>
            </a:r>
            <a:r>
              <a:rPr lang="ru-RU" sz="2000" dirty="0" err="1"/>
              <a:t>Command</a:t>
            </a:r>
            <a:r>
              <a:rPr lang="ru-RU" sz="2000" dirty="0"/>
              <a:t>: </a:t>
            </a:r>
            <a:r>
              <a:rPr lang="ru-RU" sz="2000" dirty="0" err="1"/>
              <a:t>An</a:t>
            </a:r>
            <a:r>
              <a:rPr lang="ru-RU" sz="2000" dirty="0"/>
              <a:t> </a:t>
            </a:r>
            <a:r>
              <a:rPr lang="ru-RU" sz="2000" dirty="0" err="1"/>
              <a:t>Economic</a:t>
            </a:r>
            <a:r>
              <a:rPr lang="ru-RU" sz="2000" dirty="0"/>
              <a:t> </a:t>
            </a:r>
            <a:r>
              <a:rPr lang="ru-RU" sz="2000" dirty="0" err="1"/>
              <a:t>History</a:t>
            </a:r>
            <a:r>
              <a:rPr lang="ru-RU" sz="2000" dirty="0"/>
              <a:t> </a:t>
            </a:r>
            <a:r>
              <a:rPr lang="ru-RU" sz="2000" dirty="0" err="1"/>
              <a:t>of</a:t>
            </a:r>
            <a:r>
              <a:rPr lang="ru-RU" sz="2000" dirty="0"/>
              <a:t> </a:t>
            </a:r>
            <a:r>
              <a:rPr lang="ru-RU" sz="2000" dirty="0" err="1"/>
              <a:t>Russia</a:t>
            </a:r>
            <a:r>
              <a:rPr lang="ru-RU" sz="2000" dirty="0"/>
              <a:t> </a:t>
            </a:r>
            <a:r>
              <a:rPr lang="ru-RU" sz="2000" dirty="0" err="1"/>
              <a:t>from</a:t>
            </a:r>
            <a:r>
              <a:rPr lang="ru-RU" sz="2000" dirty="0"/>
              <a:t> </a:t>
            </a:r>
            <a:r>
              <a:rPr lang="ru-RU" sz="2000" dirty="0" err="1"/>
              <a:t>Emancipation</a:t>
            </a:r>
            <a:r>
              <a:rPr lang="ru-RU" sz="2000" dirty="0"/>
              <a:t> </a:t>
            </a:r>
            <a:r>
              <a:rPr lang="ru-RU" sz="2000" dirty="0" err="1"/>
              <a:t>to</a:t>
            </a:r>
            <a:r>
              <a:rPr lang="ru-RU" sz="2000" dirty="0"/>
              <a:t> </a:t>
            </a:r>
            <a:r>
              <a:rPr lang="ru-RU" sz="2000" dirty="0" err="1"/>
              <a:t>the</a:t>
            </a:r>
            <a:r>
              <a:rPr lang="ru-RU" sz="2000" dirty="0"/>
              <a:t> </a:t>
            </a:r>
            <a:r>
              <a:rPr lang="ru-RU" sz="2000" dirty="0" err="1" smtClean="0"/>
              <a:t>First</a:t>
            </a:r>
            <a:r>
              <a:rPr lang="en-US" sz="2000" dirty="0"/>
              <a:t> </a:t>
            </a:r>
            <a:r>
              <a:rPr lang="ru-RU" sz="2000" dirty="0" err="1" smtClean="0"/>
              <a:t>Year</a:t>
            </a:r>
            <a:r>
              <a:rPr lang="ru-RU" sz="2000" dirty="0" smtClean="0"/>
              <a:t> </a:t>
            </a:r>
            <a:r>
              <a:rPr lang="ru-RU" sz="2000" dirty="0" err="1"/>
              <a:t>Plan</a:t>
            </a:r>
            <a:r>
              <a:rPr lang="ru-RU" sz="2000" dirty="0"/>
              <a:t>. </a:t>
            </a:r>
            <a:r>
              <a:rPr lang="ru-RU" sz="2000" dirty="0" err="1"/>
              <a:t>Princeton</a:t>
            </a:r>
            <a:r>
              <a:rPr lang="ru-RU" sz="2000" dirty="0"/>
              <a:t>, NJ: </a:t>
            </a:r>
            <a:r>
              <a:rPr lang="ru-RU" sz="2000" dirty="0" err="1"/>
              <a:t>Princeton</a:t>
            </a:r>
            <a:r>
              <a:rPr lang="ru-RU" sz="2000" dirty="0"/>
              <a:t> </a:t>
            </a:r>
            <a:r>
              <a:rPr lang="ru-RU" sz="2000" dirty="0" err="1"/>
              <a:t>University</a:t>
            </a:r>
            <a:r>
              <a:rPr lang="ru-RU" sz="2000" dirty="0"/>
              <a:t> </a:t>
            </a:r>
            <a:r>
              <a:rPr lang="ru-RU" sz="2000" dirty="0" err="1"/>
              <a:t>Press</a:t>
            </a:r>
            <a:r>
              <a:rPr lang="ru-RU" sz="2000" dirty="0"/>
              <a:t>.</a:t>
            </a:r>
          </a:p>
          <a:p>
            <a:pPr marL="0" indent="0">
              <a:buNone/>
            </a:pPr>
            <a:endParaRPr lang="ru-RU" sz="2000" dirty="0"/>
          </a:p>
        </p:txBody>
      </p:sp>
    </p:spTree>
    <p:extLst>
      <p:ext uri="{BB962C8B-B14F-4D97-AF65-F5344CB8AC3E}">
        <p14:creationId xmlns:p14="http://schemas.microsoft.com/office/powerpoint/2010/main" xmlns="" val="408903165"/>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105103"/>
            <a:ext cx="10515600" cy="367863"/>
          </a:xfrm>
        </p:spPr>
        <p:txBody>
          <a:bodyPr/>
          <a:lstStyle/>
          <a:p>
            <a:endParaRPr lang="ru-RU"/>
          </a:p>
        </p:txBody>
      </p:sp>
      <p:sp>
        <p:nvSpPr>
          <p:cNvPr id="3" name="Объект 2"/>
          <p:cNvSpPr>
            <a:spLocks noGrp="1"/>
          </p:cNvSpPr>
          <p:nvPr>
            <p:ph idx="1"/>
          </p:nvPr>
        </p:nvSpPr>
        <p:spPr>
          <a:xfrm>
            <a:off x="462455" y="472967"/>
            <a:ext cx="11183007" cy="6138040"/>
          </a:xfrm>
        </p:spPr>
        <p:txBody>
          <a:bodyPr/>
          <a:lstStyle/>
          <a:p>
            <a:r>
              <a:rPr lang="ru-RU" sz="2000" dirty="0" err="1"/>
              <a:t>Holquist</a:t>
            </a:r>
            <a:r>
              <a:rPr lang="ru-RU" sz="2000" dirty="0"/>
              <a:t>, </a:t>
            </a:r>
            <a:r>
              <a:rPr lang="ru-RU" sz="2000" dirty="0" err="1"/>
              <a:t>Peter</a:t>
            </a:r>
            <a:r>
              <a:rPr lang="ru-RU" sz="2000" dirty="0"/>
              <a:t>. 2002. </a:t>
            </a:r>
            <a:r>
              <a:rPr lang="ru-RU" sz="2000" dirty="0" err="1"/>
              <a:t>Making</a:t>
            </a:r>
            <a:r>
              <a:rPr lang="ru-RU" sz="2000" dirty="0"/>
              <a:t> </a:t>
            </a:r>
            <a:r>
              <a:rPr lang="ru-RU" sz="2000" dirty="0" err="1"/>
              <a:t>War</a:t>
            </a:r>
            <a:r>
              <a:rPr lang="ru-RU" sz="2000" dirty="0"/>
              <a:t>, </a:t>
            </a:r>
            <a:r>
              <a:rPr lang="ru-RU" sz="2000" dirty="0" err="1"/>
              <a:t>Forging</a:t>
            </a:r>
            <a:r>
              <a:rPr lang="ru-RU" sz="2000" dirty="0"/>
              <a:t> </a:t>
            </a:r>
            <a:r>
              <a:rPr lang="ru-RU" sz="2000" dirty="0" err="1"/>
              <a:t>Revolution</a:t>
            </a:r>
            <a:r>
              <a:rPr lang="ru-RU" sz="2000" dirty="0"/>
              <a:t>: </a:t>
            </a:r>
            <a:r>
              <a:rPr lang="ru-RU" sz="2000" dirty="0" err="1"/>
              <a:t>Russia’s</a:t>
            </a:r>
            <a:r>
              <a:rPr lang="ru-RU" sz="2000" dirty="0"/>
              <a:t> </a:t>
            </a:r>
            <a:r>
              <a:rPr lang="ru-RU" sz="2000" dirty="0" err="1"/>
              <a:t>Continuum</a:t>
            </a:r>
            <a:r>
              <a:rPr lang="ru-RU" sz="2000" dirty="0"/>
              <a:t> </a:t>
            </a:r>
            <a:r>
              <a:rPr lang="ru-RU" sz="2000" dirty="0" err="1"/>
              <a:t>of</a:t>
            </a:r>
            <a:r>
              <a:rPr lang="ru-RU" sz="2000" dirty="0"/>
              <a:t> </a:t>
            </a:r>
            <a:r>
              <a:rPr lang="ru-RU" sz="2000" dirty="0" err="1"/>
              <a:t>Crisis</a:t>
            </a:r>
            <a:r>
              <a:rPr lang="ru-RU" sz="2000" dirty="0"/>
              <a:t>, 1914–1921. </a:t>
            </a:r>
            <a:r>
              <a:rPr lang="ru-RU" sz="2000" dirty="0" err="1" smtClean="0"/>
              <a:t>Cambridge</a:t>
            </a:r>
            <a:r>
              <a:rPr lang="ru-RU" sz="2000" dirty="0" smtClean="0"/>
              <a:t>,</a:t>
            </a:r>
            <a:r>
              <a:rPr lang="en-US" sz="2000" dirty="0" smtClean="0"/>
              <a:t> </a:t>
            </a:r>
            <a:r>
              <a:rPr lang="ru-RU" sz="2000" dirty="0" smtClean="0"/>
              <a:t>MA</a:t>
            </a:r>
            <a:r>
              <a:rPr lang="ru-RU" sz="2000" dirty="0"/>
              <a:t>: </a:t>
            </a:r>
            <a:r>
              <a:rPr lang="ru-RU" sz="2000" dirty="0" err="1"/>
              <a:t>Harvard</a:t>
            </a:r>
            <a:r>
              <a:rPr lang="ru-RU" sz="2000" dirty="0"/>
              <a:t> </a:t>
            </a:r>
            <a:r>
              <a:rPr lang="ru-RU" sz="2000" dirty="0" err="1"/>
              <a:t>University</a:t>
            </a:r>
            <a:r>
              <a:rPr lang="ru-RU" sz="2000" dirty="0"/>
              <a:t> </a:t>
            </a:r>
            <a:r>
              <a:rPr lang="ru-RU" sz="2000" dirty="0" err="1"/>
              <a:t>Press</a:t>
            </a:r>
            <a:r>
              <a:rPr lang="ru-RU" sz="2000" dirty="0"/>
              <a:t>.</a:t>
            </a:r>
          </a:p>
          <a:p>
            <a:r>
              <a:rPr lang="ru-RU" sz="2000" b="1" dirty="0" err="1"/>
              <a:t>Kalyvas</a:t>
            </a:r>
            <a:r>
              <a:rPr lang="ru-RU" sz="2000" b="1" dirty="0"/>
              <a:t>, </a:t>
            </a:r>
            <a:r>
              <a:rPr lang="ru-RU" sz="2000" b="1" dirty="0" err="1"/>
              <a:t>Stathis</a:t>
            </a:r>
            <a:r>
              <a:rPr lang="ru-RU" sz="2000" b="1" dirty="0"/>
              <a:t> </a:t>
            </a:r>
            <a:r>
              <a:rPr lang="ru-RU" sz="2000" b="1" dirty="0" err="1"/>
              <a:t>N</a:t>
            </a:r>
            <a:r>
              <a:rPr lang="ru-RU" sz="2000" b="1" dirty="0"/>
              <a:t>. 2008</a:t>
            </a:r>
            <a:r>
              <a:rPr lang="ru-RU" sz="2000" dirty="0"/>
              <a:t>. </a:t>
            </a:r>
            <a:r>
              <a:rPr lang="ru-RU" sz="2000" dirty="0" err="1"/>
              <a:t>The</a:t>
            </a:r>
            <a:r>
              <a:rPr lang="ru-RU" sz="2000" dirty="0"/>
              <a:t> </a:t>
            </a:r>
            <a:r>
              <a:rPr lang="ru-RU" sz="2000" dirty="0" err="1"/>
              <a:t>Logic</a:t>
            </a:r>
            <a:r>
              <a:rPr lang="ru-RU" sz="2000" dirty="0"/>
              <a:t> </a:t>
            </a:r>
            <a:r>
              <a:rPr lang="ru-RU" sz="2000" dirty="0" err="1"/>
              <a:t>of</a:t>
            </a:r>
            <a:r>
              <a:rPr lang="ru-RU" sz="2000" dirty="0"/>
              <a:t> </a:t>
            </a:r>
            <a:r>
              <a:rPr lang="ru-RU" sz="2000" dirty="0" err="1"/>
              <a:t>Violence</a:t>
            </a:r>
            <a:r>
              <a:rPr lang="ru-RU" sz="2000" dirty="0"/>
              <a:t> </a:t>
            </a:r>
            <a:r>
              <a:rPr lang="ru-RU" sz="2000" dirty="0" err="1"/>
              <a:t>in</a:t>
            </a:r>
            <a:r>
              <a:rPr lang="ru-RU" sz="2000" dirty="0"/>
              <a:t> </a:t>
            </a:r>
            <a:r>
              <a:rPr lang="ru-RU" sz="2000" dirty="0" err="1"/>
              <a:t>Civil</a:t>
            </a:r>
            <a:r>
              <a:rPr lang="ru-RU" sz="2000" dirty="0"/>
              <a:t> </a:t>
            </a:r>
            <a:r>
              <a:rPr lang="ru-RU" sz="2000" dirty="0" err="1"/>
              <a:t>War</a:t>
            </a:r>
            <a:r>
              <a:rPr lang="ru-RU" sz="2000" dirty="0"/>
              <a:t>. </a:t>
            </a:r>
            <a:r>
              <a:rPr lang="ru-RU" sz="2000" dirty="0" err="1"/>
              <a:t>Cambridge</a:t>
            </a:r>
            <a:r>
              <a:rPr lang="ru-RU" sz="2000" dirty="0"/>
              <a:t>, UK: </a:t>
            </a:r>
            <a:r>
              <a:rPr lang="ru-RU" sz="2000" dirty="0" err="1"/>
              <a:t>Cambridge</a:t>
            </a:r>
            <a:r>
              <a:rPr lang="ru-RU" sz="2000" dirty="0"/>
              <a:t> </a:t>
            </a:r>
            <a:r>
              <a:rPr lang="ru-RU" sz="2000" dirty="0" err="1" smtClean="0"/>
              <a:t>University</a:t>
            </a:r>
            <a:r>
              <a:rPr lang="en-US" sz="2000" dirty="0"/>
              <a:t> </a:t>
            </a:r>
            <a:r>
              <a:rPr lang="ru-RU" sz="2000" dirty="0" err="1" smtClean="0"/>
              <a:t>Press</a:t>
            </a:r>
            <a:r>
              <a:rPr lang="ru-RU" sz="2000" dirty="0"/>
              <a:t>.</a:t>
            </a:r>
          </a:p>
          <a:p>
            <a:r>
              <a:rPr lang="ru-RU" sz="2000" dirty="0" err="1"/>
              <a:t>Kara-Murza</a:t>
            </a:r>
            <a:r>
              <a:rPr lang="ru-RU" sz="2000" dirty="0"/>
              <a:t>, </a:t>
            </a:r>
            <a:r>
              <a:rPr lang="ru-RU" sz="2000" dirty="0" err="1"/>
              <a:t>S</a:t>
            </a:r>
            <a:r>
              <a:rPr lang="ru-RU" sz="2000" dirty="0"/>
              <a:t>. 2003. </a:t>
            </a:r>
            <a:r>
              <a:rPr lang="ru-RU" sz="2000" dirty="0" err="1"/>
              <a:t>Grazhdanskaya</a:t>
            </a:r>
            <a:r>
              <a:rPr lang="ru-RU" sz="2000" dirty="0"/>
              <a:t> </a:t>
            </a:r>
            <a:r>
              <a:rPr lang="ru-RU" sz="2000" dirty="0" err="1"/>
              <a:t>voina</a:t>
            </a:r>
            <a:r>
              <a:rPr lang="ru-RU" sz="2000" dirty="0"/>
              <a:t>: 1918–1921. </a:t>
            </a:r>
            <a:r>
              <a:rPr lang="ru-RU" sz="2000" dirty="0" err="1"/>
              <a:t>Moscow</a:t>
            </a:r>
            <a:r>
              <a:rPr lang="ru-RU" sz="2000" dirty="0"/>
              <a:t>, </a:t>
            </a:r>
            <a:r>
              <a:rPr lang="ru-RU" sz="2000" dirty="0" err="1"/>
              <a:t>Russia</a:t>
            </a:r>
            <a:r>
              <a:rPr lang="ru-RU" sz="2000" dirty="0"/>
              <a:t>: </a:t>
            </a:r>
            <a:r>
              <a:rPr lang="ru-RU" sz="2000" dirty="0" err="1"/>
              <a:t>Algoritm</a:t>
            </a:r>
            <a:r>
              <a:rPr lang="ru-RU" sz="2000" dirty="0"/>
              <a:t>.</a:t>
            </a:r>
          </a:p>
          <a:p>
            <a:r>
              <a:rPr lang="ru-RU" sz="2000" dirty="0"/>
              <a:t> </a:t>
            </a:r>
            <a:r>
              <a:rPr lang="ru-RU" sz="2000" b="1" dirty="0" err="1" smtClean="0"/>
              <a:t>Kolko</a:t>
            </a:r>
            <a:r>
              <a:rPr lang="ru-RU" sz="2000" b="1" dirty="0"/>
              <a:t>, </a:t>
            </a:r>
            <a:r>
              <a:rPr lang="ru-RU" sz="2000" b="1" dirty="0" err="1"/>
              <a:t>Gabriel</a:t>
            </a:r>
            <a:r>
              <a:rPr lang="ru-RU" sz="2000" b="1" dirty="0"/>
              <a:t>. 1994</a:t>
            </a:r>
            <a:r>
              <a:rPr lang="ru-RU" sz="2000" dirty="0"/>
              <a:t>. </a:t>
            </a:r>
            <a:r>
              <a:rPr lang="ru-RU" sz="2000" dirty="0" err="1"/>
              <a:t>Century</a:t>
            </a:r>
            <a:r>
              <a:rPr lang="ru-RU" sz="2000" dirty="0"/>
              <a:t> </a:t>
            </a:r>
            <a:r>
              <a:rPr lang="ru-RU" sz="2000" dirty="0" err="1"/>
              <a:t>of</a:t>
            </a:r>
            <a:r>
              <a:rPr lang="ru-RU" sz="2000" dirty="0"/>
              <a:t> </a:t>
            </a:r>
            <a:r>
              <a:rPr lang="ru-RU" sz="2000" dirty="0" err="1"/>
              <a:t>War</a:t>
            </a:r>
            <a:r>
              <a:rPr lang="ru-RU" sz="2000" dirty="0"/>
              <a:t>: </a:t>
            </a:r>
            <a:r>
              <a:rPr lang="ru-RU" sz="2000" dirty="0" err="1"/>
              <a:t>Politics</a:t>
            </a:r>
            <a:r>
              <a:rPr lang="ru-RU" sz="2000" dirty="0"/>
              <a:t>, </a:t>
            </a:r>
            <a:r>
              <a:rPr lang="ru-RU" sz="2000" dirty="0" err="1"/>
              <a:t>Conflict</a:t>
            </a:r>
            <a:r>
              <a:rPr lang="ru-RU" sz="2000" dirty="0"/>
              <a:t>, </a:t>
            </a:r>
            <a:r>
              <a:rPr lang="ru-RU" sz="2000" dirty="0" err="1"/>
              <a:t>and</a:t>
            </a:r>
            <a:r>
              <a:rPr lang="ru-RU" sz="2000" dirty="0"/>
              <a:t> </a:t>
            </a:r>
            <a:r>
              <a:rPr lang="ru-RU" sz="2000" dirty="0" err="1"/>
              <a:t>Society</a:t>
            </a:r>
            <a:r>
              <a:rPr lang="ru-RU" sz="2000" dirty="0"/>
              <a:t> </a:t>
            </a:r>
            <a:r>
              <a:rPr lang="ru-RU" sz="2000" dirty="0" err="1"/>
              <a:t>Since</a:t>
            </a:r>
            <a:r>
              <a:rPr lang="ru-RU" sz="2000" dirty="0"/>
              <a:t> 1914. </a:t>
            </a:r>
            <a:r>
              <a:rPr lang="ru-RU" sz="2000" dirty="0" err="1"/>
              <a:t>New</a:t>
            </a:r>
            <a:r>
              <a:rPr lang="ru-RU" sz="2000" dirty="0"/>
              <a:t> </a:t>
            </a:r>
            <a:r>
              <a:rPr lang="ru-RU" sz="2000" dirty="0" err="1"/>
              <a:t>York</a:t>
            </a:r>
            <a:r>
              <a:rPr lang="ru-RU" sz="2000" dirty="0"/>
              <a:t>: </a:t>
            </a:r>
            <a:r>
              <a:rPr lang="ru-RU" sz="2000" dirty="0" err="1"/>
              <a:t>New</a:t>
            </a:r>
            <a:r>
              <a:rPr lang="ru-RU" sz="2000" dirty="0"/>
              <a:t> </a:t>
            </a:r>
            <a:r>
              <a:rPr lang="ru-RU" sz="2000" dirty="0" err="1"/>
              <a:t>Press</a:t>
            </a:r>
            <a:r>
              <a:rPr lang="ru-RU" sz="2000" dirty="0"/>
              <a:t>.</a:t>
            </a:r>
          </a:p>
          <a:p>
            <a:r>
              <a:rPr lang="ru-RU" sz="2000" dirty="0" err="1"/>
              <a:t>Kolonitskii</a:t>
            </a:r>
            <a:r>
              <a:rPr lang="ru-RU" sz="2000" dirty="0"/>
              <a:t>, </a:t>
            </a:r>
            <a:r>
              <a:rPr lang="ru-RU" sz="2000" dirty="0" err="1"/>
              <a:t>Boris</a:t>
            </a:r>
            <a:r>
              <a:rPr lang="ru-RU" sz="2000" dirty="0"/>
              <a:t> </a:t>
            </a:r>
            <a:r>
              <a:rPr lang="ru-RU" sz="2000" dirty="0" err="1"/>
              <a:t>I</a:t>
            </a:r>
            <a:r>
              <a:rPr lang="ru-RU" sz="2000" dirty="0"/>
              <a:t>. 2004. “‘</a:t>
            </a:r>
            <a:r>
              <a:rPr lang="ru-RU" sz="2000" dirty="0" err="1"/>
              <a:t>Democracy</a:t>
            </a:r>
            <a:r>
              <a:rPr lang="ru-RU" sz="2000" dirty="0"/>
              <a:t>’ </a:t>
            </a:r>
            <a:r>
              <a:rPr lang="ru-RU" sz="2000" dirty="0" err="1"/>
              <a:t>in</a:t>
            </a:r>
            <a:r>
              <a:rPr lang="ru-RU" sz="2000" dirty="0"/>
              <a:t> </a:t>
            </a:r>
            <a:r>
              <a:rPr lang="ru-RU" sz="2000" dirty="0" err="1"/>
              <a:t>the</a:t>
            </a:r>
            <a:r>
              <a:rPr lang="ru-RU" sz="2000" dirty="0"/>
              <a:t> </a:t>
            </a:r>
            <a:r>
              <a:rPr lang="ru-RU" sz="2000" dirty="0" err="1"/>
              <a:t>Political</a:t>
            </a:r>
            <a:r>
              <a:rPr lang="ru-RU" sz="2000" dirty="0"/>
              <a:t> </a:t>
            </a:r>
            <a:r>
              <a:rPr lang="ru-RU" sz="2000" dirty="0" err="1"/>
              <a:t>Consciousness</a:t>
            </a:r>
            <a:r>
              <a:rPr lang="ru-RU" sz="2000" dirty="0"/>
              <a:t> </a:t>
            </a:r>
            <a:r>
              <a:rPr lang="ru-RU" sz="2000" dirty="0" err="1"/>
              <a:t>of</a:t>
            </a:r>
            <a:r>
              <a:rPr lang="ru-RU" sz="2000" dirty="0"/>
              <a:t> </a:t>
            </a:r>
            <a:r>
              <a:rPr lang="ru-RU" sz="2000" dirty="0" err="1"/>
              <a:t>the</a:t>
            </a:r>
            <a:r>
              <a:rPr lang="ru-RU" sz="2000" dirty="0"/>
              <a:t> </a:t>
            </a:r>
            <a:r>
              <a:rPr lang="ru-RU" sz="2000" dirty="0" err="1"/>
              <a:t>February</a:t>
            </a:r>
            <a:r>
              <a:rPr lang="ru-RU" sz="2000" dirty="0"/>
              <a:t> </a:t>
            </a:r>
            <a:r>
              <a:rPr lang="ru-RU" sz="2000" dirty="0" err="1"/>
              <a:t>Revolution</a:t>
            </a:r>
            <a:r>
              <a:rPr lang="ru-RU" sz="2000" dirty="0"/>
              <a:t>.” </a:t>
            </a:r>
            <a:r>
              <a:rPr lang="ru-RU" sz="2000" dirty="0" err="1" smtClean="0"/>
              <a:t>In</a:t>
            </a:r>
            <a:r>
              <a:rPr lang="en-US" sz="2000" dirty="0"/>
              <a:t> </a:t>
            </a:r>
            <a:r>
              <a:rPr lang="ru-RU" sz="2000" dirty="0" err="1" smtClean="0"/>
              <a:t>Rex</a:t>
            </a:r>
            <a:r>
              <a:rPr lang="ru-RU" sz="2000" dirty="0" smtClean="0"/>
              <a:t> </a:t>
            </a:r>
            <a:r>
              <a:rPr lang="ru-RU" sz="2000" dirty="0" err="1"/>
              <a:t>Wade</a:t>
            </a:r>
            <a:r>
              <a:rPr lang="ru-RU" sz="2000" dirty="0"/>
              <a:t> (</a:t>
            </a:r>
            <a:r>
              <a:rPr lang="ru-RU" sz="2000" dirty="0" err="1"/>
              <a:t>ed</a:t>
            </a:r>
            <a:r>
              <a:rPr lang="ru-RU" sz="2000" dirty="0"/>
              <a:t>.), </a:t>
            </a:r>
            <a:r>
              <a:rPr lang="ru-RU" sz="2000" dirty="0" err="1"/>
              <a:t>Revolutionary</a:t>
            </a:r>
            <a:r>
              <a:rPr lang="ru-RU" sz="2000" dirty="0"/>
              <a:t> </a:t>
            </a:r>
            <a:r>
              <a:rPr lang="ru-RU" sz="2000" dirty="0" err="1"/>
              <a:t>Russia</a:t>
            </a:r>
            <a:r>
              <a:rPr lang="ru-RU" sz="2000" dirty="0"/>
              <a:t>: </a:t>
            </a:r>
            <a:r>
              <a:rPr lang="ru-RU" sz="2000" dirty="0" err="1"/>
              <a:t>New</a:t>
            </a:r>
            <a:r>
              <a:rPr lang="ru-RU" sz="2000" dirty="0"/>
              <a:t> </a:t>
            </a:r>
            <a:r>
              <a:rPr lang="ru-RU" sz="2000" dirty="0" err="1"/>
              <a:t>Approaches</a:t>
            </a:r>
            <a:r>
              <a:rPr lang="ru-RU" sz="2000" dirty="0"/>
              <a:t>: </a:t>
            </a:r>
            <a:r>
              <a:rPr lang="ru-RU" sz="2000" dirty="0" err="1"/>
              <a:t>pp</a:t>
            </a:r>
            <a:r>
              <a:rPr lang="ru-RU" sz="2000" dirty="0"/>
              <a:t>. 75–89. </a:t>
            </a:r>
            <a:r>
              <a:rPr lang="ru-RU" sz="2000" dirty="0" err="1"/>
              <a:t>New</a:t>
            </a:r>
            <a:r>
              <a:rPr lang="ru-RU" sz="2000" dirty="0"/>
              <a:t> </a:t>
            </a:r>
            <a:r>
              <a:rPr lang="ru-RU" sz="2000" dirty="0" err="1"/>
              <a:t>York</a:t>
            </a:r>
            <a:r>
              <a:rPr lang="ru-RU" sz="2000" dirty="0"/>
              <a:t>: </a:t>
            </a:r>
            <a:r>
              <a:rPr lang="ru-RU" sz="2000" dirty="0" err="1"/>
              <a:t>Routledge</a:t>
            </a:r>
            <a:r>
              <a:rPr lang="ru-RU" sz="2000" dirty="0"/>
              <a:t>.</a:t>
            </a:r>
          </a:p>
          <a:p>
            <a:r>
              <a:rPr lang="ru-RU" sz="2000" dirty="0" err="1"/>
              <a:t>Kondrashin</a:t>
            </a:r>
            <a:r>
              <a:rPr lang="ru-RU" sz="2000" dirty="0"/>
              <a:t>, </a:t>
            </a:r>
            <a:r>
              <a:rPr lang="ru-RU" sz="2000" dirty="0" err="1"/>
              <a:t>Vladimir</a:t>
            </a:r>
            <a:r>
              <a:rPr lang="ru-RU" sz="2000" dirty="0"/>
              <a:t>. 2009. </a:t>
            </a:r>
            <a:r>
              <a:rPr lang="ru-RU" sz="2000" dirty="0" err="1"/>
              <a:t>Krest’ianstvo</a:t>
            </a:r>
            <a:r>
              <a:rPr lang="ru-RU" sz="2000" dirty="0"/>
              <a:t> </a:t>
            </a:r>
            <a:r>
              <a:rPr lang="ru-RU" sz="2000" dirty="0" err="1"/>
              <a:t>Rossii</a:t>
            </a:r>
            <a:r>
              <a:rPr lang="ru-RU" sz="2000" dirty="0"/>
              <a:t> </a:t>
            </a:r>
            <a:r>
              <a:rPr lang="ru-RU" sz="2000" dirty="0" err="1"/>
              <a:t>v</a:t>
            </a:r>
            <a:r>
              <a:rPr lang="ru-RU" sz="2000" dirty="0"/>
              <a:t> </a:t>
            </a:r>
            <a:r>
              <a:rPr lang="ru-RU" sz="2000" dirty="0" err="1"/>
              <a:t>Grazhdanskoi</a:t>
            </a:r>
            <a:r>
              <a:rPr lang="ru-RU" sz="2000" dirty="0"/>
              <a:t> </a:t>
            </a:r>
            <a:r>
              <a:rPr lang="ru-RU" sz="2000" dirty="0" err="1"/>
              <a:t>voine</a:t>
            </a:r>
            <a:r>
              <a:rPr lang="ru-RU" sz="2000" dirty="0"/>
              <a:t>. </a:t>
            </a:r>
            <a:r>
              <a:rPr lang="ru-RU" sz="2000" dirty="0" err="1"/>
              <a:t>Moscow</a:t>
            </a:r>
            <a:r>
              <a:rPr lang="ru-RU" sz="2000" dirty="0"/>
              <a:t>, </a:t>
            </a:r>
            <a:r>
              <a:rPr lang="ru-RU" sz="2000" dirty="0" err="1"/>
              <a:t>Russia</a:t>
            </a:r>
            <a:r>
              <a:rPr lang="ru-RU" sz="2000" dirty="0"/>
              <a:t>: ROSSPEN.</a:t>
            </a:r>
          </a:p>
          <a:p>
            <a:r>
              <a:rPr lang="ru-RU" sz="2000" dirty="0" err="1"/>
              <a:t>Kovalchenko</a:t>
            </a:r>
            <a:r>
              <a:rPr lang="ru-RU" sz="2000" dirty="0"/>
              <a:t>, </a:t>
            </a:r>
            <a:r>
              <a:rPr lang="ru-RU" sz="2000" dirty="0" err="1"/>
              <a:t>I</a:t>
            </a:r>
            <a:r>
              <a:rPr lang="ru-RU" sz="2000" dirty="0"/>
              <a:t>., ‘</a:t>
            </a:r>
            <a:r>
              <a:rPr lang="ru-RU" sz="2000" dirty="0" err="1"/>
              <a:t>Stolypinskaya</a:t>
            </a:r>
            <a:r>
              <a:rPr lang="ru-RU" sz="2000" dirty="0"/>
              <a:t> </a:t>
            </a:r>
            <a:r>
              <a:rPr lang="ru-RU" sz="2000" dirty="0" err="1"/>
              <a:t>agrarnaya</a:t>
            </a:r>
            <a:r>
              <a:rPr lang="ru-RU" sz="2000" dirty="0"/>
              <a:t> </a:t>
            </a:r>
            <a:r>
              <a:rPr lang="ru-RU" sz="2000" dirty="0" err="1"/>
              <a:t>reforma</a:t>
            </a:r>
            <a:r>
              <a:rPr lang="ru-RU" sz="2000" dirty="0"/>
              <a:t> (</a:t>
            </a:r>
            <a:r>
              <a:rPr lang="ru-RU" sz="2000" dirty="0" err="1"/>
              <a:t>mify</a:t>
            </a:r>
            <a:r>
              <a:rPr lang="ru-RU" sz="2000" dirty="0"/>
              <a:t> </a:t>
            </a:r>
            <a:r>
              <a:rPr lang="ru-RU" sz="2000" dirty="0" err="1"/>
              <a:t>i</a:t>
            </a:r>
            <a:r>
              <a:rPr lang="ru-RU" sz="2000" dirty="0"/>
              <a:t> </a:t>
            </a:r>
            <a:r>
              <a:rPr lang="ru-RU" sz="2000" dirty="0" err="1"/>
              <a:t>real'nost</a:t>
            </a:r>
            <a:r>
              <a:rPr lang="ru-RU" sz="2000" dirty="0"/>
              <a:t>')’, </a:t>
            </a:r>
            <a:r>
              <a:rPr lang="ru-RU" sz="2000" i="1" dirty="0" err="1"/>
              <a:t>Istoriya</a:t>
            </a:r>
            <a:r>
              <a:rPr lang="ru-RU" sz="2000" i="1" dirty="0"/>
              <a:t> SSSR</a:t>
            </a:r>
            <a:r>
              <a:rPr lang="ru-RU" sz="2000" dirty="0"/>
              <a:t>, №2, (1991), </a:t>
            </a:r>
            <a:r>
              <a:rPr lang="ru-RU" sz="2000" dirty="0" err="1"/>
              <a:t>pp</a:t>
            </a:r>
            <a:r>
              <a:rPr lang="ru-RU" sz="2000" dirty="0"/>
              <a:t>. 52—72.</a:t>
            </a:r>
          </a:p>
          <a:p>
            <a:r>
              <a:rPr lang="ru-RU" sz="2000" dirty="0" err="1"/>
              <a:t>Lonergan</a:t>
            </a:r>
            <a:r>
              <a:rPr lang="ru-RU" sz="2000" dirty="0"/>
              <a:t>, </a:t>
            </a:r>
            <a:r>
              <a:rPr lang="ru-RU" sz="2000" dirty="0" err="1"/>
              <a:t>Gayle</a:t>
            </a:r>
            <a:r>
              <a:rPr lang="ru-RU" sz="2000" dirty="0"/>
              <a:t>. 2008. “</a:t>
            </a:r>
            <a:r>
              <a:rPr lang="ru-RU" sz="2000" dirty="0" err="1"/>
              <a:t>Resistance</a:t>
            </a:r>
            <a:r>
              <a:rPr lang="ru-RU" sz="2000" dirty="0"/>
              <a:t>, </a:t>
            </a:r>
            <a:r>
              <a:rPr lang="ru-RU" sz="2000" dirty="0" err="1"/>
              <a:t>Support</a:t>
            </a:r>
            <a:r>
              <a:rPr lang="ru-RU" sz="2000" dirty="0"/>
              <a:t> </a:t>
            </a:r>
            <a:r>
              <a:rPr lang="ru-RU" sz="2000" dirty="0" err="1"/>
              <a:t>and</a:t>
            </a:r>
            <a:r>
              <a:rPr lang="ru-RU" sz="2000" dirty="0"/>
              <a:t> </a:t>
            </a:r>
            <a:r>
              <a:rPr lang="ru-RU" sz="2000" dirty="0" err="1"/>
              <a:t>the</a:t>
            </a:r>
            <a:r>
              <a:rPr lang="ru-RU" sz="2000" dirty="0"/>
              <a:t> </a:t>
            </a:r>
            <a:r>
              <a:rPr lang="ru-RU" sz="2000" dirty="0" err="1"/>
              <a:t>Changing</a:t>
            </a:r>
            <a:r>
              <a:rPr lang="ru-RU" sz="2000" dirty="0"/>
              <a:t> </a:t>
            </a:r>
            <a:r>
              <a:rPr lang="ru-RU" sz="2000" dirty="0" err="1"/>
              <a:t>Dynamics</a:t>
            </a:r>
            <a:r>
              <a:rPr lang="ru-RU" sz="2000" dirty="0"/>
              <a:t> </a:t>
            </a:r>
            <a:r>
              <a:rPr lang="ru-RU" sz="2000" dirty="0" err="1"/>
              <a:t>of</a:t>
            </a:r>
            <a:r>
              <a:rPr lang="ru-RU" sz="2000" dirty="0"/>
              <a:t> </a:t>
            </a:r>
            <a:r>
              <a:rPr lang="ru-RU" sz="2000" dirty="0" err="1"/>
              <a:t>the</a:t>
            </a:r>
            <a:r>
              <a:rPr lang="ru-RU" sz="2000" dirty="0"/>
              <a:t> </a:t>
            </a:r>
            <a:r>
              <a:rPr lang="ru-RU" sz="2000" dirty="0" err="1"/>
              <a:t>Village</a:t>
            </a:r>
            <a:r>
              <a:rPr lang="ru-RU" sz="2000" dirty="0"/>
              <a:t> </a:t>
            </a:r>
            <a:r>
              <a:rPr lang="ru-RU" sz="2000" dirty="0" err="1"/>
              <a:t>in</a:t>
            </a:r>
            <a:r>
              <a:rPr lang="ru-RU" sz="2000" dirty="0"/>
              <a:t> </a:t>
            </a:r>
            <a:r>
              <a:rPr lang="ru-RU" sz="2000" dirty="0" err="1" smtClean="0"/>
              <a:t>Kolchakia</a:t>
            </a:r>
            <a:r>
              <a:rPr lang="en-US" sz="2000" dirty="0"/>
              <a:t> </a:t>
            </a:r>
            <a:r>
              <a:rPr lang="ru-RU" sz="2000" dirty="0" err="1" smtClean="0"/>
              <a:t>During</a:t>
            </a:r>
            <a:r>
              <a:rPr lang="ru-RU" sz="2000" dirty="0" smtClean="0"/>
              <a:t> </a:t>
            </a:r>
            <a:r>
              <a:rPr lang="ru-RU" sz="2000" dirty="0" err="1"/>
              <a:t>the</a:t>
            </a:r>
            <a:r>
              <a:rPr lang="ru-RU" sz="2000" dirty="0"/>
              <a:t> </a:t>
            </a:r>
            <a:r>
              <a:rPr lang="ru-RU" sz="2000" dirty="0" err="1"/>
              <a:t>Russian</a:t>
            </a:r>
            <a:r>
              <a:rPr lang="ru-RU" sz="2000" dirty="0"/>
              <a:t> </a:t>
            </a:r>
            <a:r>
              <a:rPr lang="ru-RU" sz="2000" dirty="0" err="1"/>
              <a:t>Civil</a:t>
            </a:r>
            <a:r>
              <a:rPr lang="ru-RU" sz="2000" dirty="0"/>
              <a:t> </a:t>
            </a:r>
            <a:r>
              <a:rPr lang="ru-RU" sz="2000" dirty="0" err="1"/>
              <a:t>War</a:t>
            </a:r>
            <a:r>
              <a:rPr lang="ru-RU" sz="2000" dirty="0"/>
              <a:t>.” </a:t>
            </a:r>
            <a:r>
              <a:rPr lang="ru-RU" sz="2000" dirty="0" err="1"/>
              <a:t>Revolutionary</a:t>
            </a:r>
            <a:r>
              <a:rPr lang="ru-RU" sz="2000" dirty="0"/>
              <a:t> </a:t>
            </a:r>
            <a:r>
              <a:rPr lang="ru-RU" sz="2000" dirty="0" err="1"/>
              <a:t>Russia</a:t>
            </a:r>
            <a:r>
              <a:rPr lang="ru-RU" sz="2000" dirty="0"/>
              <a:t> 21: 1: 57–72.</a:t>
            </a:r>
          </a:p>
          <a:p>
            <a:r>
              <a:rPr lang="ru-RU" sz="2000" dirty="0"/>
              <a:t> </a:t>
            </a:r>
            <a:r>
              <a:rPr lang="ru-RU" sz="2000" b="1" dirty="0" err="1" smtClean="0"/>
              <a:t>Mann</a:t>
            </a:r>
            <a:r>
              <a:rPr lang="ru-RU" sz="2000" b="1" dirty="0"/>
              <a:t>, </a:t>
            </a:r>
            <a:r>
              <a:rPr lang="ru-RU" sz="2000" b="1" dirty="0" err="1"/>
              <a:t>Michael</a:t>
            </a:r>
            <a:r>
              <a:rPr lang="ru-RU" sz="2000" b="1" dirty="0"/>
              <a:t>. 2012</a:t>
            </a:r>
            <a:r>
              <a:rPr lang="ru-RU" sz="2000" dirty="0"/>
              <a:t>. </a:t>
            </a:r>
            <a:r>
              <a:rPr lang="ru-RU" sz="2000" dirty="0" err="1"/>
              <a:t>The</a:t>
            </a:r>
            <a:r>
              <a:rPr lang="ru-RU" sz="2000" dirty="0"/>
              <a:t> </a:t>
            </a:r>
            <a:r>
              <a:rPr lang="ru-RU" sz="2000" dirty="0" err="1"/>
              <a:t>Sources</a:t>
            </a:r>
            <a:r>
              <a:rPr lang="ru-RU" sz="2000" dirty="0"/>
              <a:t> </a:t>
            </a:r>
            <a:r>
              <a:rPr lang="ru-RU" sz="2000" dirty="0" err="1"/>
              <a:t>of</a:t>
            </a:r>
            <a:r>
              <a:rPr lang="ru-RU" sz="2000" dirty="0"/>
              <a:t> </a:t>
            </a:r>
            <a:r>
              <a:rPr lang="ru-RU" sz="2000" dirty="0" err="1"/>
              <a:t>Social</a:t>
            </a:r>
            <a:r>
              <a:rPr lang="ru-RU" sz="2000" dirty="0"/>
              <a:t> </a:t>
            </a:r>
            <a:r>
              <a:rPr lang="ru-RU" sz="2000" dirty="0" err="1"/>
              <a:t>Power</a:t>
            </a:r>
            <a:r>
              <a:rPr lang="ru-RU" sz="2000" dirty="0"/>
              <a:t>. </a:t>
            </a:r>
            <a:r>
              <a:rPr lang="ru-RU" sz="2000" dirty="0" err="1"/>
              <a:t>Volume</a:t>
            </a:r>
            <a:r>
              <a:rPr lang="ru-RU" sz="2000" dirty="0"/>
              <a:t> 3: </a:t>
            </a:r>
            <a:r>
              <a:rPr lang="ru-RU" sz="2000" dirty="0" err="1"/>
              <a:t>Global</a:t>
            </a:r>
            <a:r>
              <a:rPr lang="ru-RU" sz="2000" dirty="0"/>
              <a:t> </a:t>
            </a:r>
            <a:r>
              <a:rPr lang="ru-RU" sz="2000" dirty="0" err="1"/>
              <a:t>Empires</a:t>
            </a:r>
            <a:r>
              <a:rPr lang="ru-RU" sz="2000" dirty="0"/>
              <a:t> </a:t>
            </a:r>
            <a:r>
              <a:rPr lang="ru-RU" sz="2000" dirty="0" err="1"/>
              <a:t>and</a:t>
            </a:r>
            <a:r>
              <a:rPr lang="ru-RU" sz="2000" dirty="0"/>
              <a:t> </a:t>
            </a:r>
            <a:r>
              <a:rPr lang="ru-RU" sz="2000" dirty="0" err="1"/>
              <a:t>Revolution</a:t>
            </a:r>
            <a:r>
              <a:rPr lang="ru-RU" sz="2000" dirty="0"/>
              <a:t>, </a:t>
            </a:r>
            <a:r>
              <a:rPr lang="ru-RU" sz="2000" dirty="0" smtClean="0"/>
              <a:t>1890–1945</a:t>
            </a:r>
            <a:r>
              <a:rPr lang="ru-RU" sz="2000" dirty="0"/>
              <a:t>. </a:t>
            </a:r>
            <a:r>
              <a:rPr lang="ru-RU" sz="2000" dirty="0" err="1"/>
              <a:t>Cambridge</a:t>
            </a:r>
            <a:r>
              <a:rPr lang="ru-RU" sz="2000" dirty="0"/>
              <a:t>, UK: </a:t>
            </a:r>
            <a:r>
              <a:rPr lang="ru-RU" sz="2000" dirty="0" err="1"/>
              <a:t>Cambridge</a:t>
            </a:r>
            <a:r>
              <a:rPr lang="ru-RU" sz="2000" dirty="0"/>
              <a:t> </a:t>
            </a:r>
            <a:r>
              <a:rPr lang="ru-RU" sz="2000" dirty="0" err="1"/>
              <a:t>University</a:t>
            </a:r>
            <a:r>
              <a:rPr lang="ru-RU" sz="2000" dirty="0"/>
              <a:t> </a:t>
            </a:r>
            <a:r>
              <a:rPr lang="ru-RU" sz="2000" dirty="0" err="1"/>
              <a:t>Press</a:t>
            </a:r>
            <a:r>
              <a:rPr lang="ru-RU" sz="2000" dirty="0"/>
              <a:t>.</a:t>
            </a:r>
          </a:p>
          <a:p>
            <a:r>
              <a:rPr lang="ru-RU" sz="2000" dirty="0"/>
              <a:t> </a:t>
            </a:r>
            <a:r>
              <a:rPr lang="ru-RU" sz="2000" dirty="0" err="1" smtClean="0"/>
              <a:t>Martin-Ace~na</a:t>
            </a:r>
            <a:r>
              <a:rPr lang="ru-RU" sz="2000" dirty="0"/>
              <a:t>, </a:t>
            </a:r>
            <a:r>
              <a:rPr lang="ru-RU" sz="2000" dirty="0" err="1"/>
              <a:t>Pablo</a:t>
            </a:r>
            <a:r>
              <a:rPr lang="ru-RU" sz="2000" dirty="0"/>
              <a:t>, </a:t>
            </a:r>
            <a:r>
              <a:rPr lang="ru-RU" sz="2000" dirty="0" err="1"/>
              <a:t>Elena</a:t>
            </a:r>
            <a:r>
              <a:rPr lang="ru-RU" sz="2000" dirty="0"/>
              <a:t> </a:t>
            </a:r>
            <a:r>
              <a:rPr lang="ru-RU" sz="2000" dirty="0" err="1"/>
              <a:t>Martinez-Ruiz</a:t>
            </a:r>
            <a:r>
              <a:rPr lang="ru-RU" sz="2000" dirty="0"/>
              <a:t>, </a:t>
            </a:r>
            <a:r>
              <a:rPr lang="ru-RU" sz="2000" dirty="0" err="1"/>
              <a:t>and</a:t>
            </a:r>
            <a:r>
              <a:rPr lang="ru-RU" sz="2000" dirty="0"/>
              <a:t> </a:t>
            </a:r>
            <a:r>
              <a:rPr lang="ru-RU" sz="2000" dirty="0" err="1"/>
              <a:t>Maria</a:t>
            </a:r>
            <a:r>
              <a:rPr lang="ru-RU" sz="2000" dirty="0"/>
              <a:t> </a:t>
            </a:r>
            <a:r>
              <a:rPr lang="ru-RU" sz="2000" dirty="0" err="1"/>
              <a:t>A</a:t>
            </a:r>
            <a:r>
              <a:rPr lang="ru-RU" sz="2000" dirty="0"/>
              <a:t>. </a:t>
            </a:r>
            <a:r>
              <a:rPr lang="ru-RU" sz="2000" dirty="0" err="1"/>
              <a:t>Pons</a:t>
            </a:r>
            <a:r>
              <a:rPr lang="ru-RU" sz="2000" dirty="0"/>
              <a:t>. 2012. “</a:t>
            </a:r>
            <a:r>
              <a:rPr lang="ru-RU" sz="2000" dirty="0" err="1"/>
              <a:t>War</a:t>
            </a:r>
            <a:r>
              <a:rPr lang="ru-RU" sz="2000" dirty="0"/>
              <a:t> </a:t>
            </a:r>
            <a:r>
              <a:rPr lang="ru-RU" sz="2000" dirty="0" err="1"/>
              <a:t>and</a:t>
            </a:r>
            <a:r>
              <a:rPr lang="ru-RU" sz="2000" dirty="0"/>
              <a:t> </a:t>
            </a:r>
            <a:r>
              <a:rPr lang="ru-RU" sz="2000" dirty="0" err="1"/>
              <a:t>Economics</a:t>
            </a:r>
            <a:r>
              <a:rPr lang="ru-RU" sz="2000" dirty="0"/>
              <a:t>: </a:t>
            </a:r>
            <a:r>
              <a:rPr lang="ru-RU" sz="2000" dirty="0" err="1" smtClean="0"/>
              <a:t>Spanish</a:t>
            </a:r>
            <a:r>
              <a:rPr lang="en-US" sz="2000" dirty="0"/>
              <a:t> </a:t>
            </a:r>
            <a:r>
              <a:rPr lang="ru-RU" sz="2000" dirty="0" err="1" smtClean="0"/>
              <a:t>Civil</a:t>
            </a:r>
            <a:r>
              <a:rPr lang="ru-RU" sz="2000" dirty="0" smtClean="0"/>
              <a:t> </a:t>
            </a:r>
            <a:r>
              <a:rPr lang="ru-RU" sz="2000" dirty="0" err="1"/>
              <a:t>War</a:t>
            </a:r>
            <a:r>
              <a:rPr lang="ru-RU" sz="2000" dirty="0"/>
              <a:t> </a:t>
            </a:r>
            <a:r>
              <a:rPr lang="ru-RU" sz="2000" dirty="0" err="1"/>
              <a:t>Finances</a:t>
            </a:r>
            <a:r>
              <a:rPr lang="ru-RU" sz="2000" dirty="0"/>
              <a:t> </a:t>
            </a:r>
            <a:r>
              <a:rPr lang="ru-RU" sz="2000" dirty="0" err="1"/>
              <a:t>Revisited</a:t>
            </a:r>
            <a:r>
              <a:rPr lang="ru-RU" sz="2000" dirty="0"/>
              <a:t>.” </a:t>
            </a:r>
            <a:r>
              <a:rPr lang="ru-RU" sz="2000" dirty="0" err="1"/>
              <a:t>European</a:t>
            </a:r>
            <a:r>
              <a:rPr lang="ru-RU" sz="2000" dirty="0"/>
              <a:t> </a:t>
            </a:r>
            <a:r>
              <a:rPr lang="ru-RU" sz="2000" dirty="0" err="1"/>
              <a:t>Review</a:t>
            </a:r>
            <a:r>
              <a:rPr lang="ru-RU" sz="2000" dirty="0"/>
              <a:t> </a:t>
            </a:r>
            <a:r>
              <a:rPr lang="ru-RU" sz="2000" dirty="0" err="1"/>
              <a:t>of</a:t>
            </a:r>
            <a:r>
              <a:rPr lang="ru-RU" sz="2000" dirty="0"/>
              <a:t> </a:t>
            </a:r>
            <a:r>
              <a:rPr lang="ru-RU" sz="2000" dirty="0" err="1"/>
              <a:t>Economic</a:t>
            </a:r>
            <a:r>
              <a:rPr lang="ru-RU" sz="2000" dirty="0"/>
              <a:t> </a:t>
            </a:r>
            <a:r>
              <a:rPr lang="ru-RU" sz="2000" dirty="0" err="1"/>
              <a:t>History</a:t>
            </a:r>
            <a:r>
              <a:rPr lang="ru-RU" sz="2000" dirty="0"/>
              <a:t> 16: 2: 144–165.</a:t>
            </a:r>
          </a:p>
          <a:p>
            <a:r>
              <a:rPr lang="ru-RU" sz="2000" b="1" dirty="0" err="1"/>
              <a:t>McDanie</a:t>
            </a:r>
            <a:r>
              <a:rPr lang="ru-RU" sz="2000" dirty="0" err="1"/>
              <a:t>l</a:t>
            </a:r>
            <a:r>
              <a:rPr lang="ru-RU" sz="2000" dirty="0"/>
              <a:t>, </a:t>
            </a:r>
            <a:r>
              <a:rPr lang="ru-RU" sz="2000" dirty="0" err="1"/>
              <a:t>Tim</a:t>
            </a:r>
            <a:r>
              <a:rPr lang="ru-RU" sz="2000" dirty="0"/>
              <a:t>. 1988. </a:t>
            </a:r>
            <a:r>
              <a:rPr lang="ru-RU" sz="2000" dirty="0" err="1"/>
              <a:t>Autocracy</a:t>
            </a:r>
            <a:r>
              <a:rPr lang="ru-RU" sz="2000" dirty="0"/>
              <a:t>, </a:t>
            </a:r>
            <a:r>
              <a:rPr lang="ru-RU" sz="2000" dirty="0" err="1"/>
              <a:t>Capitalism</a:t>
            </a:r>
            <a:r>
              <a:rPr lang="ru-RU" sz="2000" dirty="0"/>
              <a:t>, </a:t>
            </a:r>
            <a:r>
              <a:rPr lang="ru-RU" sz="2000" dirty="0" err="1"/>
              <a:t>and</a:t>
            </a:r>
            <a:r>
              <a:rPr lang="ru-RU" sz="2000" dirty="0"/>
              <a:t> </a:t>
            </a:r>
            <a:r>
              <a:rPr lang="ru-RU" sz="2000" dirty="0" err="1"/>
              <a:t>Revolution</a:t>
            </a:r>
            <a:r>
              <a:rPr lang="ru-RU" sz="2000" dirty="0"/>
              <a:t> </a:t>
            </a:r>
            <a:r>
              <a:rPr lang="ru-RU" sz="2000" dirty="0" err="1"/>
              <a:t>in</a:t>
            </a:r>
            <a:r>
              <a:rPr lang="ru-RU" sz="2000" dirty="0"/>
              <a:t> </a:t>
            </a:r>
            <a:r>
              <a:rPr lang="ru-RU" sz="2000" dirty="0" err="1"/>
              <a:t>Russia</a:t>
            </a:r>
            <a:r>
              <a:rPr lang="ru-RU" sz="2000" dirty="0"/>
              <a:t>. </a:t>
            </a:r>
            <a:r>
              <a:rPr lang="ru-RU" sz="2000" dirty="0" err="1"/>
              <a:t>Berkeley</a:t>
            </a:r>
            <a:r>
              <a:rPr lang="ru-RU" sz="2000" dirty="0"/>
              <a:t>: </a:t>
            </a:r>
            <a:r>
              <a:rPr lang="ru-RU" sz="2000" dirty="0" err="1"/>
              <a:t>University</a:t>
            </a:r>
            <a:r>
              <a:rPr lang="ru-RU" sz="2000" dirty="0"/>
              <a:t> </a:t>
            </a:r>
            <a:r>
              <a:rPr lang="ru-RU" sz="2000" dirty="0" err="1"/>
              <a:t>of</a:t>
            </a:r>
            <a:r>
              <a:rPr lang="ru-RU" sz="2000" dirty="0"/>
              <a:t> </a:t>
            </a:r>
            <a:r>
              <a:rPr lang="ru-RU" sz="2000" dirty="0" err="1" smtClean="0"/>
              <a:t>California</a:t>
            </a:r>
            <a:r>
              <a:rPr lang="en-US" sz="2000" dirty="0"/>
              <a:t> </a:t>
            </a:r>
            <a:r>
              <a:rPr lang="ru-RU" sz="2000" dirty="0" err="1" smtClean="0"/>
              <a:t>Press</a:t>
            </a:r>
            <a:r>
              <a:rPr lang="ru-RU" sz="2000" dirty="0"/>
              <a:t>.</a:t>
            </a:r>
          </a:p>
          <a:p>
            <a:pPr marL="0" indent="0">
              <a:buNone/>
            </a:pPr>
            <a:endParaRPr lang="ru-RU" sz="2000" dirty="0"/>
          </a:p>
        </p:txBody>
      </p:sp>
    </p:spTree>
    <p:extLst>
      <p:ext uri="{BB962C8B-B14F-4D97-AF65-F5344CB8AC3E}">
        <p14:creationId xmlns:p14="http://schemas.microsoft.com/office/powerpoint/2010/main" xmlns="" val="1046600274"/>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7" name="Заголовок 1"/>
          <p:cNvSpPr>
            <a:spLocks noGrp="1"/>
          </p:cNvSpPr>
          <p:nvPr>
            <p:ph type="title"/>
          </p:nvPr>
        </p:nvSpPr>
        <p:spPr/>
        <p:txBody>
          <a:bodyPr/>
          <a:lstStyle/>
          <a:p>
            <a:endParaRPr lang="ru-RU" smtClean="0"/>
          </a:p>
        </p:txBody>
      </p:sp>
      <p:sp>
        <p:nvSpPr>
          <p:cNvPr id="3" name="Объект 2"/>
          <p:cNvSpPr>
            <a:spLocks noGrp="1"/>
          </p:cNvSpPr>
          <p:nvPr>
            <p:ph idx="1"/>
          </p:nvPr>
        </p:nvSpPr>
        <p:spPr/>
        <p:txBody>
          <a:bodyPr rtlCol="0">
            <a:normAutofit fontScale="92500" lnSpcReduction="20000"/>
          </a:bodyPr>
          <a:lstStyle/>
          <a:p>
            <a:pPr fontAlgn="auto">
              <a:spcAft>
                <a:spcPts val="0"/>
              </a:spcAft>
              <a:buFont typeface="Arial" panose="020B0604020202020204" pitchFamily="34" charset="0"/>
              <a:buChar char="•"/>
              <a:defRPr/>
            </a:pPr>
            <a:r>
              <a:rPr lang="ru-RU" i="1" dirty="0"/>
              <a:t>Россия:  долгое время преобладали общинные социальные традиции равенства, столкнулась с очень быстрой, ускоренной  в сравнении с другими странами, трансформацией традиционного общества, которая вела к росту неравенства, особенно важным фактором было неравенство в крестьянском социальном слое, так как этот слой составлял более 80% населения. Резкое расслоение среди крестьянства, которое долгое время культивировало идеи равенства материального благосостояний. Законы общины предполагали помощь бедным, а богатым было предписано делиться. </a:t>
            </a:r>
            <a:r>
              <a:rPr lang="ru-RU" i="1" dirty="0" err="1"/>
              <a:t>Столыпинская</a:t>
            </a:r>
            <a:r>
              <a:rPr lang="ru-RU" i="1" dirty="0"/>
              <a:t> реформа рушила то мироздание, на котором веками строилась и существовала крестьянская община. Поэтому, когда появились силы, готовые вернуть утраченные ценности, крестьянство стало на их сторону.  Если бы не было такого сильного расслоения за короткий период </a:t>
            </a:r>
            <a:endParaRPr lang="ru-RU" dirty="0"/>
          </a:p>
          <a:p>
            <a:pPr fontAlgn="auto">
              <a:spcAft>
                <a:spcPts val="0"/>
              </a:spcAft>
              <a:buFont typeface="Arial" panose="020B0604020202020204" pitchFamily="34" charset="0"/>
              <a:buChar char="•"/>
              <a:defRPr/>
            </a:pPr>
            <a:endParaRPr lang="ru-RU"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Заголовок 1"/>
          <p:cNvSpPr>
            <a:spLocks noGrp="1"/>
          </p:cNvSpPr>
          <p:nvPr>
            <p:ph type="title"/>
          </p:nvPr>
        </p:nvSpPr>
        <p:spPr/>
        <p:txBody>
          <a:bodyPr/>
          <a:lstStyle/>
          <a:p>
            <a:r>
              <a:rPr lang="en-US" b="1" dirty="0" smtClean="0"/>
              <a:t>Civil war in a rural country is the peasants’ war</a:t>
            </a:r>
            <a:endParaRPr lang="ru-RU" b="1" dirty="0" smtClean="0"/>
          </a:p>
        </p:txBody>
      </p:sp>
      <p:sp>
        <p:nvSpPr>
          <p:cNvPr id="16386" name="Объект 2"/>
          <p:cNvSpPr>
            <a:spLocks noGrp="1"/>
          </p:cNvSpPr>
          <p:nvPr>
            <p:ph idx="1"/>
          </p:nvPr>
        </p:nvSpPr>
        <p:spPr/>
        <p:txBody>
          <a:bodyPr/>
          <a:lstStyle/>
          <a:p>
            <a:r>
              <a:rPr lang="en-US" dirty="0" smtClean="0"/>
              <a:t>Vast majority of those fighting in civil wars in abovementioned countries were either peasants or peasants’ sons. </a:t>
            </a:r>
          </a:p>
          <a:p>
            <a:r>
              <a:rPr lang="en-US" dirty="0" smtClean="0"/>
              <a:t>Victorious side in the civil war was the one supported (directly or indirectly) by peasants – conclusion shared by </a:t>
            </a:r>
            <a:r>
              <a:rPr lang="ru-RU" dirty="0" err="1" smtClean="0"/>
              <a:t>B</a:t>
            </a:r>
            <a:r>
              <a:rPr lang="en-US" dirty="0" smtClean="0"/>
              <a:t>.</a:t>
            </a:r>
            <a:r>
              <a:rPr lang="ru-RU" dirty="0" smtClean="0"/>
              <a:t> </a:t>
            </a:r>
            <a:r>
              <a:rPr lang="ru-RU" dirty="0" err="1" smtClean="0"/>
              <a:t>Moore</a:t>
            </a:r>
            <a:r>
              <a:rPr lang="ru-RU" dirty="0" smtClean="0"/>
              <a:t>, </a:t>
            </a:r>
            <a:r>
              <a:rPr lang="ru-RU" dirty="0" err="1" smtClean="0"/>
              <a:t>T</a:t>
            </a:r>
            <a:r>
              <a:rPr lang="en-US" dirty="0" smtClean="0"/>
              <a:t>.</a:t>
            </a:r>
            <a:r>
              <a:rPr lang="ru-RU" dirty="0" smtClean="0"/>
              <a:t> </a:t>
            </a:r>
            <a:r>
              <a:rPr lang="ru-RU" dirty="0" err="1" smtClean="0"/>
              <a:t>Skocpol</a:t>
            </a:r>
            <a:r>
              <a:rPr lang="ru-RU" dirty="0" smtClean="0"/>
              <a:t>, </a:t>
            </a:r>
            <a:r>
              <a:rPr lang="ru-RU" dirty="0" err="1" smtClean="0"/>
              <a:t>Er</a:t>
            </a:r>
            <a:r>
              <a:rPr lang="en-US" dirty="0" smtClean="0"/>
              <a:t>.</a:t>
            </a:r>
            <a:r>
              <a:rPr lang="ru-RU" dirty="0" smtClean="0"/>
              <a:t> </a:t>
            </a:r>
            <a:r>
              <a:rPr lang="ru-RU" dirty="0" err="1" smtClean="0"/>
              <a:t>Wolf</a:t>
            </a:r>
            <a:r>
              <a:rPr lang="en-US" dirty="0"/>
              <a:t>,</a:t>
            </a:r>
            <a:r>
              <a:rPr lang="ru-RU" dirty="0" smtClean="0"/>
              <a:t> </a:t>
            </a:r>
            <a:r>
              <a:rPr lang="ru-RU" dirty="0" err="1" smtClean="0"/>
              <a:t>Ch</a:t>
            </a:r>
            <a:r>
              <a:rPr lang="en-US" dirty="0" smtClean="0"/>
              <a:t>.</a:t>
            </a:r>
            <a:r>
              <a:rPr lang="ru-RU" dirty="0" smtClean="0"/>
              <a:t> </a:t>
            </a:r>
            <a:r>
              <a:rPr lang="ru-RU" dirty="0" err="1" smtClean="0"/>
              <a:t>Tilly</a:t>
            </a:r>
            <a:r>
              <a:rPr lang="en-US" dirty="0" smtClean="0"/>
              <a:t> and other authors</a:t>
            </a:r>
            <a:r>
              <a:rPr lang="ru-RU" dirty="0" smtClean="0"/>
              <a:t>.</a:t>
            </a:r>
          </a:p>
          <a:p>
            <a:r>
              <a:rPr lang="en-US" dirty="0" smtClean="0"/>
              <a:t>But why did peasants support this or that side in a civil war? And why did they support the “Reds” in one case and the “Whites” in another? What are the specific factors determining the choice?</a:t>
            </a:r>
          </a:p>
          <a:p>
            <a:r>
              <a:rPr lang="en-US" dirty="0" smtClean="0"/>
              <a:t>Spain is chosen as the object for comparison with Russia due to similarity of the causes of their civil wars</a:t>
            </a:r>
          </a:p>
          <a:p>
            <a:pPr marL="0" indent="0">
              <a:buNone/>
            </a:pPr>
            <a:endParaRPr lang="ru-RU" dirty="0" smtClean="0">
              <a:solidFill>
                <a:srgbClr val="FF0000"/>
              </a:solidFill>
            </a:endParaRPr>
          </a:p>
          <a:p>
            <a:endParaRPr lang="ru-RU" dirty="0" smtClean="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4"/>
            <a:ext cx="10515600" cy="717441"/>
          </a:xfrm>
        </p:spPr>
        <p:txBody>
          <a:bodyPr rtlCol="0">
            <a:normAutofit/>
          </a:bodyPr>
          <a:lstStyle/>
          <a:p>
            <a:pPr algn="ctr" fontAlgn="auto">
              <a:spcAft>
                <a:spcPts val="0"/>
              </a:spcAft>
              <a:defRPr/>
            </a:pPr>
            <a:r>
              <a:rPr lang="ru-RU" b="1" dirty="0"/>
              <a:t>Similar </a:t>
            </a:r>
            <a:r>
              <a:rPr lang="ru-RU" b="1" dirty="0" err="1"/>
              <a:t>causes</a:t>
            </a:r>
            <a:r>
              <a:rPr lang="ru-RU" b="1" dirty="0"/>
              <a:t> </a:t>
            </a:r>
            <a:r>
              <a:rPr lang="ru-RU" b="1" dirty="0" err="1"/>
              <a:t>of</a:t>
            </a:r>
            <a:r>
              <a:rPr lang="ru-RU" b="1" dirty="0"/>
              <a:t> </a:t>
            </a:r>
            <a:r>
              <a:rPr lang="ru-RU" b="1" dirty="0" err="1"/>
              <a:t>the</a:t>
            </a:r>
            <a:r>
              <a:rPr lang="ru-RU" b="1" dirty="0"/>
              <a:t> </a:t>
            </a:r>
            <a:r>
              <a:rPr lang="ru-RU" b="1" dirty="0" err="1"/>
              <a:t>civil</a:t>
            </a:r>
            <a:r>
              <a:rPr lang="ru-RU" b="1" dirty="0"/>
              <a:t> </a:t>
            </a:r>
            <a:r>
              <a:rPr lang="ru-RU" b="1" dirty="0" err="1"/>
              <a:t>wars</a:t>
            </a:r>
            <a:endParaRPr lang="ru-RU" dirty="0"/>
          </a:p>
        </p:txBody>
      </p:sp>
      <p:sp>
        <p:nvSpPr>
          <p:cNvPr id="3" name="Объект 2"/>
          <p:cNvSpPr>
            <a:spLocks noGrp="1"/>
          </p:cNvSpPr>
          <p:nvPr>
            <p:ph idx="1"/>
          </p:nvPr>
        </p:nvSpPr>
        <p:spPr>
          <a:xfrm>
            <a:off x="417513" y="1408386"/>
            <a:ext cx="11417135" cy="5171801"/>
          </a:xfrm>
        </p:spPr>
        <p:txBody>
          <a:bodyPr>
            <a:normAutofit/>
          </a:bodyPr>
          <a:lstStyle/>
          <a:p>
            <a:pPr>
              <a:lnSpc>
                <a:spcPct val="70000"/>
              </a:lnSpc>
            </a:pPr>
            <a:r>
              <a:rPr lang="en-US" sz="2400" dirty="0" smtClean="0">
                <a:latin typeface="Times New Roman" charset="0"/>
                <a:ea typeface="Times New Roman" charset="0"/>
                <a:cs typeface="Times New Roman" charset="0"/>
              </a:rPr>
              <a:t>Lack of internal demand for institutional changes until the middle of the 19</a:t>
            </a:r>
            <a:r>
              <a:rPr lang="en-US" sz="2400" baseline="30000" dirty="0" smtClean="0">
                <a:latin typeface="Times New Roman" charset="0"/>
                <a:ea typeface="Times New Roman" charset="0"/>
                <a:cs typeface="Times New Roman" charset="0"/>
              </a:rPr>
              <a:t>th</a:t>
            </a:r>
            <a:r>
              <a:rPr lang="en-US" sz="2400" dirty="0" smtClean="0">
                <a:latin typeface="Times New Roman" charset="0"/>
                <a:ea typeface="Times New Roman" charset="0"/>
                <a:cs typeface="Times New Roman" charset="0"/>
              </a:rPr>
              <a:t> century.</a:t>
            </a:r>
          </a:p>
          <a:p>
            <a:pPr>
              <a:lnSpc>
                <a:spcPct val="70000"/>
              </a:lnSpc>
            </a:pPr>
            <a:r>
              <a:rPr lang="en-US" sz="2400" dirty="0">
                <a:latin typeface="Times New Roman" charset="0"/>
                <a:ea typeface="Times New Roman" charset="0"/>
                <a:cs typeface="Times New Roman" charset="0"/>
              </a:rPr>
              <a:t>Emigration to colonies from Spain and to the south and east from “core” Russia postponed Malthusian trap</a:t>
            </a:r>
            <a:r>
              <a:rPr lang="ru-RU" sz="2400" dirty="0">
                <a:latin typeface="Times New Roman" charset="0"/>
                <a:ea typeface="Times New Roman" charset="0"/>
                <a:cs typeface="Times New Roman" charset="0"/>
              </a:rPr>
              <a:t>.</a:t>
            </a:r>
          </a:p>
          <a:p>
            <a:pPr>
              <a:lnSpc>
                <a:spcPct val="70000"/>
              </a:lnSpc>
            </a:pPr>
            <a:r>
              <a:rPr lang="en-US" sz="2400" dirty="0" smtClean="0">
                <a:latin typeface="Times New Roman" charset="0"/>
                <a:ea typeface="Times New Roman" charset="0"/>
                <a:cs typeface="Times New Roman" charset="0"/>
              </a:rPr>
              <a:t>Second part of 19</a:t>
            </a:r>
            <a:r>
              <a:rPr lang="en-US" sz="2400" baseline="30000" dirty="0" smtClean="0">
                <a:latin typeface="Times New Roman" charset="0"/>
                <a:ea typeface="Times New Roman" charset="0"/>
                <a:cs typeface="Times New Roman" charset="0"/>
              </a:rPr>
              <a:t>th</a:t>
            </a:r>
            <a:r>
              <a:rPr lang="en-US" sz="2400" dirty="0" smtClean="0">
                <a:latin typeface="Times New Roman" charset="0"/>
                <a:ea typeface="Times New Roman" charset="0"/>
                <a:cs typeface="Times New Roman" charset="0"/>
              </a:rPr>
              <a:t> century and first decades of 20</a:t>
            </a:r>
            <a:r>
              <a:rPr lang="en-US" sz="2400" baseline="30000" dirty="0" smtClean="0">
                <a:latin typeface="Times New Roman" charset="0"/>
                <a:ea typeface="Times New Roman" charset="0"/>
                <a:cs typeface="Times New Roman" charset="0"/>
              </a:rPr>
              <a:t>th</a:t>
            </a:r>
            <a:r>
              <a:rPr lang="en-US" sz="2400" dirty="0" smtClean="0">
                <a:latin typeface="Times New Roman" charset="0"/>
                <a:ea typeface="Times New Roman" charset="0"/>
                <a:cs typeface="Times New Roman" charset="0"/>
              </a:rPr>
              <a:t> century -</a:t>
            </a:r>
            <a:r>
              <a:rPr lang="en-US" sz="2400" b="1" dirty="0" smtClean="0">
                <a:latin typeface="Times New Roman" charset="0"/>
                <a:ea typeface="Times New Roman" charset="0"/>
                <a:cs typeface="Times New Roman" charset="0"/>
              </a:rPr>
              <a:t> </a:t>
            </a:r>
            <a:r>
              <a:rPr lang="en-US" sz="2400" dirty="0" smtClean="0">
                <a:latin typeface="Times New Roman" charset="0"/>
                <a:ea typeface="Times New Roman" charset="0"/>
                <a:cs typeface="Times New Roman" charset="0"/>
              </a:rPr>
              <a:t>significant population growth in both countries: from 15.5 million in 1857 to 23.6 million in 1930 in Spain; doubling in Russia between 1861 and 1897.</a:t>
            </a:r>
          </a:p>
          <a:p>
            <a:pPr>
              <a:lnSpc>
                <a:spcPct val="70000"/>
              </a:lnSpc>
            </a:pPr>
            <a:r>
              <a:rPr lang="en-US" sz="2400" dirty="0">
                <a:latin typeface="Times New Roman" charset="0"/>
                <a:ea typeface="Times New Roman" charset="0"/>
                <a:cs typeface="Times New Roman" charset="0"/>
              </a:rPr>
              <a:t>External threats, especially lost wars, </a:t>
            </a:r>
            <a:r>
              <a:rPr lang="en-US" sz="2400" dirty="0" smtClean="0">
                <a:latin typeface="Times New Roman" charset="0"/>
                <a:ea typeface="Times New Roman" charset="0"/>
                <a:cs typeface="Times New Roman" charset="0"/>
              </a:rPr>
              <a:t>- </a:t>
            </a:r>
            <a:r>
              <a:rPr lang="en-US" sz="2400" dirty="0">
                <a:latin typeface="Times New Roman" charset="0"/>
                <a:ea typeface="Times New Roman" charset="0"/>
                <a:cs typeface="Times New Roman" charset="0"/>
              </a:rPr>
              <a:t>Napoleonic wars </a:t>
            </a:r>
            <a:r>
              <a:rPr lang="en-US" sz="2400" dirty="0" smtClean="0">
                <a:latin typeface="Times New Roman" charset="0"/>
                <a:ea typeface="Times New Roman" charset="0"/>
                <a:cs typeface="Times New Roman" charset="0"/>
              </a:rPr>
              <a:t>and </a:t>
            </a:r>
            <a:r>
              <a:rPr lang="en-US" sz="2400" dirty="0">
                <a:latin typeface="Times New Roman" charset="0"/>
                <a:ea typeface="Times New Roman" charset="0"/>
                <a:cs typeface="Times New Roman" charset="0"/>
              </a:rPr>
              <a:t>later the Spanish-American War of </a:t>
            </a:r>
            <a:r>
              <a:rPr lang="en-US" sz="2400" dirty="0" smtClean="0">
                <a:latin typeface="Times New Roman" charset="0"/>
                <a:ea typeface="Times New Roman" charset="0"/>
                <a:cs typeface="Times New Roman" charset="0"/>
              </a:rPr>
              <a:t>1898 for Spain, </a:t>
            </a:r>
            <a:r>
              <a:rPr lang="en-US" sz="2400" dirty="0">
                <a:latin typeface="Times New Roman" charset="0"/>
                <a:ea typeface="Times New Roman" charset="0"/>
                <a:cs typeface="Times New Roman" charset="0"/>
              </a:rPr>
              <a:t>and Crimean war 1853-1856 for Russia - created the demand for socio-economic </a:t>
            </a:r>
            <a:r>
              <a:rPr lang="en-US" sz="2400" dirty="0" smtClean="0">
                <a:latin typeface="Times New Roman" charset="0"/>
                <a:ea typeface="Times New Roman" charset="0"/>
                <a:cs typeface="Times New Roman" charset="0"/>
              </a:rPr>
              <a:t>changes</a:t>
            </a:r>
            <a:r>
              <a:rPr lang="ru-RU" sz="2400" dirty="0" smtClean="0">
                <a:latin typeface="Times New Roman" charset="0"/>
                <a:ea typeface="Times New Roman" charset="0"/>
                <a:cs typeface="Times New Roman" charset="0"/>
              </a:rPr>
              <a:t>. </a:t>
            </a:r>
            <a:r>
              <a:rPr lang="en-US" sz="2400" dirty="0">
                <a:latin typeface="Times New Roman" charset="0"/>
                <a:ea typeface="Times New Roman" charset="0"/>
                <a:cs typeface="Times New Roman" charset="0"/>
              </a:rPr>
              <a:t>Acceleration of modernization in the second part of the 19</a:t>
            </a:r>
            <a:r>
              <a:rPr lang="en-US" sz="2400" baseline="30000" dirty="0">
                <a:latin typeface="Times New Roman" charset="0"/>
                <a:ea typeface="Times New Roman" charset="0"/>
                <a:cs typeface="Times New Roman" charset="0"/>
              </a:rPr>
              <a:t>th</a:t>
            </a:r>
            <a:r>
              <a:rPr lang="en-US" sz="2400" dirty="0">
                <a:latin typeface="Times New Roman" charset="0"/>
                <a:ea typeface="Times New Roman" charset="0"/>
                <a:cs typeface="Times New Roman" charset="0"/>
              </a:rPr>
              <a:t> century</a:t>
            </a:r>
            <a:r>
              <a:rPr lang="en-US" sz="2400" dirty="0" smtClean="0">
                <a:latin typeface="Times New Roman" charset="0"/>
                <a:ea typeface="Times New Roman" charset="0"/>
                <a:cs typeface="Times New Roman" charset="0"/>
              </a:rPr>
              <a:t>.</a:t>
            </a:r>
            <a:endParaRPr lang="ru-RU" sz="2400" dirty="0" smtClean="0">
              <a:latin typeface="Times New Roman" charset="0"/>
              <a:ea typeface="Times New Roman" charset="0"/>
              <a:cs typeface="Times New Roman" charset="0"/>
            </a:endParaRPr>
          </a:p>
          <a:p>
            <a:pPr>
              <a:lnSpc>
                <a:spcPct val="70000"/>
              </a:lnSpc>
            </a:pPr>
            <a:r>
              <a:rPr lang="en-US" sz="2400" dirty="0" smtClean="0">
                <a:latin typeface="Times New Roman" charset="0"/>
                <a:ea typeface="Times New Roman" charset="0"/>
                <a:cs typeface="Times New Roman" charset="0"/>
              </a:rPr>
              <a:t>Similar c</a:t>
            </a:r>
            <a:r>
              <a:rPr lang="ru-RU" sz="2400" dirty="0" err="1" smtClean="0">
                <a:latin typeface="Times New Roman" charset="0"/>
                <a:ea typeface="Times New Roman" charset="0"/>
                <a:cs typeface="Times New Roman" charset="0"/>
              </a:rPr>
              <a:t>onf</a:t>
            </a:r>
            <a:r>
              <a:rPr lang="en-US" sz="2400" dirty="0" err="1" smtClean="0">
                <a:latin typeface="Times New Roman" charset="0"/>
                <a:ea typeface="Times New Roman" charset="0"/>
                <a:cs typeface="Times New Roman" charset="0"/>
              </a:rPr>
              <a:t>licts</a:t>
            </a:r>
            <a:r>
              <a:rPr lang="en-US" sz="2400" dirty="0" smtClean="0">
                <a:latin typeface="Times New Roman" charset="0"/>
                <a:ea typeface="Times New Roman" charset="0"/>
                <a:cs typeface="Times New Roman" charset="0"/>
              </a:rPr>
              <a:t> </a:t>
            </a:r>
            <a:r>
              <a:rPr lang="ru-RU" sz="2400" dirty="0" err="1" smtClean="0">
                <a:latin typeface="Times New Roman" charset="0"/>
                <a:ea typeface="Times New Roman" charset="0"/>
                <a:cs typeface="Times New Roman" charset="0"/>
              </a:rPr>
              <a:t>of</a:t>
            </a:r>
            <a:r>
              <a:rPr lang="ru-RU" sz="2400" dirty="0" smtClean="0">
                <a:latin typeface="Times New Roman" charset="0"/>
                <a:ea typeface="Times New Roman" charset="0"/>
                <a:cs typeface="Times New Roman" charset="0"/>
              </a:rPr>
              <a:t> </a:t>
            </a:r>
            <a:r>
              <a:rPr lang="en-US" sz="2400" dirty="0" smtClean="0">
                <a:latin typeface="Times New Roman" charset="0"/>
                <a:ea typeface="Times New Roman" charset="0"/>
                <a:cs typeface="Times New Roman" charset="0"/>
              </a:rPr>
              <a:t>development </a:t>
            </a:r>
            <a:r>
              <a:rPr lang="ru-RU" sz="2400" dirty="0" err="1" smtClean="0">
                <a:latin typeface="Times New Roman" charset="0"/>
                <a:ea typeface="Times New Roman" charset="0"/>
                <a:cs typeface="Times New Roman" charset="0"/>
              </a:rPr>
              <a:t>paradigms</a:t>
            </a:r>
            <a:r>
              <a:rPr lang="en-US" sz="2400" dirty="0" smtClean="0">
                <a:latin typeface="Times New Roman" charset="0"/>
                <a:ea typeface="Times New Roman" charset="0"/>
                <a:cs typeface="Times New Roman" charset="0"/>
              </a:rPr>
              <a:t> - conservative vs. liberal. Clash over the role of religion in the society.</a:t>
            </a:r>
          </a:p>
          <a:p>
            <a:pPr>
              <a:lnSpc>
                <a:spcPct val="70000"/>
              </a:lnSpc>
            </a:pPr>
            <a:r>
              <a:rPr lang="en-US" sz="2400" dirty="0" smtClean="0">
                <a:latin typeface="Times New Roman" charset="0"/>
                <a:ea typeface="Times New Roman" charset="0"/>
                <a:cs typeface="Times New Roman" charset="0"/>
              </a:rPr>
              <a:t>Formation of the u</a:t>
            </a:r>
            <a:r>
              <a:rPr lang="ru-RU" sz="2400" dirty="0" err="1" smtClean="0">
                <a:latin typeface="Times New Roman" charset="0"/>
                <a:ea typeface="Times New Roman" charset="0"/>
                <a:cs typeface="Times New Roman" charset="0"/>
              </a:rPr>
              <a:t>ni</a:t>
            </a:r>
            <a:r>
              <a:rPr lang="en-US" sz="2400" dirty="0" smtClean="0">
                <a:latin typeface="Times New Roman" charset="0"/>
                <a:ea typeface="Times New Roman" charset="0"/>
                <a:cs typeface="Times New Roman" charset="0"/>
              </a:rPr>
              <a:t>ted </a:t>
            </a:r>
            <a:r>
              <a:rPr lang="ru-RU" sz="2400" dirty="0" err="1" smtClean="0">
                <a:latin typeface="Times New Roman" charset="0"/>
                <a:ea typeface="Times New Roman" charset="0"/>
                <a:cs typeface="Times New Roman" charset="0"/>
              </a:rPr>
              <a:t>nation</a:t>
            </a:r>
            <a:r>
              <a:rPr lang="en-US" sz="2400" dirty="0" smtClean="0">
                <a:latin typeface="Times New Roman" charset="0"/>
                <a:ea typeface="Times New Roman" charset="0"/>
                <a:cs typeface="Times New Roman" charset="0"/>
              </a:rPr>
              <a:t>-state vs. rise of regional separatism</a:t>
            </a:r>
            <a:r>
              <a:rPr lang="ru-RU" sz="2400" dirty="0" smtClean="0">
                <a:latin typeface="Times New Roman" charset="0"/>
                <a:ea typeface="Times New Roman" charset="0"/>
                <a:cs typeface="Times New Roman" charset="0"/>
              </a:rPr>
              <a:t>. </a:t>
            </a:r>
            <a:endParaRPr lang="en-US" sz="2400" dirty="0" smtClean="0">
              <a:latin typeface="Times New Roman" charset="0"/>
              <a:ea typeface="Times New Roman" charset="0"/>
              <a:cs typeface="Times New Roman" charset="0"/>
            </a:endParaRPr>
          </a:p>
          <a:p>
            <a:pPr>
              <a:lnSpc>
                <a:spcPct val="70000"/>
              </a:lnSpc>
            </a:pPr>
            <a:r>
              <a:rPr lang="en-US" sz="2400" dirty="0" smtClean="0">
                <a:latin typeface="Times New Roman" charset="0"/>
                <a:ea typeface="Times New Roman" charset="0"/>
                <a:cs typeface="Times New Roman" charset="0"/>
              </a:rPr>
              <a:t>External shocks as triggers for the social explosion </a:t>
            </a:r>
            <a:endParaRPr lang="ru-RU" sz="2400" dirty="0" smtClean="0">
              <a:latin typeface="Times New Roman" charset="0"/>
              <a:ea typeface="Times New Roman" charset="0"/>
              <a:cs typeface="Times New Roman" charset="0"/>
            </a:endParaRPr>
          </a:p>
          <a:p>
            <a:pPr>
              <a:lnSpc>
                <a:spcPct val="70000"/>
              </a:lnSpc>
            </a:pPr>
            <a:r>
              <a:rPr lang="en-US" sz="2400" dirty="0" smtClean="0">
                <a:latin typeface="Times New Roman" charset="0"/>
                <a:ea typeface="Times New Roman" charset="0"/>
                <a:cs typeface="Times New Roman" charset="0"/>
              </a:rPr>
              <a:t>In both countries industrial workers comprised driving force of the revolution with large cities being its main </a:t>
            </a:r>
            <a:r>
              <a:rPr lang="en-US" sz="2400" dirty="0" err="1" smtClean="0">
                <a:latin typeface="Times New Roman" charset="0"/>
                <a:ea typeface="Times New Roman" charset="0"/>
                <a:cs typeface="Times New Roman" charset="0"/>
              </a:rPr>
              <a:t>centres</a:t>
            </a:r>
            <a:r>
              <a:rPr lang="en-US" sz="2400" dirty="0" smtClean="0">
                <a:latin typeface="Times New Roman" charset="0"/>
                <a:ea typeface="Times New Roman" charset="0"/>
                <a:cs typeface="Times New Roman" charset="0"/>
              </a:rPr>
              <a:t>. </a:t>
            </a:r>
            <a:endParaRPr lang="ru-RU" sz="2400" dirty="0" smtClean="0">
              <a:latin typeface="Times New Roman" charset="0"/>
              <a:ea typeface="Times New Roman" charset="0"/>
              <a:cs typeface="Times New Roman"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Заголовок 1"/>
          <p:cNvSpPr>
            <a:spLocks noGrp="1"/>
          </p:cNvSpPr>
          <p:nvPr>
            <p:ph type="title"/>
          </p:nvPr>
        </p:nvSpPr>
        <p:spPr/>
        <p:txBody>
          <a:bodyPr/>
          <a:lstStyle/>
          <a:p>
            <a:pPr algn="ctr"/>
            <a:r>
              <a:rPr lang="en-US" sz="3600" b="1" dirty="0" smtClean="0"/>
              <a:t>Given the similarities, on the eve of the civil war Spain differed from Russia in certain important aspects</a:t>
            </a:r>
            <a:endParaRPr lang="ru-RU" sz="3600" b="1" dirty="0" smtClean="0"/>
          </a:p>
        </p:txBody>
      </p:sp>
      <p:sp>
        <p:nvSpPr>
          <p:cNvPr id="3" name="Объект 2"/>
          <p:cNvSpPr>
            <a:spLocks noGrp="1"/>
          </p:cNvSpPr>
          <p:nvPr>
            <p:ph idx="1"/>
          </p:nvPr>
        </p:nvSpPr>
        <p:spPr>
          <a:xfrm>
            <a:off x="503238" y="2154621"/>
            <a:ext cx="11277600" cy="4427154"/>
          </a:xfrm>
        </p:spPr>
        <p:txBody>
          <a:bodyPr>
            <a:normAutofit/>
          </a:bodyPr>
          <a:lstStyle/>
          <a:p>
            <a:pPr>
              <a:lnSpc>
                <a:spcPct val="70000"/>
              </a:lnSpc>
            </a:pPr>
            <a:r>
              <a:rPr lang="en-US" dirty="0" smtClean="0"/>
              <a:t>Spain’s international ambitions were much less that Russia’s (since the crucial wars were already lost by that time). Spain therefore could afford </a:t>
            </a:r>
            <a:r>
              <a:rPr lang="en-US" b="1" dirty="0" smtClean="0"/>
              <a:t>not to extract too much from the peasants to finance the army and military industry</a:t>
            </a:r>
            <a:r>
              <a:rPr lang="ru-RU" dirty="0" smtClean="0"/>
              <a:t>.</a:t>
            </a:r>
          </a:p>
          <a:p>
            <a:pPr>
              <a:lnSpc>
                <a:spcPct val="70000"/>
              </a:lnSpc>
            </a:pPr>
            <a:r>
              <a:rPr lang="en-US" dirty="0" smtClean="0"/>
              <a:t>Spain </a:t>
            </a:r>
            <a:r>
              <a:rPr lang="en-US" b="1" dirty="0" smtClean="0"/>
              <a:t>escaped participation in World War I</a:t>
            </a:r>
            <a:r>
              <a:rPr lang="en-US" dirty="0" smtClean="0"/>
              <a:t>. The country’s trade balance changed from negative (minus 100 million pesetas in 1914) to positive (plus 400 million pesetas in 1919) mainly due to the export of agricultural products to belligerent countries</a:t>
            </a:r>
            <a:r>
              <a:rPr lang="ru-RU" dirty="0" smtClean="0"/>
              <a:t>. </a:t>
            </a:r>
          </a:p>
          <a:p>
            <a:pPr>
              <a:lnSpc>
                <a:spcPct val="70000"/>
              </a:lnSpc>
            </a:pPr>
            <a:r>
              <a:rPr lang="en-US" dirty="0" smtClean="0"/>
              <a:t>It resulted in faster growth of income in Spanish agriculture. Spanish authors point out that rural middle class somewhat strengthened during the World War I. </a:t>
            </a:r>
            <a:endParaRPr lang="ru-RU" dirty="0" smtClean="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sz="2400" b="1" dirty="0"/>
              <a:t>Changes in the income of different categories of people employed in Spain</a:t>
            </a:r>
            <a:r>
              <a:rPr lang="ru-RU" altLang="ru-RU" sz="2400" b="1" dirty="0">
                <a:latin typeface="Arial" charset="0"/>
                <a:cs typeface="Times New Roman" pitchFamily="18" charset="0"/>
              </a:rPr>
              <a:t>, % (1850 г. = 100%) </a:t>
            </a:r>
            <a:br>
              <a:rPr lang="ru-RU" altLang="ru-RU" sz="2400" b="1" dirty="0">
                <a:latin typeface="Arial" charset="0"/>
                <a:cs typeface="Times New Roman" pitchFamily="18" charset="0"/>
              </a:rPr>
            </a:br>
            <a:r>
              <a:rPr lang="en-US" sz="2000" dirty="0"/>
              <a:t> Source: Roses J., Sanchez-Alonso B. Regional Wage Convergence in Spain 1850-1930. // Explorations in Economic History 2004, 41. </a:t>
            </a:r>
            <a:r>
              <a:rPr lang="ru-RU" sz="2000" dirty="0"/>
              <a:t>Р.407. </a:t>
            </a:r>
            <a:br>
              <a:rPr lang="ru-RU" sz="2000" dirty="0"/>
            </a:br>
            <a:endParaRPr lang="ru-RU" sz="2000" dirty="0"/>
          </a:p>
        </p:txBody>
      </p:sp>
      <p:sp>
        <p:nvSpPr>
          <p:cNvPr id="4" name="Объект 3"/>
          <p:cNvSpPr>
            <a:spLocks noGrp="1"/>
          </p:cNvSpPr>
          <p:nvPr>
            <p:ph sz="half" idx="2"/>
          </p:nvPr>
        </p:nvSpPr>
        <p:spPr>
          <a:xfrm>
            <a:off x="7178566" y="1825625"/>
            <a:ext cx="4175234" cy="4351338"/>
          </a:xfrm>
        </p:spPr>
        <p:txBody>
          <a:bodyPr/>
          <a:lstStyle/>
          <a:p>
            <a:r>
              <a:rPr lang="en-US" sz="2000" dirty="0"/>
              <a:t>Real incomes of people employed in agriculture grew significantly faster than those of other workers</a:t>
            </a:r>
            <a:r>
              <a:rPr lang="ru-RU" sz="2000" dirty="0"/>
              <a:t>.</a:t>
            </a:r>
            <a:endParaRPr lang="en-US" sz="2000" dirty="0"/>
          </a:p>
          <a:p>
            <a:r>
              <a:rPr lang="en-US" sz="2000" dirty="0"/>
              <a:t>From 1854 to 1914, the industrial workers’ incomes increased only by 18% - with obvious consequences for social tension in the cities</a:t>
            </a:r>
            <a:r>
              <a:rPr lang="ru-RU" sz="2000" dirty="0"/>
              <a:t>.</a:t>
            </a:r>
          </a:p>
          <a:p>
            <a:r>
              <a:rPr lang="en-US" sz="2000" dirty="0"/>
              <a:t>During the pre-revolutionary period (1925-1930) industrial workers’ incomes stagnated, and incomes of unskilled urban workers dropped more than 10%, while incomes of people employed in agriculture continued to increase steadily</a:t>
            </a:r>
            <a:r>
              <a:rPr lang="ru-RU" sz="2000" dirty="0"/>
              <a:t>.</a:t>
            </a:r>
          </a:p>
          <a:p>
            <a:endParaRPr lang="ru-RU" dirty="0"/>
          </a:p>
        </p:txBody>
      </p:sp>
      <p:graphicFrame>
        <p:nvGraphicFramePr>
          <p:cNvPr id="5" name="Объект 6"/>
          <p:cNvGraphicFramePr>
            <a:graphicFrameLocks noGrp="1"/>
          </p:cNvGraphicFramePr>
          <p:nvPr>
            <p:ph sz="half" idx="1"/>
            <p:extLst>
              <p:ext uri="{D42A27DB-BD31-4B8C-83A1-F6EECF244321}">
                <p14:modId xmlns:p14="http://schemas.microsoft.com/office/powerpoint/2010/main" xmlns="" val="2011973192"/>
              </p:ext>
            </p:extLst>
          </p:nvPr>
        </p:nvGraphicFramePr>
        <p:xfrm>
          <a:off x="157655" y="1965434"/>
          <a:ext cx="6926317" cy="4487917"/>
        </p:xfrm>
        <a:graphic>
          <a:graphicData uri="http://schemas.openxmlformats.org/presentationml/2006/ole">
            <p:oleObj spid="_x0000_s1074" r:id="rId3" imgW="10620152" imgH="4566300" progId="Excel.Chart.8">
              <p:embed/>
            </p:oleObj>
          </a:graphicData>
        </a:graphic>
      </p:graphicFrame>
    </p:spTree>
    <p:extLst>
      <p:ext uri="{BB962C8B-B14F-4D97-AF65-F5344CB8AC3E}">
        <p14:creationId xmlns:p14="http://schemas.microsoft.com/office/powerpoint/2010/main" xmlns="" val="177348785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51163" y="666462"/>
            <a:ext cx="10515600" cy="293688"/>
          </a:xfrm>
        </p:spPr>
        <p:txBody>
          <a:bodyPr/>
          <a:lstStyle/>
          <a:p>
            <a:pPr algn="ctr"/>
            <a:r>
              <a:rPr lang="en-US" sz="3600" b="1" dirty="0" smtClean="0"/>
              <a:t>Important feature of Spain: no increase in differentiation</a:t>
            </a:r>
            <a:r>
              <a:rPr lang="en-US" sz="3600" b="1" dirty="0" smtClean="0">
                <a:solidFill>
                  <a:srgbClr val="FF0000"/>
                </a:solidFill>
              </a:rPr>
              <a:t> </a:t>
            </a:r>
            <a:endParaRPr lang="ru-RU" sz="3600" b="1" dirty="0" smtClean="0">
              <a:solidFill>
                <a:srgbClr val="FF0000"/>
              </a:solidFill>
            </a:endParaRPr>
          </a:p>
        </p:txBody>
      </p:sp>
      <p:sp>
        <p:nvSpPr>
          <p:cNvPr id="3" name="Объект 2"/>
          <p:cNvSpPr>
            <a:spLocks noGrp="1"/>
          </p:cNvSpPr>
          <p:nvPr>
            <p:ph idx="1"/>
          </p:nvPr>
        </p:nvSpPr>
        <p:spPr>
          <a:xfrm>
            <a:off x="838199" y="1738859"/>
            <a:ext cx="10764187" cy="4887366"/>
          </a:xfrm>
        </p:spPr>
        <p:txBody>
          <a:bodyPr>
            <a:normAutofit/>
          </a:bodyPr>
          <a:lstStyle/>
          <a:p>
            <a:pPr>
              <a:lnSpc>
                <a:spcPct val="70000"/>
              </a:lnSpc>
            </a:pPr>
            <a:r>
              <a:rPr lang="en-US" sz="2400" dirty="0"/>
              <a:t>Analyzing situation in Spain before the civil war, one can find confirmation of the fact that the differentiation was not strong during this period and, moreover – it was decreasing. </a:t>
            </a:r>
            <a:r>
              <a:rPr lang="en-US" sz="2400" b="1" dirty="0"/>
              <a:t>Leandro </a:t>
            </a:r>
            <a:r>
              <a:rPr lang="en-US" sz="2400" b="1" dirty="0" err="1"/>
              <a:t>Prados</a:t>
            </a:r>
            <a:r>
              <a:rPr lang="en-US" sz="2400" b="1" dirty="0"/>
              <a:t> de la </a:t>
            </a:r>
            <a:r>
              <a:rPr lang="en-US" sz="2400" b="1" dirty="0" err="1"/>
              <a:t>Escosura</a:t>
            </a:r>
            <a:r>
              <a:rPr lang="en-US" sz="2400" b="1" dirty="0"/>
              <a:t> shows </a:t>
            </a:r>
            <a:r>
              <a:rPr lang="en-US" sz="2400" dirty="0"/>
              <a:t>that ‘The </a:t>
            </a:r>
            <a:r>
              <a:rPr lang="en-US" sz="2400" b="1" dirty="0"/>
              <a:t>interwar period </a:t>
            </a:r>
            <a:r>
              <a:rPr lang="en-US" sz="2400" dirty="0"/>
              <a:t>shows a sustained </a:t>
            </a:r>
            <a:r>
              <a:rPr lang="en-US" sz="2400" b="1" dirty="0"/>
              <a:t>reduction in inequality</a:t>
            </a:r>
            <a:r>
              <a:rPr lang="en-US" sz="2400" dirty="0"/>
              <a:t> cut short by the Civil War (1936–39) ... </a:t>
            </a:r>
            <a:r>
              <a:rPr lang="en-US" sz="2400" dirty="0" smtClean="0"/>
              <a:t>’. </a:t>
            </a:r>
            <a:r>
              <a:rPr lang="ru-RU" sz="2400" dirty="0" smtClean="0"/>
              <a:t>(</a:t>
            </a:r>
            <a:r>
              <a:rPr lang="en-US" sz="2400" dirty="0" err="1" smtClean="0"/>
              <a:t>Escosura</a:t>
            </a:r>
            <a:r>
              <a:rPr lang="en-US" sz="2400" dirty="0" smtClean="0"/>
              <a:t>, 2008)</a:t>
            </a:r>
            <a:endParaRPr lang="ru-RU" sz="2400" dirty="0" smtClean="0"/>
          </a:p>
          <a:p>
            <a:pPr>
              <a:lnSpc>
                <a:spcPct val="70000"/>
              </a:lnSpc>
            </a:pPr>
            <a:r>
              <a:rPr lang="en-US" sz="2400" dirty="0"/>
              <a:t>In addition, a number of authors draw attention to the fact that changes of living standard in countryside were not the factors that would encourage peasants to demand radical changes. </a:t>
            </a:r>
            <a:r>
              <a:rPr lang="en-US" sz="2400" b="1" dirty="0"/>
              <a:t>James Simpson believes </a:t>
            </a:r>
            <a:r>
              <a:rPr lang="en-US" sz="2400" dirty="0"/>
              <a:t>that in Andalusia, according to the data on wages, bread prices and cost of work, it can be concluded that the </a:t>
            </a:r>
            <a:r>
              <a:rPr lang="en-US" sz="2400" b="1" dirty="0"/>
              <a:t>situation did not show deterioration during that period</a:t>
            </a:r>
            <a:r>
              <a:rPr lang="en-US" sz="2400" dirty="0" smtClean="0"/>
              <a:t>. (Simpson, 1992)</a:t>
            </a:r>
            <a:endParaRPr lang="ru-RU" sz="2400" dirty="0" smtClean="0"/>
          </a:p>
          <a:p>
            <a:pPr>
              <a:lnSpc>
                <a:spcPct val="70000"/>
              </a:lnSpc>
            </a:pPr>
            <a:r>
              <a:rPr lang="en-US" sz="2400" b="1" dirty="0" smtClean="0"/>
              <a:t>Jordi </a:t>
            </a:r>
            <a:r>
              <a:rPr lang="en-US" sz="2400" b="1" dirty="0" err="1" smtClean="0"/>
              <a:t>Domenech</a:t>
            </a:r>
            <a:r>
              <a:rPr lang="en-US" sz="2400" dirty="0" smtClean="0"/>
              <a:t>: “This paper uses municipal-level time series and cross-sectional variation in rural conflict in three Andalusian provinces … in the early 1930s to argue that, although collective misery certainly shaped the main issues of contention, </a:t>
            </a:r>
            <a:r>
              <a:rPr lang="en-US" sz="2400" b="1" dirty="0" smtClean="0"/>
              <a:t>inequality or deteriorating living standards did not explain the explosive intensification of conflict during the Second Republic</a:t>
            </a:r>
            <a:r>
              <a:rPr lang="en-US" sz="2400" dirty="0"/>
              <a:t>”. (</a:t>
            </a:r>
            <a:r>
              <a:rPr lang="en-US" sz="2400" dirty="0" err="1" smtClean="0"/>
              <a:t>Domenech</a:t>
            </a:r>
            <a:r>
              <a:rPr lang="en-US" sz="2400" dirty="0" smtClean="0"/>
              <a:t>, 2015)</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Заголовок 1"/>
          <p:cNvSpPr>
            <a:spLocks noGrp="1"/>
          </p:cNvSpPr>
          <p:nvPr>
            <p:ph type="title"/>
          </p:nvPr>
        </p:nvSpPr>
        <p:spPr/>
        <p:txBody>
          <a:bodyPr/>
          <a:lstStyle/>
          <a:p>
            <a:pPr algn="ctr"/>
            <a:r>
              <a:rPr lang="en-US" b="1" smtClean="0"/>
              <a:t>In Russia it was different… </a:t>
            </a:r>
            <a:endParaRPr lang="ru-RU" smtClean="0"/>
          </a:p>
        </p:txBody>
      </p:sp>
      <p:sp>
        <p:nvSpPr>
          <p:cNvPr id="3" name="Объект 2"/>
          <p:cNvSpPr>
            <a:spLocks noGrp="1"/>
          </p:cNvSpPr>
          <p:nvPr>
            <p:ph idx="1"/>
          </p:nvPr>
        </p:nvSpPr>
        <p:spPr/>
        <p:txBody>
          <a:bodyPr>
            <a:normAutofit/>
          </a:bodyPr>
          <a:lstStyle/>
          <a:p>
            <a:pPr>
              <a:lnSpc>
                <a:spcPct val="80000"/>
              </a:lnSpc>
            </a:pPr>
            <a:r>
              <a:rPr lang="en-US" dirty="0" smtClean="0"/>
              <a:t>As opposed to Spain, Russian government was trying to speed up the industrialization</a:t>
            </a:r>
            <a:r>
              <a:rPr lang="ru-RU" dirty="0" smtClean="0"/>
              <a:t> </a:t>
            </a:r>
          </a:p>
          <a:p>
            <a:pPr>
              <a:lnSpc>
                <a:spcPct val="80000"/>
              </a:lnSpc>
            </a:pPr>
            <a:r>
              <a:rPr lang="en-US" dirty="0" smtClean="0"/>
              <a:t>Tax reform of </a:t>
            </a:r>
            <a:r>
              <a:rPr lang="en-US" dirty="0" err="1" smtClean="0"/>
              <a:t>Serguey</a:t>
            </a:r>
            <a:r>
              <a:rPr lang="en-US" dirty="0" smtClean="0"/>
              <a:t> </a:t>
            </a:r>
            <a:r>
              <a:rPr lang="en-US" dirty="0" err="1" smtClean="0"/>
              <a:t>Vitte</a:t>
            </a:r>
            <a:r>
              <a:rPr lang="en-US" dirty="0" smtClean="0"/>
              <a:t> in 1890ies: low taxes on industrialists and landowners and high excise taxes (sugar, kerosene, tobacco, matches), state alcohol monopoly. These measures promoted industrial growth at the expense of middle-income and poor strata (i.e. peasants) </a:t>
            </a:r>
            <a:endParaRPr lang="ru-RU" dirty="0" smtClean="0"/>
          </a:p>
          <a:p>
            <a:pPr>
              <a:lnSpc>
                <a:spcPct val="80000"/>
              </a:lnSpc>
            </a:pPr>
            <a:r>
              <a:rPr lang="en-US" dirty="0" err="1" smtClean="0"/>
              <a:t>Stolypin</a:t>
            </a:r>
            <a:r>
              <a:rPr lang="en-US" dirty="0" smtClean="0"/>
              <a:t> reform in 1906 </a:t>
            </a:r>
            <a:r>
              <a:rPr lang="mr-IN" dirty="0" smtClean="0">
                <a:ea typeface="Mangal" pitchFamily="2"/>
              </a:rPr>
              <a:t>–</a:t>
            </a:r>
            <a:r>
              <a:rPr lang="ru-RU" dirty="0" smtClean="0"/>
              <a:t> </a:t>
            </a:r>
            <a:r>
              <a:rPr lang="en-US" dirty="0" smtClean="0"/>
              <a:t>elimination of the </a:t>
            </a:r>
            <a:r>
              <a:rPr lang="en-US" dirty="0" err="1" smtClean="0"/>
              <a:t>obshchina</a:t>
            </a:r>
            <a:r>
              <a:rPr lang="en-US" dirty="0" smtClean="0"/>
              <a:t> (system of collective land possession and tax payment preventing sharp differentiation), promotion of peasants’ leaving the </a:t>
            </a:r>
            <a:r>
              <a:rPr lang="en-US" dirty="0" err="1" smtClean="0"/>
              <a:t>obshchina</a:t>
            </a:r>
            <a:r>
              <a:rPr lang="en-US" dirty="0" smtClean="0"/>
              <a:t>, making land the private property of individual peasants</a:t>
            </a:r>
            <a:endParaRPr lang="ru-RU" dirty="0" smtClean="0"/>
          </a:p>
          <a:p>
            <a:pPr marL="0" indent="0">
              <a:lnSpc>
                <a:spcPct val="80000"/>
              </a:lnSpc>
              <a:buNone/>
            </a:pPr>
            <a:endParaRPr lang="ru-RU" dirty="0" smtClean="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Parallax</Template>
  <TotalTime>26527</TotalTime>
  <Words>3583</Words>
  <Application>Microsoft Office PowerPoint</Application>
  <PresentationFormat>Произвольный</PresentationFormat>
  <Paragraphs>326</Paragraphs>
  <Slides>39</Slides>
  <Notes>0</Notes>
  <HiddenSlides>0</HiddenSlides>
  <MMClips>0</MMClips>
  <ScaleCrop>false</ScaleCrop>
  <HeadingPairs>
    <vt:vector size="6" baseType="variant">
      <vt:variant>
        <vt:lpstr>Тема</vt:lpstr>
      </vt:variant>
      <vt:variant>
        <vt:i4>1</vt:i4>
      </vt:variant>
      <vt:variant>
        <vt:lpstr>Внедренные серверы OLE</vt:lpstr>
      </vt:variant>
      <vt:variant>
        <vt:i4>1</vt:i4>
      </vt:variant>
      <vt:variant>
        <vt:lpstr>Заголовки слайдов</vt:lpstr>
      </vt:variant>
      <vt:variant>
        <vt:i4>39</vt:i4>
      </vt:variant>
    </vt:vector>
  </HeadingPairs>
  <TitlesOfParts>
    <vt:vector size="41" baseType="lpstr">
      <vt:lpstr>Тема Office</vt:lpstr>
      <vt:lpstr>Диаграмма Microsoft Office Excel</vt:lpstr>
      <vt:lpstr>Socio-economic Reasons for the Different Outcomes of the Russian and Spanish Civil Wars.</vt:lpstr>
      <vt:lpstr>Introduction </vt:lpstr>
      <vt:lpstr>Discussion </vt:lpstr>
      <vt:lpstr>Civil war in a rural country is the peasants’ war</vt:lpstr>
      <vt:lpstr>Similar causes of the civil wars</vt:lpstr>
      <vt:lpstr>Given the similarities, on the eve of the civil war Spain differed from Russia in certain important aspects</vt:lpstr>
      <vt:lpstr>Changes in the income of different categories of people employed in Spain, % (1850 г. = 100%)   Source: Roses J., Sanchez-Alonso B. Regional Wage Convergence in Spain 1850-1930. // Explorations in Economic History 2004, 41. Р.407.  </vt:lpstr>
      <vt:lpstr>Important feature of Spain: no increase in differentiation </vt:lpstr>
      <vt:lpstr>In Russia it was different… </vt:lpstr>
      <vt:lpstr>Changes of income of different employee categories in Russia Source for peasants and day-to-day workers’ income: Allen Robert C. Farm to Factory: A Reinterpretation of the Soviet Industrial Revolution. Princeton, N.J .: Princeton University Press, 2003. Source for industrial workers’ income: The table was compiled within a project by the Historical Informatics Department of the Moscow State University. </vt:lpstr>
      <vt:lpstr>Increasing incomes vs. income differentiation: difference with Spain which became fatal </vt:lpstr>
      <vt:lpstr>Income differentiation of Russian peasants:  what do we know</vt:lpstr>
      <vt:lpstr>Steps of analysis</vt:lpstr>
      <vt:lpstr>Analysis description </vt:lpstr>
      <vt:lpstr>Results of the Variance analysis </vt:lpstr>
      <vt:lpstr>The diagram below illustrates the quality of the grouping. On the horizontal axis, income of various peasant farms is marked. Farms belonging to different groups are highlighted in different colors. </vt:lpstr>
      <vt:lpstr>  Conclusions of the first step  </vt:lpstr>
      <vt:lpstr>Step 2 of analysis – estimating the degree of differentiation  </vt:lpstr>
      <vt:lpstr>Слайд 19</vt:lpstr>
      <vt:lpstr>Interpretation</vt:lpstr>
      <vt:lpstr>Conclusions (1)</vt:lpstr>
      <vt:lpstr>Conclusions (2)</vt:lpstr>
      <vt:lpstr>Слайд 23</vt:lpstr>
      <vt:lpstr>Слайд 24</vt:lpstr>
      <vt:lpstr>Russia and Spain: common features   </vt:lpstr>
      <vt:lpstr>Слайд 26</vt:lpstr>
      <vt:lpstr>How to measure differentiation of peasants? Number of horses? Amount of land?</vt:lpstr>
      <vt:lpstr>Notes on data sources</vt:lpstr>
      <vt:lpstr>Main data sources</vt:lpstr>
      <vt:lpstr>Ratio of different peasantry layers in European Russia</vt:lpstr>
      <vt:lpstr>Annual earnings of industrial and agricultural workers in the regions of European Russia in 1901-1910.   Source: Russia. 1913. Statistical and documentary reference book. St. Petersburg, 1925.       </vt:lpstr>
      <vt:lpstr>Слайд 32</vt:lpstr>
      <vt:lpstr>Preliminary conclusions and future researches</vt:lpstr>
      <vt:lpstr>Слайд 34</vt:lpstr>
      <vt:lpstr>Слайд 35</vt:lpstr>
      <vt:lpstr>Слайд 36</vt:lpstr>
      <vt:lpstr>Слайд 37</vt:lpstr>
      <vt:lpstr>Слайд 38</vt:lpstr>
      <vt:lpstr>Слайд 39</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Asus</dc:creator>
  <cp:lastModifiedBy>Home</cp:lastModifiedBy>
  <cp:revision>411</cp:revision>
  <dcterms:created xsi:type="dcterms:W3CDTF">2016-12-07T08:49:44Z</dcterms:created>
  <dcterms:modified xsi:type="dcterms:W3CDTF">2019-08-29T13:46:36Z</dcterms:modified>
</cp:coreProperties>
</file>