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docProps/custom.xml" ContentType="application/vnd.openxmlformats-officedocument.custom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12192000" cy="6858000"/>
  <p:defaultTextStyle>
    <a:defPPr>
      <a:defRPr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63" d="100"/>
          <a:sy n="63" d="100"/>
        </p:scale>
        <p:origin x="768" y="34"/>
      </p:cViewPr>
      <p:guideLst>
        <p:guide pos="2880" orient="horz"/>
        <p:guide pos="2160"/>
      </p:guideLst>
    </p:cSldViewPr>
  </p:slideViewPr>
  <p:gridSpacing cx="76200" cy="76200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 /><Relationship Id="rId9" Type="http://schemas.openxmlformats.org/officeDocument/2006/relationships/tableStyles" Target="tableStyles.xml" /><Relationship Id="rId10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 bwMode="auto"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rgbClr val="5F0892"/>
                </a:solidFill>
                <a:latin typeface="Calibri Light"/>
                <a:cs typeface="Calibri Light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 bwMode="auto"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 bwMode="auto"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 bwMode="auto"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 bwMode="auto"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 bwMode="auto"/>
        <p:txBody>
          <a:bodyPr lIns="0" tIns="0" rIns="0" bIns="0"/>
          <a:lstStyle>
            <a:lvl1pPr>
              <a:defRPr sz="4400" b="0" i="0">
                <a:solidFill>
                  <a:srgbClr val="5F0892"/>
                </a:solidFill>
                <a:latin typeface="Calibri Light"/>
                <a:cs typeface="Calibri Light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 bwMode="auto"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 bwMode="auto"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 bwMode="auto"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 bwMode="auto"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 bwMode="auto"/>
        <p:txBody>
          <a:bodyPr lIns="0" tIns="0" rIns="0" bIns="0"/>
          <a:lstStyle>
            <a:lvl1pPr>
              <a:defRPr sz="4400" b="0" i="0">
                <a:solidFill>
                  <a:srgbClr val="5F0892"/>
                </a:solidFill>
                <a:latin typeface="Calibri Light"/>
                <a:cs typeface="Calibri Light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 bwMode="auto"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 bwMode="auto"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 bwMode="auto"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 bwMode="auto"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/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 bwMode="auto"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 bwMode="auto"/>
        <p:txBody>
          <a:bodyPr lIns="0" tIns="0" rIns="0" bIns="0"/>
          <a:lstStyle>
            <a:lvl1pPr>
              <a:defRPr sz="4400" b="0" i="0">
                <a:solidFill>
                  <a:srgbClr val="5F0892"/>
                </a:solidFill>
                <a:latin typeface="Calibri Light"/>
                <a:cs typeface="Calibri Light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 bwMode="auto"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 bwMode="auto"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/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 bwMode="auto"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 bwMode="auto"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 bwMode="auto"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 bwMode="auto"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solidFill>
          <a:schemeClr val="bg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 bwMode="auto">
          <a:xfrm>
            <a:off x="916939" y="308228"/>
            <a:ext cx="9860914" cy="1300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rgbClr val="5F0892"/>
                </a:solidFill>
                <a:latin typeface="Calibri Light"/>
                <a:cs typeface="Calibri Light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 bwMode="auto">
          <a:xfrm>
            <a:off x="916939" y="1793492"/>
            <a:ext cx="10316210" cy="26269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 bwMode="auto"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 bwMode="auto"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 bwMode="auto"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t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 bwMode="auto">
          <a:xfrm>
            <a:off x="6372605" y="802589"/>
            <a:ext cx="5325745" cy="2330450"/>
          </a:xfrm>
          <a:prstGeom prst="rect">
            <a:avLst/>
          </a:prstGeom>
        </p:spPr>
        <p:txBody>
          <a:bodyPr vert="horz" wrap="square" lIns="0" tIns="105410" rIns="0" bIns="0" rtlCol="0">
            <a:spAutoFit/>
          </a:bodyPr>
          <a:lstStyle/>
          <a:p>
            <a:pPr marL="12700" marR="5080" algn="ctr">
              <a:lnSpc>
                <a:spcPts val="5840"/>
              </a:lnSpc>
              <a:spcBef>
                <a:spcPts val="830"/>
              </a:spcBef>
              <a:defRPr/>
            </a:pPr>
            <a:r>
              <a:rPr sz="5400" spc="-60"/>
              <a:t>ЛИЧНЫЙ</a:t>
            </a:r>
            <a:r>
              <a:rPr sz="5400" spc="-210"/>
              <a:t> </a:t>
            </a:r>
            <a:r>
              <a:rPr sz="5400" spc="-35"/>
              <a:t>КАБИНЕТ </a:t>
            </a:r>
            <a:r>
              <a:rPr sz="5400" spc="-45"/>
              <a:t>АСПИРАНТА</a:t>
            </a:r>
            <a:r>
              <a:rPr sz="5400" spc="-225"/>
              <a:t> </a:t>
            </a:r>
            <a:r>
              <a:rPr sz="5400" spc="-25"/>
              <a:t>на</a:t>
            </a:r>
            <a:endParaRPr sz="5400"/>
          </a:p>
          <a:p>
            <a:pPr algn="ctr">
              <a:lnSpc>
                <a:spcPts val="5740"/>
              </a:lnSpc>
              <a:defRPr/>
            </a:pPr>
            <a:r>
              <a:rPr sz="5400" spc="-10"/>
              <a:t>портале</a:t>
            </a:r>
            <a:endParaRPr sz="5400"/>
          </a:p>
        </p:txBody>
      </p:sp>
      <p:sp>
        <p:nvSpPr>
          <p:cNvPr id="3" name="object 3"/>
          <p:cNvSpPr txBox="1"/>
          <p:nvPr/>
        </p:nvSpPr>
        <p:spPr bwMode="auto">
          <a:xfrm flipH="0" flipV="0">
            <a:off x="7316129" y="3735980"/>
            <a:ext cx="4477469" cy="836019"/>
          </a:xfrm>
          <a:prstGeom prst="rect">
            <a:avLst/>
          </a:prstGeom>
        </p:spPr>
        <p:txBody>
          <a:bodyPr vert="horz" wrap="square" lIns="0" tIns="1269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defRPr/>
            </a:pPr>
            <a:r>
              <a:rPr sz="5400" spc="-40">
                <a:solidFill>
                  <a:srgbClr val="5F0892"/>
                </a:solidFill>
                <a:latin typeface="Calibri Light"/>
                <a:cs typeface="Calibri Light"/>
              </a:rPr>
              <a:t>phd.msu.ru</a:t>
            </a:r>
            <a:endParaRPr sz="5400">
              <a:latin typeface="Calibri Light"/>
              <a:cs typeface="Calibri Light"/>
            </a:endParaRPr>
          </a:p>
        </p:txBody>
      </p:sp>
      <p:pic>
        <p:nvPicPr>
          <p:cNvPr id="4" name="object 4"/>
          <p:cNvPicPr/>
          <p:nvPr/>
        </p:nvPicPr>
        <p:blipFill>
          <a:blip r:embed="rId2"/>
          <a:stretch/>
        </p:blipFill>
        <p:spPr bwMode="auto">
          <a:xfrm>
            <a:off x="7115540" y="4690067"/>
            <a:ext cx="3630958" cy="1722965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 bwMode="auto">
          <a:xfrm>
            <a:off x="8305800" y="4988435"/>
            <a:ext cx="16893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defRPr/>
            </a:pPr>
            <a:r>
              <a:rPr sz="2400" b="1">
                <a:solidFill>
                  <a:srgbClr val="FFFFFF"/>
                </a:solidFill>
                <a:latin typeface="Calibri"/>
                <a:cs typeface="Calibri"/>
              </a:rPr>
              <a:t>Инструкция</a:t>
            </a:r>
            <a:r>
              <a:rPr sz="2400" b="1" spc="-7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2400">
              <a:latin typeface="Calibri"/>
              <a:cs typeface="Calibri"/>
            </a:endParaRPr>
          </a:p>
        </p:txBody>
      </p:sp>
      <p:pic>
        <p:nvPicPr>
          <p:cNvPr id="6" name="object 6"/>
          <p:cNvPicPr/>
          <p:nvPr/>
        </p:nvPicPr>
        <p:blipFill>
          <a:blip r:embed="rId3"/>
          <a:stretch/>
        </p:blipFill>
        <p:spPr bwMode="auto">
          <a:xfrm>
            <a:off x="553208" y="816860"/>
            <a:ext cx="5537460" cy="522199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 bwMode="auto">
          <a:prstGeom prst="rect">
            <a:avLst/>
          </a:prstGeom>
        </p:spPr>
        <p:txBody>
          <a:bodyPr vert="horz" wrap="square" lIns="0" tIns="268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defRPr/>
            </a:pPr>
            <a:r>
              <a:rPr sz="4900" spc="-40"/>
              <a:t>Первичный</a:t>
            </a:r>
            <a:r>
              <a:rPr sz="4900" spc="-235"/>
              <a:t> </a:t>
            </a:r>
            <a:r>
              <a:rPr sz="4900" spc="-20"/>
              <a:t>вход</a:t>
            </a:r>
            <a:endParaRPr sz="4900"/>
          </a:p>
        </p:txBody>
      </p:sp>
      <p:sp>
        <p:nvSpPr>
          <p:cNvPr id="3" name="object 3"/>
          <p:cNvSpPr txBox="1"/>
          <p:nvPr/>
        </p:nvSpPr>
        <p:spPr bwMode="auto">
          <a:xfrm>
            <a:off x="916939" y="1759966"/>
            <a:ext cx="10288270" cy="439889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0029" indent="-227329" algn="just">
              <a:lnSpc>
                <a:spcPts val="3025"/>
              </a:lnSpc>
              <a:spcBef>
                <a:spcPts val="95"/>
              </a:spcBef>
              <a:buFont typeface="Arial MT"/>
              <a:buChar char="•"/>
              <a:tabLst>
                <a:tab pos="240029" algn="l"/>
              </a:tabLst>
              <a:defRPr/>
            </a:pPr>
            <a:r>
              <a:rPr sz="2800">
                <a:latin typeface="Calibri"/>
                <a:cs typeface="Calibri"/>
              </a:rPr>
              <a:t>Профиль</a:t>
            </a:r>
            <a:r>
              <a:rPr sz="2800" spc="-55">
                <a:latin typeface="Calibri"/>
                <a:cs typeface="Calibri"/>
              </a:rPr>
              <a:t> </a:t>
            </a:r>
            <a:r>
              <a:rPr sz="2800">
                <a:latin typeface="Calibri"/>
                <a:cs typeface="Calibri"/>
              </a:rPr>
              <a:t>аспиранта</a:t>
            </a:r>
            <a:r>
              <a:rPr sz="2800" spc="-55">
                <a:latin typeface="Calibri"/>
                <a:cs typeface="Calibri"/>
              </a:rPr>
              <a:t> </a:t>
            </a:r>
            <a:r>
              <a:rPr sz="2800">
                <a:latin typeface="Calibri"/>
                <a:cs typeface="Calibri"/>
              </a:rPr>
              <a:t>в</a:t>
            </a:r>
            <a:r>
              <a:rPr sz="2800" spc="-75">
                <a:latin typeface="Calibri"/>
                <a:cs typeface="Calibri"/>
              </a:rPr>
              <a:t> </a:t>
            </a:r>
            <a:r>
              <a:rPr sz="2800">
                <a:latin typeface="Calibri"/>
                <a:cs typeface="Calibri"/>
              </a:rPr>
              <a:t>ЛК</a:t>
            </a:r>
            <a:r>
              <a:rPr sz="2800" spc="-75">
                <a:latin typeface="Calibri"/>
                <a:cs typeface="Calibri"/>
              </a:rPr>
              <a:t> </a:t>
            </a:r>
            <a:r>
              <a:rPr sz="2800" b="1">
                <a:solidFill>
                  <a:srgbClr val="006FC0"/>
                </a:solidFill>
                <a:latin typeface="Calibri"/>
                <a:cs typeface="Calibri"/>
              </a:rPr>
              <a:t>с</a:t>
            </a:r>
            <a:r>
              <a:rPr sz="2800" b="1" u="sng">
                <a:solidFill>
                  <a:srgbClr val="006FC0"/>
                </a:solidFill>
                <a:latin typeface="Calibri"/>
                <a:cs typeface="Calibri"/>
              </a:rPr>
              <a:t>оздается</a:t>
            </a:r>
            <a:r>
              <a:rPr sz="2800" b="1" spc="-25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800">
                <a:latin typeface="Calibri"/>
                <a:cs typeface="Calibri"/>
              </a:rPr>
              <a:t>в</a:t>
            </a:r>
            <a:r>
              <a:rPr sz="2800" spc="-75">
                <a:latin typeface="Calibri"/>
                <a:cs typeface="Calibri"/>
              </a:rPr>
              <a:t> </a:t>
            </a:r>
            <a:r>
              <a:rPr sz="2800">
                <a:latin typeface="Calibri"/>
                <a:cs typeface="Calibri"/>
              </a:rPr>
              <a:t>момент</a:t>
            </a:r>
            <a:r>
              <a:rPr sz="2800" spc="-75">
                <a:latin typeface="Calibri"/>
                <a:cs typeface="Calibri"/>
              </a:rPr>
              <a:t> </a:t>
            </a:r>
            <a:r>
              <a:rPr sz="2800" spc="-10">
                <a:latin typeface="Calibri"/>
                <a:cs typeface="Calibri"/>
              </a:rPr>
              <a:t>подписания</a:t>
            </a:r>
            <a:endParaRPr sz="2800">
              <a:latin typeface="Calibri"/>
              <a:cs typeface="Calibri"/>
            </a:endParaRPr>
          </a:p>
          <a:p>
            <a:pPr marL="241300" marR="991235" algn="just">
              <a:lnSpc>
                <a:spcPts val="2690"/>
              </a:lnSpc>
              <a:spcBef>
                <a:spcPts val="310"/>
              </a:spcBef>
              <a:defRPr/>
            </a:pPr>
            <a:r>
              <a:rPr sz="2800">
                <a:latin typeface="Calibri"/>
                <a:cs typeface="Calibri"/>
              </a:rPr>
              <a:t>аспирантом</a:t>
            </a:r>
            <a:r>
              <a:rPr sz="2800" spc="-90">
                <a:latin typeface="Calibri"/>
                <a:cs typeface="Calibri"/>
              </a:rPr>
              <a:t> </a:t>
            </a:r>
            <a:r>
              <a:rPr sz="2800">
                <a:latin typeface="Calibri"/>
                <a:cs typeface="Calibri"/>
              </a:rPr>
              <a:t>согласия</a:t>
            </a:r>
            <a:r>
              <a:rPr sz="2800" spc="-105">
                <a:latin typeface="Calibri"/>
                <a:cs typeface="Calibri"/>
              </a:rPr>
              <a:t> </a:t>
            </a:r>
            <a:r>
              <a:rPr sz="2800">
                <a:latin typeface="Calibri"/>
                <a:cs typeface="Calibri"/>
              </a:rPr>
              <a:t>на</a:t>
            </a:r>
            <a:r>
              <a:rPr sz="2800" spc="-110">
                <a:latin typeface="Calibri"/>
                <a:cs typeface="Calibri"/>
              </a:rPr>
              <a:t> </a:t>
            </a:r>
            <a:r>
              <a:rPr sz="2800">
                <a:latin typeface="Calibri"/>
                <a:cs typeface="Calibri"/>
              </a:rPr>
              <a:t>обработку</a:t>
            </a:r>
            <a:r>
              <a:rPr sz="2800" spc="-90">
                <a:latin typeface="Calibri"/>
                <a:cs typeface="Calibri"/>
              </a:rPr>
              <a:t> </a:t>
            </a:r>
            <a:r>
              <a:rPr sz="2800">
                <a:latin typeface="Calibri"/>
                <a:cs typeface="Calibri"/>
              </a:rPr>
              <a:t>персональных</a:t>
            </a:r>
            <a:r>
              <a:rPr sz="2800" spc="-95">
                <a:latin typeface="Calibri"/>
                <a:cs typeface="Calibri"/>
              </a:rPr>
              <a:t> </a:t>
            </a:r>
            <a:r>
              <a:rPr sz="2800">
                <a:latin typeface="Calibri"/>
                <a:cs typeface="Calibri"/>
              </a:rPr>
              <a:t>данных</a:t>
            </a:r>
            <a:r>
              <a:rPr sz="2800" spc="-110">
                <a:latin typeface="Calibri"/>
                <a:cs typeface="Calibri"/>
              </a:rPr>
              <a:t> </a:t>
            </a:r>
            <a:r>
              <a:rPr sz="2800" spc="-50">
                <a:latin typeface="Calibri"/>
                <a:cs typeface="Calibri"/>
              </a:rPr>
              <a:t>и </a:t>
            </a:r>
            <a:r>
              <a:rPr sz="2800" spc="-10">
                <a:latin typeface="Calibri"/>
                <a:cs typeface="Calibri"/>
              </a:rPr>
              <a:t>соответствующей</a:t>
            </a:r>
            <a:r>
              <a:rPr sz="2800" spc="-70">
                <a:latin typeface="Calibri"/>
                <a:cs typeface="Calibri"/>
              </a:rPr>
              <a:t> </a:t>
            </a:r>
            <a:r>
              <a:rPr sz="2800">
                <a:latin typeface="Calibri"/>
                <a:cs typeface="Calibri"/>
              </a:rPr>
              <a:t>отметки</a:t>
            </a:r>
            <a:r>
              <a:rPr sz="2800" spc="-70">
                <a:latin typeface="Calibri"/>
                <a:cs typeface="Calibri"/>
              </a:rPr>
              <a:t> </a:t>
            </a:r>
            <a:r>
              <a:rPr sz="2800">
                <a:latin typeface="Calibri"/>
                <a:cs typeface="Calibri"/>
              </a:rPr>
              <a:t>в</a:t>
            </a:r>
            <a:r>
              <a:rPr sz="2800" spc="-85">
                <a:latin typeface="Calibri"/>
                <a:cs typeface="Calibri"/>
              </a:rPr>
              <a:t> </a:t>
            </a:r>
            <a:r>
              <a:rPr sz="2800">
                <a:latin typeface="Calibri"/>
                <a:cs typeface="Calibri"/>
              </a:rPr>
              <a:t>АИС</a:t>
            </a:r>
            <a:r>
              <a:rPr sz="2800" spc="-70">
                <a:latin typeface="Calibri"/>
                <a:cs typeface="Calibri"/>
              </a:rPr>
              <a:t> </a:t>
            </a:r>
            <a:r>
              <a:rPr sz="2800" spc="-10">
                <a:latin typeface="Calibri"/>
                <a:cs typeface="Calibri"/>
              </a:rPr>
              <a:t>Аспирант;</a:t>
            </a:r>
            <a:endParaRPr sz="2800">
              <a:latin typeface="Calibri"/>
              <a:cs typeface="Calibri"/>
            </a:endParaRPr>
          </a:p>
          <a:p>
            <a:pPr marL="240029" marR="1270635" indent="-227329" algn="just">
              <a:lnSpc>
                <a:spcPct val="80000"/>
              </a:lnSpc>
              <a:spcBef>
                <a:spcPts val="1019"/>
              </a:spcBef>
              <a:buFont typeface="Arial MT"/>
              <a:buChar char="•"/>
              <a:tabLst>
                <a:tab pos="241300" algn="l"/>
              </a:tabLst>
              <a:defRPr/>
            </a:pPr>
            <a:r>
              <a:rPr sz="2800">
                <a:latin typeface="Calibri"/>
                <a:cs typeface="Calibri"/>
              </a:rPr>
              <a:t>Доступ</a:t>
            </a:r>
            <a:r>
              <a:rPr sz="2800" spc="-75">
                <a:latin typeface="Calibri"/>
                <a:cs typeface="Calibri"/>
              </a:rPr>
              <a:t> </a:t>
            </a:r>
            <a:r>
              <a:rPr sz="2800">
                <a:latin typeface="Calibri"/>
                <a:cs typeface="Calibri"/>
              </a:rPr>
              <a:t>к</a:t>
            </a:r>
            <a:r>
              <a:rPr sz="2800" spc="-95">
                <a:latin typeface="Calibri"/>
                <a:cs typeface="Calibri"/>
              </a:rPr>
              <a:t> </a:t>
            </a:r>
            <a:r>
              <a:rPr sz="2800">
                <a:latin typeface="Calibri"/>
                <a:cs typeface="Calibri"/>
              </a:rPr>
              <a:t>профилю</a:t>
            </a:r>
            <a:r>
              <a:rPr sz="2800" spc="-45">
                <a:latin typeface="Calibri"/>
                <a:cs typeface="Calibri"/>
              </a:rPr>
              <a:t> </a:t>
            </a:r>
            <a:r>
              <a:rPr sz="2800">
                <a:latin typeface="Calibri"/>
                <a:cs typeface="Calibri"/>
              </a:rPr>
              <a:t>аспирант</a:t>
            </a:r>
            <a:r>
              <a:rPr sz="2800" spc="-80">
                <a:latin typeface="Calibri"/>
                <a:cs typeface="Calibri"/>
              </a:rPr>
              <a:t> </a:t>
            </a:r>
            <a:r>
              <a:rPr sz="2800">
                <a:latin typeface="Calibri"/>
                <a:cs typeface="Calibri"/>
              </a:rPr>
              <a:t>получает</a:t>
            </a:r>
            <a:r>
              <a:rPr sz="2800" spc="-85">
                <a:latin typeface="Calibri"/>
                <a:cs typeface="Calibri"/>
              </a:rPr>
              <a:t> </a:t>
            </a:r>
            <a:r>
              <a:rPr sz="2800">
                <a:latin typeface="Calibri"/>
                <a:cs typeface="Calibri"/>
              </a:rPr>
              <a:t>при</a:t>
            </a:r>
            <a:r>
              <a:rPr sz="2800" spc="-70">
                <a:latin typeface="Calibri"/>
                <a:cs typeface="Calibri"/>
              </a:rPr>
              <a:t> </a:t>
            </a:r>
            <a:r>
              <a:rPr sz="2800">
                <a:latin typeface="Calibri"/>
                <a:cs typeface="Calibri"/>
              </a:rPr>
              <a:t>регистрации</a:t>
            </a:r>
            <a:r>
              <a:rPr sz="2800" spc="-75">
                <a:latin typeface="Calibri"/>
                <a:cs typeface="Calibri"/>
              </a:rPr>
              <a:t> </a:t>
            </a:r>
            <a:r>
              <a:rPr sz="2800" spc="-25">
                <a:latin typeface="Calibri"/>
                <a:cs typeface="Calibri"/>
              </a:rPr>
              <a:t>на 	</a:t>
            </a:r>
            <a:r>
              <a:rPr sz="2800">
                <a:latin typeface="Calibri"/>
                <a:cs typeface="Calibri"/>
              </a:rPr>
              <a:t>портале,</a:t>
            </a:r>
            <a:r>
              <a:rPr sz="2800" spc="-75">
                <a:latin typeface="Calibri"/>
                <a:cs typeface="Calibri"/>
              </a:rPr>
              <a:t> </a:t>
            </a:r>
            <a:r>
              <a:rPr sz="2800">
                <a:latin typeface="Calibri"/>
                <a:cs typeface="Calibri"/>
              </a:rPr>
              <a:t>вводя</a:t>
            </a:r>
            <a:r>
              <a:rPr sz="2800" spc="-105">
                <a:latin typeface="Calibri"/>
                <a:cs typeface="Calibri"/>
              </a:rPr>
              <a:t> </a:t>
            </a:r>
            <a:r>
              <a:rPr sz="2800">
                <a:latin typeface="Calibri"/>
                <a:cs typeface="Calibri"/>
              </a:rPr>
              <a:t>почту,</a:t>
            </a:r>
            <a:r>
              <a:rPr sz="2800" spc="-75">
                <a:latin typeface="Calibri"/>
                <a:cs typeface="Calibri"/>
              </a:rPr>
              <a:t> </a:t>
            </a:r>
            <a:r>
              <a:rPr sz="2800" b="1" u="sng">
                <a:solidFill>
                  <a:srgbClr val="0070C0"/>
                </a:solidFill>
                <a:latin typeface="Calibri"/>
                <a:cs typeface="Calibri"/>
              </a:rPr>
              <a:t>указанную</a:t>
            </a:r>
            <a:r>
              <a:rPr sz="2800" b="1" u="sng" spc="-90">
                <a:solidFill>
                  <a:srgbClr val="0070C0"/>
                </a:solidFill>
                <a:latin typeface="Calibri"/>
                <a:cs typeface="Calibri"/>
              </a:rPr>
              <a:t> </a:t>
            </a:r>
            <a:r>
              <a:rPr lang="ru-RU" sz="2800" b="1" u="sng" spc="-90">
                <a:solidFill>
                  <a:srgbClr val="0070C0"/>
                </a:solidFill>
                <a:latin typeface="Calibri"/>
                <a:cs typeface="Calibri"/>
              </a:rPr>
              <a:t>в </a:t>
            </a:r>
            <a:r>
              <a:rPr lang="ru-RU" sz="2800" b="1" u="sng" spc="-90">
                <a:solidFill>
                  <a:srgbClr val="0070C0"/>
                </a:solidFill>
                <a:latin typeface="Calibri"/>
                <a:cs typeface="Calibri"/>
              </a:rPr>
              <a:t>вебанкете</a:t>
            </a:r>
            <a:r>
              <a:rPr lang="ru-RU" sz="2800" b="1" u="sng" spc="-90">
                <a:solidFill>
                  <a:srgbClr val="0070C0"/>
                </a:solidFill>
                <a:latin typeface="Calibri"/>
                <a:cs typeface="Calibri"/>
              </a:rPr>
              <a:t> </a:t>
            </a:r>
            <a:r>
              <a:rPr lang="ru-RU" sz="2800" spc="-90">
                <a:latin typeface="Calibri"/>
                <a:cs typeface="Calibri"/>
              </a:rPr>
              <a:t>при поступлении в аспирантуру</a:t>
            </a:r>
            <a:r>
              <a:rPr sz="2800" spc="-20">
                <a:latin typeface="Calibri"/>
                <a:cs typeface="Calibri"/>
              </a:rPr>
              <a:t>;</a:t>
            </a:r>
            <a:endParaRPr sz="2800">
              <a:latin typeface="Calibri"/>
              <a:cs typeface="Calibri"/>
            </a:endParaRPr>
          </a:p>
          <a:p>
            <a:pPr marL="240029" marR="5080" indent="-227329">
              <a:lnSpc>
                <a:spcPts val="2690"/>
              </a:lnSpc>
              <a:spcBef>
                <a:spcPts val="2750"/>
              </a:spcBef>
              <a:buFont typeface="Arial MT"/>
              <a:buChar char="•"/>
              <a:tabLst>
                <a:tab pos="241300" algn="l"/>
              </a:tabLst>
              <a:defRPr/>
            </a:pPr>
            <a:r>
              <a:rPr sz="2800">
                <a:latin typeface="Calibri"/>
                <a:cs typeface="Calibri"/>
              </a:rPr>
              <a:t>На</a:t>
            </a:r>
            <a:r>
              <a:rPr sz="2800" spc="-80">
                <a:latin typeface="Calibri"/>
                <a:cs typeface="Calibri"/>
              </a:rPr>
              <a:t> </a:t>
            </a:r>
            <a:r>
              <a:rPr sz="2800" spc="-10">
                <a:latin typeface="Calibri"/>
                <a:cs typeface="Calibri"/>
              </a:rPr>
              <a:t>электронную</a:t>
            </a:r>
            <a:r>
              <a:rPr sz="2800" spc="-65">
                <a:latin typeface="Calibri"/>
                <a:cs typeface="Calibri"/>
              </a:rPr>
              <a:t> </a:t>
            </a:r>
            <a:r>
              <a:rPr sz="2800">
                <a:latin typeface="Calibri"/>
                <a:cs typeface="Calibri"/>
              </a:rPr>
              <a:t>почту</a:t>
            </a:r>
            <a:r>
              <a:rPr sz="2800" spc="-65">
                <a:latin typeface="Calibri"/>
                <a:cs typeface="Calibri"/>
              </a:rPr>
              <a:t> </a:t>
            </a:r>
            <a:r>
              <a:rPr sz="2800" b="1" u="sng" spc="-10">
                <a:solidFill>
                  <a:srgbClr val="006FC0"/>
                </a:solidFill>
                <a:latin typeface="Calibri"/>
                <a:cs typeface="Calibri"/>
              </a:rPr>
              <a:t>приходит</a:t>
            </a:r>
            <a:r>
              <a:rPr sz="2800" b="1" spc="-10">
                <a:solidFill>
                  <a:srgbClr val="006FC0"/>
                </a:solidFill>
                <a:latin typeface="Calibri"/>
                <a:cs typeface="Calibri"/>
              </a:rPr>
              <a:t> 	</a:t>
            </a:r>
            <a:r>
              <a:rPr sz="2800" b="1" u="sng">
                <a:solidFill>
                  <a:srgbClr val="006FC0"/>
                </a:solidFill>
                <a:latin typeface="Calibri"/>
                <a:cs typeface="Calibri"/>
              </a:rPr>
              <a:t>ссылка</a:t>
            </a:r>
            <a:r>
              <a:rPr sz="2800" b="1" u="sng" spc="-95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800" b="1" u="sng">
                <a:solidFill>
                  <a:srgbClr val="006FC0"/>
                </a:solidFill>
                <a:latin typeface="Calibri"/>
                <a:cs typeface="Calibri"/>
              </a:rPr>
              <a:t>логин</a:t>
            </a:r>
            <a:r>
              <a:rPr sz="2800" b="1" u="sng" spc="-10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800" b="1" u="sng">
                <a:solidFill>
                  <a:srgbClr val="006FC0"/>
                </a:solidFill>
                <a:latin typeface="Calibri"/>
                <a:cs typeface="Calibri"/>
              </a:rPr>
              <a:t>(шестизнак)</a:t>
            </a:r>
            <a:r>
              <a:rPr sz="2800" b="1" u="sng" spc="-55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800" b="1" u="sng">
                <a:solidFill>
                  <a:srgbClr val="006FC0"/>
                </a:solidFill>
                <a:latin typeface="Calibri"/>
                <a:cs typeface="Calibri"/>
              </a:rPr>
              <a:t>и</a:t>
            </a:r>
            <a:r>
              <a:rPr sz="2800" b="1" u="sng" spc="-9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800" b="1" u="sng">
                <a:solidFill>
                  <a:srgbClr val="006FC0"/>
                </a:solidFill>
                <a:latin typeface="Calibri"/>
                <a:cs typeface="Calibri"/>
              </a:rPr>
              <a:t>первичный</a:t>
            </a:r>
            <a:r>
              <a:rPr sz="2800" b="1" u="sng" spc="-7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800" b="1" u="sng" spc="-10">
                <a:solidFill>
                  <a:srgbClr val="006FC0"/>
                </a:solidFill>
                <a:latin typeface="Calibri"/>
                <a:cs typeface="Calibri"/>
              </a:rPr>
              <a:t>пароль</a:t>
            </a:r>
            <a:r>
              <a:rPr sz="2800" spc="-10">
                <a:latin typeface="Calibri"/>
                <a:cs typeface="Calibri"/>
              </a:rPr>
              <a:t>;</a:t>
            </a:r>
            <a:endParaRPr sz="2800">
              <a:latin typeface="Calibri"/>
              <a:cs typeface="Calibri"/>
            </a:endParaRPr>
          </a:p>
          <a:p>
            <a:pPr marL="240029" marR="223520" indent="-227329">
              <a:lnSpc>
                <a:spcPct val="80000"/>
              </a:lnSpc>
              <a:spcBef>
                <a:spcPts val="2795"/>
              </a:spcBef>
              <a:buFont typeface="Arial MT"/>
              <a:buChar char="•"/>
              <a:tabLst>
                <a:tab pos="241300" algn="l"/>
              </a:tabLst>
              <a:defRPr/>
            </a:pPr>
            <a:r>
              <a:rPr sz="2800">
                <a:latin typeface="Calibri"/>
                <a:cs typeface="Calibri"/>
              </a:rPr>
              <a:t>После</a:t>
            </a:r>
            <a:r>
              <a:rPr sz="2800" spc="-105">
                <a:latin typeface="Calibri"/>
                <a:cs typeface="Calibri"/>
              </a:rPr>
              <a:t> </a:t>
            </a:r>
            <a:r>
              <a:rPr sz="2800">
                <a:latin typeface="Calibri"/>
                <a:cs typeface="Calibri"/>
              </a:rPr>
              <a:t>первого</a:t>
            </a:r>
            <a:r>
              <a:rPr sz="2800" spc="-90">
                <a:latin typeface="Calibri"/>
                <a:cs typeface="Calibri"/>
              </a:rPr>
              <a:t> </a:t>
            </a:r>
            <a:r>
              <a:rPr sz="2800" spc="-10">
                <a:latin typeface="Calibri"/>
                <a:cs typeface="Calibri"/>
              </a:rPr>
              <a:t>входа</a:t>
            </a:r>
            <a:r>
              <a:rPr sz="2800" spc="-114">
                <a:latin typeface="Calibri"/>
                <a:cs typeface="Calibri"/>
              </a:rPr>
              <a:t> </a:t>
            </a:r>
            <a:r>
              <a:rPr sz="2800" spc="-20">
                <a:latin typeface="Calibri"/>
                <a:cs typeface="Calibri"/>
              </a:rPr>
              <a:t>необходимо</a:t>
            </a:r>
            <a:r>
              <a:rPr sz="2800" spc="-105">
                <a:latin typeface="Calibri"/>
                <a:cs typeface="Calibri"/>
              </a:rPr>
              <a:t> </a:t>
            </a:r>
            <a:r>
              <a:rPr sz="2800">
                <a:latin typeface="Calibri"/>
                <a:cs typeface="Calibri"/>
              </a:rPr>
              <a:t>изменить</a:t>
            </a:r>
            <a:r>
              <a:rPr sz="2800" spc="-105">
                <a:latin typeface="Calibri"/>
                <a:cs typeface="Calibri"/>
              </a:rPr>
              <a:t> </a:t>
            </a:r>
            <a:r>
              <a:rPr sz="2800">
                <a:latin typeface="Calibri"/>
                <a:cs typeface="Calibri"/>
              </a:rPr>
              <a:t>пароль.</a:t>
            </a:r>
            <a:r>
              <a:rPr sz="2800" spc="-95">
                <a:latin typeface="Calibri"/>
                <a:cs typeface="Calibri"/>
              </a:rPr>
              <a:t> </a:t>
            </a:r>
            <a:r>
              <a:rPr sz="2800" b="1">
                <a:latin typeface="Calibri"/>
                <a:cs typeface="Calibri"/>
              </a:rPr>
              <a:t>Если</a:t>
            </a:r>
            <a:r>
              <a:rPr sz="2800" b="1" spc="-105">
                <a:latin typeface="Calibri"/>
                <a:cs typeface="Calibri"/>
              </a:rPr>
              <a:t> </a:t>
            </a:r>
            <a:r>
              <a:rPr sz="2800" b="1" spc="-10">
                <a:latin typeface="Calibri"/>
                <a:cs typeface="Calibri"/>
              </a:rPr>
              <a:t>пароль 	</a:t>
            </a:r>
            <a:r>
              <a:rPr sz="2800" b="1">
                <a:latin typeface="Calibri"/>
                <a:cs typeface="Calibri"/>
              </a:rPr>
              <a:t>на</a:t>
            </a:r>
            <a:r>
              <a:rPr sz="2800" b="1" spc="-85">
                <a:latin typeface="Calibri"/>
                <a:cs typeface="Calibri"/>
              </a:rPr>
              <a:t> </a:t>
            </a:r>
            <a:r>
              <a:rPr sz="2800" b="1">
                <a:latin typeface="Calibri"/>
                <a:cs typeface="Calibri"/>
              </a:rPr>
              <a:t>поменять</a:t>
            </a:r>
            <a:r>
              <a:rPr sz="2800" b="1" spc="-90">
                <a:latin typeface="Calibri"/>
                <a:cs typeface="Calibri"/>
              </a:rPr>
              <a:t> </a:t>
            </a:r>
            <a:r>
              <a:rPr sz="2800" spc="-10">
                <a:latin typeface="Calibri"/>
                <a:cs typeface="Calibri"/>
              </a:rPr>
              <a:t>большинство</a:t>
            </a:r>
            <a:r>
              <a:rPr sz="2800" spc="-95">
                <a:latin typeface="Calibri"/>
                <a:cs typeface="Calibri"/>
              </a:rPr>
              <a:t> </a:t>
            </a:r>
            <a:r>
              <a:rPr sz="2800">
                <a:latin typeface="Calibri"/>
                <a:cs typeface="Calibri"/>
              </a:rPr>
              <a:t>функций</a:t>
            </a:r>
            <a:r>
              <a:rPr sz="2800" spc="-65">
                <a:latin typeface="Calibri"/>
                <a:cs typeface="Calibri"/>
              </a:rPr>
              <a:t> </a:t>
            </a:r>
            <a:r>
              <a:rPr sz="2800" spc="-10">
                <a:latin typeface="Calibri"/>
                <a:cs typeface="Calibri"/>
              </a:rPr>
              <a:t>будет</a:t>
            </a:r>
            <a:r>
              <a:rPr sz="2800" spc="-90">
                <a:latin typeface="Calibri"/>
                <a:cs typeface="Calibri"/>
              </a:rPr>
              <a:t> </a:t>
            </a:r>
            <a:r>
              <a:rPr sz="2800" spc="-10">
                <a:latin typeface="Calibri"/>
                <a:cs typeface="Calibri"/>
              </a:rPr>
              <a:t>недоступно.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 bwMode="auto">
          <a:xfrm>
            <a:off x="395731" y="328421"/>
            <a:ext cx="5054600" cy="7721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defRPr/>
            </a:pPr>
            <a:r>
              <a:rPr sz="4900" spc="-50"/>
              <a:t>Последующий</a:t>
            </a:r>
            <a:r>
              <a:rPr sz="4900" spc="-220"/>
              <a:t> </a:t>
            </a:r>
            <a:r>
              <a:rPr sz="4900" spc="-20"/>
              <a:t>вход</a:t>
            </a:r>
            <a:endParaRPr sz="4900"/>
          </a:p>
        </p:txBody>
      </p:sp>
      <p:sp>
        <p:nvSpPr>
          <p:cNvPr id="3" name="object 3"/>
          <p:cNvSpPr txBox="1"/>
          <p:nvPr/>
        </p:nvSpPr>
        <p:spPr bwMode="auto">
          <a:xfrm>
            <a:off x="395730" y="1673859"/>
            <a:ext cx="6113314" cy="2990828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0029" marR="205103" indent="-227329">
              <a:lnSpc>
                <a:spcPts val="3020"/>
              </a:lnSpc>
              <a:spcBef>
                <a:spcPts val="480"/>
              </a:spcBef>
              <a:buFont typeface="Arial MT"/>
              <a:buChar char="•"/>
              <a:tabLst>
                <a:tab pos="241300" algn="l"/>
              </a:tabLst>
              <a:defRPr/>
            </a:pPr>
            <a:r>
              <a:rPr sz="2800" spc="-10">
                <a:latin typeface="Calibri"/>
                <a:cs typeface="Calibri"/>
              </a:rPr>
              <a:t>Последующий</a:t>
            </a:r>
            <a:r>
              <a:rPr sz="2800" spc="-95">
                <a:latin typeface="Calibri"/>
                <a:cs typeface="Calibri"/>
              </a:rPr>
              <a:t> </a:t>
            </a:r>
            <a:r>
              <a:rPr sz="2800" spc="-10">
                <a:latin typeface="Calibri"/>
                <a:cs typeface="Calibri"/>
              </a:rPr>
              <a:t>вход</a:t>
            </a:r>
            <a:r>
              <a:rPr sz="2800" spc="-105">
                <a:latin typeface="Calibri"/>
                <a:cs typeface="Calibri"/>
              </a:rPr>
              <a:t> </a:t>
            </a:r>
            <a:r>
              <a:rPr sz="2800" spc="-10">
                <a:latin typeface="Calibri"/>
                <a:cs typeface="Calibri"/>
              </a:rPr>
              <a:t>возможен</a:t>
            </a:r>
            <a:r>
              <a:rPr sz="2800" spc="-114">
                <a:latin typeface="Calibri"/>
                <a:cs typeface="Calibri"/>
              </a:rPr>
              <a:t> </a:t>
            </a:r>
            <a:r>
              <a:rPr sz="2800" spc="-10">
                <a:latin typeface="Calibri"/>
                <a:cs typeface="Calibri"/>
              </a:rPr>
              <a:t>только 	</a:t>
            </a:r>
            <a:r>
              <a:rPr sz="2800">
                <a:latin typeface="Calibri"/>
                <a:cs typeface="Calibri"/>
              </a:rPr>
              <a:t>по</a:t>
            </a:r>
            <a:r>
              <a:rPr sz="2800" spc="-90">
                <a:latin typeface="Calibri"/>
                <a:cs typeface="Calibri"/>
              </a:rPr>
              <a:t> </a:t>
            </a:r>
            <a:r>
              <a:rPr sz="2800">
                <a:latin typeface="Calibri"/>
                <a:cs typeface="Calibri"/>
              </a:rPr>
              <a:t>паре</a:t>
            </a:r>
            <a:r>
              <a:rPr sz="2800" spc="-80">
                <a:latin typeface="Calibri"/>
                <a:cs typeface="Calibri"/>
              </a:rPr>
              <a:t> </a:t>
            </a:r>
            <a:r>
              <a:rPr sz="2800" b="1" u="sng">
                <a:solidFill>
                  <a:srgbClr val="006FC0"/>
                </a:solidFill>
                <a:latin typeface="Calibri"/>
                <a:cs typeface="Calibri"/>
              </a:rPr>
              <a:t>ШЕСТИЗНАК</a:t>
            </a:r>
            <a:r>
              <a:rPr sz="2800" b="1" spc="-6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800" spc="-50">
                <a:latin typeface="Calibri"/>
                <a:cs typeface="Calibri"/>
              </a:rPr>
              <a:t>–</a:t>
            </a:r>
            <a:endParaRPr sz="2800">
              <a:latin typeface="Calibri"/>
              <a:cs typeface="Calibri"/>
            </a:endParaRPr>
          </a:p>
          <a:p>
            <a:pPr marL="241300">
              <a:lnSpc>
                <a:spcPts val="2985"/>
              </a:lnSpc>
              <a:defRPr/>
            </a:pPr>
            <a:r>
              <a:rPr sz="2800" spc="-25">
                <a:latin typeface="Calibri"/>
                <a:cs typeface="Calibri"/>
              </a:rPr>
              <a:t>УСТАНОВЛЕННЫЙ</a:t>
            </a:r>
            <a:r>
              <a:rPr sz="2800" spc="-75">
                <a:latin typeface="Calibri"/>
                <a:cs typeface="Calibri"/>
              </a:rPr>
              <a:t> </a:t>
            </a:r>
            <a:r>
              <a:rPr sz="2800" spc="-10">
                <a:latin typeface="Calibri"/>
                <a:cs typeface="Calibri"/>
              </a:rPr>
              <a:t>ПАРОЛЬ.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610"/>
              </a:spcBef>
              <a:defRPr/>
            </a:pPr>
            <a:endParaRPr sz="2800">
              <a:latin typeface="Calibri"/>
              <a:cs typeface="Calibri"/>
            </a:endParaRPr>
          </a:p>
          <a:p>
            <a:pPr marL="240029" marR="5080" indent="-227329">
              <a:lnSpc>
                <a:spcPct val="90000"/>
              </a:lnSpc>
              <a:buFont typeface="Arial MT"/>
              <a:buChar char="•"/>
              <a:tabLst>
                <a:tab pos="241300" algn="l"/>
              </a:tabLst>
              <a:defRPr/>
            </a:pPr>
            <a:r>
              <a:rPr sz="2800">
                <a:latin typeface="Calibri"/>
                <a:cs typeface="Calibri"/>
              </a:rPr>
              <a:t>Если</a:t>
            </a:r>
            <a:r>
              <a:rPr sz="2800" spc="-60">
                <a:latin typeface="Calibri"/>
                <a:cs typeface="Calibri"/>
              </a:rPr>
              <a:t> </a:t>
            </a:r>
            <a:r>
              <a:rPr sz="2800">
                <a:latin typeface="Calibri"/>
                <a:cs typeface="Calibri"/>
              </a:rPr>
              <a:t>пароль</a:t>
            </a:r>
            <a:r>
              <a:rPr sz="2800" spc="-40">
                <a:latin typeface="Calibri"/>
                <a:cs typeface="Calibri"/>
              </a:rPr>
              <a:t> </a:t>
            </a:r>
            <a:r>
              <a:rPr sz="2800">
                <a:latin typeface="Calibri"/>
                <a:cs typeface="Calibri"/>
              </a:rPr>
              <a:t>не</a:t>
            </a:r>
            <a:r>
              <a:rPr sz="2800" spc="-60">
                <a:latin typeface="Calibri"/>
                <a:cs typeface="Calibri"/>
              </a:rPr>
              <a:t> </a:t>
            </a:r>
            <a:r>
              <a:rPr sz="2800">
                <a:latin typeface="Calibri"/>
                <a:cs typeface="Calibri"/>
              </a:rPr>
              <a:t>заменялся,</a:t>
            </a:r>
            <a:r>
              <a:rPr sz="2800" spc="-55">
                <a:latin typeface="Calibri"/>
                <a:cs typeface="Calibri"/>
              </a:rPr>
              <a:t> </a:t>
            </a:r>
            <a:r>
              <a:rPr sz="2800" spc="-20">
                <a:latin typeface="Calibri"/>
                <a:cs typeface="Calibri"/>
              </a:rPr>
              <a:t>вход 	</a:t>
            </a:r>
            <a:r>
              <a:rPr sz="2800" spc="-10">
                <a:latin typeface="Calibri"/>
                <a:cs typeface="Calibri"/>
              </a:rPr>
              <a:t>осуществляется</a:t>
            </a:r>
            <a:r>
              <a:rPr sz="2800" spc="-90">
                <a:latin typeface="Calibri"/>
                <a:cs typeface="Calibri"/>
              </a:rPr>
              <a:t> </a:t>
            </a:r>
            <a:r>
              <a:rPr sz="2800">
                <a:latin typeface="Calibri"/>
                <a:cs typeface="Calibri"/>
              </a:rPr>
              <a:t>по</a:t>
            </a:r>
            <a:r>
              <a:rPr sz="2800" spc="-75">
                <a:latin typeface="Calibri"/>
                <a:cs typeface="Calibri"/>
              </a:rPr>
              <a:t> </a:t>
            </a:r>
            <a:r>
              <a:rPr sz="2800">
                <a:latin typeface="Calibri"/>
                <a:cs typeface="Calibri"/>
              </a:rPr>
              <a:t>паре</a:t>
            </a:r>
            <a:r>
              <a:rPr sz="2800" spc="-70">
                <a:latin typeface="Calibri"/>
                <a:cs typeface="Calibri"/>
              </a:rPr>
              <a:t> </a:t>
            </a:r>
            <a:r>
              <a:rPr sz="2800" b="1" u="sng" spc="-10">
                <a:solidFill>
                  <a:srgbClr val="006FC0"/>
                </a:solidFill>
                <a:latin typeface="Calibri"/>
                <a:cs typeface="Calibri"/>
              </a:rPr>
              <a:t>ШЕСТИЗНАК</a:t>
            </a:r>
            <a:r>
              <a:rPr sz="2800" b="1" spc="-55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800" spc="-50">
                <a:latin typeface="Calibri"/>
                <a:cs typeface="Calibri"/>
              </a:rPr>
              <a:t>– 	</a:t>
            </a:r>
            <a:r>
              <a:rPr sz="2800">
                <a:latin typeface="Calibri"/>
                <a:cs typeface="Calibri"/>
              </a:rPr>
              <a:t>ПЕРВИЧНЫЙ</a:t>
            </a:r>
            <a:r>
              <a:rPr sz="2800" spc="-125">
                <a:latin typeface="Calibri"/>
                <a:cs typeface="Calibri"/>
              </a:rPr>
              <a:t> </a:t>
            </a:r>
            <a:r>
              <a:rPr sz="2800" spc="-10">
                <a:latin typeface="Calibri"/>
                <a:cs typeface="Calibri"/>
              </a:rPr>
              <a:t>ПАРОЛЬ.</a:t>
            </a:r>
            <a:endParaRPr sz="28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 bwMode="auto">
          <a:xfrm>
            <a:off x="4200015" y="1061210"/>
            <a:ext cx="5812790" cy="2789555"/>
            <a:chOff x="4200016" y="946911"/>
            <a:chExt cx="5812790" cy="2789555"/>
          </a:xfrm>
        </p:grpSpPr>
        <p:pic>
          <p:nvPicPr>
            <p:cNvPr id="5" name="object 5"/>
            <p:cNvPicPr/>
            <p:nvPr/>
          </p:nvPicPr>
          <p:blipFill>
            <a:blip r:embed="rId2"/>
            <a:stretch/>
          </p:blipFill>
          <p:spPr bwMode="auto">
            <a:xfrm>
              <a:off x="7187691" y="946911"/>
              <a:ext cx="2824988" cy="2789047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 bwMode="auto">
            <a:xfrm>
              <a:off x="4200017" y="1288414"/>
              <a:ext cx="3472179" cy="1315720"/>
            </a:xfrm>
            <a:custGeom>
              <a:avLst/>
              <a:gdLst/>
              <a:ahLst/>
              <a:cxnLst/>
              <a:rect l="l" t="t" r="r" b="b"/>
              <a:pathLst>
                <a:path w="3472179" h="1315720" fill="norm" stroke="1" extrusionOk="0">
                  <a:moveTo>
                    <a:pt x="3404108" y="284353"/>
                  </a:moveTo>
                  <a:lnTo>
                    <a:pt x="3213862" y="260985"/>
                  </a:lnTo>
                  <a:lnTo>
                    <a:pt x="3233051" y="314883"/>
                  </a:lnTo>
                  <a:lnTo>
                    <a:pt x="569722" y="1261745"/>
                  </a:lnTo>
                  <a:lnTo>
                    <a:pt x="588772" y="1315593"/>
                  </a:lnTo>
                  <a:lnTo>
                    <a:pt x="3252228" y="368731"/>
                  </a:lnTo>
                  <a:lnTo>
                    <a:pt x="3271393" y="422529"/>
                  </a:lnTo>
                  <a:lnTo>
                    <a:pt x="3383978" y="305308"/>
                  </a:lnTo>
                  <a:lnTo>
                    <a:pt x="3404108" y="284353"/>
                  </a:lnTo>
                  <a:close/>
                </a:path>
                <a:path w="3472179" h="1315720" fill="norm" stroke="1" extrusionOk="0">
                  <a:moveTo>
                    <a:pt x="3471799" y="46609"/>
                  </a:moveTo>
                  <a:lnTo>
                    <a:pt x="3285871" y="0"/>
                  </a:lnTo>
                  <a:lnTo>
                    <a:pt x="3298240" y="55841"/>
                  </a:lnTo>
                  <a:lnTo>
                    <a:pt x="0" y="786765"/>
                  </a:lnTo>
                  <a:lnTo>
                    <a:pt x="12446" y="842645"/>
                  </a:lnTo>
                  <a:lnTo>
                    <a:pt x="3310585" y="111594"/>
                  </a:lnTo>
                  <a:lnTo>
                    <a:pt x="3322955" y="167386"/>
                  </a:lnTo>
                  <a:lnTo>
                    <a:pt x="3468039" y="49657"/>
                  </a:lnTo>
                  <a:lnTo>
                    <a:pt x="3471799" y="46609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 bwMode="auto">
          <a:xfrm>
            <a:off x="331724" y="200024"/>
            <a:ext cx="6366510" cy="7721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defRPr/>
            </a:pPr>
            <a:r>
              <a:rPr sz="4900" spc="-50"/>
              <a:t>Восстановление</a:t>
            </a:r>
            <a:r>
              <a:rPr sz="4900" spc="-145"/>
              <a:t> </a:t>
            </a:r>
            <a:r>
              <a:rPr sz="4900" spc="-10"/>
              <a:t>доступа</a:t>
            </a:r>
            <a:endParaRPr sz="4900"/>
          </a:p>
        </p:txBody>
      </p:sp>
      <p:sp>
        <p:nvSpPr>
          <p:cNvPr id="3" name="object 3"/>
          <p:cNvSpPr txBox="1"/>
          <p:nvPr/>
        </p:nvSpPr>
        <p:spPr bwMode="auto">
          <a:xfrm>
            <a:off x="140334" y="2301747"/>
            <a:ext cx="6310630" cy="2898228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12700" marR="398780">
              <a:lnSpc>
                <a:spcPts val="3020"/>
              </a:lnSpc>
              <a:spcBef>
                <a:spcPts val="480"/>
              </a:spcBef>
              <a:defRPr/>
            </a:pPr>
            <a:r>
              <a:rPr sz="2800">
                <a:latin typeface="Calibri"/>
                <a:cs typeface="Calibri"/>
              </a:rPr>
              <a:t>При</a:t>
            </a:r>
            <a:r>
              <a:rPr sz="2800" spc="-70">
                <a:latin typeface="Calibri"/>
                <a:cs typeface="Calibri"/>
              </a:rPr>
              <a:t> </a:t>
            </a:r>
            <a:r>
              <a:rPr sz="2800">
                <a:latin typeface="Calibri"/>
                <a:cs typeface="Calibri"/>
              </a:rPr>
              <a:t>каких</a:t>
            </a:r>
            <a:r>
              <a:rPr sz="2800" spc="-75">
                <a:latin typeface="Calibri"/>
                <a:cs typeface="Calibri"/>
              </a:rPr>
              <a:t> </a:t>
            </a:r>
            <a:r>
              <a:rPr sz="2800">
                <a:latin typeface="Calibri"/>
                <a:cs typeface="Calibri"/>
              </a:rPr>
              <a:t>случаях</a:t>
            </a:r>
            <a:r>
              <a:rPr sz="2800" spc="-80">
                <a:latin typeface="Calibri"/>
                <a:cs typeface="Calibri"/>
              </a:rPr>
              <a:t> </a:t>
            </a:r>
            <a:r>
              <a:rPr sz="2800">
                <a:latin typeface="Calibri"/>
                <a:cs typeface="Calibri"/>
              </a:rPr>
              <a:t>может</a:t>
            </a:r>
            <a:r>
              <a:rPr sz="2800" spc="-85">
                <a:latin typeface="Calibri"/>
                <a:cs typeface="Calibri"/>
              </a:rPr>
              <a:t> </a:t>
            </a:r>
            <a:r>
              <a:rPr sz="2800">
                <a:latin typeface="Calibri"/>
                <a:cs typeface="Calibri"/>
              </a:rPr>
              <a:t>быть</a:t>
            </a:r>
            <a:r>
              <a:rPr sz="2800" spc="-65">
                <a:latin typeface="Calibri"/>
                <a:cs typeface="Calibri"/>
              </a:rPr>
              <a:t> </a:t>
            </a:r>
            <a:r>
              <a:rPr sz="2800" spc="-10">
                <a:latin typeface="Calibri"/>
                <a:cs typeface="Calibri"/>
              </a:rPr>
              <a:t>утрачен </a:t>
            </a:r>
            <a:r>
              <a:rPr sz="2800">
                <a:latin typeface="Calibri"/>
                <a:cs typeface="Calibri"/>
              </a:rPr>
              <a:t>допуск</a:t>
            </a:r>
            <a:r>
              <a:rPr sz="2800" spc="-70">
                <a:latin typeface="Calibri"/>
                <a:cs typeface="Calibri"/>
              </a:rPr>
              <a:t> </a:t>
            </a:r>
            <a:r>
              <a:rPr sz="2800">
                <a:latin typeface="Calibri"/>
                <a:cs typeface="Calibri"/>
              </a:rPr>
              <a:t>к</a:t>
            </a:r>
            <a:r>
              <a:rPr sz="2800" spc="-65">
                <a:latin typeface="Calibri"/>
                <a:cs typeface="Calibri"/>
              </a:rPr>
              <a:t> </a:t>
            </a:r>
            <a:r>
              <a:rPr sz="2800" spc="-25">
                <a:latin typeface="Calibri"/>
                <a:cs typeface="Calibri"/>
              </a:rPr>
              <a:t>ЛК?</a:t>
            </a:r>
            <a:endParaRPr sz="2800">
              <a:latin typeface="Calibri"/>
              <a:cs typeface="Calibri"/>
            </a:endParaRPr>
          </a:p>
          <a:p>
            <a:pPr marL="527685" indent="-514984">
              <a:lnSpc>
                <a:spcPts val="3190"/>
              </a:lnSpc>
              <a:spcBef>
                <a:spcPts val="635"/>
              </a:spcBef>
              <a:buAutoNum type="arabicPeriod"/>
              <a:tabLst>
                <a:tab pos="527685" algn="l"/>
              </a:tabLst>
              <a:defRPr/>
            </a:pPr>
            <a:r>
              <a:rPr sz="2800">
                <a:latin typeface="Calibri"/>
                <a:cs typeface="Calibri"/>
              </a:rPr>
              <a:t>Аспирант</a:t>
            </a:r>
            <a:r>
              <a:rPr sz="2800" spc="-60">
                <a:latin typeface="Calibri"/>
                <a:cs typeface="Calibri"/>
              </a:rPr>
              <a:t> </a:t>
            </a:r>
            <a:r>
              <a:rPr sz="2800">
                <a:latin typeface="Calibri"/>
                <a:cs typeface="Calibri"/>
              </a:rPr>
              <a:t>не</a:t>
            </a:r>
            <a:r>
              <a:rPr sz="2800" spc="-70">
                <a:latin typeface="Calibri"/>
                <a:cs typeface="Calibri"/>
              </a:rPr>
              <a:t> </a:t>
            </a:r>
            <a:r>
              <a:rPr sz="2800">
                <a:latin typeface="Calibri"/>
                <a:cs typeface="Calibri"/>
              </a:rPr>
              <a:t>обратил</a:t>
            </a:r>
            <a:r>
              <a:rPr sz="2800" spc="-75">
                <a:latin typeface="Calibri"/>
                <a:cs typeface="Calibri"/>
              </a:rPr>
              <a:t> </a:t>
            </a:r>
            <a:r>
              <a:rPr sz="2800">
                <a:latin typeface="Calibri"/>
                <a:cs typeface="Calibri"/>
              </a:rPr>
              <a:t>внимание</a:t>
            </a:r>
            <a:r>
              <a:rPr sz="2800" spc="-95">
                <a:latin typeface="Calibri"/>
                <a:cs typeface="Calibri"/>
              </a:rPr>
              <a:t> </a:t>
            </a:r>
            <a:r>
              <a:rPr sz="2800" spc="-25">
                <a:latin typeface="Calibri"/>
                <a:cs typeface="Calibri"/>
              </a:rPr>
              <a:t>на</a:t>
            </a:r>
            <a:endParaRPr sz="2800">
              <a:latin typeface="Calibri"/>
              <a:cs typeface="Calibri"/>
            </a:endParaRPr>
          </a:p>
          <a:p>
            <a:pPr marL="527685">
              <a:lnSpc>
                <a:spcPts val="3190"/>
              </a:lnSpc>
              <a:defRPr/>
            </a:pPr>
            <a:r>
              <a:rPr sz="2800">
                <a:latin typeface="Calibri"/>
                <a:cs typeface="Calibri"/>
              </a:rPr>
              <a:t>ссылку,</a:t>
            </a:r>
            <a:r>
              <a:rPr sz="2800" spc="-80">
                <a:latin typeface="Calibri"/>
                <a:cs typeface="Calibri"/>
              </a:rPr>
              <a:t> </a:t>
            </a:r>
            <a:r>
              <a:rPr sz="2800" spc="-25">
                <a:latin typeface="Calibri"/>
                <a:cs typeface="Calibri"/>
              </a:rPr>
              <a:t>когда</a:t>
            </a:r>
            <a:r>
              <a:rPr sz="2800" spc="-110">
                <a:latin typeface="Calibri"/>
                <a:cs typeface="Calibri"/>
              </a:rPr>
              <a:t> </a:t>
            </a:r>
            <a:r>
              <a:rPr sz="2800">
                <a:latin typeface="Calibri"/>
                <a:cs typeface="Calibri"/>
              </a:rPr>
              <a:t>система</a:t>
            </a:r>
            <a:r>
              <a:rPr sz="2800" spc="-75">
                <a:latin typeface="Calibri"/>
                <a:cs typeface="Calibri"/>
              </a:rPr>
              <a:t> </a:t>
            </a:r>
            <a:r>
              <a:rPr sz="2800">
                <a:latin typeface="Calibri"/>
                <a:cs typeface="Calibri"/>
              </a:rPr>
              <a:t>ее</a:t>
            </a:r>
            <a:r>
              <a:rPr sz="2800" spc="-100">
                <a:latin typeface="Calibri"/>
                <a:cs typeface="Calibri"/>
              </a:rPr>
              <a:t> </a:t>
            </a:r>
            <a:r>
              <a:rPr sz="2800" spc="-10">
                <a:latin typeface="Calibri"/>
                <a:cs typeface="Calibri"/>
              </a:rPr>
              <a:t>отправила;</a:t>
            </a:r>
            <a:endParaRPr sz="2800">
              <a:latin typeface="Calibri"/>
              <a:cs typeface="Calibri"/>
            </a:endParaRPr>
          </a:p>
          <a:p>
            <a:pPr marL="527685" indent="-514984">
              <a:lnSpc>
                <a:spcPct val="100000"/>
              </a:lnSpc>
              <a:spcBef>
                <a:spcPts val="660"/>
              </a:spcBef>
              <a:buAutoNum type="arabicPeriod" startAt="2"/>
              <a:tabLst>
                <a:tab pos="527685" algn="l"/>
              </a:tabLst>
              <a:defRPr/>
            </a:pPr>
            <a:r>
              <a:rPr sz="2800">
                <a:latin typeface="Calibri"/>
                <a:cs typeface="Calibri"/>
              </a:rPr>
              <a:t>Если</a:t>
            </a:r>
            <a:r>
              <a:rPr sz="2800" spc="-105">
                <a:latin typeface="Calibri"/>
                <a:cs typeface="Calibri"/>
              </a:rPr>
              <a:t> </a:t>
            </a:r>
            <a:r>
              <a:rPr sz="2800">
                <a:latin typeface="Calibri"/>
                <a:cs typeface="Calibri"/>
              </a:rPr>
              <a:t>аспирант</a:t>
            </a:r>
            <a:r>
              <a:rPr sz="2800" spc="-80">
                <a:latin typeface="Calibri"/>
                <a:cs typeface="Calibri"/>
              </a:rPr>
              <a:t> </a:t>
            </a:r>
            <a:r>
              <a:rPr sz="2800" spc="-10">
                <a:latin typeface="Calibri"/>
                <a:cs typeface="Calibri"/>
              </a:rPr>
              <a:t>забыл/потерял</a:t>
            </a:r>
            <a:r>
              <a:rPr sz="2800" spc="-85">
                <a:latin typeface="Calibri"/>
                <a:cs typeface="Calibri"/>
              </a:rPr>
              <a:t> </a:t>
            </a:r>
            <a:r>
              <a:rPr sz="2800" spc="-10">
                <a:latin typeface="Calibri"/>
                <a:cs typeface="Calibri"/>
              </a:rPr>
              <a:t>пароль;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660"/>
              </a:spcBef>
              <a:defRPr/>
            </a:pPr>
            <a:endParaRPr sz="28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 bwMode="auto">
          <a:xfrm>
            <a:off x="5867399" y="1600200"/>
            <a:ext cx="6229985" cy="4342765"/>
            <a:chOff x="5892800" y="1733042"/>
            <a:chExt cx="6229985" cy="4342765"/>
          </a:xfrm>
        </p:grpSpPr>
        <p:pic>
          <p:nvPicPr>
            <p:cNvPr id="5" name="object 5"/>
            <p:cNvPicPr/>
            <p:nvPr/>
          </p:nvPicPr>
          <p:blipFill>
            <a:blip r:embed="rId2"/>
            <a:stretch/>
          </p:blipFill>
          <p:spPr bwMode="auto">
            <a:xfrm>
              <a:off x="6931152" y="1733042"/>
              <a:ext cx="5191125" cy="3162299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 bwMode="auto">
            <a:xfrm>
              <a:off x="5892800" y="3286505"/>
              <a:ext cx="4650740" cy="2788920"/>
            </a:xfrm>
            <a:custGeom>
              <a:avLst/>
              <a:gdLst/>
              <a:ahLst/>
              <a:cxnLst/>
              <a:rect l="l" t="t" r="r" b="b"/>
              <a:pathLst>
                <a:path w="4650740" h="2788920" fill="norm" stroke="1" extrusionOk="0">
                  <a:moveTo>
                    <a:pt x="2309368" y="1454277"/>
                  </a:moveTo>
                  <a:lnTo>
                    <a:pt x="2117979" y="1464818"/>
                  </a:lnTo>
                  <a:lnTo>
                    <a:pt x="2146274" y="1514398"/>
                  </a:lnTo>
                  <a:lnTo>
                    <a:pt x="0" y="2739174"/>
                  </a:lnTo>
                  <a:lnTo>
                    <a:pt x="28448" y="2788818"/>
                  </a:lnTo>
                  <a:lnTo>
                    <a:pt x="2174608" y="1564043"/>
                  </a:lnTo>
                  <a:lnTo>
                    <a:pt x="2202942" y="1613662"/>
                  </a:lnTo>
                  <a:lnTo>
                    <a:pt x="2278659" y="1500251"/>
                  </a:lnTo>
                  <a:lnTo>
                    <a:pt x="2309368" y="1454277"/>
                  </a:lnTo>
                  <a:close/>
                </a:path>
                <a:path w="4650740" h="2788920" fill="norm" stroke="1" extrusionOk="0">
                  <a:moveTo>
                    <a:pt x="4650232" y="1075944"/>
                  </a:moveTo>
                  <a:lnTo>
                    <a:pt x="4640516" y="1067435"/>
                  </a:lnTo>
                  <a:lnTo>
                    <a:pt x="4506087" y="949579"/>
                  </a:lnTo>
                  <a:lnTo>
                    <a:pt x="4491609" y="1004824"/>
                  </a:lnTo>
                  <a:lnTo>
                    <a:pt x="652399" y="0"/>
                  </a:lnTo>
                  <a:lnTo>
                    <a:pt x="637921" y="55372"/>
                  </a:lnTo>
                  <a:lnTo>
                    <a:pt x="4477118" y="1060196"/>
                  </a:lnTo>
                  <a:lnTo>
                    <a:pt x="4462653" y="1115441"/>
                  </a:lnTo>
                  <a:lnTo>
                    <a:pt x="4650232" y="1075944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 bwMode="auto"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 marR="5080">
              <a:lnSpc>
                <a:spcPts val="4750"/>
              </a:lnSpc>
              <a:spcBef>
                <a:spcPts val="700"/>
              </a:spcBef>
              <a:defRPr/>
            </a:pPr>
            <a:r>
              <a:rPr spc="-20"/>
              <a:t>Важное</a:t>
            </a:r>
            <a:r>
              <a:rPr spc="-165"/>
              <a:t> </a:t>
            </a:r>
            <a:r>
              <a:rPr/>
              <a:t>при</a:t>
            </a:r>
            <a:r>
              <a:rPr spc="-165"/>
              <a:t> </a:t>
            </a:r>
            <a:r>
              <a:rPr spc="-45"/>
              <a:t>восстановлении</a:t>
            </a:r>
            <a:r>
              <a:rPr spc="-175"/>
              <a:t> </a:t>
            </a:r>
            <a:r>
              <a:rPr spc="-30"/>
              <a:t>доступа</a:t>
            </a:r>
            <a:r>
              <a:rPr spc="-165"/>
              <a:t> </a:t>
            </a:r>
            <a:r>
              <a:rPr/>
              <a:t>и</a:t>
            </a:r>
            <a:r>
              <a:rPr spc="-135"/>
              <a:t> </a:t>
            </a:r>
            <a:r>
              <a:rPr spc="-25"/>
              <a:t>его </a:t>
            </a:r>
            <a:r>
              <a:rPr spc="-40"/>
              <a:t>повторного</a:t>
            </a:r>
            <a:r>
              <a:rPr spc="-200"/>
              <a:t> </a:t>
            </a:r>
            <a:r>
              <a:rPr spc="-10"/>
              <a:t>получения!</a:t>
            </a:r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 bwMode="auto">
          <a:xfrm>
            <a:off x="916939" y="1793492"/>
            <a:ext cx="10316210" cy="223843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0029" indent="-227329">
              <a:lnSpc>
                <a:spcPts val="3195"/>
              </a:lnSpc>
              <a:spcBef>
                <a:spcPts val="95"/>
              </a:spcBef>
              <a:buFont typeface="Arial MT"/>
              <a:buChar char="•"/>
              <a:tabLst>
                <a:tab pos="240029" algn="l"/>
              </a:tabLst>
              <a:defRPr/>
            </a:pPr>
            <a:r>
              <a:rPr/>
              <a:t>Восстановление</a:t>
            </a:r>
            <a:r>
              <a:rPr spc="-105"/>
              <a:t> </a:t>
            </a:r>
            <a:r>
              <a:rPr/>
              <a:t>пароля</a:t>
            </a:r>
            <a:r>
              <a:rPr spc="-80"/>
              <a:t> </a:t>
            </a:r>
            <a:r>
              <a:rPr/>
              <a:t>и</a:t>
            </a:r>
            <a:r>
              <a:rPr spc="-80"/>
              <a:t> </a:t>
            </a:r>
            <a:r>
              <a:rPr/>
              <a:t>повторное</a:t>
            </a:r>
            <a:r>
              <a:rPr spc="-70"/>
              <a:t> </a:t>
            </a:r>
            <a:r>
              <a:rPr/>
              <a:t>получение</a:t>
            </a:r>
            <a:r>
              <a:rPr spc="-80"/>
              <a:t> </a:t>
            </a:r>
            <a:r>
              <a:rPr spc="-10"/>
              <a:t>доступа</a:t>
            </a:r>
            <a:endParaRPr/>
          </a:p>
          <a:p>
            <a:pPr marL="241300" marR="52705">
              <a:lnSpc>
                <a:spcPts val="3020"/>
              </a:lnSpc>
              <a:spcBef>
                <a:spcPts val="215"/>
              </a:spcBef>
              <a:defRPr/>
            </a:pPr>
            <a:r>
              <a:rPr spc="-10"/>
              <a:t>осуществляется</a:t>
            </a:r>
            <a:r>
              <a:rPr spc="-100"/>
              <a:t> </a:t>
            </a:r>
            <a:r>
              <a:rPr spc="-10"/>
              <a:t>только</a:t>
            </a:r>
            <a:r>
              <a:rPr spc="-75"/>
              <a:t> </a:t>
            </a:r>
            <a:r>
              <a:rPr/>
              <a:t>по</a:t>
            </a:r>
            <a:r>
              <a:rPr spc="-110"/>
              <a:t> </a:t>
            </a:r>
            <a:r>
              <a:rPr b="1" u="sng" spc="-10">
                <a:solidFill>
                  <a:srgbClr val="006FC0"/>
                </a:solidFill>
                <a:latin typeface="Calibri"/>
                <a:cs typeface="Calibri"/>
              </a:rPr>
              <a:t>ЭЛЕКТРОННОЙ</a:t>
            </a:r>
            <a:r>
              <a:rPr b="1" u="sng" spc="-9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b="1" u="sng">
                <a:solidFill>
                  <a:srgbClr val="006FC0"/>
                </a:solidFill>
                <a:latin typeface="Calibri"/>
                <a:cs typeface="Calibri"/>
              </a:rPr>
              <a:t>ПОЧТЕ</a:t>
            </a:r>
            <a:r>
              <a:rPr lang="ru-RU" b="1" u="sng">
                <a:solidFill>
                  <a:srgbClr val="006FC0"/>
                </a:solidFill>
                <a:latin typeface="Calibri"/>
                <a:cs typeface="Calibri"/>
              </a:rPr>
              <a:t>.</a:t>
            </a:r>
            <a:endParaRPr b="1" u="sng" spc="-10">
              <a:solidFill>
                <a:srgbClr val="006FC0"/>
              </a:solidFill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620"/>
              </a:spcBef>
              <a:defRPr/>
            </a:pPr>
            <a:endParaRPr b="1" u="sng" spc="-10">
              <a:solidFill>
                <a:srgbClr val="006FC0"/>
              </a:solidFill>
              <a:latin typeface="Calibri"/>
              <a:cs typeface="Calibri"/>
            </a:endParaRPr>
          </a:p>
          <a:p>
            <a:pPr marL="241300" marR="5080" indent="-228600">
              <a:lnSpc>
                <a:spcPts val="3020"/>
              </a:lnSpc>
              <a:buChar char="•"/>
              <a:tabLst>
                <a:tab pos="241300" algn="l"/>
                <a:tab pos="321945" algn="l"/>
              </a:tabLst>
              <a:defRPr/>
            </a:pPr>
            <a:r>
              <a:rPr>
                <a:latin typeface="Arial MT"/>
                <a:cs typeface="Arial MT"/>
              </a:rPr>
              <a:t>	</a:t>
            </a:r>
            <a:r>
              <a:rPr/>
              <a:t>На</a:t>
            </a:r>
            <a:r>
              <a:rPr spc="-70"/>
              <a:t> </a:t>
            </a:r>
            <a:r>
              <a:rPr spc="-10"/>
              <a:t>электронную</a:t>
            </a:r>
            <a:r>
              <a:rPr spc="-65"/>
              <a:t> </a:t>
            </a:r>
            <a:r>
              <a:rPr/>
              <a:t>почту</a:t>
            </a:r>
            <a:r>
              <a:rPr spc="-75"/>
              <a:t> </a:t>
            </a:r>
            <a:r>
              <a:rPr spc="-20"/>
              <a:t>приходит</a:t>
            </a:r>
            <a:r>
              <a:rPr spc="-65"/>
              <a:t> </a:t>
            </a:r>
            <a:r>
              <a:rPr/>
              <a:t>сообщение</a:t>
            </a:r>
            <a:r>
              <a:rPr spc="-80"/>
              <a:t> </a:t>
            </a:r>
            <a:r>
              <a:rPr/>
              <a:t>с</a:t>
            </a:r>
            <a:r>
              <a:rPr spc="-85"/>
              <a:t> </a:t>
            </a:r>
            <a:r>
              <a:rPr/>
              <a:t>ссылкой,</a:t>
            </a:r>
            <a:r>
              <a:rPr spc="-75"/>
              <a:t> </a:t>
            </a:r>
            <a:r>
              <a:rPr/>
              <a:t>пройдя</a:t>
            </a:r>
            <a:r>
              <a:rPr spc="-65"/>
              <a:t> </a:t>
            </a:r>
            <a:r>
              <a:rPr spc="-25"/>
              <a:t>по </a:t>
            </a:r>
            <a:r>
              <a:rPr spc="-10"/>
              <a:t>которой</a:t>
            </a:r>
            <a:r>
              <a:rPr spc="-50"/>
              <a:t> </a:t>
            </a:r>
            <a:r>
              <a:rPr/>
              <a:t>можно</a:t>
            </a:r>
            <a:r>
              <a:rPr spc="-80"/>
              <a:t> </a:t>
            </a:r>
            <a:r>
              <a:rPr/>
              <a:t>задать</a:t>
            </a:r>
            <a:r>
              <a:rPr spc="-80"/>
              <a:t> </a:t>
            </a:r>
            <a:r>
              <a:rPr/>
              <a:t>новый</a:t>
            </a:r>
            <a:r>
              <a:rPr spc="-75"/>
              <a:t> </a:t>
            </a:r>
            <a:r>
              <a:rPr spc="-10"/>
              <a:t>пароль</a:t>
            </a:r>
            <a:r>
              <a:rPr lang="ru-RU" spc="-10"/>
              <a:t>.</a:t>
            </a:r>
            <a:endParaRPr spc="-1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R7-Office/2024.1.1.375</Application>
  <DocSecurity>0</DocSecurity>
  <PresentationFormat>Широкоэкранный</PresentationFormat>
  <Paragraphs>0</Paragraphs>
  <Slides>5</Slides>
  <Notes>5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Theme 1</vt:lpstr>
      <vt:lpstr>Slide 1</vt:lpstr>
      <vt:lpstr>Slide 2</vt:lpstr>
      <vt:lpstr>Slide 3</vt:lpstr>
      <vt:lpstr>Slide 4</vt:lpstr>
      <vt:lpstr>Slide 5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ЛИЧНЫЙ КАБИНЕТ АСПИРАНТА на портале phd.msu.ru</dc:title>
  <dc:subject/>
  <dc:creator>USER</dc:creator>
  <cp:keywords/>
  <dc:description/>
  <dc:identifier/>
  <dc:language/>
  <cp:lastModifiedBy>Аспирантура ЭФ МГУ</cp:lastModifiedBy>
  <cp:revision>5</cp:revision>
  <dcterms:created xsi:type="dcterms:W3CDTF">2024-09-27T09:34:56Z</dcterms:created>
  <dcterms:modified xsi:type="dcterms:W3CDTF">2024-09-27T14:25:41Z</dcterms:modified>
  <cp:category/>
  <cp:contentStatus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2024-09-25T00:00:00Z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2024-09-27T00:00:00Z</vt:filetime>
  </property>
  <property fmtid="{D5CDD505-2E9C-101B-9397-08002B2CF9AE}" pid="5" name="Producer">
    <vt:lpwstr>Microsoft® PowerPoint® 2016</vt:lpwstr>
  </property>
</Properties>
</file>