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292934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292934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292934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292934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292934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292934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292934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292934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292934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ff">
        <a:fontRef idx="minor">
          <a:srgbClr val="292934"/>
        </a:fontRef>
        <a:srgbClr val="292934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BDFDD"/>
          </a:solidFill>
        </a:fill>
      </a:tcStyle>
    </a:wholeTbl>
    <a:band2H>
      <a:tcTxStyle/>
      <a:tcStyle>
        <a:tcBdr/>
        <a:fill>
          <a:solidFill>
            <a:srgbClr val="EEF0E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n" i="off">
        <a:fontRef idx="minor">
          <a:srgbClr val="292934"/>
        </a:fontRef>
        <a:srgbClr val="292934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D1D0"/>
          </a:solidFill>
        </a:fill>
      </a:tcStyle>
    </a:wholeTbl>
    <a:band2H>
      <a:tcTxStyle/>
      <a:tcStyle>
        <a:tcBdr/>
        <a:fill>
          <a:solidFill>
            <a:srgbClr val="EBE9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n" i="off">
        <a:fontRef idx="minor">
          <a:srgbClr val="292934"/>
        </a:fontRef>
        <a:srgbClr val="292934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6CECD"/>
          </a:solidFill>
        </a:fill>
      </a:tcStyle>
    </a:wholeTbl>
    <a:band2H>
      <a:tcTxStyle/>
      <a:tcStyle>
        <a:tcBdr/>
        <a:fill>
          <a:solidFill>
            <a:srgbClr val="EBE8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n" i="off">
        <a:fontRef idx="minor">
          <a:srgbClr val="292934"/>
        </a:fontRef>
        <a:srgbClr val="29293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292934"/>
        </a:fontRef>
        <a:srgbClr val="29293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292934"/>
              </a:solidFill>
              <a:prstDash val="solid"/>
              <a:round/>
            </a:ln>
          </a:top>
          <a:bottom>
            <a:ln w="25400" cap="flat">
              <a:solidFill>
                <a:srgbClr val="292934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292934"/>
              </a:solidFill>
              <a:prstDash val="solid"/>
              <a:round/>
            </a:ln>
          </a:top>
          <a:bottom>
            <a:ln w="25400" cap="flat">
              <a:solidFill>
                <a:srgbClr val="292934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n" i="off">
        <a:fontRef idx="minor">
          <a:srgbClr val="292934"/>
        </a:fontRef>
        <a:srgbClr val="292934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BCC"/>
          </a:solidFill>
        </a:fill>
      </a:tcStyle>
    </a:wholeTbl>
    <a:band2H>
      <a:tcTxStyle/>
      <a:tcStyle>
        <a:tcBdr/>
        <a:fill>
          <a:solidFill>
            <a:srgbClr val="E7E7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292934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292934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292934"/>
          </a:solidFill>
        </a:fill>
      </a:tcStyle>
    </a:firstRow>
  </a:tblStyle>
  <a:tblStyle styleId="{2708684C-4D16-4618-839F-0558EEFCDFE6}" styleName="">
    <a:tblBg/>
    <a:wholeTbl>
      <a:tcTxStyle b="on" i="off">
        <a:fontRef idx="minor">
          <a:srgbClr val="292934"/>
        </a:fontRef>
        <a:srgbClr val="292934"/>
      </a:tcTxStyle>
      <a:tcStyle>
        <a:tcBdr>
          <a:left>
            <a:ln w="12700" cap="flat">
              <a:solidFill>
                <a:srgbClr val="292934"/>
              </a:solidFill>
              <a:prstDash val="solid"/>
              <a:round/>
            </a:ln>
          </a:left>
          <a:right>
            <a:ln w="12700" cap="flat">
              <a:solidFill>
                <a:srgbClr val="292934"/>
              </a:solidFill>
              <a:prstDash val="solid"/>
              <a:round/>
            </a:ln>
          </a:right>
          <a:top>
            <a:ln w="12700" cap="flat">
              <a:solidFill>
                <a:srgbClr val="292934"/>
              </a:solidFill>
              <a:prstDash val="solid"/>
              <a:round/>
            </a:ln>
          </a:top>
          <a:bottom>
            <a:ln w="12700" cap="flat">
              <a:solidFill>
                <a:srgbClr val="292934"/>
              </a:solidFill>
              <a:prstDash val="solid"/>
              <a:round/>
            </a:ln>
          </a:bottom>
          <a:insideH>
            <a:ln w="12700" cap="flat">
              <a:solidFill>
                <a:srgbClr val="292934"/>
              </a:solidFill>
              <a:prstDash val="solid"/>
              <a:round/>
            </a:ln>
          </a:insideH>
          <a:insideV>
            <a:ln w="12700" cap="flat">
              <a:solidFill>
                <a:srgbClr val="292934"/>
              </a:solidFill>
              <a:prstDash val="solid"/>
              <a:round/>
            </a:ln>
          </a:insideV>
        </a:tcBdr>
        <a:fill>
          <a:solidFill>
            <a:srgbClr val="292934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292934"/>
        </a:fontRef>
        <a:srgbClr val="292934"/>
      </a:tcTxStyle>
      <a:tcStyle>
        <a:tcBdr>
          <a:left>
            <a:ln w="12700" cap="flat">
              <a:solidFill>
                <a:srgbClr val="292934"/>
              </a:solidFill>
              <a:prstDash val="solid"/>
              <a:round/>
            </a:ln>
          </a:left>
          <a:right>
            <a:ln w="12700" cap="flat">
              <a:solidFill>
                <a:srgbClr val="292934"/>
              </a:solidFill>
              <a:prstDash val="solid"/>
              <a:round/>
            </a:ln>
          </a:right>
          <a:top>
            <a:ln w="12700" cap="flat">
              <a:solidFill>
                <a:srgbClr val="292934"/>
              </a:solidFill>
              <a:prstDash val="solid"/>
              <a:round/>
            </a:ln>
          </a:top>
          <a:bottom>
            <a:ln w="12700" cap="flat">
              <a:solidFill>
                <a:srgbClr val="292934"/>
              </a:solidFill>
              <a:prstDash val="solid"/>
              <a:round/>
            </a:ln>
          </a:bottom>
          <a:insideH>
            <a:ln w="12700" cap="flat">
              <a:solidFill>
                <a:srgbClr val="292934"/>
              </a:solidFill>
              <a:prstDash val="solid"/>
              <a:round/>
            </a:ln>
          </a:insideH>
          <a:insideV>
            <a:ln w="12700" cap="flat">
              <a:solidFill>
                <a:srgbClr val="292934"/>
              </a:solidFill>
              <a:prstDash val="solid"/>
              <a:round/>
            </a:ln>
          </a:insideV>
        </a:tcBdr>
        <a:fill>
          <a:solidFill>
            <a:srgbClr val="292934">
              <a:alpha val="20000"/>
            </a:srgbClr>
          </a:solidFill>
        </a:fill>
      </a:tcStyle>
    </a:firstCol>
    <a:lastRow>
      <a:tcTxStyle b="on" i="off">
        <a:fontRef idx="minor">
          <a:srgbClr val="292934"/>
        </a:fontRef>
        <a:srgbClr val="292934"/>
      </a:tcTxStyle>
      <a:tcStyle>
        <a:tcBdr>
          <a:left>
            <a:ln w="12700" cap="flat">
              <a:solidFill>
                <a:srgbClr val="292934"/>
              </a:solidFill>
              <a:prstDash val="solid"/>
              <a:round/>
            </a:ln>
          </a:left>
          <a:right>
            <a:ln w="12700" cap="flat">
              <a:solidFill>
                <a:srgbClr val="292934"/>
              </a:solidFill>
              <a:prstDash val="solid"/>
              <a:round/>
            </a:ln>
          </a:right>
          <a:top>
            <a:ln w="50800" cap="flat">
              <a:solidFill>
                <a:srgbClr val="292934"/>
              </a:solidFill>
              <a:prstDash val="solid"/>
              <a:round/>
            </a:ln>
          </a:top>
          <a:bottom>
            <a:ln w="12700" cap="flat">
              <a:solidFill>
                <a:srgbClr val="292934"/>
              </a:solidFill>
              <a:prstDash val="solid"/>
              <a:round/>
            </a:ln>
          </a:bottom>
          <a:insideH>
            <a:ln w="12700" cap="flat">
              <a:solidFill>
                <a:srgbClr val="292934"/>
              </a:solidFill>
              <a:prstDash val="solid"/>
              <a:round/>
            </a:ln>
          </a:insideH>
          <a:insideV>
            <a:ln w="12700" cap="flat">
              <a:solidFill>
                <a:srgbClr val="292934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292934"/>
        </a:fontRef>
        <a:srgbClr val="292934"/>
      </a:tcTxStyle>
      <a:tcStyle>
        <a:tcBdr>
          <a:left>
            <a:ln w="12700" cap="flat">
              <a:solidFill>
                <a:srgbClr val="292934"/>
              </a:solidFill>
              <a:prstDash val="solid"/>
              <a:round/>
            </a:ln>
          </a:left>
          <a:right>
            <a:ln w="12700" cap="flat">
              <a:solidFill>
                <a:srgbClr val="292934"/>
              </a:solidFill>
              <a:prstDash val="solid"/>
              <a:round/>
            </a:ln>
          </a:right>
          <a:top>
            <a:ln w="12700" cap="flat">
              <a:solidFill>
                <a:srgbClr val="292934"/>
              </a:solidFill>
              <a:prstDash val="solid"/>
              <a:round/>
            </a:ln>
          </a:top>
          <a:bottom>
            <a:ln w="25400" cap="flat">
              <a:solidFill>
                <a:srgbClr val="292934"/>
              </a:solidFill>
              <a:prstDash val="solid"/>
              <a:round/>
            </a:ln>
          </a:bottom>
          <a:insideH>
            <a:ln w="12700" cap="flat">
              <a:solidFill>
                <a:srgbClr val="292934"/>
              </a:solidFill>
              <a:prstDash val="solid"/>
              <a:round/>
            </a:ln>
          </a:insideH>
          <a:insideV>
            <a:ln w="12700" cap="flat">
              <a:solidFill>
                <a:srgbClr val="292934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3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720" units="cm"/>
          <inkml:channel name="T" type="integer" max="2.14748E9" units="dev"/>
        </inkml:traceFormat>
        <inkml:channelProperties>
          <inkml:channelProperty channel="X" name="resolution" value="28.31858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7-06-29T09:19:13.84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740F0559-6B1C-4E7A-97C0-9A979CFD5625}" emma:medium="tactile" emma:mode="ink">
          <msink:context xmlns:msink="http://schemas.microsoft.com/ink/2010/main" type="writingRegion" rotatedBoundingBox="9535,6453 9550,6453 9550,6468 9535,6468"/>
        </emma:interpretation>
      </emma:emma>
    </inkml:annotationXML>
    <inkml:traceGroup>
      <inkml:annotationXML>
        <emma:emma xmlns:emma="http://www.w3.org/2003/04/emma" version="1.0">
          <emma:interpretation id="{E8F296A3-10CB-4787-A255-BEEE9F981ADD}" emma:medium="tactile" emma:mode="ink">
            <msink:context xmlns:msink="http://schemas.microsoft.com/ink/2010/main" type="paragraph" rotatedBoundingBox="9535,6453 9550,6453 9550,6468 9535,646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AADB598-5B22-4FB4-AB5A-E367A85B3EBB}" emma:medium="tactile" emma:mode="ink">
              <msink:context xmlns:msink="http://schemas.microsoft.com/ink/2010/main" type="line" rotatedBoundingBox="9535,6453 9550,6453 9550,6468 9535,6468"/>
            </emma:interpretation>
          </emma:emma>
        </inkml:annotationXML>
        <inkml:traceGroup>
          <inkml:annotationXML>
            <emma:emma xmlns:emma="http://www.w3.org/2003/04/emma" version="1.0">
              <emma:interpretation id="{B241F294-F14F-437B-8453-54C9CB5C6001}" emma:medium="tactile" emma:mode="ink">
                <msink:context xmlns:msink="http://schemas.microsoft.com/ink/2010/main" type="inkWord" rotatedBoundingBox="9535,6453 9550,6453 9550,6468 9535,6468"/>
              </emma:interpretation>
              <emma:one-of disjunction-type="recognition" id="oneOf0">
                <emma:interpretation id="interp0" emma:lang="ru-RU" emma:confidence="0">
                  <emma:literal>.</emma:literal>
                </emma:interpretation>
                <emma:interpretation id="interp1" emma:lang="ru-RU" emma:confidence="0">
                  <emma:literal>:</emma:literal>
                </emma:interpretation>
                <emma:interpretation id="interp2" emma:lang="ru-RU" emma:confidence="0">
                  <emma:literal>'</emma:literal>
                </emma:interpretation>
                <emma:interpretation id="interp3" emma:lang="ru-RU" emma:confidence="0">
                  <emma:literal>,</emma:literal>
                </emma:interpretation>
                <emma:interpretation id="interp4" emma:lang="ru-RU" emma:confidence="0">
                  <emma:literal>1</emma:literal>
                </emma:interpretation>
              </emma:one-of>
            </emma:emma>
          </inkml:annotationXML>
          <inkml:trace contextRef="#ctx0" brushRef="#br0">0 0 0</inkml:trace>
        </inkml:traceGroup>
      </inkml:traceGroup>
    </inkml:traceGroup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60014090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85800" y="1371600"/>
            <a:ext cx="7848600" cy="1927225"/>
          </a:xfrm>
          <a:prstGeom prst="rect">
            <a:avLst/>
          </a:prstGeom>
        </p:spPr>
        <p:txBody>
          <a:bodyPr anchor="b"/>
          <a:lstStyle>
            <a:lvl1pPr>
              <a:defRPr sz="5400" cap="all"/>
            </a:lvl1pPr>
          </a:lstStyle>
          <a:p>
            <a:r>
              <a:t>Текст заголовка</a:t>
            </a:r>
          </a:p>
        </p:txBody>
      </p:sp>
      <p:sp>
        <p:nvSpPr>
          <p:cNvPr id="14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685800" y="3505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>
                <a:solidFill>
                  <a:srgbClr val="57576E"/>
                </a:solidFill>
              </a:defRPr>
            </a:lvl1pPr>
            <a:lvl2pPr marL="0" indent="0">
              <a:buClrTx/>
              <a:buSzTx/>
              <a:buFontTx/>
              <a:buNone/>
              <a:defRPr>
                <a:solidFill>
                  <a:srgbClr val="57576E"/>
                </a:solidFill>
              </a:defRPr>
            </a:lvl2pPr>
            <a:lvl3pPr marL="0" indent="0">
              <a:buClrTx/>
              <a:buSzTx/>
              <a:buFontTx/>
              <a:buNone/>
              <a:defRPr>
                <a:solidFill>
                  <a:srgbClr val="57576E"/>
                </a:solidFill>
              </a:defRPr>
            </a:lvl3pPr>
            <a:lvl4pPr marL="0" indent="0">
              <a:buClrTx/>
              <a:buSzTx/>
              <a:buFontTx/>
              <a:buNone/>
              <a:defRPr>
                <a:solidFill>
                  <a:srgbClr val="57576E"/>
                </a:solidFill>
              </a:defRPr>
            </a:lvl4pPr>
            <a:lvl5pPr marL="0" indent="0">
              <a:buClrTx/>
              <a:buSzTx/>
              <a:buFontTx/>
              <a:buNone/>
              <a:defRPr>
                <a:solidFill>
                  <a:srgbClr val="57576E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5" name="Shape 16"/>
          <p:cNvSpPr/>
          <p:nvPr/>
        </p:nvSpPr>
        <p:spPr>
          <a:xfrm>
            <a:off x="685799" y="3398519"/>
            <a:ext cx="7848602" cy="1589"/>
          </a:xfrm>
          <a:prstGeom prst="line">
            <a:avLst/>
          </a:prstGeom>
          <a:ln w="19050">
            <a:solidFill>
              <a:srgbClr val="D2533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99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629400" y="609600"/>
            <a:ext cx="2057400" cy="5867400"/>
          </a:xfrm>
          <a:prstGeom prst="rect">
            <a:avLst/>
          </a:prstGeom>
        </p:spPr>
        <p:txBody>
          <a:bodyPr anchor="b"/>
          <a:lstStyle/>
          <a:p>
            <a:r>
              <a:t>Текст заголовка</a:t>
            </a:r>
          </a:p>
        </p:txBody>
      </p:sp>
      <p:sp>
        <p:nvSpPr>
          <p:cNvPr id="108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457200" y="609600"/>
            <a:ext cx="6019800" cy="5867400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faul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Group 11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116" name="Shape 116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rgbClr val="B0C3C9">
                <a:alpha val="10195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2400">
                  <a:solidFill>
                    <a:srgbClr val="000000"/>
                  </a:solidFill>
                  <a:latin typeface="Candara"/>
                  <a:ea typeface="Candara"/>
                  <a:cs typeface="Candara"/>
                  <a:sym typeface="Candara"/>
                </a:defRPr>
              </a:pPr>
              <a:endParaRPr/>
            </a:p>
          </p:txBody>
        </p:sp>
        <p:pic>
          <p:nvPicPr>
            <p:cNvPr id="117" name="GridOverlay.png" descr="GridOverlay.png"/>
            <p:cNvPicPr>
              <a:picLocks noChangeAspect="1"/>
            </p:cNvPicPr>
            <p:nvPr/>
          </p:nvPicPr>
          <p:blipFill>
            <a:blip r:embed="rId3">
              <a:alphaModFix amt="10195"/>
              <a:extLst/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19" name="MoleculeTracer.png" descr="MoleculeTracer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74811" y="225425"/>
            <a:ext cx="5795964" cy="3943350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4446670" y="6416993"/>
            <a:ext cx="250660" cy="243839"/>
          </a:xfrm>
          <a:prstGeom prst="rect">
            <a:avLst/>
          </a:prstGeom>
        </p:spPr>
        <p:txBody>
          <a:bodyPr/>
          <a:lstStyle>
            <a:lvl1pPr algn="ctr">
              <a:defRPr sz="1100" b="0">
                <a:effectLst>
                  <a:outerShdw blurRad="12700" dist="25400" dir="2700000" rotWithShape="0">
                    <a:srgbClr val="000000"/>
                  </a:outerShdw>
                </a:effectLst>
                <a:latin typeface="Candara"/>
                <a:ea typeface="Candara"/>
                <a:cs typeface="Candara"/>
                <a:sym typeface="Candara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4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722312" y="2362200"/>
            <a:ext cx="7772401" cy="2200275"/>
          </a:xfrm>
          <a:prstGeom prst="rect">
            <a:avLst/>
          </a:prstGeom>
        </p:spPr>
        <p:txBody>
          <a:bodyPr anchor="b"/>
          <a:lstStyle>
            <a:lvl1pPr>
              <a:defRPr sz="4800" cap="all"/>
            </a:lvl1pPr>
          </a:lstStyle>
          <a:p>
            <a:r>
              <a:t>Текст заголовка</a:t>
            </a:r>
          </a:p>
        </p:txBody>
      </p:sp>
      <p:sp>
        <p:nvSpPr>
          <p:cNvPr id="3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722312" y="4626864"/>
            <a:ext cx="7772401" cy="1500189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>
                <a:solidFill>
                  <a:srgbClr val="D2533C"/>
                </a:solidFill>
              </a:defRPr>
            </a:lvl1pPr>
            <a:lvl2pPr marL="0" indent="0">
              <a:buClrTx/>
              <a:buSzTx/>
              <a:buFontTx/>
              <a:buNone/>
              <a:defRPr>
                <a:solidFill>
                  <a:srgbClr val="D2533C"/>
                </a:solidFill>
              </a:defRPr>
            </a:lvl2pPr>
            <a:lvl3pPr marL="0" indent="0">
              <a:buClrTx/>
              <a:buSzTx/>
              <a:buFontTx/>
              <a:buNone/>
              <a:defRPr>
                <a:solidFill>
                  <a:srgbClr val="D2533C"/>
                </a:solidFill>
              </a:defRPr>
            </a:lvl3pPr>
            <a:lvl4pPr marL="0" indent="0">
              <a:buClrTx/>
              <a:buSzTx/>
              <a:buFontTx/>
              <a:buNone/>
              <a:defRPr>
                <a:solidFill>
                  <a:srgbClr val="D2533C"/>
                </a:solidFill>
              </a:defRPr>
            </a:lvl4pPr>
            <a:lvl5pPr marL="0" indent="0">
              <a:buClrTx/>
              <a:buSzTx/>
              <a:buFontTx/>
              <a:buNone/>
              <a:defRPr>
                <a:solidFill>
                  <a:srgbClr val="D2533C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4" name="Shape 35"/>
          <p:cNvSpPr/>
          <p:nvPr/>
        </p:nvSpPr>
        <p:spPr>
          <a:xfrm>
            <a:off x="731519" y="4599431"/>
            <a:ext cx="7848602" cy="1589"/>
          </a:xfrm>
          <a:prstGeom prst="line">
            <a:avLst/>
          </a:prstGeom>
          <a:ln w="19050">
            <a:solidFill>
              <a:srgbClr val="D2533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3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457200" y="1124744"/>
            <a:ext cx="4038600" cy="5266912"/>
          </a:xfrm>
          <a:prstGeom prst="rect">
            <a:avLst/>
          </a:prstGeom>
        </p:spPr>
        <p:txBody>
          <a:bodyPr/>
          <a:lstStyle>
            <a:lvl1pPr marL="182878" indent="-182878">
              <a:spcBef>
                <a:spcPts val="600"/>
              </a:spcBef>
              <a:defRPr sz="2800"/>
            </a:lvl1pPr>
            <a:lvl2pPr marL="487680" indent="-213359">
              <a:spcBef>
                <a:spcPts val="600"/>
              </a:spcBef>
              <a:defRPr sz="2800"/>
            </a:lvl2pPr>
            <a:lvl3pPr marL="804672" indent="-256031">
              <a:spcBef>
                <a:spcPts val="600"/>
              </a:spcBef>
              <a:defRPr sz="2800"/>
            </a:lvl3pPr>
            <a:lvl4pPr marL="1107438" indent="-284480">
              <a:spcBef>
                <a:spcPts val="600"/>
              </a:spcBef>
              <a:defRPr sz="2800"/>
            </a:lvl4pPr>
            <a:lvl5pPr marL="1264919" indent="-213359">
              <a:spcBef>
                <a:spcPts val="600"/>
              </a:spcBef>
              <a:defRPr sz="2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457200" y="1196750"/>
            <a:ext cx="3931921" cy="639764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D2533C"/>
                </a:solidFill>
              </a:defRPr>
            </a:lvl1pPr>
            <a:lvl2pPr marL="0" indent="0" algn="ctr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D2533C"/>
                </a:solidFill>
              </a:defRPr>
            </a:lvl2pPr>
            <a:lvl3pPr marL="0" indent="0" algn="ctr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D2533C"/>
                </a:solidFill>
              </a:defRPr>
            </a:lvl3pPr>
            <a:lvl4pPr marL="0" indent="0" algn="ctr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D2533C"/>
                </a:solidFill>
              </a:defRPr>
            </a:lvl4pPr>
            <a:lvl5pPr marL="0" indent="0" algn="ctr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D2533C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3" name="Shape 53"/>
          <p:cNvSpPr>
            <a:spLocks noGrp="1"/>
          </p:cNvSpPr>
          <p:nvPr>
            <p:ph type="body" sz="quarter" idx="13"/>
          </p:nvPr>
        </p:nvSpPr>
        <p:spPr>
          <a:xfrm>
            <a:off x="4754879" y="1196750"/>
            <a:ext cx="3931921" cy="639765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  <p:sp>
        <p:nvSpPr>
          <p:cNvPr id="54" name="Shape 55"/>
          <p:cNvSpPr/>
          <p:nvPr/>
        </p:nvSpPr>
        <p:spPr>
          <a:xfrm flipH="1">
            <a:off x="4572000" y="1268759"/>
            <a:ext cx="794" cy="5132041"/>
          </a:xfrm>
          <a:prstGeom prst="line">
            <a:avLst/>
          </a:prstGeom>
          <a:ln w="19050">
            <a:solidFill>
              <a:srgbClr val="D2533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5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6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57200" y="792078"/>
            <a:ext cx="2139696" cy="1261876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Текст заголовка</a:t>
            </a:r>
          </a:p>
        </p:txBody>
      </p:sp>
      <p:sp>
        <p:nvSpPr>
          <p:cNvPr id="78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2971800" y="792078"/>
            <a:ext cx="5715000" cy="5577844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defRPr sz="3200"/>
            </a:lvl1pPr>
            <a:lvl2pPr marL="483325" indent="-209004">
              <a:spcBef>
                <a:spcPts val="700"/>
              </a:spcBef>
              <a:defRPr sz="3200"/>
            </a:lvl2pPr>
            <a:lvl3pPr marL="792480">
              <a:spcBef>
                <a:spcPts val="700"/>
              </a:spcBef>
              <a:defRPr sz="3200"/>
            </a:lvl3pPr>
            <a:lvl4pPr marL="1115566" indent="-292608">
              <a:spcBef>
                <a:spcPts val="700"/>
              </a:spcBef>
              <a:defRPr sz="3200"/>
            </a:lvl4pPr>
            <a:lvl5pPr marL="1271016" indent="-219455">
              <a:spcBef>
                <a:spcPts val="700"/>
              </a:spcBef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9" name="Shape 79"/>
          <p:cNvSpPr>
            <a:spLocks noGrp="1"/>
          </p:cNvSpPr>
          <p:nvPr>
            <p:ph type="body" sz="quarter" idx="13"/>
          </p:nvPr>
        </p:nvSpPr>
        <p:spPr>
          <a:xfrm>
            <a:off x="457201" y="2130550"/>
            <a:ext cx="2139697" cy="424361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0" name="Shape 81"/>
          <p:cNvSpPr/>
          <p:nvPr/>
        </p:nvSpPr>
        <p:spPr>
          <a:xfrm flipH="1">
            <a:off x="2775009" y="792079"/>
            <a:ext cx="1591" cy="5577842"/>
          </a:xfrm>
          <a:prstGeom prst="line">
            <a:avLst/>
          </a:prstGeom>
          <a:ln w="19050">
            <a:solidFill>
              <a:srgbClr val="D2533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8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57200" y="792480"/>
            <a:ext cx="2142682" cy="126492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Текст заголовка</a:t>
            </a:r>
          </a:p>
        </p:txBody>
      </p:sp>
      <p:sp>
        <p:nvSpPr>
          <p:cNvPr id="89" name="Shape 89"/>
          <p:cNvSpPr>
            <a:spLocks noGrp="1"/>
          </p:cNvSpPr>
          <p:nvPr>
            <p:ph type="pic" idx="13"/>
          </p:nvPr>
        </p:nvSpPr>
        <p:spPr>
          <a:xfrm>
            <a:off x="2858610" y="838200"/>
            <a:ext cx="5904390" cy="5500459"/>
          </a:xfrm>
          <a:prstGeom prst="rect">
            <a:avLst/>
          </a:prstGeom>
          <a:ln w="76200">
            <a:solidFill>
              <a:srgbClr val="FFFFFF"/>
            </a:solidFill>
            <a:miter lim="800000"/>
          </a:ln>
          <a:effectLst>
            <a:outerShdw blurRad="50800" dist="12700" dir="5400000" rotWithShape="0">
              <a:srgbClr val="000000">
                <a:alpha val="58999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9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457200" y="2133600"/>
            <a:ext cx="2139696" cy="424281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ClrTx/>
              <a:buSzTx/>
              <a:buFontTx/>
              <a:buNone/>
              <a:defRPr sz="1400"/>
            </a:lvl1pPr>
            <a:lvl2pPr marL="0" indent="0">
              <a:spcBef>
                <a:spcPts val="300"/>
              </a:spcBef>
              <a:buClrTx/>
              <a:buSzTx/>
              <a:buFontTx/>
              <a:buNone/>
              <a:defRPr sz="1400"/>
            </a:lvl2pPr>
            <a:lvl3pPr marL="0" indent="0">
              <a:spcBef>
                <a:spcPts val="300"/>
              </a:spcBef>
              <a:buClrTx/>
              <a:buSzTx/>
              <a:buFontTx/>
              <a:buNone/>
              <a:defRPr sz="1400"/>
            </a:lvl3pPr>
            <a:lvl4pPr marL="0" indent="0">
              <a:spcBef>
                <a:spcPts val="300"/>
              </a:spcBef>
              <a:buClrTx/>
              <a:buSzTx/>
              <a:buFontTx/>
              <a:buNone/>
              <a:defRPr sz="1400"/>
            </a:lvl4pPr>
            <a:lvl5pPr marL="0" indent="0">
              <a:spcBef>
                <a:spcPts val="300"/>
              </a:spcBef>
              <a:buClrTx/>
              <a:buSzTx/>
              <a:buFontTx/>
              <a:buNone/>
              <a:defRPr sz="1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0" y="6528461"/>
            <a:ext cx="9144000" cy="36576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pic>
        <p:nvPicPr>
          <p:cNvPr id="3" name="image2.png" descr="image2.png"/>
          <p:cNvPicPr>
            <a:picLocks noChangeAspect="1"/>
          </p:cNvPicPr>
          <p:nvPr/>
        </p:nvPicPr>
        <p:blipFill>
          <a:blip r:embed="rId14">
            <a:extLst/>
          </a:blip>
          <a:stretch>
            <a:fillRect/>
          </a:stretch>
        </p:blipFill>
        <p:spPr>
          <a:xfrm>
            <a:off x="6880213" y="260647"/>
            <a:ext cx="1805002" cy="576067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57200" y="345975"/>
            <a:ext cx="6491064" cy="7067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5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457200" y="1124744"/>
            <a:ext cx="8229600" cy="51648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84894" y="6566931"/>
            <a:ext cx="301907" cy="288822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-100" baseline="0">
          <a:ln>
            <a:noFill/>
          </a:ln>
          <a:solidFill>
            <a:srgbClr val="D2533C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-100" baseline="0">
          <a:ln>
            <a:noFill/>
          </a:ln>
          <a:solidFill>
            <a:srgbClr val="D2533C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-100" baseline="0">
          <a:ln>
            <a:noFill/>
          </a:ln>
          <a:solidFill>
            <a:srgbClr val="D2533C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-100" baseline="0">
          <a:ln>
            <a:noFill/>
          </a:ln>
          <a:solidFill>
            <a:srgbClr val="D2533C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-100" baseline="0">
          <a:ln>
            <a:noFill/>
          </a:ln>
          <a:solidFill>
            <a:srgbClr val="D2533C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-100" baseline="0">
          <a:ln>
            <a:noFill/>
          </a:ln>
          <a:solidFill>
            <a:srgbClr val="D2533C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-100" baseline="0">
          <a:ln>
            <a:noFill/>
          </a:ln>
          <a:solidFill>
            <a:srgbClr val="D2533C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-100" baseline="0">
          <a:ln>
            <a:noFill/>
          </a:ln>
          <a:solidFill>
            <a:srgbClr val="D2533C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-100" baseline="0">
          <a:ln>
            <a:noFill/>
          </a:ln>
          <a:solidFill>
            <a:srgbClr val="D2533C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182879" marR="0" indent="-18287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85000"/>
        <a:buFont typeface="Arial"/>
        <a:buChar char="•"/>
        <a:tabLst/>
        <a:defRPr sz="2400" b="0" i="0" u="none" strike="noStrike" cap="none" spc="0" baseline="0">
          <a:ln>
            <a:noFill/>
          </a:ln>
          <a:solidFill>
            <a:srgbClr val="292934"/>
          </a:solidFill>
          <a:uFillTx/>
          <a:latin typeface="Arial"/>
          <a:ea typeface="Arial"/>
          <a:cs typeface="Arial"/>
          <a:sym typeface="Arial"/>
        </a:defRPr>
      </a:lvl1pPr>
      <a:lvl2pPr marL="493774" marR="0" indent="-219454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85000"/>
        <a:buFont typeface="Arial"/>
        <a:buChar char="•"/>
        <a:tabLst/>
        <a:defRPr sz="2400" b="0" i="0" u="none" strike="noStrike" cap="none" spc="0" baseline="0">
          <a:ln>
            <a:noFill/>
          </a:ln>
          <a:solidFill>
            <a:srgbClr val="292934"/>
          </a:solidFill>
          <a:uFillTx/>
          <a:latin typeface="Arial"/>
          <a:ea typeface="Arial"/>
          <a:cs typeface="Arial"/>
          <a:sym typeface="Arial"/>
        </a:defRPr>
      </a:lvl2pPr>
      <a:lvl3pPr marL="792479" marR="0" indent="-24384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90000"/>
        <a:buFont typeface="Arial"/>
        <a:buChar char="•"/>
        <a:tabLst/>
        <a:defRPr sz="2400" b="0" i="0" u="none" strike="noStrike" cap="none" spc="0" baseline="0">
          <a:ln>
            <a:noFill/>
          </a:ln>
          <a:solidFill>
            <a:srgbClr val="292934"/>
          </a:solidFill>
          <a:uFillTx/>
          <a:latin typeface="Arial"/>
          <a:ea typeface="Arial"/>
          <a:cs typeface="Arial"/>
          <a:sym typeface="Arial"/>
        </a:defRPr>
      </a:lvl3pPr>
      <a:lvl4pPr marL="1097278" marR="0" indent="-27431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400" b="0" i="0" u="none" strike="noStrike" cap="none" spc="0" baseline="0">
          <a:ln>
            <a:noFill/>
          </a:ln>
          <a:solidFill>
            <a:srgbClr val="292934"/>
          </a:solidFill>
          <a:uFillTx/>
          <a:latin typeface="Arial"/>
          <a:ea typeface="Arial"/>
          <a:cs typeface="Arial"/>
          <a:sym typeface="Arial"/>
        </a:defRPr>
      </a:lvl4pPr>
      <a:lvl5pPr marL="1286691" marR="0" indent="-23513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400" b="0" i="0" u="none" strike="noStrike" cap="none" spc="0" baseline="0">
          <a:ln>
            <a:noFill/>
          </a:ln>
          <a:solidFill>
            <a:srgbClr val="292934"/>
          </a:solidFill>
          <a:uFillTx/>
          <a:latin typeface="Arial"/>
          <a:ea typeface="Arial"/>
          <a:cs typeface="Arial"/>
          <a:sym typeface="Arial"/>
        </a:defRPr>
      </a:lvl5pPr>
      <a:lvl6pPr marL="1526344" marR="0" indent="-337623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400" b="0" i="0" u="none" strike="noStrike" cap="none" spc="0" baseline="0">
          <a:ln>
            <a:noFill/>
          </a:ln>
          <a:solidFill>
            <a:srgbClr val="292934"/>
          </a:solidFill>
          <a:uFillTx/>
          <a:latin typeface="Arial"/>
          <a:ea typeface="Arial"/>
          <a:cs typeface="Arial"/>
          <a:sym typeface="Arial"/>
        </a:defRPr>
      </a:lvl6pPr>
      <a:lvl7pPr marL="1709223" marR="0" indent="-337623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400" b="0" i="0" u="none" strike="noStrike" cap="none" spc="0" baseline="0">
          <a:ln>
            <a:noFill/>
          </a:ln>
          <a:solidFill>
            <a:srgbClr val="292934"/>
          </a:solidFill>
          <a:uFillTx/>
          <a:latin typeface="Arial"/>
          <a:ea typeface="Arial"/>
          <a:cs typeface="Arial"/>
          <a:sym typeface="Arial"/>
        </a:defRPr>
      </a:lvl7pPr>
      <a:lvl8pPr marL="1892104" marR="0" indent="-337623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400" b="0" i="0" u="none" strike="noStrike" cap="none" spc="0" baseline="0">
          <a:ln>
            <a:noFill/>
          </a:ln>
          <a:solidFill>
            <a:srgbClr val="292934"/>
          </a:solidFill>
          <a:uFillTx/>
          <a:latin typeface="Arial"/>
          <a:ea typeface="Arial"/>
          <a:cs typeface="Arial"/>
          <a:sym typeface="Arial"/>
        </a:defRPr>
      </a:lvl8pPr>
      <a:lvl9pPr marL="2074984" marR="0" indent="-337623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400" b="0" i="0" u="none" strike="noStrike" cap="none" spc="0" baseline="0">
          <a:ln>
            <a:noFill/>
          </a:ln>
          <a:solidFill>
            <a:srgbClr val="292934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mailto:svetlana.bratchenko@gmail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30"/>
          <p:cNvSpPr txBox="1">
            <a:spLocks noGrp="1"/>
          </p:cNvSpPr>
          <p:nvPr>
            <p:ph type="title"/>
          </p:nvPr>
        </p:nvSpPr>
        <p:spPr>
          <a:xfrm>
            <a:off x="722312" y="2362200"/>
            <a:ext cx="7772401" cy="1863255"/>
          </a:xfrm>
          <a:prstGeom prst="rect">
            <a:avLst/>
          </a:prstGeom>
        </p:spPr>
        <p:txBody>
          <a:bodyPr/>
          <a:lstStyle/>
          <a:p>
            <a:pPr algn="ctr" defTabSz="457200">
              <a:lnSpc>
                <a:spcPts val="5200"/>
              </a:lnSpc>
              <a:spcBef>
                <a:spcPts val="1200"/>
              </a:spcBef>
              <a:defRPr sz="2400" b="1" cap="none" spc="0">
                <a:solidFill>
                  <a:srgbClr val="2E74B5"/>
                </a:solidFill>
                <a:latin typeface="Times"/>
                <a:ea typeface="Times"/>
                <a:cs typeface="Times"/>
                <a:sym typeface="Times"/>
              </a:defRPr>
            </a:pPr>
            <a:r>
              <a:t> </a:t>
            </a:r>
          </a:p>
          <a:p>
            <a:pPr algn="ctr" defTabSz="457200">
              <a:lnSpc>
                <a:spcPts val="5200"/>
              </a:lnSpc>
              <a:spcBef>
                <a:spcPts val="1200"/>
              </a:spcBef>
              <a:defRPr sz="2400" b="1" cap="none" spc="0">
                <a:solidFill>
                  <a:srgbClr val="2E74B5"/>
                </a:solidFill>
                <a:latin typeface="Times"/>
                <a:ea typeface="Times"/>
                <a:cs typeface="Times"/>
                <a:sym typeface="Times"/>
              </a:defRPr>
            </a:pPr>
            <a:r>
              <a:t> 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130" name="Shape 131"/>
          <p:cNvSpPr txBox="1">
            <a:spLocks noGrp="1"/>
          </p:cNvSpPr>
          <p:nvPr>
            <p:ph type="body" sz="quarter" idx="1"/>
          </p:nvPr>
        </p:nvSpPr>
        <p:spPr>
          <a:xfrm>
            <a:off x="769619" y="3052064"/>
            <a:ext cx="7772402" cy="1500189"/>
          </a:xfrm>
          <a:prstGeom prst="rect">
            <a:avLst/>
          </a:prstGeom>
        </p:spPr>
        <p:txBody>
          <a:bodyPr/>
          <a:lstStyle/>
          <a:p>
            <a:r>
              <a:t>Сценарный менеджмент: генезис и перспективы</a:t>
            </a:r>
          </a:p>
          <a:p>
            <a:pPr algn="r" defTabSz="457200">
              <a:lnSpc>
                <a:spcPct val="120000"/>
              </a:lnSpc>
              <a:spcBef>
                <a:spcPts val="0"/>
              </a:spcBef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rPr i="1">
                <a:latin typeface="Times New Roman"/>
                <a:ea typeface="Times New Roman"/>
                <a:cs typeface="Times New Roman"/>
                <a:sym typeface="Times New Roman"/>
              </a:rPr>
              <a:t>Братченко  Светлана Анатольевна</a:t>
            </a:r>
          </a:p>
          <a:p>
            <a:pPr algn="r" defTabSz="457200">
              <a:lnSpc>
                <a:spcPct val="120000"/>
              </a:lnSpc>
              <a:spcBef>
                <a:spcPts val="0"/>
              </a:spcBef>
              <a:defRPr sz="11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rPr sz="1800" i="1">
                <a:latin typeface="Times New Roman"/>
                <a:ea typeface="Times New Roman"/>
                <a:cs typeface="Times New Roman"/>
                <a:sym typeface="Times New Roman"/>
              </a:rPr>
              <a:t>к.э.н., доцент Департамента Менеджмента</a:t>
            </a:r>
          </a:p>
          <a:p>
            <a:pPr algn="r" defTabSz="457200">
              <a:lnSpc>
                <a:spcPct val="120000"/>
              </a:lnSpc>
              <a:spcBef>
                <a:spcPts val="0"/>
              </a:spcBef>
              <a:defRPr sz="11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rPr sz="1800" i="1">
                <a:latin typeface="Times New Roman"/>
                <a:ea typeface="Times New Roman"/>
                <a:cs typeface="Times New Roman"/>
                <a:sym typeface="Times New Roman"/>
              </a:rPr>
              <a:t>Финансового университета при Правительстве РФ</a:t>
            </a:r>
            <a:r>
              <a:rPr sz="1500" i="1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</a:p>
        </p:txBody>
      </p:sp>
      <p:sp>
        <p:nvSpPr>
          <p:cNvPr id="131" name="Shape 132"/>
          <p:cNvSpPr txBox="1">
            <a:spLocks noGrp="1"/>
          </p:cNvSpPr>
          <p:nvPr>
            <p:ph type="sldNum" sz="quarter" idx="4294967295"/>
          </p:nvPr>
        </p:nvSpPr>
        <p:spPr>
          <a:xfrm>
            <a:off x="8483775" y="6566930"/>
            <a:ext cx="203023" cy="28882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1</a:t>
            </a:fld>
            <a:endParaRPr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Рукописный ввод 2"/>
              <p14:cNvContentPartPr/>
              <p14:nvPr/>
            </p14:nvContentPartPr>
            <p14:xfrm>
              <a:off x="3432883" y="2323399"/>
              <a:ext cx="360" cy="360"/>
            </p14:xfrm>
          </p:contentPart>
        </mc:Choice>
        <mc:Fallback>
          <p:pic>
            <p:nvPicPr>
              <p:cNvPr id="3" name="Рукописный ввод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421003" y="2311519"/>
                <a:ext cx="24120" cy="241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52"/>
          <p:cNvSpPr txBox="1"/>
          <p:nvPr/>
        </p:nvSpPr>
        <p:spPr>
          <a:xfrm>
            <a:off x="2987824" y="6579214"/>
            <a:ext cx="4555977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182" name="Shape 153"/>
          <p:cNvSpPr txBox="1">
            <a:spLocks noGrp="1"/>
          </p:cNvSpPr>
          <p:nvPr>
            <p:ph type="title"/>
          </p:nvPr>
        </p:nvSpPr>
        <p:spPr>
          <a:xfrm>
            <a:off x="457198" y="358675"/>
            <a:ext cx="6491068" cy="706763"/>
          </a:xfrm>
          <a:prstGeom prst="rect">
            <a:avLst/>
          </a:prstGeom>
        </p:spPr>
        <p:txBody>
          <a:bodyPr/>
          <a:lstStyle>
            <a:lvl1pPr>
              <a:defRPr cap="all"/>
            </a:lvl1pPr>
          </a:lstStyle>
          <a:p>
            <a:r>
              <a:t>Сценарный менеджмент</a:t>
            </a:r>
          </a:p>
        </p:txBody>
      </p:sp>
      <p:sp>
        <p:nvSpPr>
          <p:cNvPr id="183" name="Shape 154"/>
          <p:cNvSpPr txBox="1">
            <a:spLocks noGrp="1"/>
          </p:cNvSpPr>
          <p:nvPr>
            <p:ph type="body" idx="1"/>
          </p:nvPr>
        </p:nvSpPr>
        <p:spPr>
          <a:xfrm>
            <a:off x="457200" y="1125547"/>
            <a:ext cx="8229600" cy="5164833"/>
          </a:xfrm>
          <a:prstGeom prst="rect">
            <a:avLst/>
          </a:prstGeom>
        </p:spPr>
        <p:txBody>
          <a:bodyPr/>
          <a:lstStyle/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разработка одновременно нескольких стратегий для качественно разных состояний внешней среды (например, различных стратегий конкурентов, или разного курса рубля, и т.п.)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реализация стратегии, которая наилучшим образом отвечает текущему состоянию внешней среды («Стратегия А»)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остальные стратегии не «забываются», как это было раньше, а «остаются в запасе»: как только условия внешней среды перестают соответствовать «Стратегии А» и начинают соответствовать «Стратегии В», компания переключается на реализацию «Стратегии В»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Сценарный менеджмент предполагает разработку таких стратегий, которые позволяют «переключение» с одной стратегии на другую по мере изменения условий внешней среды</a:t>
            </a:r>
          </a:p>
        </p:txBody>
      </p:sp>
      <p:sp>
        <p:nvSpPr>
          <p:cNvPr id="184" name="Shape 155"/>
          <p:cNvSpPr txBox="1"/>
          <p:nvPr/>
        </p:nvSpPr>
        <p:spPr>
          <a:xfrm>
            <a:off x="457200" y="6579214"/>
            <a:ext cx="2530625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185" name="Shape 156"/>
          <p:cNvSpPr txBox="1">
            <a:spLocks noGrp="1"/>
          </p:cNvSpPr>
          <p:nvPr>
            <p:ph type="sldNum" sz="quarter" idx="4294967295"/>
          </p:nvPr>
        </p:nvSpPr>
        <p:spPr>
          <a:xfrm>
            <a:off x="8384894" y="6566931"/>
            <a:ext cx="301907" cy="28882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52"/>
          <p:cNvSpPr txBox="1"/>
          <p:nvPr/>
        </p:nvSpPr>
        <p:spPr>
          <a:xfrm>
            <a:off x="2987824" y="6579214"/>
            <a:ext cx="4555977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188" name="Shape 153"/>
          <p:cNvSpPr txBox="1">
            <a:spLocks noGrp="1"/>
          </p:cNvSpPr>
          <p:nvPr>
            <p:ph type="title"/>
          </p:nvPr>
        </p:nvSpPr>
        <p:spPr>
          <a:xfrm>
            <a:off x="419098" y="129951"/>
            <a:ext cx="6491068" cy="706763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713231">
              <a:defRPr sz="2496" cap="all" spc="-78"/>
            </a:pPr>
            <a:r>
              <a:t>Генезис - </a:t>
            </a:r>
            <a:r>
              <a:rPr sz="1871" i="1" spc="-58"/>
              <a:t>по мере роста изменчивости среды</a:t>
            </a:r>
          </a:p>
        </p:txBody>
      </p:sp>
      <p:sp>
        <p:nvSpPr>
          <p:cNvPr id="189" name="Shape 154"/>
          <p:cNvSpPr txBox="1">
            <a:spLocks noGrp="1"/>
          </p:cNvSpPr>
          <p:nvPr>
            <p:ph type="body" idx="1"/>
          </p:nvPr>
        </p:nvSpPr>
        <p:spPr>
          <a:xfrm>
            <a:off x="457200" y="1125547"/>
            <a:ext cx="8229600" cy="5164833"/>
          </a:xfrm>
          <a:prstGeom prst="rect">
            <a:avLst/>
          </a:prstGeom>
        </p:spPr>
        <p:txBody>
          <a:bodyPr/>
          <a:lstStyle/>
          <a:p>
            <a:pPr marL="647999" lvl="1" indent="-288000">
              <a:spcBef>
                <a:spcPts val="400"/>
              </a:spcBef>
              <a:buChar char="–"/>
              <a:defRPr sz="2000"/>
            </a:pPr>
            <a:endParaRPr/>
          </a:p>
        </p:txBody>
      </p:sp>
      <p:sp>
        <p:nvSpPr>
          <p:cNvPr id="190" name="Shape 155"/>
          <p:cNvSpPr txBox="1"/>
          <p:nvPr/>
        </p:nvSpPr>
        <p:spPr>
          <a:xfrm>
            <a:off x="457200" y="6579214"/>
            <a:ext cx="2530625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191" name="Shape 156"/>
          <p:cNvSpPr txBox="1">
            <a:spLocks noGrp="1"/>
          </p:cNvSpPr>
          <p:nvPr>
            <p:ph type="sldNum" sz="quarter" idx="4294967295"/>
          </p:nvPr>
        </p:nvSpPr>
        <p:spPr>
          <a:xfrm>
            <a:off x="8394704" y="6566931"/>
            <a:ext cx="292097" cy="28882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graphicFrame>
        <p:nvGraphicFramePr>
          <p:cNvPr id="192" name="Таблица"/>
          <p:cNvGraphicFramePr/>
          <p:nvPr/>
        </p:nvGraphicFramePr>
        <p:xfrm>
          <a:off x="670892" y="881379"/>
          <a:ext cx="8132414" cy="4787900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1968003"/>
                <a:gridCol w="2160538"/>
                <a:gridCol w="2129234"/>
                <a:gridCol w="1874639"/>
              </a:tblGrid>
              <a:tr h="584200">
                <a:tc>
                  <a:txBody>
                    <a:bodyPr/>
                    <a:lstStyle/>
                    <a:p>
                      <a:pPr indent="457200"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solidFill>
                            <a:srgbClr val="FFFFFF"/>
                          </a:solidFill>
                          <a:sym typeface="Helvetica"/>
                        </a:rPr>
                        <a:t>Раздел менеджмента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indent="457200"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FFFFFF"/>
                          </a:solidFill>
                          <a:sym typeface="Helvetica"/>
                        </a:rPr>
                        <a:t>Цель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indent="457200"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FFFFFF"/>
                          </a:solidFill>
                          <a:sym typeface="Helvetica"/>
                        </a:rPr>
                        <a:t>Задача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indent="457200"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FFFFFF"/>
                          </a:solidFill>
                          <a:sym typeface="Helvetica"/>
                        </a:rPr>
                        <a:t>Комментарии</a:t>
                      </a:r>
                    </a:p>
                  </a:txBody>
                  <a:tcPr marL="0" marR="0" marT="0" marB="0" anchor="ctr" horzOverflow="overflow"/>
                </a:tc>
              </a:tr>
              <a:tr h="789940"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292934"/>
                          </a:solidFill>
                          <a:sym typeface="Helvetica"/>
                        </a:rPr>
                        <a:t>Стратегический менеджмент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292934"/>
                          </a:solidFill>
                          <a:sym typeface="Helvetica"/>
                        </a:rPr>
                        <a:t>разрабатывается единственная стратегия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b="0">
                          <a:sym typeface="Helvetica"/>
                        </a:defRPr>
                      </a:pPr>
                      <a:r>
                        <a:t>соответствие </a:t>
                      </a:r>
                      <a:r>
                        <a:rPr b="1"/>
                        <a:t>данному</a:t>
                      </a:r>
                      <a:r>
                        <a:t> состоянию внешней среды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292934"/>
                          </a:solidFill>
                          <a:sym typeface="Helvetica"/>
                        </a:rPr>
                        <a:t>М. Портер «КонкурентнАЯ стратегиЯ»</a:t>
                      </a:r>
                    </a:p>
                  </a:txBody>
                  <a:tcPr marL="0" marR="0" marT="0" marB="0" anchor="ctr" horzOverflow="overflow"/>
                </a:tc>
              </a:tr>
              <a:tr h="789940"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292934"/>
                          </a:solidFill>
                          <a:sym typeface="Helvetica"/>
                        </a:rPr>
                        <a:t>Стратегический менеджмент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292934"/>
                          </a:solidFill>
                          <a:sym typeface="Helvetica"/>
                        </a:rPr>
                        <a:t>разрабатывается единственная стратегия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b="0">
                          <a:sym typeface="Helvetica"/>
                        </a:defRPr>
                      </a:pPr>
                      <a:r>
                        <a:t>соответствие </a:t>
                      </a:r>
                      <a:r>
                        <a:rPr b="1"/>
                        <a:t>прогнозируемому</a:t>
                      </a:r>
                      <a:r>
                        <a:rPr u="sng"/>
                        <a:t> </a:t>
                      </a:r>
                      <a:r>
                        <a:t>состоянию внешней среды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b="0">
                          <a:sym typeface="Helvetica"/>
                        </a:defRPr>
                      </a:pPr>
                      <a:r>
                        <a:t>инструмент прогнозирования - </a:t>
                      </a:r>
                      <a:r>
                        <a:rPr b="1"/>
                        <a:t>интерполяция</a:t>
                      </a:r>
                    </a:p>
                  </a:txBody>
                  <a:tcPr marL="0" marR="0" marT="0" marB="0" anchor="ctr" horzOverflow="overflow"/>
                </a:tc>
              </a:tr>
              <a:tr h="789940"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292934"/>
                          </a:solidFill>
                          <a:sym typeface="Helvetica"/>
                        </a:rPr>
                        <a:t>Стратегический менеджмент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292934"/>
                          </a:solidFill>
                          <a:sym typeface="Helvetica"/>
                        </a:rPr>
                        <a:t>разрабатывается единственная стратегия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292934"/>
                          </a:solidFill>
                          <a:sym typeface="Helvetica"/>
                        </a:rPr>
                        <a:t>соответствие прогнозируемому состоянию внешней среды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b="0">
                          <a:sym typeface="Helvetica"/>
                        </a:defRPr>
                      </a:pPr>
                      <a:r>
                        <a:t>необходимость предсказания </a:t>
                      </a:r>
                      <a:r>
                        <a:rPr b="1"/>
                        <a:t>качественных </a:t>
                      </a:r>
                      <a:r>
                        <a:t>изменений</a:t>
                      </a:r>
                    </a:p>
                  </a:txBody>
                  <a:tcPr marL="0" marR="0" marT="0" marB="0" anchor="ctr" horzOverflow="overflow"/>
                </a:tc>
              </a:tr>
              <a:tr h="789940"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292934"/>
                          </a:solidFill>
                          <a:sym typeface="Helvetica"/>
                        </a:rPr>
                        <a:t>Стратегический менеджмент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292934"/>
                          </a:solidFill>
                          <a:sym typeface="Helvetica"/>
                        </a:rPr>
                        <a:t>разрабатывается единственная стратегия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292934"/>
                          </a:solidFill>
                          <a:sym typeface="Helvetica"/>
                        </a:rPr>
                        <a:t>соответствие прогнозируемому состоянию внешней среды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 b="1">
                          <a:solidFill>
                            <a:srgbClr val="292934"/>
                          </a:solidFill>
                          <a:sym typeface="Helvetica"/>
                        </a:rPr>
                        <a:t>учет слабых сигналов, вИдение</a:t>
                      </a:r>
                    </a:p>
                  </a:txBody>
                  <a:tcPr marL="0" marR="0" marT="0" marB="0" anchor="ctr" horzOverflow="overflow"/>
                </a:tc>
              </a:tr>
              <a:tr h="789940"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292934"/>
                          </a:solidFill>
                          <a:sym typeface="Helvetica"/>
                        </a:rPr>
                        <a:t>Анализ чувствительности модели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292934"/>
                          </a:solidFill>
                          <a:sym typeface="Helvetica"/>
                        </a:rPr>
                        <a:t>стратегия остается единственной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b="0">
                          <a:sym typeface="Helvetica"/>
                        </a:defRPr>
                      </a:pPr>
                      <a:r>
                        <a:t>как ведет себя модель (стратегия) при </a:t>
                      </a:r>
                      <a:r>
                        <a:rPr b="1"/>
                        <a:t>колебании значений параметров 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 b="1">
                          <a:solidFill>
                            <a:srgbClr val="292934"/>
                          </a:solidFill>
                          <a:sym typeface="Helvetica"/>
                        </a:rPr>
                        <a:t>увеличивается размерность анализа</a:t>
                      </a:r>
                    </a:p>
                  </a:txBody>
                  <a:tcPr marL="0" marR="0" marT="0" marB="0" anchor="ctr" horzOverflow="overflow"/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52"/>
          <p:cNvSpPr txBox="1"/>
          <p:nvPr/>
        </p:nvSpPr>
        <p:spPr>
          <a:xfrm>
            <a:off x="2987824" y="6579214"/>
            <a:ext cx="4555977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195" name="Shape 153"/>
          <p:cNvSpPr txBox="1">
            <a:spLocks noGrp="1"/>
          </p:cNvSpPr>
          <p:nvPr>
            <p:ph type="title"/>
          </p:nvPr>
        </p:nvSpPr>
        <p:spPr>
          <a:xfrm>
            <a:off x="419098" y="129951"/>
            <a:ext cx="6491068" cy="706763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713231">
              <a:defRPr sz="2496" cap="all" spc="-78"/>
            </a:pPr>
            <a:r>
              <a:t>Генезис - </a:t>
            </a:r>
            <a:r>
              <a:rPr sz="1871" i="1" spc="-58"/>
              <a:t>по мере роста изменчивости среды</a:t>
            </a:r>
          </a:p>
        </p:txBody>
      </p:sp>
      <p:sp>
        <p:nvSpPr>
          <p:cNvPr id="196" name="Shape 154"/>
          <p:cNvSpPr txBox="1">
            <a:spLocks noGrp="1"/>
          </p:cNvSpPr>
          <p:nvPr>
            <p:ph type="body" idx="1"/>
          </p:nvPr>
        </p:nvSpPr>
        <p:spPr>
          <a:xfrm>
            <a:off x="457200" y="1125547"/>
            <a:ext cx="8229600" cy="5164833"/>
          </a:xfrm>
          <a:prstGeom prst="rect">
            <a:avLst/>
          </a:prstGeom>
        </p:spPr>
        <p:txBody>
          <a:bodyPr/>
          <a:lstStyle/>
          <a:p>
            <a:pPr marL="647999" lvl="1" indent="-288000">
              <a:spcBef>
                <a:spcPts val="400"/>
              </a:spcBef>
              <a:buChar char="–"/>
              <a:defRPr sz="2000"/>
            </a:pPr>
            <a:endParaRPr/>
          </a:p>
        </p:txBody>
      </p:sp>
      <p:sp>
        <p:nvSpPr>
          <p:cNvPr id="197" name="Shape 155"/>
          <p:cNvSpPr txBox="1"/>
          <p:nvPr/>
        </p:nvSpPr>
        <p:spPr>
          <a:xfrm>
            <a:off x="457200" y="6579214"/>
            <a:ext cx="2530625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198" name="Shape 156"/>
          <p:cNvSpPr txBox="1">
            <a:spLocks noGrp="1"/>
          </p:cNvSpPr>
          <p:nvPr>
            <p:ph type="sldNum" sz="quarter" idx="4294967295"/>
          </p:nvPr>
        </p:nvSpPr>
        <p:spPr>
          <a:xfrm>
            <a:off x="8384894" y="6566931"/>
            <a:ext cx="301907" cy="28882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12</a:t>
            </a:fld>
            <a:endParaRPr/>
          </a:p>
        </p:txBody>
      </p:sp>
      <p:graphicFrame>
        <p:nvGraphicFramePr>
          <p:cNvPr id="199" name="Таблица"/>
          <p:cNvGraphicFramePr/>
          <p:nvPr/>
        </p:nvGraphicFramePr>
        <p:xfrm>
          <a:off x="670892" y="881380"/>
          <a:ext cx="8132415" cy="4361180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1696839"/>
                <a:gridCol w="1898005"/>
                <a:gridCol w="2318643"/>
                <a:gridCol w="2218928"/>
              </a:tblGrid>
              <a:tr h="584200">
                <a:tc>
                  <a:txBody>
                    <a:bodyPr/>
                    <a:lstStyle/>
                    <a:p>
                      <a:pPr indent="457200"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solidFill>
                            <a:srgbClr val="FFFFFF"/>
                          </a:solidFill>
                          <a:sym typeface="Helvetica"/>
                        </a:rPr>
                        <a:t>Раздел менеджмента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indent="457200"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FFFFFF"/>
                          </a:solidFill>
                          <a:sym typeface="Helvetica"/>
                        </a:rPr>
                        <a:t>Цель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indent="457200"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FFFFFF"/>
                          </a:solidFill>
                          <a:sym typeface="Helvetica"/>
                        </a:rPr>
                        <a:t>Задача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indent="457200"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FFFFFF"/>
                          </a:solidFill>
                          <a:sym typeface="Helvetica"/>
                        </a:rPr>
                        <a:t>Комментарии</a:t>
                      </a:r>
                    </a:p>
                  </a:txBody>
                  <a:tcPr marL="0" marR="0" marT="0" marB="0" anchor="ctr" horzOverflow="overflow"/>
                </a:tc>
              </a:tr>
              <a:tr h="789940"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292934"/>
                          </a:solidFill>
                          <a:sym typeface="Helvetica"/>
                        </a:rPr>
                        <a:t>Риск-менеджмент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292934"/>
                          </a:solidFill>
                          <a:sym typeface="Helvetica"/>
                        </a:rPr>
                        <a:t>стратегия остается единственной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b="0">
                          <a:sym typeface="Helvetica"/>
                        </a:defRPr>
                      </a:pPr>
                      <a:r>
                        <a:t>3 варианта прогноза </a:t>
                      </a:r>
                      <a:r>
                        <a:rPr b="1"/>
                        <a:t>(оптимистичный, реалистичный, пессимистичный)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292934"/>
                          </a:solidFill>
                          <a:sym typeface="Helvetica"/>
                        </a:rPr>
                        <a:t>результат - единственная «трехмерная» стратегия</a:t>
                      </a:r>
                    </a:p>
                  </a:txBody>
                  <a:tcPr marL="0" marR="0" marT="0" marB="0" anchor="ctr" horzOverflow="overflow"/>
                </a:tc>
              </a:tr>
              <a:tr h="789940"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292934"/>
                          </a:solidFill>
                          <a:sym typeface="Helvetica"/>
                        </a:rPr>
                        <a:t>Agility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292934"/>
                          </a:solidFill>
                          <a:sym typeface="Helvetica"/>
                        </a:rPr>
                        <a:t>разрабатывается и реализуется одна адаптивная  стратегия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b="0">
                          <a:sym typeface="Helvetica"/>
                        </a:defRPr>
                      </a:pPr>
                      <a:r>
                        <a:t>адаптация к </a:t>
                      </a:r>
                      <a:r>
                        <a:rPr b="1"/>
                        <a:t>качественно известным</a:t>
                      </a:r>
                      <a:r>
                        <a:t>, но </a:t>
                      </a:r>
                      <a:r>
                        <a:rPr b="1"/>
                        <a:t>количественно неизвестным</a:t>
                      </a:r>
                      <a:r>
                        <a:t> новым условиям внешней среды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b="0">
                          <a:sym typeface="Helvetica"/>
                        </a:defRPr>
                      </a:pPr>
                      <a:endParaRPr/>
                    </a:p>
                  </a:txBody>
                  <a:tcPr marL="0" marR="0" marT="0" marB="0" anchor="ctr" horzOverflow="overflow"/>
                </a:tc>
              </a:tr>
              <a:tr h="789940"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292934"/>
                          </a:solidFill>
                          <a:sym typeface="Helvetica"/>
                        </a:rPr>
                        <a:t>Сценарное планирование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292934"/>
                          </a:solidFill>
                          <a:sym typeface="Helvetica"/>
                        </a:rPr>
                        <a:t>разрабатывается несколько стратегий, реализуется одна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b="0">
                          <a:sym typeface="Helvetica"/>
                        </a:defRPr>
                      </a:pPr>
                      <a:endParaRPr/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 b="1">
                          <a:solidFill>
                            <a:srgbClr val="292934"/>
                          </a:solidFill>
                          <a:sym typeface="Helvetica"/>
                        </a:rPr>
                        <a:t>промежуточное
решение</a:t>
                      </a:r>
                    </a:p>
                  </a:txBody>
                  <a:tcPr marL="0" marR="0" marT="0" marB="0" anchor="ctr" horzOverflow="overflow"/>
                </a:tc>
              </a:tr>
              <a:tr h="789940">
                <a:tc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solidFill>
                            <a:srgbClr val="292934"/>
                          </a:solidFill>
                          <a:sym typeface="Helvetica"/>
                        </a:rPr>
                        <a:t>Сценарный менеджмент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b="0">
                          <a:sym typeface="Helvetica"/>
                        </a:defRPr>
                      </a:pPr>
                      <a:r>
                        <a:t>разрабатывается и </a:t>
                      </a:r>
                      <a:r>
                        <a:rPr b="1"/>
                        <a:t>реализуется  </a:t>
                      </a:r>
                      <a:r>
                        <a:t>несколько стратегий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b="0">
                          <a:sym typeface="Helvetica"/>
                        </a:defRPr>
                      </a:pPr>
                      <a:r>
                        <a:t>для </a:t>
                      </a:r>
                      <a:r>
                        <a:rPr b="1"/>
                        <a:t>качественно разных</a:t>
                      </a:r>
                      <a:r>
                        <a:t> состояний среды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b="0">
                          <a:sym typeface="Helvetica"/>
                        </a:defRPr>
                      </a:pPr>
                      <a:r>
                        <a:t>компания </a:t>
                      </a:r>
                      <a:r>
                        <a:rPr b="1"/>
                        <a:t>переключается</a:t>
                      </a:r>
                      <a:r>
                        <a:t> с реализации 1 стратегии на реализацию другой </a:t>
                      </a:r>
                      <a:r>
                        <a:rPr b="1"/>
                        <a:t>по мере изменения условий </a:t>
                      </a:r>
                      <a:r>
                        <a:t>среды</a:t>
                      </a:r>
                    </a:p>
                  </a:txBody>
                  <a:tcPr marL="0" marR="0" marT="0" marB="0" anchor="ctr" horzOverflow="overflow"/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152"/>
          <p:cNvSpPr txBox="1"/>
          <p:nvPr/>
        </p:nvSpPr>
        <p:spPr>
          <a:xfrm>
            <a:off x="2987824" y="6579214"/>
            <a:ext cx="4555977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202" name="Shape 153"/>
          <p:cNvSpPr txBox="1">
            <a:spLocks noGrp="1"/>
          </p:cNvSpPr>
          <p:nvPr>
            <p:ph type="title"/>
          </p:nvPr>
        </p:nvSpPr>
        <p:spPr>
          <a:xfrm>
            <a:off x="482598" y="195299"/>
            <a:ext cx="6491068" cy="706763"/>
          </a:xfrm>
          <a:prstGeom prst="rect">
            <a:avLst/>
          </a:prstGeom>
        </p:spPr>
        <p:txBody>
          <a:bodyPr/>
          <a:lstStyle>
            <a:lvl1pPr>
              <a:defRPr cap="all"/>
            </a:lvl1pPr>
          </a:lstStyle>
          <a:p>
            <a:r>
              <a:t>Сценарный менеджмент</a:t>
            </a:r>
          </a:p>
        </p:txBody>
      </p:sp>
      <p:sp>
        <p:nvSpPr>
          <p:cNvPr id="203" name="Shape 154"/>
          <p:cNvSpPr txBox="1">
            <a:spLocks noGrp="1"/>
          </p:cNvSpPr>
          <p:nvPr>
            <p:ph type="body" idx="1"/>
          </p:nvPr>
        </p:nvSpPr>
        <p:spPr>
          <a:xfrm>
            <a:off x="457200" y="846583"/>
            <a:ext cx="8227666" cy="555223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это управление в условиях </a:t>
            </a:r>
            <a:r>
              <a:rPr b="1"/>
              <a:t>неопределенности </a:t>
            </a:r>
            <a:r>
              <a:t>и </a:t>
            </a:r>
            <a:r>
              <a:rPr b="1"/>
              <a:t>изменчивости </a:t>
            </a:r>
            <a:r>
              <a:t>условий среды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СМ опирается на образы в</a:t>
            </a:r>
            <a:r>
              <a:rPr b="1" i="1">
                <a:latin typeface="Times New Roman"/>
                <a:ea typeface="Times New Roman"/>
                <a:cs typeface="Times New Roman"/>
                <a:sym typeface="Times New Roman"/>
              </a:rPr>
              <a:t>И</a:t>
            </a:r>
            <a:r>
              <a:t>дения будущего, </a:t>
            </a:r>
            <a:r>
              <a:rPr b="1"/>
              <a:t>качественно </a:t>
            </a:r>
            <a:r>
              <a:t>разные состояния среды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для </a:t>
            </a:r>
            <a:r>
              <a:rPr b="1"/>
              <a:t>каждого</a:t>
            </a:r>
            <a:r>
              <a:t> варианта разрабатывается наиболее эффективная стратегия (сценарий деятельности)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 Ключевое условие - не разнообразие последствий, а наличие и разнообразие условий, </a:t>
            </a:r>
            <a:r>
              <a:rPr b="1"/>
              <a:t>разнообразие «если …»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 СМ – это </a:t>
            </a:r>
            <a:r>
              <a:rPr b="1"/>
              <a:t>управление</a:t>
            </a:r>
            <a:r>
              <a:t>, а не только анализ и не только планирование, он включает как разработку сценариев, так и их </a:t>
            </a:r>
            <a:r>
              <a:rPr b="1"/>
              <a:t>реализацию на практике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 На практике реализуется сценарий, отвечающий </a:t>
            </a:r>
            <a:r>
              <a:rPr b="1"/>
              <a:t>наиболее вероятному развитию</a:t>
            </a:r>
            <a:r>
              <a:t> среды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 Все сценарии должны быть </a:t>
            </a:r>
            <a:r>
              <a:rPr b="1"/>
              <a:t>совместимы и «переключаемы» </a:t>
            </a:r>
            <a:r>
              <a:t>между собой: в случае, если в среде вдруг реализуется условие, отвечающее иному сценарию, компании следует переключиться на соответствующий сценарий</a:t>
            </a:r>
          </a:p>
        </p:txBody>
      </p:sp>
      <p:sp>
        <p:nvSpPr>
          <p:cNvPr id="204" name="Shape 155"/>
          <p:cNvSpPr txBox="1"/>
          <p:nvPr/>
        </p:nvSpPr>
        <p:spPr>
          <a:xfrm>
            <a:off x="457200" y="6579214"/>
            <a:ext cx="2530625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205" name="Shape 156"/>
          <p:cNvSpPr txBox="1">
            <a:spLocks noGrp="1"/>
          </p:cNvSpPr>
          <p:nvPr>
            <p:ph type="sldNum" sz="quarter" idx="4294967295"/>
          </p:nvPr>
        </p:nvSpPr>
        <p:spPr>
          <a:xfrm>
            <a:off x="8384894" y="6566931"/>
            <a:ext cx="301907" cy="28882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13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152"/>
          <p:cNvSpPr txBox="1"/>
          <p:nvPr/>
        </p:nvSpPr>
        <p:spPr>
          <a:xfrm>
            <a:off x="2987824" y="6579214"/>
            <a:ext cx="4555977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208" name="Shape 153"/>
          <p:cNvSpPr txBox="1">
            <a:spLocks noGrp="1"/>
          </p:cNvSpPr>
          <p:nvPr>
            <p:ph type="title"/>
          </p:nvPr>
        </p:nvSpPr>
        <p:spPr>
          <a:xfrm>
            <a:off x="482598" y="142233"/>
            <a:ext cx="6491068" cy="706763"/>
          </a:xfrm>
          <a:prstGeom prst="rect">
            <a:avLst/>
          </a:prstGeom>
        </p:spPr>
        <p:txBody>
          <a:bodyPr/>
          <a:lstStyle>
            <a:lvl1pPr>
              <a:defRPr cap="all"/>
            </a:lvl1pPr>
          </a:lstStyle>
          <a:p>
            <a:r>
              <a:t>В литературе: </a:t>
            </a:r>
          </a:p>
        </p:txBody>
      </p:sp>
      <p:sp>
        <p:nvSpPr>
          <p:cNvPr id="209" name="Shape 154"/>
          <p:cNvSpPr txBox="1">
            <a:spLocks noGrp="1"/>
          </p:cNvSpPr>
          <p:nvPr>
            <p:ph type="body" idx="1"/>
          </p:nvPr>
        </p:nvSpPr>
        <p:spPr>
          <a:xfrm>
            <a:off x="457200" y="846583"/>
            <a:ext cx="8229600" cy="5672008"/>
          </a:xfrm>
          <a:prstGeom prst="rect">
            <a:avLst/>
          </a:prstGeom>
        </p:spPr>
        <p:txBody>
          <a:bodyPr/>
          <a:lstStyle/>
          <a:p>
            <a:pPr marL="518399" lvl="1" indent="-230400" defTabSz="731520">
              <a:spcBef>
                <a:spcPts val="300"/>
              </a:spcBef>
              <a:buChar char="–"/>
              <a:defRPr sz="1600"/>
            </a:pPr>
            <a:r>
              <a:t>Большинство  работ: </a:t>
            </a:r>
            <a:r>
              <a:rPr b="1"/>
              <a:t>декларируется</a:t>
            </a:r>
            <a:r>
              <a:t>, что применение сценарного подхода плодотворно для исследования данной темы (темы статьи) или данной проблемы</a:t>
            </a:r>
          </a:p>
          <a:p>
            <a:pPr marL="518399" lvl="1" indent="-230400" defTabSz="731520">
              <a:spcBef>
                <a:spcPts val="300"/>
              </a:spcBef>
              <a:buChar char="–"/>
              <a:defRPr sz="1600"/>
            </a:pPr>
            <a:r>
              <a:t> </a:t>
            </a:r>
            <a:r>
              <a:rPr b="1"/>
              <a:t>Упоминаются</a:t>
            </a:r>
            <a:r>
              <a:t> примеры применения сценарного подхода западными и российскими компаниями</a:t>
            </a:r>
          </a:p>
          <a:p>
            <a:pPr marL="518399" lvl="1" indent="-230400" defTabSz="731520">
              <a:spcBef>
                <a:spcPts val="300"/>
              </a:spcBef>
              <a:buChar char="–"/>
              <a:defRPr sz="1600"/>
            </a:pPr>
            <a:r>
              <a:rPr b="1"/>
              <a:t>Некорректное</a:t>
            </a:r>
            <a:r>
              <a:t> использование термина «сценарный»:</a:t>
            </a:r>
          </a:p>
          <a:p>
            <a:pPr marL="864000" lvl="2" indent="-230399" defTabSz="731520">
              <a:spcBef>
                <a:spcPts val="300"/>
              </a:spcBef>
              <a:buSzPct val="85000"/>
              <a:buChar char="–"/>
              <a:defRPr sz="1600"/>
            </a:pPr>
            <a:r>
              <a:t> вместо  содержательного анализа вариантов возможного развития событий предлагается </a:t>
            </a:r>
            <a:r>
              <a:rPr b="1"/>
              <a:t>симуляция условий </a:t>
            </a:r>
            <a:r>
              <a:t>методом Монте-Карло</a:t>
            </a:r>
          </a:p>
          <a:p>
            <a:pPr marL="864000" lvl="2" indent="-230399" defTabSz="731520">
              <a:spcBef>
                <a:spcPts val="300"/>
              </a:spcBef>
              <a:buSzPct val="85000"/>
              <a:buChar char="–"/>
              <a:defRPr sz="1600"/>
            </a:pPr>
            <a:r>
              <a:t> выбор лучшей стратегии среди нескольких стратегий при предположении о постоянстве условий среды - как в </a:t>
            </a:r>
            <a:r>
              <a:rPr b="1"/>
              <a:t>проектном менеджменте</a:t>
            </a:r>
          </a:p>
          <a:p>
            <a:pPr marL="864000" lvl="2" indent="-230399" defTabSz="731520">
              <a:spcBef>
                <a:spcPts val="300"/>
              </a:spcBef>
              <a:buSzPct val="85000"/>
              <a:buChar char="–"/>
              <a:defRPr sz="1600"/>
            </a:pPr>
            <a:r>
              <a:rPr b="1"/>
              <a:t>ситуационный менеджмент: </a:t>
            </a:r>
            <a:r>
              <a:t>задача - найти  связь между типом проблемы (ситуацией) и наиболее эффективным способом ее решения (например, между типом внешней среды и типом организационной структуры</a:t>
            </a:r>
          </a:p>
          <a:p>
            <a:pPr marL="864000" lvl="2" indent="-230399" defTabSz="731520">
              <a:spcBef>
                <a:spcPts val="300"/>
              </a:spcBef>
              <a:buSzPct val="85000"/>
              <a:buChar char="–"/>
              <a:defRPr sz="1600"/>
            </a:pPr>
            <a:r>
              <a:t> сценариями называется </a:t>
            </a:r>
            <a:r>
              <a:rPr b="1"/>
              <a:t>анализ чувствительности</a:t>
            </a:r>
            <a:r>
              <a:t> (например, влияние изменения цены сырья на прибыль)</a:t>
            </a:r>
          </a:p>
          <a:p>
            <a:pPr marL="518399" lvl="1" indent="-230400" defTabSz="731520">
              <a:spcBef>
                <a:spcPts val="300"/>
              </a:spcBef>
              <a:buChar char="–"/>
              <a:defRPr sz="1600"/>
            </a:pPr>
            <a:r>
              <a:t>Термин «сценарии» используется в </a:t>
            </a:r>
            <a:r>
              <a:rPr b="1"/>
              <a:t>риск-менеджменте</a:t>
            </a:r>
            <a:r>
              <a:t> (для пессимистичного-реалистичного-оптимистичного вариантов, но это </a:t>
            </a:r>
            <a:r>
              <a:rPr b="1"/>
              <a:t>не сценарность</a:t>
            </a:r>
          </a:p>
          <a:p>
            <a:pPr marL="518399" lvl="1" indent="-230400" defTabSz="731520">
              <a:spcBef>
                <a:spcPts val="300"/>
              </a:spcBef>
              <a:buChar char="–"/>
              <a:defRPr sz="1600"/>
            </a:pPr>
            <a:r>
              <a:t>Примеров именно </a:t>
            </a:r>
            <a:r>
              <a:rPr b="1"/>
              <a:t>сценарного подхода</a:t>
            </a:r>
            <a:r>
              <a:t>, когда рассчитываются последствия двух принципиально разных предположений (условий) достаточно мало </a:t>
            </a:r>
          </a:p>
        </p:txBody>
      </p:sp>
      <p:sp>
        <p:nvSpPr>
          <p:cNvPr id="210" name="Shape 155"/>
          <p:cNvSpPr txBox="1"/>
          <p:nvPr/>
        </p:nvSpPr>
        <p:spPr>
          <a:xfrm>
            <a:off x="457200" y="6579214"/>
            <a:ext cx="2530625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211" name="Shape 156"/>
          <p:cNvSpPr txBox="1">
            <a:spLocks noGrp="1"/>
          </p:cNvSpPr>
          <p:nvPr>
            <p:ph type="sldNum" sz="quarter" idx="4294967295"/>
          </p:nvPr>
        </p:nvSpPr>
        <p:spPr>
          <a:xfrm>
            <a:off x="8384894" y="6566931"/>
            <a:ext cx="301907" cy="28882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14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152"/>
          <p:cNvSpPr txBox="1"/>
          <p:nvPr/>
        </p:nvSpPr>
        <p:spPr>
          <a:xfrm>
            <a:off x="2987824" y="6579214"/>
            <a:ext cx="4555977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214" name="Shape 153"/>
          <p:cNvSpPr txBox="1">
            <a:spLocks noGrp="1"/>
          </p:cNvSpPr>
          <p:nvPr>
            <p:ph type="title"/>
          </p:nvPr>
        </p:nvSpPr>
        <p:spPr>
          <a:xfrm>
            <a:off x="457198" y="358675"/>
            <a:ext cx="6491068" cy="706763"/>
          </a:xfrm>
          <a:prstGeom prst="rect">
            <a:avLst/>
          </a:prstGeom>
        </p:spPr>
        <p:txBody>
          <a:bodyPr/>
          <a:lstStyle>
            <a:lvl1pPr>
              <a:defRPr cap="all"/>
            </a:lvl1pPr>
          </a:lstStyle>
          <a:p>
            <a:r>
              <a:t>вывод</a:t>
            </a:r>
          </a:p>
        </p:txBody>
      </p:sp>
      <p:sp>
        <p:nvSpPr>
          <p:cNvPr id="215" name="Shape 154"/>
          <p:cNvSpPr txBox="1">
            <a:spLocks noGrp="1"/>
          </p:cNvSpPr>
          <p:nvPr>
            <p:ph type="body" idx="1"/>
          </p:nvPr>
        </p:nvSpPr>
        <p:spPr>
          <a:xfrm>
            <a:off x="457200" y="1100170"/>
            <a:ext cx="8229600" cy="5164834"/>
          </a:xfrm>
          <a:prstGeom prst="rect">
            <a:avLst/>
          </a:prstGeom>
        </p:spPr>
        <p:txBody>
          <a:bodyPr/>
          <a:lstStyle/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Тема сценарного менеджмента весьма злободневна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недостаточно разработана в нашей литературе и 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ждет своего исследователя.</a:t>
            </a:r>
          </a:p>
        </p:txBody>
      </p:sp>
      <p:sp>
        <p:nvSpPr>
          <p:cNvPr id="216" name="Shape 155"/>
          <p:cNvSpPr txBox="1"/>
          <p:nvPr/>
        </p:nvSpPr>
        <p:spPr>
          <a:xfrm>
            <a:off x="457200" y="6579214"/>
            <a:ext cx="2530625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217" name="Shape 156"/>
          <p:cNvSpPr txBox="1">
            <a:spLocks noGrp="1"/>
          </p:cNvSpPr>
          <p:nvPr>
            <p:ph type="sldNum" sz="quarter" idx="4294967295"/>
          </p:nvPr>
        </p:nvSpPr>
        <p:spPr>
          <a:xfrm>
            <a:off x="8384894" y="6566931"/>
            <a:ext cx="301907" cy="28882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15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152"/>
          <p:cNvSpPr txBox="1"/>
          <p:nvPr/>
        </p:nvSpPr>
        <p:spPr>
          <a:xfrm>
            <a:off x="2987824" y="6579214"/>
            <a:ext cx="4555977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220" name="Shape 153"/>
          <p:cNvSpPr txBox="1">
            <a:spLocks noGrp="1"/>
          </p:cNvSpPr>
          <p:nvPr>
            <p:ph type="title"/>
          </p:nvPr>
        </p:nvSpPr>
        <p:spPr>
          <a:xfrm>
            <a:off x="457198" y="345975"/>
            <a:ext cx="6491068" cy="706763"/>
          </a:xfrm>
          <a:prstGeom prst="rect">
            <a:avLst/>
          </a:prstGeom>
        </p:spPr>
        <p:txBody>
          <a:bodyPr/>
          <a:lstStyle>
            <a:lvl1pPr>
              <a:defRPr cap="all"/>
            </a:lvl1pPr>
          </a:lstStyle>
          <a:p>
            <a:r>
              <a:t> </a:t>
            </a:r>
          </a:p>
        </p:txBody>
      </p:sp>
      <p:sp>
        <p:nvSpPr>
          <p:cNvPr id="221" name="Shape 154"/>
          <p:cNvSpPr txBox="1">
            <a:spLocks noGrp="1"/>
          </p:cNvSpPr>
          <p:nvPr>
            <p:ph type="body" idx="1"/>
          </p:nvPr>
        </p:nvSpPr>
        <p:spPr>
          <a:xfrm>
            <a:off x="457200" y="1125547"/>
            <a:ext cx="8229600" cy="5164833"/>
          </a:xfrm>
          <a:prstGeom prst="rect">
            <a:avLst/>
          </a:prstGeom>
        </p:spPr>
        <p:txBody>
          <a:bodyPr anchor="b"/>
          <a:lstStyle/>
          <a:p>
            <a:pPr marL="288000" indent="-288000" algn="r"/>
            <a:r>
              <a:t>Светлана Анатольевна Братченко</a:t>
            </a:r>
          </a:p>
          <a:p>
            <a:pPr marL="288000" indent="-288000" algn="r"/>
            <a:r>
              <a:t>Финансовый университет </a:t>
            </a:r>
          </a:p>
          <a:p>
            <a:pPr marL="288000" indent="-288000" algn="r"/>
            <a:r>
              <a:t>+7(925)115-25-75</a:t>
            </a:r>
          </a:p>
          <a:p>
            <a:pPr marL="288000" indent="-288000" algn="r"/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/>
              </a:rPr>
              <a:t>svetlana.bratchenko@gmail.com</a:t>
            </a:r>
            <a:r>
              <a:t> </a:t>
            </a:r>
          </a:p>
        </p:txBody>
      </p:sp>
      <p:sp>
        <p:nvSpPr>
          <p:cNvPr id="222" name="Shape 155"/>
          <p:cNvSpPr txBox="1"/>
          <p:nvPr/>
        </p:nvSpPr>
        <p:spPr>
          <a:xfrm>
            <a:off x="457200" y="6579214"/>
            <a:ext cx="2530625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223" name="Shape 156"/>
          <p:cNvSpPr txBox="1">
            <a:spLocks noGrp="1"/>
          </p:cNvSpPr>
          <p:nvPr>
            <p:ph type="sldNum" sz="quarter" idx="4294967295"/>
          </p:nvPr>
        </p:nvSpPr>
        <p:spPr>
          <a:xfrm>
            <a:off x="8384894" y="6566931"/>
            <a:ext cx="301907" cy="28882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16</a:t>
            </a:fld>
            <a:endParaRPr/>
          </a:p>
        </p:txBody>
      </p:sp>
      <p:pic>
        <p:nvPicPr>
          <p:cNvPr id="224" name="image5.png" descr="image5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97581" y="273050"/>
            <a:ext cx="5295902" cy="39751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52"/>
          <p:cNvSpPr txBox="1"/>
          <p:nvPr/>
        </p:nvSpPr>
        <p:spPr>
          <a:xfrm>
            <a:off x="2987824" y="6579214"/>
            <a:ext cx="4555977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134" name="Shape 153"/>
          <p:cNvSpPr txBox="1">
            <a:spLocks noGrp="1"/>
          </p:cNvSpPr>
          <p:nvPr>
            <p:ph type="title"/>
          </p:nvPr>
        </p:nvSpPr>
        <p:spPr>
          <a:xfrm>
            <a:off x="457198" y="358675"/>
            <a:ext cx="6518253" cy="1162998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704087">
              <a:defRPr sz="2464" cap="all" spc="-77"/>
            </a:pPr>
            <a:r>
              <a:t>Конференция </a:t>
            </a:r>
          </a:p>
          <a:p>
            <a:pPr defTabSz="704087">
              <a:defRPr sz="2464" cap="all" spc="-77"/>
            </a:pPr>
            <a:r>
              <a:t>«Сценарный менеджмент: истоки, проблемы, решения»</a:t>
            </a:r>
          </a:p>
        </p:txBody>
      </p:sp>
      <p:sp>
        <p:nvSpPr>
          <p:cNvPr id="135" name="Shape 154"/>
          <p:cNvSpPr txBox="1">
            <a:spLocks noGrp="1"/>
          </p:cNvSpPr>
          <p:nvPr>
            <p:ph type="body" idx="1"/>
          </p:nvPr>
        </p:nvSpPr>
        <p:spPr>
          <a:xfrm>
            <a:off x="532606" y="1773247"/>
            <a:ext cx="8078788" cy="4503639"/>
          </a:xfrm>
          <a:prstGeom prst="rect">
            <a:avLst/>
          </a:prstGeom>
        </p:spPr>
        <p:txBody>
          <a:bodyPr/>
          <a:lstStyle/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Содержание понятия «Сценарный менеджмент»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Причины актуальности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Соотношение со стратегическим менеджментом, сценарным планированием</a:t>
            </a:r>
          </a:p>
        </p:txBody>
      </p:sp>
      <p:sp>
        <p:nvSpPr>
          <p:cNvPr id="136" name="Shape 155"/>
          <p:cNvSpPr txBox="1"/>
          <p:nvPr/>
        </p:nvSpPr>
        <p:spPr>
          <a:xfrm>
            <a:off x="457200" y="6579214"/>
            <a:ext cx="2530625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137" name="Shape 156"/>
          <p:cNvSpPr txBox="1">
            <a:spLocks noGrp="1"/>
          </p:cNvSpPr>
          <p:nvPr>
            <p:ph type="sldNum" sz="quarter" idx="4294967295"/>
          </p:nvPr>
        </p:nvSpPr>
        <p:spPr>
          <a:xfrm>
            <a:off x="8483775" y="6566930"/>
            <a:ext cx="203023" cy="28882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52"/>
          <p:cNvSpPr txBox="1"/>
          <p:nvPr/>
        </p:nvSpPr>
        <p:spPr>
          <a:xfrm>
            <a:off x="2987824" y="6579214"/>
            <a:ext cx="4555977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140" name="Shape 153"/>
          <p:cNvSpPr txBox="1">
            <a:spLocks noGrp="1"/>
          </p:cNvSpPr>
          <p:nvPr>
            <p:ph type="title"/>
          </p:nvPr>
        </p:nvSpPr>
        <p:spPr>
          <a:xfrm>
            <a:off x="457198" y="358675"/>
            <a:ext cx="6491068" cy="706763"/>
          </a:xfrm>
          <a:prstGeom prst="rect">
            <a:avLst/>
          </a:prstGeom>
        </p:spPr>
        <p:txBody>
          <a:bodyPr/>
          <a:lstStyle>
            <a:lvl1pPr>
              <a:defRPr cap="all"/>
            </a:lvl1pPr>
          </a:lstStyle>
          <a:p>
            <a:r>
              <a:t>Сценарий</a:t>
            </a:r>
          </a:p>
        </p:txBody>
      </p:sp>
      <p:sp>
        <p:nvSpPr>
          <p:cNvPr id="141" name="Shape 154"/>
          <p:cNvSpPr txBox="1">
            <a:spLocks noGrp="1"/>
          </p:cNvSpPr>
          <p:nvPr>
            <p:ph type="body" idx="1"/>
          </p:nvPr>
        </p:nvSpPr>
        <p:spPr>
          <a:xfrm>
            <a:off x="292100" y="1011247"/>
            <a:ext cx="8229600" cy="5164833"/>
          </a:xfrm>
          <a:prstGeom prst="rect">
            <a:avLst/>
          </a:prstGeom>
        </p:spPr>
        <p:txBody>
          <a:bodyPr/>
          <a:lstStyle/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 </a:t>
            </a:r>
            <a:r>
              <a:rPr>
                <a:solidFill>
                  <a:srgbClr val="0433FF"/>
                </a:solidFill>
              </a:rPr>
              <a:t>С.И. Ожегов:</a:t>
            </a:r>
            <a:r>
              <a:t>  - драматическое произведение с подробным описанием действия и реплик, предназначенное для создания кино или телефильма, а также краткая сюжетная схема театрального представления, спектакля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rPr>
                <a:solidFill>
                  <a:srgbClr val="0433FF"/>
                </a:solidFill>
              </a:rPr>
              <a:t>Дж. фон Нейман:</a:t>
            </a:r>
            <a:r>
              <a:t> — это упорядоченная во времени и предназначенная для будущей гипотетической ситуации поcледовательность эпизодов, логически связанных друг с другом </a:t>
            </a:r>
            <a:r>
              <a:rPr u="sng"/>
              <a:t>причинно-следственными</a:t>
            </a:r>
            <a:r>
              <a:t> связями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это конструкция «если …, то …»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Пример: </a:t>
            </a:r>
            <a:r>
              <a:rPr>
                <a:solidFill>
                  <a:srgbClr val="0433FF"/>
                </a:solidFill>
              </a:rPr>
              <a:t>фон Мольтке: </a:t>
            </a:r>
            <a:r>
              <a:rPr>
                <a:solidFill>
                  <a:srgbClr val="000000"/>
                </a:solidFill>
              </a:rPr>
              <a:t>«П</a:t>
            </a:r>
            <a:r>
              <a:t>лан кампании - в третьем ящике моего письменного стола»</a:t>
            </a:r>
          </a:p>
        </p:txBody>
      </p:sp>
      <p:sp>
        <p:nvSpPr>
          <p:cNvPr id="142" name="Shape 155"/>
          <p:cNvSpPr txBox="1"/>
          <p:nvPr/>
        </p:nvSpPr>
        <p:spPr>
          <a:xfrm>
            <a:off x="457200" y="6579214"/>
            <a:ext cx="2530625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143" name="Shape 156"/>
          <p:cNvSpPr txBox="1">
            <a:spLocks noGrp="1"/>
          </p:cNvSpPr>
          <p:nvPr>
            <p:ph type="sldNum" sz="quarter" idx="4294967295"/>
          </p:nvPr>
        </p:nvSpPr>
        <p:spPr>
          <a:xfrm>
            <a:off x="8483775" y="6566930"/>
            <a:ext cx="203023" cy="28882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52"/>
          <p:cNvSpPr txBox="1"/>
          <p:nvPr/>
        </p:nvSpPr>
        <p:spPr>
          <a:xfrm>
            <a:off x="2987824" y="6579214"/>
            <a:ext cx="4555977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146" name="Shape 153"/>
          <p:cNvSpPr txBox="1">
            <a:spLocks noGrp="1"/>
          </p:cNvSpPr>
          <p:nvPr>
            <p:ph type="title"/>
          </p:nvPr>
        </p:nvSpPr>
        <p:spPr>
          <a:xfrm>
            <a:off x="457198" y="358675"/>
            <a:ext cx="6491068" cy="706763"/>
          </a:xfrm>
          <a:prstGeom prst="rect">
            <a:avLst/>
          </a:prstGeom>
        </p:spPr>
        <p:txBody>
          <a:bodyPr/>
          <a:lstStyle>
            <a:lvl1pPr>
              <a:defRPr cap="all"/>
            </a:lvl1pPr>
          </a:lstStyle>
          <a:p>
            <a:r>
              <a:t>Сценарий и сценарность</a:t>
            </a:r>
          </a:p>
        </p:txBody>
      </p:sp>
      <p:sp>
        <p:nvSpPr>
          <p:cNvPr id="147" name="Shape 154"/>
          <p:cNvSpPr txBox="1">
            <a:spLocks noGrp="1"/>
          </p:cNvSpPr>
          <p:nvPr>
            <p:ph type="body" idx="1"/>
          </p:nvPr>
        </p:nvSpPr>
        <p:spPr>
          <a:xfrm>
            <a:off x="457200" y="1125547"/>
            <a:ext cx="8229600" cy="516483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rPr b="1"/>
              <a:t>Сценарий </a:t>
            </a:r>
            <a:r>
              <a:t>в менеджменте - один, наиболее вероятный или наиболее эффективный вариант «если …, то …»</a:t>
            </a:r>
          </a:p>
          <a:p>
            <a:pPr marL="1080000" lvl="2" indent="-287999">
              <a:spcBef>
                <a:spcPts val="400"/>
              </a:spcBef>
              <a:buSzPct val="85000"/>
              <a:buChar char="–"/>
              <a:defRPr sz="2000"/>
            </a:pPr>
            <a:r>
              <a:t>любой план - это сложный сценарий: </a:t>
            </a:r>
          </a:p>
          <a:p>
            <a:pPr marL="1476720" lvl="5" indent="-288000">
              <a:spcBef>
                <a:spcPts val="400"/>
              </a:spcBef>
              <a:buSzPct val="85000"/>
              <a:buChar char="–"/>
              <a:defRPr sz="2000"/>
            </a:pPr>
            <a:r>
              <a:t>Компания приняла решение производить продукт А («если…») </a:t>
            </a:r>
          </a:p>
          <a:p>
            <a:pPr marL="1476720" lvl="5" indent="-288000">
              <a:spcBef>
                <a:spcPts val="400"/>
              </a:spcBef>
              <a:buSzPct val="85000"/>
              <a:buChar char="–"/>
              <a:defRPr sz="2000"/>
            </a:pPr>
            <a:r>
              <a:t>(«то…») требуется купить оборудование для производства продукта А, ….. etc….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rPr b="1"/>
              <a:t>Сценарность</a:t>
            </a:r>
            <a:r>
              <a:t> - разработка одновременно нескольких альтернативных сценариев - для нескольких вариантов развития событий, разработка нескольких «то …» для нескольких «если …» </a:t>
            </a:r>
          </a:p>
          <a:p>
            <a:pPr marL="1080000" lvl="2" indent="-287999">
              <a:spcBef>
                <a:spcPts val="400"/>
              </a:spcBef>
              <a:buSzPct val="85000"/>
              <a:buChar char="–"/>
              <a:defRPr sz="2000"/>
            </a:pPr>
            <a:r>
              <a:t>В компьютерных интерактивных играх, когда развитие сюжета зависит от действий игрока</a:t>
            </a:r>
          </a:p>
          <a:p>
            <a:pPr marL="1080000" lvl="2" indent="-287999">
              <a:spcBef>
                <a:spcPts val="400"/>
              </a:spcBef>
              <a:buSzPct val="85000"/>
              <a:buChar char="–"/>
              <a:defRPr sz="2000"/>
            </a:pPr>
            <a:r>
              <a:t>В экономике: благодаря использованию сценарного подхода Royal Dutch Shell в начале 70-х гг. ХХ в. оказалась готова к арабо-израильской войне</a:t>
            </a:r>
          </a:p>
        </p:txBody>
      </p:sp>
      <p:sp>
        <p:nvSpPr>
          <p:cNvPr id="148" name="Shape 155"/>
          <p:cNvSpPr txBox="1"/>
          <p:nvPr/>
        </p:nvSpPr>
        <p:spPr>
          <a:xfrm>
            <a:off x="457200" y="6579214"/>
            <a:ext cx="2530625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149" name="Shape 156"/>
          <p:cNvSpPr txBox="1">
            <a:spLocks noGrp="1"/>
          </p:cNvSpPr>
          <p:nvPr>
            <p:ph type="sldNum" sz="quarter" idx="4294967295"/>
          </p:nvPr>
        </p:nvSpPr>
        <p:spPr>
          <a:xfrm>
            <a:off x="8483775" y="6566930"/>
            <a:ext cx="203023" cy="28882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2"/>
          <p:cNvSpPr txBox="1"/>
          <p:nvPr/>
        </p:nvSpPr>
        <p:spPr>
          <a:xfrm>
            <a:off x="2987824" y="6579214"/>
            <a:ext cx="4555977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152" name="Shape 153"/>
          <p:cNvSpPr txBox="1">
            <a:spLocks noGrp="1"/>
          </p:cNvSpPr>
          <p:nvPr>
            <p:ph type="title"/>
          </p:nvPr>
        </p:nvSpPr>
        <p:spPr>
          <a:xfrm>
            <a:off x="457198" y="358675"/>
            <a:ext cx="6491068" cy="706763"/>
          </a:xfrm>
          <a:prstGeom prst="rect">
            <a:avLst/>
          </a:prstGeom>
        </p:spPr>
        <p:txBody>
          <a:bodyPr/>
          <a:lstStyle>
            <a:lvl1pPr>
              <a:defRPr cap="all"/>
            </a:lvl1pPr>
          </a:lstStyle>
          <a:p>
            <a:r>
              <a:t>Актуальность</a:t>
            </a:r>
          </a:p>
        </p:txBody>
      </p:sp>
      <p:sp>
        <p:nvSpPr>
          <p:cNvPr id="153" name="Shape 154"/>
          <p:cNvSpPr txBox="1">
            <a:spLocks noGrp="1"/>
          </p:cNvSpPr>
          <p:nvPr>
            <p:ph type="body" idx="1"/>
          </p:nvPr>
        </p:nvSpPr>
        <p:spPr>
          <a:xfrm>
            <a:off x="457200" y="1125547"/>
            <a:ext cx="8229600" cy="5164833"/>
          </a:xfrm>
          <a:prstGeom prst="rect">
            <a:avLst/>
          </a:prstGeom>
        </p:spPr>
        <p:txBody>
          <a:bodyPr/>
          <a:lstStyle/>
          <a:p>
            <a:pPr marL="1026000" lvl="2" indent="-273599" defTabSz="868680">
              <a:spcBef>
                <a:spcPts val="300"/>
              </a:spcBef>
              <a:buSzPct val="85000"/>
              <a:buChar char="–"/>
              <a:defRPr sz="1900"/>
            </a:pPr>
            <a:r>
              <a:t>В начале 70-х гг. ХХ в. опыт Royal Dutch Shell опередил время</a:t>
            </a:r>
          </a:p>
          <a:p>
            <a:pPr marL="1026000" lvl="2" indent="-273599" defTabSz="868680">
              <a:spcBef>
                <a:spcPts val="300"/>
              </a:spcBef>
              <a:buSzPct val="85000"/>
              <a:buChar char="–"/>
              <a:defRPr sz="1900"/>
            </a:pPr>
            <a:r>
              <a:t>один из популярных терминов в управлении, </a:t>
            </a:r>
            <a:r>
              <a:rPr>
                <a:solidFill>
                  <a:srgbClr val="0433FF"/>
                </a:solidFill>
              </a:rPr>
              <a:t>за 2016 год</a:t>
            </a:r>
            <a:r>
              <a:t> в РИНЦ зарегистрировано 124 работы в рубриках «Экономика» и «Организация и управление», в которых слово «сценарный» является ключевым, из них: </a:t>
            </a:r>
          </a:p>
          <a:p>
            <a:pPr marL="1026000" lvl="2" indent="-273599" defTabSz="868680">
              <a:spcBef>
                <a:spcPts val="300"/>
              </a:spcBef>
              <a:buSzPct val="85000"/>
              <a:buChar char="–"/>
              <a:defRPr sz="1900"/>
            </a:pPr>
            <a:r>
              <a:t>выступлений на конференциях - 34</a:t>
            </a:r>
          </a:p>
          <a:p>
            <a:pPr marL="1026000" lvl="2" indent="-273599" defTabSz="868680">
              <a:spcBef>
                <a:spcPts val="300"/>
              </a:spcBef>
              <a:buSzPct val="85000"/>
              <a:buChar char="–"/>
              <a:defRPr sz="1900"/>
            </a:pPr>
            <a:r>
              <a:t>статей в журналах - 89</a:t>
            </a:r>
          </a:p>
          <a:p>
            <a:pPr marL="1026000" lvl="2" indent="-273599" defTabSz="868680">
              <a:spcBef>
                <a:spcPts val="300"/>
              </a:spcBef>
              <a:buSzPct val="85000"/>
              <a:buChar char="–"/>
              <a:defRPr sz="1900"/>
            </a:pPr>
            <a:r>
              <a:t>статей в сборниках - 32</a:t>
            </a:r>
          </a:p>
          <a:p>
            <a:pPr marL="1026000" lvl="2" indent="-273599" defTabSz="868680">
              <a:spcBef>
                <a:spcPts val="300"/>
              </a:spcBef>
              <a:buSzPct val="85000"/>
              <a:buChar char="–"/>
              <a:defRPr sz="1900"/>
            </a:pPr>
            <a:r>
              <a:t>сборники, связанные с тематикой сценариев - 1 (</a:t>
            </a:r>
            <a:r>
              <a:rPr i="1"/>
              <a:t>«Стратегический сценарный прогноз. Пермский край. Россия и мир - 2030»</a:t>
            </a:r>
            <a:r>
              <a:t>)</a:t>
            </a:r>
          </a:p>
          <a:p>
            <a:pPr marL="1026000" lvl="2" indent="-273599" defTabSz="868680">
              <a:spcBef>
                <a:spcPts val="300"/>
              </a:spcBef>
              <a:buSzPct val="85000"/>
              <a:buChar char="–"/>
              <a:defRPr sz="1900"/>
            </a:pPr>
            <a:r>
              <a:t>сборники, посвященные тематике сценарности - 1 (</a:t>
            </a:r>
            <a:r>
              <a:rPr i="1"/>
              <a:t>«История управленческой мысли и бизнеса: сценарный менеджмент и лидерство»</a:t>
            </a:r>
            <a:r>
              <a:t>)</a:t>
            </a:r>
          </a:p>
          <a:p>
            <a:pPr marL="1026000" lvl="2" indent="-273599" defTabSz="868680">
              <a:spcBef>
                <a:spcPts val="300"/>
              </a:spcBef>
              <a:buSzPct val="85000"/>
              <a:buChar char="–"/>
              <a:defRPr sz="1900"/>
            </a:pPr>
            <a:r>
              <a:t>монографий - нет</a:t>
            </a:r>
          </a:p>
          <a:p>
            <a:pPr marL="1026000" lvl="2" indent="-273599" defTabSz="868680">
              <a:spcBef>
                <a:spcPts val="300"/>
              </a:spcBef>
              <a:buSzPct val="85000"/>
              <a:buChar char="–"/>
              <a:defRPr sz="1900"/>
            </a:pPr>
            <a:r>
              <a:t>диссертаций - нет (за весь период - 3, 2004 - 2006 гг.)</a:t>
            </a:r>
          </a:p>
        </p:txBody>
      </p:sp>
      <p:sp>
        <p:nvSpPr>
          <p:cNvPr id="154" name="Shape 155"/>
          <p:cNvSpPr txBox="1"/>
          <p:nvPr/>
        </p:nvSpPr>
        <p:spPr>
          <a:xfrm>
            <a:off x="457200" y="6579214"/>
            <a:ext cx="2530625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155" name="Shape 156"/>
          <p:cNvSpPr txBox="1">
            <a:spLocks noGrp="1"/>
          </p:cNvSpPr>
          <p:nvPr>
            <p:ph type="sldNum" sz="quarter" idx="4294967295"/>
          </p:nvPr>
        </p:nvSpPr>
        <p:spPr>
          <a:xfrm>
            <a:off x="8483775" y="6566930"/>
            <a:ext cx="203023" cy="28882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2"/>
          <p:cNvSpPr txBox="1"/>
          <p:nvPr/>
        </p:nvSpPr>
        <p:spPr>
          <a:xfrm>
            <a:off x="2987824" y="6579214"/>
            <a:ext cx="4555977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158" name="Shape 153"/>
          <p:cNvSpPr txBox="1">
            <a:spLocks noGrp="1"/>
          </p:cNvSpPr>
          <p:nvPr>
            <p:ph type="title"/>
          </p:nvPr>
        </p:nvSpPr>
        <p:spPr>
          <a:xfrm>
            <a:off x="457198" y="358675"/>
            <a:ext cx="6491068" cy="706763"/>
          </a:xfrm>
          <a:prstGeom prst="rect">
            <a:avLst/>
          </a:prstGeom>
        </p:spPr>
        <p:txBody>
          <a:bodyPr/>
          <a:lstStyle>
            <a:lvl1pPr>
              <a:defRPr cap="all"/>
            </a:lvl1pPr>
          </a:lstStyle>
          <a:p>
            <a:r>
              <a:t>Сценарный, сценарность</a:t>
            </a:r>
          </a:p>
        </p:txBody>
      </p:sp>
      <p:sp>
        <p:nvSpPr>
          <p:cNvPr id="159" name="Shape 154"/>
          <p:cNvSpPr txBox="1">
            <a:spLocks noGrp="1"/>
          </p:cNvSpPr>
          <p:nvPr>
            <p:ph type="body" idx="1"/>
          </p:nvPr>
        </p:nvSpPr>
        <p:spPr>
          <a:xfrm>
            <a:off x="457200" y="1125547"/>
            <a:ext cx="8229600" cy="5164833"/>
          </a:xfrm>
          <a:prstGeom prst="rect">
            <a:avLst/>
          </a:prstGeom>
        </p:spPr>
        <p:txBody>
          <a:bodyPr/>
          <a:lstStyle/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Вывод: 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тема актуальна, вызывает интерес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тема в должной мере не исследована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используются сценарии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не используется сценарность</a:t>
            </a:r>
          </a:p>
        </p:txBody>
      </p:sp>
      <p:sp>
        <p:nvSpPr>
          <p:cNvPr id="160" name="Shape 155"/>
          <p:cNvSpPr txBox="1"/>
          <p:nvPr/>
        </p:nvSpPr>
        <p:spPr>
          <a:xfrm>
            <a:off x="457200" y="6579214"/>
            <a:ext cx="2530625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161" name="Shape 156"/>
          <p:cNvSpPr txBox="1">
            <a:spLocks noGrp="1"/>
          </p:cNvSpPr>
          <p:nvPr>
            <p:ph type="sldNum" sz="quarter" idx="4294967295"/>
          </p:nvPr>
        </p:nvSpPr>
        <p:spPr>
          <a:xfrm>
            <a:off x="8483775" y="6566930"/>
            <a:ext cx="203023" cy="28882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52"/>
          <p:cNvSpPr txBox="1"/>
          <p:nvPr/>
        </p:nvSpPr>
        <p:spPr>
          <a:xfrm>
            <a:off x="2987824" y="6579214"/>
            <a:ext cx="4555977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164" name="Shape 153"/>
          <p:cNvSpPr txBox="1">
            <a:spLocks noGrp="1"/>
          </p:cNvSpPr>
          <p:nvPr>
            <p:ph type="title"/>
          </p:nvPr>
        </p:nvSpPr>
        <p:spPr>
          <a:xfrm>
            <a:off x="457198" y="358675"/>
            <a:ext cx="6491068" cy="706763"/>
          </a:xfrm>
          <a:prstGeom prst="rect">
            <a:avLst/>
          </a:prstGeom>
        </p:spPr>
        <p:txBody>
          <a:bodyPr/>
          <a:lstStyle>
            <a:lvl1pPr>
              <a:defRPr cap="all"/>
            </a:lvl1pPr>
          </a:lstStyle>
          <a:p>
            <a:r>
              <a:t>Актуальность, причины</a:t>
            </a:r>
          </a:p>
        </p:txBody>
      </p:sp>
      <p:sp>
        <p:nvSpPr>
          <p:cNvPr id="165" name="Shape 154"/>
          <p:cNvSpPr txBox="1">
            <a:spLocks noGrp="1"/>
          </p:cNvSpPr>
          <p:nvPr>
            <p:ph type="body" idx="1"/>
          </p:nvPr>
        </p:nvSpPr>
        <p:spPr>
          <a:xfrm>
            <a:off x="457200" y="1125547"/>
            <a:ext cx="8229600" cy="5164833"/>
          </a:xfrm>
          <a:prstGeom prst="rect">
            <a:avLst/>
          </a:prstGeom>
        </p:spPr>
        <p:txBody>
          <a:bodyPr/>
          <a:lstStyle/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rPr u="sng"/>
              <a:t>несколько десятилетий назад:</a:t>
            </a:r>
            <a:r>
              <a:t> в условиях стабильной внешней среды эффективная стратегия оставалась таковой десятилетиями</a:t>
            </a:r>
          </a:p>
          <a:p>
            <a:pPr marL="647999" lvl="1" indent="-288000">
              <a:spcBef>
                <a:spcPts val="400"/>
              </a:spcBef>
              <a:buChar char="–"/>
              <a:defRPr sz="2000" u="sng"/>
            </a:pPr>
            <a:r>
              <a:t>в настоящее время (внешние факторы): 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ускорение скорости коммуникаций, принятия решений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гиперсвязанность, взаимозависимость глобального мира 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обострение конкуренции в условиях насыщенного рынка: компании судорожно ищут все новые средства, чтобы обогнать конкурентов, самая выигрышная стратегия - поиск новых стратегий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внешняя среда (то есть условия бизнеса) становятся все более изменчивыми, волатильными</a:t>
            </a:r>
          </a:p>
        </p:txBody>
      </p:sp>
      <p:sp>
        <p:nvSpPr>
          <p:cNvPr id="166" name="Shape 155"/>
          <p:cNvSpPr txBox="1"/>
          <p:nvPr/>
        </p:nvSpPr>
        <p:spPr>
          <a:xfrm>
            <a:off x="457200" y="6579214"/>
            <a:ext cx="2530625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167" name="Shape 156"/>
          <p:cNvSpPr txBox="1">
            <a:spLocks noGrp="1"/>
          </p:cNvSpPr>
          <p:nvPr>
            <p:ph type="sldNum" sz="quarter" idx="4294967295"/>
          </p:nvPr>
        </p:nvSpPr>
        <p:spPr>
          <a:xfrm>
            <a:off x="8483775" y="6566930"/>
            <a:ext cx="203023" cy="28882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52"/>
          <p:cNvSpPr txBox="1"/>
          <p:nvPr/>
        </p:nvSpPr>
        <p:spPr>
          <a:xfrm>
            <a:off x="2987824" y="6579214"/>
            <a:ext cx="4555977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170" name="Shape 153"/>
          <p:cNvSpPr txBox="1">
            <a:spLocks noGrp="1"/>
          </p:cNvSpPr>
          <p:nvPr>
            <p:ph type="title"/>
          </p:nvPr>
        </p:nvSpPr>
        <p:spPr>
          <a:xfrm>
            <a:off x="457198" y="358675"/>
            <a:ext cx="6491068" cy="706763"/>
          </a:xfrm>
          <a:prstGeom prst="rect">
            <a:avLst/>
          </a:prstGeom>
        </p:spPr>
        <p:txBody>
          <a:bodyPr/>
          <a:lstStyle>
            <a:lvl1pPr>
              <a:defRPr cap="all"/>
            </a:lvl1pPr>
          </a:lstStyle>
          <a:p>
            <a:r>
              <a:t>Актуальность</a:t>
            </a:r>
          </a:p>
        </p:txBody>
      </p:sp>
      <p:sp>
        <p:nvSpPr>
          <p:cNvPr id="171" name="Shape 154"/>
          <p:cNvSpPr txBox="1">
            <a:spLocks noGrp="1"/>
          </p:cNvSpPr>
          <p:nvPr>
            <p:ph type="body" idx="1"/>
          </p:nvPr>
        </p:nvSpPr>
        <p:spPr>
          <a:xfrm>
            <a:off x="457200" y="1125547"/>
            <a:ext cx="8229600" cy="5164833"/>
          </a:xfrm>
          <a:prstGeom prst="rect">
            <a:avLst/>
          </a:prstGeom>
        </p:spPr>
        <p:txBody>
          <a:bodyPr/>
          <a:lstStyle/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иногда сценарность связывают с неопределенностью внешней среды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это представляется недостаточным объяснением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дело не только в неопределенности внешней среды, а в том, что она, будучи неопределенной, не остается неизменной, а становится все более изменчивой, волатильной</a:t>
            </a:r>
          </a:p>
        </p:txBody>
      </p:sp>
      <p:sp>
        <p:nvSpPr>
          <p:cNvPr id="172" name="Shape 155"/>
          <p:cNvSpPr txBox="1"/>
          <p:nvPr/>
        </p:nvSpPr>
        <p:spPr>
          <a:xfrm>
            <a:off x="457200" y="6579214"/>
            <a:ext cx="2530625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173" name="Shape 156"/>
          <p:cNvSpPr txBox="1">
            <a:spLocks noGrp="1"/>
          </p:cNvSpPr>
          <p:nvPr>
            <p:ph type="sldNum" sz="quarter" idx="4294967295"/>
          </p:nvPr>
        </p:nvSpPr>
        <p:spPr>
          <a:xfrm>
            <a:off x="8483775" y="6566930"/>
            <a:ext cx="203023" cy="28882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52"/>
          <p:cNvSpPr txBox="1"/>
          <p:nvPr/>
        </p:nvSpPr>
        <p:spPr>
          <a:xfrm>
            <a:off x="2987824" y="6579214"/>
            <a:ext cx="4555977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176" name="Shape 153"/>
          <p:cNvSpPr txBox="1">
            <a:spLocks noGrp="1"/>
          </p:cNvSpPr>
          <p:nvPr>
            <p:ph type="title"/>
          </p:nvPr>
        </p:nvSpPr>
        <p:spPr>
          <a:xfrm>
            <a:off x="457198" y="358675"/>
            <a:ext cx="6491068" cy="706763"/>
          </a:xfrm>
          <a:prstGeom prst="rect">
            <a:avLst/>
          </a:prstGeom>
        </p:spPr>
        <p:txBody>
          <a:bodyPr/>
          <a:lstStyle>
            <a:lvl1pPr>
              <a:defRPr cap="all"/>
            </a:lvl1pPr>
          </a:lstStyle>
          <a:p>
            <a:r>
              <a:t>Актуальность</a:t>
            </a:r>
          </a:p>
        </p:txBody>
      </p:sp>
      <p:sp>
        <p:nvSpPr>
          <p:cNvPr id="177" name="Shape 154"/>
          <p:cNvSpPr txBox="1">
            <a:spLocks noGrp="1"/>
          </p:cNvSpPr>
          <p:nvPr>
            <p:ph type="body" idx="1"/>
          </p:nvPr>
        </p:nvSpPr>
        <p:spPr>
          <a:xfrm>
            <a:off x="457200" y="1125547"/>
            <a:ext cx="8229600" cy="5164833"/>
          </a:xfrm>
          <a:prstGeom prst="rect">
            <a:avLst/>
          </a:prstGeom>
        </p:spPr>
        <p:txBody>
          <a:bodyPr/>
          <a:lstStyle/>
          <a:p>
            <a:pPr marL="647999" lvl="1" indent="-288000">
              <a:spcBef>
                <a:spcPts val="400"/>
              </a:spcBef>
              <a:buChar char="–"/>
              <a:defRPr sz="2000" u="sng"/>
            </a:pPr>
            <a:r>
              <a:t>В связи с изменениями среды: 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стратегический горизонт становится все «короче»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разрабатывать единственную, «самую лучшую» стратегию оказывается недостаточным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rPr b="1"/>
              <a:t>новая задача: </a:t>
            </a:r>
            <a:r>
              <a:t> разработка одновременно нескольких стратегий для качественно разных состояний внешней среды (например, различных стратегий конкурентов, или разного курса рубля, и т.п.)</a:t>
            </a:r>
          </a:p>
          <a:p>
            <a:pPr marL="647999" lvl="1" indent="-288000">
              <a:spcBef>
                <a:spcPts val="400"/>
              </a:spcBef>
              <a:buChar char="–"/>
              <a:defRPr sz="2000"/>
            </a:pPr>
            <a:r>
              <a:t>желательно разрабатывать такие стратегии, чтобы было возможным «переключаться» с одной стратегии на другую по мере изменения условий внешней среды</a:t>
            </a:r>
          </a:p>
        </p:txBody>
      </p:sp>
      <p:sp>
        <p:nvSpPr>
          <p:cNvPr id="178" name="Shape 155"/>
          <p:cNvSpPr txBox="1"/>
          <p:nvPr/>
        </p:nvSpPr>
        <p:spPr>
          <a:xfrm>
            <a:off x="457200" y="6579214"/>
            <a:ext cx="2530625" cy="264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</a:t>
            </a:r>
          </a:p>
        </p:txBody>
      </p:sp>
      <p:sp>
        <p:nvSpPr>
          <p:cNvPr id="179" name="Shape 156"/>
          <p:cNvSpPr txBox="1">
            <a:spLocks noGrp="1"/>
          </p:cNvSpPr>
          <p:nvPr>
            <p:ph type="sldNum" sz="quarter" idx="4294967295"/>
          </p:nvPr>
        </p:nvSpPr>
        <p:spPr>
          <a:xfrm>
            <a:off x="8483775" y="6566930"/>
            <a:ext cx="203023" cy="28882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A7A7A7"/>
      </a:dk2>
      <a:lt2>
        <a:srgbClr val="535353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FF00FF"/>
      </a:folHlink>
    </a:clrScheme>
    <a:fontScheme name="Ясность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27000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292934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27000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292934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Ясность">
  <a:themeElements>
    <a:clrScheme name="Ясность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FF00FF"/>
      </a:folHlink>
    </a:clrScheme>
    <a:fontScheme name="Ясность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27000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292934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27000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292934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1203</Words>
  <Application>Microsoft Office PowerPoint</Application>
  <PresentationFormat>Экран (4:3)</PresentationFormat>
  <Paragraphs>179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Candara</vt:lpstr>
      <vt:lpstr>Helvetica</vt:lpstr>
      <vt:lpstr>Times</vt:lpstr>
      <vt:lpstr>Times New Roman</vt:lpstr>
      <vt:lpstr>Ясность</vt:lpstr>
      <vt:lpstr>   </vt:lpstr>
      <vt:lpstr>Конференция  «Сценарный менеджмент: истоки, проблемы, решения»</vt:lpstr>
      <vt:lpstr>Сценарий</vt:lpstr>
      <vt:lpstr>Сценарий и сценарность</vt:lpstr>
      <vt:lpstr>Актуальность</vt:lpstr>
      <vt:lpstr>Сценарный, сценарность</vt:lpstr>
      <vt:lpstr>Актуальность, причины</vt:lpstr>
      <vt:lpstr>Актуальность</vt:lpstr>
      <vt:lpstr>Актуальность</vt:lpstr>
      <vt:lpstr>Сценарный менеджмент</vt:lpstr>
      <vt:lpstr>Генезис - по мере роста изменчивости среды</vt:lpstr>
      <vt:lpstr>Генезис - по мере роста изменчивости среды</vt:lpstr>
      <vt:lpstr>Сценарный менеджмент</vt:lpstr>
      <vt:lpstr>В литературе: </vt:lpstr>
      <vt:lpstr>вывод</vt:lpstr>
      <vt:lpstr>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</dc:title>
  <cp:lastModifiedBy>user</cp:lastModifiedBy>
  <cp:revision>2</cp:revision>
  <dcterms:modified xsi:type="dcterms:W3CDTF">2017-06-29T15:54:20Z</dcterms:modified>
</cp:coreProperties>
</file>