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35"/>
  </p:notesMasterIdLst>
  <p:handoutMasterIdLst>
    <p:handoutMasterId r:id="rId36"/>
  </p:handoutMasterIdLst>
  <p:sldIdLst>
    <p:sldId id="262" r:id="rId3"/>
    <p:sldId id="371" r:id="rId4"/>
    <p:sldId id="437" r:id="rId5"/>
    <p:sldId id="373" r:id="rId6"/>
    <p:sldId id="429" r:id="rId7"/>
    <p:sldId id="430" r:id="rId8"/>
    <p:sldId id="434" r:id="rId9"/>
    <p:sldId id="433" r:id="rId10"/>
    <p:sldId id="432" r:id="rId11"/>
    <p:sldId id="439" r:id="rId12"/>
    <p:sldId id="435" r:id="rId13"/>
    <p:sldId id="436" r:id="rId14"/>
    <p:sldId id="440" r:id="rId15"/>
    <p:sldId id="405" r:id="rId16"/>
    <p:sldId id="406" r:id="rId17"/>
    <p:sldId id="441" r:id="rId18"/>
    <p:sldId id="438" r:id="rId19"/>
    <p:sldId id="442" r:id="rId20"/>
    <p:sldId id="407" r:id="rId21"/>
    <p:sldId id="443" r:id="rId22"/>
    <p:sldId id="444" r:id="rId23"/>
    <p:sldId id="312" r:id="rId24"/>
    <p:sldId id="381" r:id="rId25"/>
    <p:sldId id="402" r:id="rId26"/>
    <p:sldId id="388" r:id="rId27"/>
    <p:sldId id="418" r:id="rId28"/>
    <p:sldId id="419" r:id="rId29"/>
    <p:sldId id="383" r:id="rId30"/>
    <p:sldId id="384" r:id="rId31"/>
    <p:sldId id="385" r:id="rId32"/>
    <p:sldId id="386" r:id="rId33"/>
    <p:sldId id="399" r:id="rId34"/>
  </p:sldIdLst>
  <p:sldSz cx="10080625" cy="6858000"/>
  <p:notesSz cx="9931400" cy="67611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ECFF"/>
    <a:srgbClr val="FF9900"/>
    <a:srgbClr val="FFCC00"/>
    <a:srgbClr val="FFFFCC"/>
    <a:srgbClr val="4D4D4D"/>
    <a:srgbClr val="E1CA55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7307" autoAdjust="0"/>
  </p:normalViewPr>
  <p:slideViewPr>
    <p:cSldViewPr>
      <p:cViewPr varScale="1">
        <p:scale>
          <a:sx n="89" d="100"/>
          <a:sy n="89" d="100"/>
        </p:scale>
        <p:origin x="-900" y="-96"/>
      </p:cViewPr>
      <p:guideLst>
        <p:guide orient="horz" pos="2160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3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21438"/>
            <a:ext cx="4303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6421438"/>
            <a:ext cx="4303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fld id="{B2B5495B-1984-4298-BBF4-CA9CB7499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3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103563" y="508000"/>
            <a:ext cx="3724275" cy="2533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11513"/>
            <a:ext cx="7943850" cy="304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21438"/>
            <a:ext cx="4303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0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6421438"/>
            <a:ext cx="4303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0" tIns="45385" rIns="90770" bIns="45385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fld id="{76DAABE8-5C45-479C-AD0F-2E38FA313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FF7A1B-3978-4A86-A82C-5E73EEE46554}" type="slidenum">
              <a:rPr lang="ru-RU">
                <a:latin typeface="Arial" charset="0"/>
              </a:rPr>
              <a:pPr/>
              <a:t>1</a:t>
            </a:fld>
            <a:endParaRPr lang="ru-RU">
              <a:latin typeface="Arial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10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11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12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13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28E94B-2BDB-41C2-A011-62DF9AA8798B}" type="slidenum">
              <a:rPr lang="ru-RU">
                <a:latin typeface="Arial" charset="0"/>
              </a:rPr>
              <a:pPr/>
              <a:t>14</a:t>
            </a:fld>
            <a:endParaRPr lang="ru-RU">
              <a:latin typeface="Arial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55EA4-8856-48EB-BE11-4171E7648D42}" type="slidenum">
              <a:rPr lang="ru-RU">
                <a:latin typeface="Arial" charset="0"/>
              </a:rPr>
              <a:pPr/>
              <a:t>15</a:t>
            </a:fld>
            <a:endParaRPr lang="ru-RU">
              <a:latin typeface="Arial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16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17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18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E9025-E42B-470C-A0F9-B8BF57190022}" type="slidenum">
              <a:rPr lang="ru-RU">
                <a:latin typeface="Arial" charset="0"/>
              </a:rPr>
              <a:pPr/>
              <a:t>19</a:t>
            </a:fld>
            <a:endParaRPr lang="ru-RU" dirty="0">
              <a:latin typeface="Arial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27AAE3-7121-49B6-94CA-3C1FC4A97381}" type="slidenum">
              <a:rPr lang="ru-RU">
                <a:latin typeface="Arial" charset="0"/>
              </a:rPr>
              <a:pPr/>
              <a:t>2</a:t>
            </a:fld>
            <a:endParaRPr lang="ru-RU">
              <a:latin typeface="Arial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E9025-E42B-470C-A0F9-B8BF57190022}" type="slidenum">
              <a:rPr lang="ru-RU">
                <a:latin typeface="Arial" charset="0"/>
              </a:rPr>
              <a:pPr/>
              <a:t>20</a:t>
            </a:fld>
            <a:endParaRPr lang="ru-RU" dirty="0">
              <a:latin typeface="Arial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E9025-E42B-470C-A0F9-B8BF57190022}" type="slidenum">
              <a:rPr lang="ru-RU">
                <a:latin typeface="Arial" charset="0"/>
              </a:rPr>
              <a:pPr/>
              <a:t>21</a:t>
            </a:fld>
            <a:endParaRPr lang="ru-RU" dirty="0">
              <a:latin typeface="Arial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13F03-9CC5-489A-9467-DD4DD48B74F9}" type="slidenum">
              <a:rPr lang="ru-RU">
                <a:latin typeface="Arial" charset="0"/>
              </a:rPr>
              <a:pPr/>
              <a:t>22</a:t>
            </a:fld>
            <a:endParaRPr lang="ru-RU">
              <a:latin typeface="Arial" charset="0"/>
            </a:endParaRPr>
          </a:p>
        </p:txBody>
      </p:sp>
      <p:sp>
        <p:nvSpPr>
          <p:cNvPr id="103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B50AA8-8384-45D8-8E8B-BB5CD3A62611}" type="slidenum">
              <a:rPr lang="ru-RU">
                <a:latin typeface="Arial" charset="0"/>
              </a:rPr>
              <a:pPr/>
              <a:t>23</a:t>
            </a:fld>
            <a:endParaRPr lang="ru-RU">
              <a:latin typeface="Arial" charset="0"/>
            </a:endParaRPr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979EDA-8585-4CDB-8A41-67B6C7B7EA12}" type="slidenum">
              <a:rPr lang="ru-RU">
                <a:latin typeface="Arial" charset="0"/>
              </a:rPr>
              <a:pPr/>
              <a:t>24</a:t>
            </a:fld>
            <a:endParaRPr lang="ru-RU">
              <a:latin typeface="Arial" charset="0"/>
            </a:endParaRPr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D3175-D69B-48E3-B719-B2FEE1041446}" type="slidenum">
              <a:rPr lang="ru-RU">
                <a:latin typeface="Arial" charset="0"/>
              </a:rPr>
              <a:pPr/>
              <a:t>25</a:t>
            </a:fld>
            <a:endParaRPr lang="ru-RU">
              <a:latin typeface="Arial" charset="0"/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497520-6A9C-4BA2-A151-03FFFC0F5715}" type="slidenum">
              <a:rPr lang="ru-RU">
                <a:latin typeface="Arial" charset="0"/>
              </a:rPr>
              <a:pPr/>
              <a:t>26</a:t>
            </a:fld>
            <a:endParaRPr lang="ru-RU">
              <a:latin typeface="Arial" charset="0"/>
            </a:endParaRPr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109913" y="512763"/>
            <a:ext cx="3711575" cy="2524125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11513"/>
            <a:ext cx="7283450" cy="3041650"/>
          </a:xfrm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D46E2-3515-4A00-A44F-1D93A5772674}" type="slidenum">
              <a:rPr lang="ru-RU">
                <a:latin typeface="Arial" charset="0"/>
              </a:rPr>
              <a:pPr/>
              <a:t>27</a:t>
            </a:fld>
            <a:endParaRPr lang="ru-RU">
              <a:latin typeface="Arial" charset="0"/>
            </a:endParaRPr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109913" y="512763"/>
            <a:ext cx="3711575" cy="2524125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11513"/>
            <a:ext cx="7283450" cy="3041650"/>
          </a:xfrm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5DB2D0-BA51-485E-8768-1E6C6428CF56}" type="slidenum">
              <a:rPr lang="ru-RU">
                <a:latin typeface="Arial" charset="0"/>
              </a:rPr>
              <a:pPr/>
              <a:t>28</a:t>
            </a:fld>
            <a:endParaRPr lang="ru-RU">
              <a:latin typeface="Arial" charset="0"/>
            </a:endParaRPr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497138" y="95250"/>
            <a:ext cx="4941887" cy="3362325"/>
          </a:xfrm>
          <a:ln w="12700" cap="flat">
            <a:solidFill>
              <a:schemeClr val="tx1"/>
            </a:solidFill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13100"/>
            <a:ext cx="7283450" cy="3040063"/>
          </a:xfrm>
          <a:noFill/>
          <a:ln/>
        </p:spPr>
        <p:txBody>
          <a:bodyPr lIns="98551" tIns="49278" rIns="98551" bIns="49278"/>
          <a:lstStyle/>
          <a:p>
            <a:pPr eaLnBrk="1" hangingPunct="1"/>
            <a:r>
              <a:rPr lang="ru-RU" smtClean="0">
                <a:latin typeface="Arial" charset="0"/>
              </a:rPr>
              <a:t>Создание кросс функциональных команд в процессе занятий до конца октября. Метод «у меня есть идея давайте вместе её осуществим» на каждом занятии и в переписке по сети  – к середине ноября определяемся вокруг, каких идей создаем команды, и из каких специалистов. 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72857F-F72C-440B-900F-8FD788C34E36}" type="slidenum">
              <a:rPr lang="ru-RU">
                <a:latin typeface="Arial" charset="0"/>
              </a:rPr>
              <a:pPr/>
              <a:t>29</a:t>
            </a:fld>
            <a:endParaRPr lang="ru-RU">
              <a:latin typeface="Arial" charset="0"/>
            </a:endParaRPr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497138" y="95250"/>
            <a:ext cx="4941887" cy="3362325"/>
          </a:xfrm>
          <a:ln w="12700" cap="flat">
            <a:solidFill>
              <a:schemeClr val="tx1"/>
            </a:solidFill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13100"/>
            <a:ext cx="7283450" cy="3040063"/>
          </a:xfrm>
          <a:noFill/>
          <a:ln/>
        </p:spPr>
        <p:txBody>
          <a:bodyPr lIns="98551" tIns="49278" rIns="98551" bIns="49278"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3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1D552E-4ADA-4C3A-9EF3-0302A3939324}" type="slidenum">
              <a:rPr lang="ru-RU">
                <a:latin typeface="Arial" charset="0"/>
              </a:rPr>
              <a:pPr/>
              <a:t>30</a:t>
            </a:fld>
            <a:endParaRPr lang="ru-RU">
              <a:latin typeface="Arial" charset="0"/>
            </a:endParaRPr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497138" y="95250"/>
            <a:ext cx="4941887" cy="3362325"/>
          </a:xfrm>
          <a:ln w="12700" cap="flat">
            <a:solidFill>
              <a:schemeClr val="tx1"/>
            </a:solidFill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13100"/>
            <a:ext cx="7283450" cy="3040063"/>
          </a:xfrm>
          <a:noFill/>
          <a:ln/>
        </p:spPr>
        <p:txBody>
          <a:bodyPr lIns="98551" tIns="49278" rIns="98551" bIns="49278"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17AD6-187A-4E45-8A27-ED795B9BB9F4}" type="slidenum">
              <a:rPr lang="ru-RU">
                <a:latin typeface="Arial" charset="0"/>
              </a:rPr>
              <a:pPr/>
              <a:t>31</a:t>
            </a:fld>
            <a:endParaRPr lang="ru-RU">
              <a:latin typeface="Arial" charset="0"/>
            </a:endParaRPr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497138" y="95250"/>
            <a:ext cx="4941887" cy="3362325"/>
          </a:xfrm>
          <a:ln w="12700" cap="flat">
            <a:solidFill>
              <a:schemeClr val="tx1"/>
            </a:solidFill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13100"/>
            <a:ext cx="7283450" cy="3040063"/>
          </a:xfrm>
          <a:noFill/>
          <a:ln/>
        </p:spPr>
        <p:txBody>
          <a:bodyPr lIns="98551" tIns="49278" rIns="98551" bIns="49278"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22A835-7B5B-410A-BDAD-5082170BBB36}" type="slidenum">
              <a:rPr lang="ru-RU">
                <a:latin typeface="Arial" charset="0"/>
              </a:rPr>
              <a:pPr/>
              <a:t>32</a:t>
            </a:fld>
            <a:endParaRPr lang="ru-RU">
              <a:latin typeface="Arial" charset="0"/>
            </a:endParaRPr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4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5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6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7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8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24415-AA49-4F8F-9C49-87FF5339D32B}" type="slidenum">
              <a:rPr lang="ru-RU">
                <a:latin typeface="Arial" charset="0"/>
              </a:rPr>
              <a:pPr/>
              <a:t>9</a:t>
            </a:fld>
            <a:endParaRPr lang="ru-RU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130425"/>
            <a:ext cx="8569325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3886200"/>
            <a:ext cx="7056437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825" y="1600200"/>
            <a:ext cx="9072563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10438" y="274638"/>
            <a:ext cx="226695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825" y="274638"/>
            <a:ext cx="6653213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504825" y="1600200"/>
            <a:ext cx="9072563" cy="4525963"/>
          </a:xfrm>
          <a:prstGeom prst="rect">
            <a:avLst/>
          </a:prstGeom>
        </p:spPr>
        <p:txBody>
          <a:bodyPr/>
          <a:lstStyle/>
          <a:p>
            <a:pPr lvl="0"/>
            <a:endParaRPr lang="ru-RU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825" y="1600200"/>
            <a:ext cx="4459288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16513" y="1600200"/>
            <a:ext cx="4460875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16513" y="3938588"/>
            <a:ext cx="4460875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4825" y="1600200"/>
            <a:ext cx="4459288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6513" y="1600200"/>
            <a:ext cx="446087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130425"/>
            <a:ext cx="8569325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3886200"/>
            <a:ext cx="7056437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93C6D-E4DF-4816-9250-4D0898212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F9BFE-0458-47A7-887D-F2402A203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406900"/>
            <a:ext cx="856773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2906713"/>
            <a:ext cx="8567738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86BD8-6371-455B-A5B6-81B9BD07E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825" y="1600200"/>
            <a:ext cx="44592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6513" y="1600200"/>
            <a:ext cx="44608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627D0-1EDB-4242-8E23-5343F9B6EE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535113"/>
            <a:ext cx="44529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174875"/>
            <a:ext cx="44529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535113"/>
            <a:ext cx="44561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174875"/>
            <a:ext cx="44561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BB36D-E7F5-42C2-A373-C1D02D9F7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4825" y="1600200"/>
            <a:ext cx="9072563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ED7A6-50F8-464C-89A2-7E7FE2DE0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37A05-E52C-4C2D-B121-529120FC8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3050"/>
            <a:ext cx="331628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273050"/>
            <a:ext cx="56356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435100"/>
            <a:ext cx="331628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AD981-2351-484F-9AFB-76A67E89A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4800600"/>
            <a:ext cx="60483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12775"/>
            <a:ext cx="604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367338"/>
            <a:ext cx="60483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683A7-633E-4C72-9581-899B69431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7E0E8-6660-4870-9F31-84B3D34B1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10438" y="274638"/>
            <a:ext cx="22669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825" y="274638"/>
            <a:ext cx="665321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B15D2-49D9-4F68-AED8-59B94378D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406900"/>
            <a:ext cx="856773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2906713"/>
            <a:ext cx="8567738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825" y="1600200"/>
            <a:ext cx="4459288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6513" y="1600200"/>
            <a:ext cx="4460875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535113"/>
            <a:ext cx="44529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174875"/>
            <a:ext cx="44529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535113"/>
            <a:ext cx="445611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174875"/>
            <a:ext cx="445611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273050"/>
            <a:ext cx="331628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273050"/>
            <a:ext cx="5635625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435100"/>
            <a:ext cx="331628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4800600"/>
            <a:ext cx="6048375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12775"/>
            <a:ext cx="6048375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367338"/>
            <a:ext cx="6048375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95300" y="765175"/>
            <a:ext cx="9585325" cy="69850"/>
          </a:xfrm>
          <a:prstGeom prst="rect">
            <a:avLst/>
          </a:prstGeom>
          <a:gradFill rotWithShape="1">
            <a:gsLst>
              <a:gs pos="0">
                <a:srgbClr val="0033CC"/>
              </a:gs>
              <a:gs pos="100000">
                <a:srgbClr val="FFFFFF"/>
              </a:gs>
            </a:gsLst>
            <a:lin ang="0" scaled="1"/>
          </a:gradFill>
          <a:ln w="9525" algn="ctr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360363" y="6165850"/>
            <a:ext cx="9507537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 userDrawn="1"/>
        </p:nvSpPr>
        <p:spPr bwMode="auto">
          <a:xfrm>
            <a:off x="0" y="3176588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080" name="Rectangle 56"/>
          <p:cNvSpPr>
            <a:spLocks noChangeArrowheads="1"/>
          </p:cNvSpPr>
          <p:nvPr userDrawn="1"/>
        </p:nvSpPr>
        <p:spPr bwMode="auto">
          <a:xfrm>
            <a:off x="0" y="3252788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pic>
        <p:nvPicPr>
          <p:cNvPr id="2056" name="Picture 55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19138" y="6283325"/>
            <a:ext cx="16303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274638"/>
            <a:ext cx="90725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600200"/>
            <a:ext cx="90725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245225"/>
            <a:ext cx="23510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245225"/>
            <a:ext cx="31908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245225"/>
            <a:ext cx="23526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latin typeface="Arial" pitchFamily="34" charset="0"/>
              </a:defRPr>
            </a:lvl1pPr>
          </a:lstStyle>
          <a:p>
            <a:pPr>
              <a:defRPr/>
            </a:pPr>
            <a:fld id="{8BF335D3-38D9-45AA-BC08-3D71BA9C8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10080625" cy="691197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0%BD%D0%B3%D0%BB%D0%B8%D0%B9%D1%81%D0%BA%D0%B8%D0%B9_%D1%8F%D0%B7%D1%8B%D0%BA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theequitykicker.com/wp-content/uploads/2007/02/business-plan.bmp&amp;imgrefurl=http://www.theequitykicker.com/2007/02/28/uncertainty-and-the-need-to-plan/&amp;h=597&amp;w=784&amp;sz=459&amp;hl=en&amp;start=1&amp;usg=__ee68f0JWUTHGMc1EAhlE6Jkk3js=&amp;tbnid=yF8ZINXjjp2LAM:&amp;tbnh=109&amp;tbnw=143&amp;prev=/images%3Fq%3Dbusiness%2Bplan%26gbv%3D2%26hl%3Den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theequitykicker.com/wp-content/uploads/2007/02/business-plan.bmp&amp;imgrefurl=http://www.theequitykicker.com/2007/02/28/uncertainty-and-the-need-to-plan/&amp;h=597&amp;w=784&amp;sz=459&amp;hl=en&amp;start=1&amp;usg=__ee68f0JWUTHGMc1EAhlE6Jkk3js=&amp;tbnid=yF8ZINXjjp2LAM:&amp;tbnh=109&amp;tbnw=143&amp;prev=/images%3Fq%3Dbusiness%2Bplan%26gbv%3D2%26hl%3Den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theequitykicker.com/wp-content/uploads/2007/02/business-plan.bmp&amp;imgrefurl=http://www.theequitykicker.com/2007/02/28/uncertainty-and-the-need-to-plan/&amp;h=597&amp;w=784&amp;sz=459&amp;hl=en&amp;start=1&amp;usg=__ee68f0JWUTHGMc1EAhlE6Jkk3js=&amp;tbnid=yF8ZINXjjp2LAM:&amp;tbnh=109&amp;tbnw=143&amp;prev=/images%3Fq%3Dbusiness%2Bplan%26gbv%3D2%26hl%3Den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1"/>
          <p:cNvSpPr txBox="1">
            <a:spLocks noChangeArrowheads="1"/>
          </p:cNvSpPr>
          <p:nvPr/>
        </p:nvSpPr>
        <p:spPr bwMode="auto">
          <a:xfrm>
            <a:off x="3384550" y="3716338"/>
            <a:ext cx="6230938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000" dirty="0">
                <a:solidFill>
                  <a:srgbClr val="990000"/>
                </a:solidFill>
              </a:rPr>
              <a:t>Дмитрий Шайтан</a:t>
            </a:r>
          </a:p>
          <a:p>
            <a:pPr algn="r"/>
            <a:r>
              <a:rPr lang="ru-RU" sz="1200" dirty="0" smtClean="0">
                <a:solidFill>
                  <a:srgbClr val="990000"/>
                </a:solidFill>
              </a:rPr>
              <a:t>Лаборатория инновационного бизнеса и предпринимательства</a:t>
            </a:r>
          </a:p>
          <a:p>
            <a:pPr algn="r"/>
            <a:r>
              <a:rPr lang="ru-RU" sz="1200" dirty="0" smtClean="0">
                <a:solidFill>
                  <a:srgbClr val="990000"/>
                </a:solidFill>
              </a:rPr>
              <a:t>Экономический факультет МГУ им. М.В. Ломоносова</a:t>
            </a:r>
            <a:endParaRPr lang="ru-RU" sz="1200" dirty="0">
              <a:solidFill>
                <a:srgbClr val="990000"/>
              </a:solidFill>
            </a:endParaRPr>
          </a:p>
          <a:p>
            <a:pPr algn="r"/>
            <a:endParaRPr lang="ru-RU" sz="1200" dirty="0">
              <a:solidFill>
                <a:srgbClr val="990000"/>
              </a:solidFill>
            </a:endParaRPr>
          </a:p>
          <a:p>
            <a:pPr algn="r"/>
            <a:r>
              <a:rPr lang="en-GB" sz="1200" dirty="0">
                <a:solidFill>
                  <a:srgbClr val="990000"/>
                </a:solidFill>
              </a:rPr>
              <a:t>E-mail</a:t>
            </a:r>
            <a:r>
              <a:rPr lang="ru-RU" sz="1200" dirty="0">
                <a:solidFill>
                  <a:srgbClr val="990000"/>
                </a:solidFill>
              </a:rPr>
              <a:t>:</a:t>
            </a:r>
            <a:r>
              <a:rPr lang="en-US" sz="1200" dirty="0">
                <a:solidFill>
                  <a:srgbClr val="990000"/>
                </a:solidFill>
              </a:rPr>
              <a:t> </a:t>
            </a:r>
            <a:r>
              <a:rPr lang="en-US" sz="1200" dirty="0" err="1">
                <a:solidFill>
                  <a:srgbClr val="990000"/>
                </a:solidFill>
              </a:rPr>
              <a:t>dshaytan</a:t>
            </a:r>
            <a:r>
              <a:rPr lang="en-GB" sz="1200" dirty="0" smtClean="0">
                <a:solidFill>
                  <a:srgbClr val="990000"/>
                </a:solidFill>
              </a:rPr>
              <a:t>@</a:t>
            </a:r>
            <a:r>
              <a:rPr lang="en-GB" sz="1200" dirty="0" err="1" smtClean="0">
                <a:solidFill>
                  <a:srgbClr val="990000"/>
                </a:solidFill>
              </a:rPr>
              <a:t>gmail</a:t>
            </a:r>
            <a:r>
              <a:rPr lang="en-GB" sz="1200" dirty="0" smtClean="0">
                <a:solidFill>
                  <a:srgbClr val="990000"/>
                </a:solidFill>
              </a:rPr>
              <a:t>.</a:t>
            </a:r>
            <a:r>
              <a:rPr lang="en-US" sz="1200" dirty="0" smtClean="0">
                <a:solidFill>
                  <a:srgbClr val="990000"/>
                </a:solidFill>
              </a:rPr>
              <a:t>com</a:t>
            </a:r>
            <a:endParaRPr lang="en-US" sz="1200" dirty="0">
              <a:solidFill>
                <a:srgbClr val="990000"/>
              </a:solidFill>
            </a:endParaRPr>
          </a:p>
          <a:p>
            <a:endParaRPr lang="ru-RU" b="0" dirty="0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1223963" y="2133600"/>
            <a:ext cx="72723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Методология ситуационного планирования: теория и практика</a:t>
            </a:r>
            <a:endParaRPr lang="ru-RU" dirty="0">
              <a:solidFill>
                <a:srgbClr val="80008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Ситуационный менеджмент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415462" cy="4464496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chemeClr val="accent2"/>
                </a:solidFill>
              </a:rPr>
              <a:t>Если отсутствует «единая теория фирмы» – то пытаемся увязывать </a:t>
            </a:r>
            <a:r>
              <a:rPr lang="ru-RU" sz="2400" b="1" dirty="0" smtClean="0">
                <a:solidFill>
                  <a:schemeClr val="accent2"/>
                </a:solidFill>
              </a:rPr>
              <a:t>конкретные приемы и концепции управления </a:t>
            </a:r>
            <a:r>
              <a:rPr lang="ru-RU" sz="2400" dirty="0" smtClean="0">
                <a:solidFill>
                  <a:schemeClr val="accent2"/>
                </a:solidFill>
              </a:rPr>
              <a:t>с </a:t>
            </a:r>
            <a:r>
              <a:rPr lang="ru-RU" sz="2400" b="1" dirty="0" smtClean="0">
                <a:solidFill>
                  <a:schemeClr val="accent2"/>
                </a:solidFill>
              </a:rPr>
              <a:t>конкретными ситуациями</a:t>
            </a:r>
            <a:r>
              <a:rPr lang="ru-RU" sz="2400" dirty="0" smtClean="0">
                <a:solidFill>
                  <a:schemeClr val="accent2"/>
                </a:solidFill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Концентрация на ситуационных различиях между системами (организациями)  и различиях внутри самих систем; 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800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 </a:t>
            </a:r>
            <a:endParaRPr lang="ru-RU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Ситуационный менеджмент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415462" cy="4464496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chemeClr val="accent2"/>
                </a:solidFill>
              </a:rPr>
              <a:t>Термин «ситуационная система управления» – введено в оборот Р.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err="1" smtClean="0">
                <a:solidFill>
                  <a:schemeClr val="accent2"/>
                </a:solidFill>
              </a:rPr>
              <a:t>Моклером</a:t>
            </a:r>
            <a:r>
              <a:rPr lang="ru-RU" sz="2400" dirty="0" smtClean="0">
                <a:solidFill>
                  <a:schemeClr val="accent2"/>
                </a:solidFill>
              </a:rPr>
              <a:t>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Работа П. </a:t>
            </a:r>
            <a:r>
              <a:rPr lang="ru-RU" sz="2400" dirty="0" err="1" smtClean="0">
                <a:solidFill>
                  <a:schemeClr val="accent2"/>
                </a:solidFill>
              </a:rPr>
              <a:t>Лоуренса</a:t>
            </a:r>
            <a:r>
              <a:rPr lang="ru-RU" sz="2400" dirty="0" smtClean="0">
                <a:solidFill>
                  <a:schemeClr val="accent2"/>
                </a:solidFill>
              </a:rPr>
              <a:t> и </a:t>
            </a:r>
            <a:r>
              <a:rPr lang="ru-RU" sz="2400" dirty="0" err="1" smtClean="0">
                <a:solidFill>
                  <a:schemeClr val="accent2"/>
                </a:solidFill>
              </a:rPr>
              <a:t>Дж.Лорша</a:t>
            </a:r>
            <a:r>
              <a:rPr lang="ru-RU" sz="2400" dirty="0" smtClean="0">
                <a:solidFill>
                  <a:schemeClr val="accent2"/>
                </a:solidFill>
              </a:rPr>
              <a:t> «Организация и среда» – различные ступени роста компании, разные организационные ситуации  и взаимодействия со средой.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Работы Ф. </a:t>
            </a:r>
            <a:r>
              <a:rPr lang="ru-RU" sz="2400" dirty="0" err="1" smtClean="0">
                <a:solidFill>
                  <a:schemeClr val="accent2"/>
                </a:solidFill>
              </a:rPr>
              <a:t>Фидлера</a:t>
            </a:r>
            <a:r>
              <a:rPr lang="ru-RU" sz="2400" dirty="0" smtClean="0">
                <a:solidFill>
                  <a:schemeClr val="accent2"/>
                </a:solidFill>
              </a:rPr>
              <a:t> и работы У. Уайта -  отход от стремления американской теории сформировать универсальные принципы руководства людьми в организации (различные типы и ситуации группового поведения людей).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800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 </a:t>
            </a:r>
            <a:endParaRPr lang="ru-RU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Ситуационный менеджмент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415462" cy="4464496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2"/>
                </a:solidFill>
              </a:rPr>
              <a:t>Авторы концепций жизненного цикла </a:t>
            </a:r>
            <a:r>
              <a:rPr lang="ru-RU" sz="2400" dirty="0" smtClean="0">
                <a:solidFill>
                  <a:schemeClr val="accent2"/>
                </a:solidFill>
              </a:rPr>
              <a:t>–Л. </a:t>
            </a:r>
            <a:r>
              <a:rPr lang="ru-RU" sz="2400" dirty="0" err="1" smtClean="0">
                <a:solidFill>
                  <a:schemeClr val="accent2"/>
                </a:solidFill>
              </a:rPr>
              <a:t>Грейнер</a:t>
            </a:r>
            <a:r>
              <a:rPr lang="ru-RU" sz="2400" dirty="0" smtClean="0">
                <a:solidFill>
                  <a:schemeClr val="accent2"/>
                </a:solidFill>
              </a:rPr>
              <a:t>, Дж. </a:t>
            </a:r>
            <a:r>
              <a:rPr lang="ru-RU" sz="2400" dirty="0" err="1" smtClean="0">
                <a:solidFill>
                  <a:schemeClr val="accent2"/>
                </a:solidFill>
              </a:rPr>
              <a:t>Липпит</a:t>
            </a:r>
            <a:r>
              <a:rPr lang="ru-RU" sz="2400" dirty="0" smtClean="0">
                <a:solidFill>
                  <a:schemeClr val="accent2"/>
                </a:solidFill>
              </a:rPr>
              <a:t>, М. Портер, А. </a:t>
            </a:r>
            <a:r>
              <a:rPr lang="ru-RU" sz="2400" dirty="0" err="1" smtClean="0">
                <a:solidFill>
                  <a:schemeClr val="accent2"/>
                </a:solidFill>
              </a:rPr>
              <a:t>Эдфйзес</a:t>
            </a:r>
            <a:endParaRPr lang="ru-RU" sz="2400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2"/>
                </a:solidFill>
              </a:rPr>
              <a:t>Рациональности управленческих решений </a:t>
            </a:r>
            <a:r>
              <a:rPr lang="ru-RU" sz="2400" dirty="0" smtClean="0">
                <a:solidFill>
                  <a:schemeClr val="accent2"/>
                </a:solidFill>
              </a:rPr>
              <a:t>–Г. </a:t>
            </a:r>
            <a:r>
              <a:rPr lang="ru-RU" sz="2400" dirty="0" err="1" smtClean="0">
                <a:solidFill>
                  <a:schemeClr val="accent2"/>
                </a:solidFill>
              </a:rPr>
              <a:t>Саймон</a:t>
            </a:r>
            <a:r>
              <a:rPr lang="ru-RU" sz="2400" dirty="0" smtClean="0">
                <a:solidFill>
                  <a:schemeClr val="accent2"/>
                </a:solidFill>
              </a:rPr>
              <a:t>, Р. </a:t>
            </a:r>
            <a:r>
              <a:rPr lang="ru-RU" sz="2400" dirty="0" err="1" smtClean="0">
                <a:solidFill>
                  <a:schemeClr val="accent2"/>
                </a:solidFill>
              </a:rPr>
              <a:t>Сайерт</a:t>
            </a:r>
            <a:r>
              <a:rPr lang="ru-RU" sz="2400" dirty="0" smtClean="0">
                <a:solidFill>
                  <a:schemeClr val="accent2"/>
                </a:solidFill>
              </a:rPr>
              <a:t>, </a:t>
            </a:r>
            <a:r>
              <a:rPr lang="ru-RU" sz="2400" dirty="0" err="1" smtClean="0">
                <a:solidFill>
                  <a:schemeClr val="accent2"/>
                </a:solidFill>
              </a:rPr>
              <a:t>Марч</a:t>
            </a:r>
            <a:r>
              <a:rPr lang="ru-RU" sz="2400" dirty="0" smtClean="0">
                <a:solidFill>
                  <a:schemeClr val="accent2"/>
                </a:solidFill>
              </a:rPr>
              <a:t> М. </a:t>
            </a:r>
            <a:r>
              <a:rPr lang="ru-RU" sz="2400" dirty="0" err="1" smtClean="0">
                <a:solidFill>
                  <a:schemeClr val="accent2"/>
                </a:solidFill>
              </a:rPr>
              <a:t>Коен</a:t>
            </a:r>
            <a:r>
              <a:rPr lang="ru-RU" sz="2400" dirty="0" smtClean="0">
                <a:solidFill>
                  <a:schemeClr val="accent2"/>
                </a:solidFill>
              </a:rPr>
              <a:t>, Дж. </a:t>
            </a:r>
            <a:r>
              <a:rPr lang="ru-RU" sz="2400" dirty="0" err="1" smtClean="0">
                <a:solidFill>
                  <a:schemeClr val="accent2"/>
                </a:solidFill>
              </a:rPr>
              <a:t>Олсен</a:t>
            </a:r>
            <a:endParaRPr lang="ru-RU" sz="2400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2"/>
                </a:solidFill>
              </a:rPr>
              <a:t>Методов управления по целям </a:t>
            </a:r>
            <a:r>
              <a:rPr lang="ru-RU" sz="2400" dirty="0" smtClean="0">
                <a:solidFill>
                  <a:schemeClr val="accent2"/>
                </a:solidFill>
              </a:rPr>
              <a:t>– П. </a:t>
            </a:r>
            <a:r>
              <a:rPr lang="ru-RU" sz="2400" dirty="0" err="1" smtClean="0">
                <a:solidFill>
                  <a:schemeClr val="accent2"/>
                </a:solidFill>
              </a:rPr>
              <a:t>Друкер</a:t>
            </a:r>
            <a:r>
              <a:rPr lang="ru-RU" sz="2400" dirty="0" smtClean="0">
                <a:solidFill>
                  <a:schemeClr val="accent2"/>
                </a:solidFill>
              </a:rPr>
              <a:t>, Д. </a:t>
            </a:r>
            <a:r>
              <a:rPr lang="ru-RU" sz="2400" dirty="0" err="1" smtClean="0">
                <a:solidFill>
                  <a:schemeClr val="accent2"/>
                </a:solidFill>
              </a:rPr>
              <a:t>Макгрегор</a:t>
            </a:r>
            <a:r>
              <a:rPr lang="ru-RU" sz="2400" dirty="0" smtClean="0">
                <a:solidFill>
                  <a:schemeClr val="accent2"/>
                </a:solidFill>
              </a:rPr>
              <a:t>, П. </a:t>
            </a:r>
            <a:r>
              <a:rPr lang="ru-RU" sz="2400" dirty="0" err="1" smtClean="0">
                <a:solidFill>
                  <a:schemeClr val="accent2"/>
                </a:solidFill>
              </a:rPr>
              <a:t>Райа</a:t>
            </a:r>
            <a:endParaRPr lang="ru-RU" sz="2800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 </a:t>
            </a:r>
            <a:endParaRPr lang="ru-RU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Ситуационный менеджмент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415462" cy="4464496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chemeClr val="accent2"/>
                </a:solidFill>
              </a:rPr>
              <a:t> Требования к руководителю: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1. Менеджер знаком с методами и инструментами профессионального управления;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2. Умеет предвидеть положительные и отрицательные последствия  их применения в конкретной ситуации, которые проверены на опыте;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3. Умеет правильно интерпретировать ситуацию;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4. Умеет увязывать с достигаемой целью организации  конкретные приемы </a:t>
            </a:r>
            <a:r>
              <a:rPr lang="ru-RU" sz="2400" dirty="0" err="1" smtClean="0">
                <a:solidFill>
                  <a:schemeClr val="accent2"/>
                </a:solidFill>
              </a:rPr>
              <a:t>проф</a:t>
            </a:r>
            <a:r>
              <a:rPr lang="ru-RU" sz="2400" dirty="0" smtClean="0">
                <a:solidFill>
                  <a:schemeClr val="accent2"/>
                </a:solidFill>
              </a:rPr>
              <a:t> управления, которые в данной ситуации обеспечили наиболее эффективное достижение цели.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800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 </a:t>
            </a:r>
            <a:endParaRPr lang="ru-RU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188913"/>
            <a:ext cx="9072563" cy="777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Практика. Менеджмент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124744"/>
            <a:ext cx="9072563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Вспомним, что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chemeClr val="accent2"/>
                </a:solidFill>
              </a:rPr>
              <a:t>  </a:t>
            </a:r>
            <a:r>
              <a:rPr lang="ru-RU" sz="2400" dirty="0" smtClean="0">
                <a:solidFill>
                  <a:schemeClr val="accent2"/>
                </a:solidFill>
              </a:rPr>
              <a:t>«</a:t>
            </a:r>
            <a:r>
              <a:rPr lang="ru-RU" sz="2400" dirty="0" smtClean="0">
                <a:solidFill>
                  <a:srgbClr val="7030A0"/>
                </a:solidFill>
              </a:rPr>
              <a:t>По мнению В. С. </a:t>
            </a:r>
            <a:r>
              <a:rPr lang="ru-RU" sz="2400" dirty="0" err="1" smtClean="0">
                <a:solidFill>
                  <a:srgbClr val="7030A0"/>
                </a:solidFill>
              </a:rPr>
              <a:t>Катькало</a:t>
            </a:r>
            <a:r>
              <a:rPr lang="ru-RU" sz="2400" dirty="0" smtClean="0">
                <a:solidFill>
                  <a:srgbClr val="7030A0"/>
                </a:solidFill>
              </a:rPr>
              <a:t>, имеющая место сегодня эклектичность теории стратегического управления связана с существованием «серьезных расхождений между идеализированным объектом исследования и реальными организациями, неоднородными по своей истории, размеру, отраслевому, </a:t>
            </a:r>
            <a:r>
              <a:rPr lang="ru-RU" sz="2400" dirty="0" err="1" smtClean="0">
                <a:solidFill>
                  <a:srgbClr val="7030A0"/>
                </a:solidFill>
              </a:rPr>
              <a:t>страновому</a:t>
            </a:r>
            <a:r>
              <a:rPr lang="ru-RU" sz="2400" dirty="0" smtClean="0">
                <a:solidFill>
                  <a:srgbClr val="7030A0"/>
                </a:solidFill>
              </a:rPr>
              <a:t> и </a:t>
            </a:r>
            <a:r>
              <a:rPr lang="ru-RU" sz="2400" b="1" dirty="0" smtClean="0">
                <a:solidFill>
                  <a:srgbClr val="7030A0"/>
                </a:solidFill>
              </a:rPr>
              <a:t>иным критериям</a:t>
            </a:r>
            <a:r>
              <a:rPr lang="ru-RU" sz="2400" dirty="0" smtClean="0">
                <a:solidFill>
                  <a:srgbClr val="7030A0"/>
                </a:solidFill>
              </a:rPr>
              <a:t>. Помимо этого, объект исследований (фирмы) не статичен и меняется под влиянием процессов в его внутренней и внешней среде» [</a:t>
            </a:r>
            <a:r>
              <a:rPr lang="ru-RU" sz="2400" dirty="0" err="1" smtClean="0">
                <a:solidFill>
                  <a:srgbClr val="7030A0"/>
                </a:solidFill>
              </a:rPr>
              <a:t>Катькало</a:t>
            </a:r>
            <a:r>
              <a:rPr lang="ru-RU" sz="2400" dirty="0" smtClean="0">
                <a:solidFill>
                  <a:srgbClr val="7030A0"/>
                </a:solidFill>
              </a:rPr>
              <a:t>, 2006, с. 11–12].»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b="1" dirty="0" smtClean="0">
                <a:solidFill>
                  <a:schemeClr val="accent2"/>
                </a:solidFill>
              </a:rPr>
              <a:t>    И добавим сюда еще критерий </a:t>
            </a:r>
            <a:r>
              <a:rPr lang="ru-RU" sz="2400" b="1" dirty="0" err="1" smtClean="0">
                <a:solidFill>
                  <a:schemeClr val="accent2"/>
                </a:solidFill>
              </a:rPr>
              <a:t>инновационности</a:t>
            </a:r>
            <a:r>
              <a:rPr lang="ru-RU" sz="2400" b="1" dirty="0" smtClean="0">
                <a:solidFill>
                  <a:schemeClr val="accent2"/>
                </a:solidFill>
              </a:rPr>
              <a:t> в системе.</a:t>
            </a:r>
          </a:p>
          <a:p>
            <a:pPr eaLnBrk="1" hangingPunct="1">
              <a:lnSpc>
                <a:spcPct val="80000"/>
              </a:lnSpc>
            </a:pPr>
            <a:endParaRPr lang="ru-RU" sz="24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188913"/>
            <a:ext cx="9072563" cy="7064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dirty="0" smtClean="0">
                <a:solidFill>
                  <a:srgbClr val="800080"/>
                </a:solidFill>
              </a:rPr>
              <a:t>Идеальная практика в ситуационном менеджменте</a:t>
            </a:r>
            <a:endParaRPr lang="ru-RU" sz="3200" dirty="0" smtClean="0">
              <a:solidFill>
                <a:srgbClr val="80008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196975"/>
            <a:ext cx="9072562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dirty="0" smtClean="0">
                <a:solidFill>
                  <a:srgbClr val="800080"/>
                </a:solidFill>
              </a:rPr>
              <a:t>Руководитель удовлетворяющий «4 критериям» доступен на рынке труда;</a:t>
            </a:r>
          </a:p>
          <a:p>
            <a:pPr eaLnBrk="1" hangingPunct="1"/>
            <a:r>
              <a:rPr lang="ru-RU" sz="2800" dirty="0" smtClean="0">
                <a:solidFill>
                  <a:srgbClr val="800080"/>
                </a:solidFill>
              </a:rPr>
              <a:t>Инновация - четко определяет систему (бизнес модель) и её взаимосвязи с внешней средой;</a:t>
            </a:r>
          </a:p>
          <a:p>
            <a:pPr eaLnBrk="1" hangingPunct="1"/>
            <a:r>
              <a:rPr lang="ru-RU" sz="2800" dirty="0" smtClean="0">
                <a:solidFill>
                  <a:srgbClr val="800080"/>
                </a:solidFill>
              </a:rPr>
              <a:t>Инновация – не создает новой ситуации или системы, т.е. методы и инструменты управления проверены на опыте в аналогичной ситуации;</a:t>
            </a:r>
          </a:p>
          <a:p>
            <a:pPr eaLnBrk="1" hangingPunct="1"/>
            <a:r>
              <a:rPr lang="ru-RU" sz="2800" dirty="0" smtClean="0">
                <a:solidFill>
                  <a:srgbClr val="800080"/>
                </a:solidFill>
              </a:rPr>
              <a:t>Инновационный процесс имеет заранее известные критерии эффективности</a:t>
            </a:r>
          </a:p>
          <a:p>
            <a:pPr eaLnBrk="1" hangingPunct="1"/>
            <a:endParaRPr lang="ru-RU" sz="2800" dirty="0" smtClean="0">
              <a:solidFill>
                <a:srgbClr val="800080"/>
              </a:solidFill>
            </a:endParaRPr>
          </a:p>
          <a:p>
            <a:pPr eaLnBrk="1" hangingPunct="1"/>
            <a:endParaRPr lang="ru-RU" sz="2800" dirty="0" smtClean="0">
              <a:solidFill>
                <a:srgbClr val="800080"/>
              </a:solidFill>
            </a:endParaRPr>
          </a:p>
          <a:p>
            <a:pPr eaLnBrk="1" hangingPunct="1"/>
            <a:endParaRPr lang="ru-RU" sz="2800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ru-RU" sz="2800" dirty="0" smtClean="0">
              <a:solidFill>
                <a:schemeClr val="accent2"/>
              </a:solidFill>
            </a:endParaRPr>
          </a:p>
          <a:p>
            <a:pPr eaLnBrk="1" hangingPunct="1"/>
            <a:endParaRPr lang="ru-RU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Практика. Ситуационный менеджмент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415462" cy="396044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Процесс управления </a:t>
            </a: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состоит из четырех взаимосвязанных функций: планирования, организации, мотивации и контроля</a:t>
            </a: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Ф</a:t>
            </a: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ункция </a:t>
            </a: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планирования отвечает на три следующие основные вопроса:</a:t>
            </a:r>
            <a:r>
              <a:rPr lang="ru-RU" sz="2800" dirty="0" smtClean="0">
                <a:solidFill>
                  <a:srgbClr val="800080"/>
                </a:solidFill>
              </a:rPr>
              <a:t/>
            </a:r>
            <a:br>
              <a:rPr lang="ru-RU" sz="2800" dirty="0" smtClean="0">
                <a:solidFill>
                  <a:srgbClr val="800080"/>
                </a:solidFill>
              </a:rPr>
            </a:b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1. Где мы находимся в настоящее время?</a:t>
            </a:r>
            <a:r>
              <a:rPr lang="ru-RU" sz="2800" dirty="0" smtClean="0">
                <a:solidFill>
                  <a:srgbClr val="800080"/>
                </a:solidFill>
              </a:rPr>
              <a:t/>
            </a:r>
            <a:br>
              <a:rPr lang="ru-RU" sz="2800" dirty="0" smtClean="0">
                <a:solidFill>
                  <a:srgbClr val="800080"/>
                </a:solidFill>
              </a:rPr>
            </a:b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2. Куда хотим двигаться?</a:t>
            </a:r>
            <a:r>
              <a:rPr lang="ru-RU" sz="2800" dirty="0" smtClean="0">
                <a:solidFill>
                  <a:srgbClr val="800080"/>
                </a:solidFill>
              </a:rPr>
              <a:t/>
            </a:r>
            <a:br>
              <a:rPr lang="ru-RU" sz="2800" dirty="0" smtClean="0">
                <a:solidFill>
                  <a:srgbClr val="800080"/>
                </a:solidFill>
              </a:rPr>
            </a:b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3. Как мы собираемся сделать это</a:t>
            </a: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?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800" dirty="0" smtClean="0">
              <a:solidFill>
                <a:srgbClr val="800080"/>
              </a:solidFill>
            </a:endParaRPr>
          </a:p>
          <a:p>
            <a:pPr algn="ctr" eaLnBrk="1" hangingPunct="1">
              <a:buClr>
                <a:srgbClr val="800080"/>
              </a:buClr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?</a:t>
            </a:r>
            <a:r>
              <a:rPr lang="ru-RU" sz="2800" b="1" dirty="0" smtClean="0">
                <a:solidFill>
                  <a:schemeClr val="accent6"/>
                </a:solidFill>
              </a:rPr>
              <a:t>Инновационные процессы и их планирование по отношению к критериям на предыдущем слайде?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Практика. Ситуационный менеджмент и планирование инновационных процессов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145016" cy="360040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800080"/>
                </a:solidFill>
              </a:rPr>
              <a:t>NPD </a:t>
            </a:r>
            <a:r>
              <a:rPr lang="ru-RU" sz="2400" dirty="0" smtClean="0">
                <a:solidFill>
                  <a:srgbClr val="800080"/>
                </a:solidFill>
              </a:rPr>
              <a:t>модель: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800080"/>
                </a:solidFill>
              </a:rPr>
              <a:t>Временные рамки внедрения ситуационного и системного планирования и управления в целом?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rgbClr val="800080"/>
              </a:solidFill>
            </a:endParaRPr>
          </a:p>
        </p:txBody>
      </p:sp>
      <p:pic>
        <p:nvPicPr>
          <p:cNvPr id="138242" name="Picture 2" descr="http://www.prod-dev.com/images/process_icon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768" y="1988840"/>
            <a:ext cx="9753163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Практика. Ситуационный менеджмент и планирование инновационных процессов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505056" cy="4464496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800080"/>
                </a:solidFill>
              </a:rPr>
              <a:t>NPD </a:t>
            </a:r>
            <a:r>
              <a:rPr lang="ru-RU" sz="2400" dirty="0" smtClean="0">
                <a:solidFill>
                  <a:srgbClr val="800080"/>
                </a:solidFill>
              </a:rPr>
              <a:t>модель:</a:t>
            </a:r>
          </a:p>
          <a:p>
            <a:r>
              <a:rPr lang="ru-RU" sz="1400" b="1" dirty="0" smtClean="0">
                <a:solidFill>
                  <a:schemeClr val="accent6"/>
                </a:solidFill>
              </a:rPr>
              <a:t>Генерирование идей</a:t>
            </a:r>
            <a:r>
              <a:rPr lang="ru-RU" sz="1400" dirty="0" smtClean="0">
                <a:solidFill>
                  <a:schemeClr val="accent6"/>
                </a:solidFill>
              </a:rPr>
              <a:t> часто называют «размытым передним краем» (</a:t>
            </a:r>
            <a:r>
              <a:rPr lang="ru-RU" sz="1400" dirty="0" smtClean="0">
                <a:solidFill>
                  <a:schemeClr val="accent6"/>
                </a:solidFill>
                <a:hlinkClick r:id="rId3" tooltip="Английский язык"/>
              </a:rPr>
              <a:t>англ.</a:t>
            </a:r>
            <a:r>
              <a:rPr lang="ru-RU" sz="1400" dirty="0" smtClean="0">
                <a:solidFill>
                  <a:schemeClr val="accent6"/>
                </a:solidFill>
              </a:rPr>
              <a:t> </a:t>
            </a:r>
            <a:r>
              <a:rPr lang="ru-RU" sz="1400" i="1" dirty="0" err="1" smtClean="0">
                <a:solidFill>
                  <a:schemeClr val="accent6"/>
                </a:solidFill>
              </a:rPr>
              <a:t>fuzzy</a:t>
            </a:r>
            <a:r>
              <a:rPr lang="ru-RU" sz="1400" i="1" dirty="0" smtClean="0">
                <a:solidFill>
                  <a:schemeClr val="accent6"/>
                </a:solidFill>
              </a:rPr>
              <a:t> </a:t>
            </a:r>
            <a:r>
              <a:rPr lang="ru-RU" sz="1400" i="1" dirty="0" err="1" smtClean="0">
                <a:solidFill>
                  <a:schemeClr val="accent6"/>
                </a:solidFill>
              </a:rPr>
              <a:t>front</a:t>
            </a:r>
            <a:r>
              <a:rPr lang="ru-RU" sz="1400" i="1" dirty="0" smtClean="0">
                <a:solidFill>
                  <a:schemeClr val="accent6"/>
                </a:solidFill>
              </a:rPr>
              <a:t> </a:t>
            </a:r>
            <a:r>
              <a:rPr lang="ru-RU" sz="1400" i="1" dirty="0" err="1" smtClean="0">
                <a:solidFill>
                  <a:schemeClr val="accent6"/>
                </a:solidFill>
              </a:rPr>
              <a:t>end</a:t>
            </a:r>
            <a:r>
              <a:rPr lang="ru-RU" sz="1400" dirty="0" smtClean="0">
                <a:solidFill>
                  <a:schemeClr val="accent6"/>
                </a:solidFill>
              </a:rPr>
              <a:t>) процесса.</a:t>
            </a:r>
          </a:p>
          <a:p>
            <a:r>
              <a:rPr lang="ru-RU" sz="1400" b="1" dirty="0" smtClean="0">
                <a:solidFill>
                  <a:schemeClr val="accent6"/>
                </a:solidFill>
              </a:rPr>
              <a:t>Отбор идей</a:t>
            </a:r>
            <a:endParaRPr lang="ru-RU" sz="1400" dirty="0" smtClean="0">
              <a:solidFill>
                <a:schemeClr val="accent6"/>
              </a:solidFill>
            </a:endParaRPr>
          </a:p>
          <a:p>
            <a:r>
              <a:rPr lang="ru-RU" sz="1400" b="1" dirty="0" smtClean="0">
                <a:solidFill>
                  <a:schemeClr val="accent6"/>
                </a:solidFill>
              </a:rPr>
              <a:t>Разработка и тестирование концепции</a:t>
            </a:r>
            <a:endParaRPr lang="ru-RU" sz="1400" dirty="0" smtClean="0">
              <a:solidFill>
                <a:schemeClr val="accent6"/>
              </a:solidFill>
            </a:endParaRPr>
          </a:p>
          <a:p>
            <a:r>
              <a:rPr lang="ru-RU" sz="1400" b="1" dirty="0" smtClean="0">
                <a:solidFill>
                  <a:schemeClr val="accent6"/>
                </a:solidFill>
              </a:rPr>
              <a:t>Экономический анализ</a:t>
            </a:r>
            <a:endParaRPr lang="ru-RU" sz="1400" dirty="0" smtClean="0">
              <a:solidFill>
                <a:schemeClr val="accent6"/>
              </a:solidFill>
            </a:endParaRP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Оценка предполагаемой цены продажи на основе анализа конкуренции и мнений покупателей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Оценка объёмов продаж на основе измерения рынка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Оценка прибыльности и точки безубыточности</a:t>
            </a:r>
          </a:p>
          <a:p>
            <a:r>
              <a:rPr lang="ru-RU" sz="1400" b="1" dirty="0" smtClean="0">
                <a:solidFill>
                  <a:schemeClr val="accent6"/>
                </a:solidFill>
              </a:rPr>
              <a:t>Бета-тестирование и рыночная апробация</a:t>
            </a:r>
            <a:endParaRPr lang="ru-RU" sz="1400" dirty="0" smtClean="0">
              <a:solidFill>
                <a:schemeClr val="accent6"/>
              </a:solidFill>
            </a:endParaRP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Изготовление физического прототипа или макета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Испытание продукта в ситуации, приближенной к реальности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Исследование фокус групп или отзывов потребителей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Внесение изменений при необходимости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Запуск опытной партии и продажа её на тестовом рынке для проверки приемлемости продукта для покупателей</a:t>
            </a:r>
          </a:p>
          <a:p>
            <a:r>
              <a:rPr lang="ru-RU" sz="1400" b="1" dirty="0" smtClean="0">
                <a:solidFill>
                  <a:schemeClr val="accent6"/>
                </a:solidFill>
              </a:rPr>
              <a:t>Техническое воплощение</a:t>
            </a:r>
            <a:endParaRPr lang="ru-RU" sz="1400" dirty="0" smtClean="0">
              <a:solidFill>
                <a:schemeClr val="accent6"/>
              </a:solidFill>
            </a:endParaRPr>
          </a:p>
          <a:p>
            <a:r>
              <a:rPr lang="ru-RU" sz="1400" b="1" dirty="0" smtClean="0">
                <a:solidFill>
                  <a:schemeClr val="accent6"/>
                </a:solidFill>
              </a:rPr>
              <a:t>Коммерциализация</a:t>
            </a:r>
            <a:endParaRPr lang="ru-RU" sz="1400" dirty="0" smtClean="0">
              <a:solidFill>
                <a:schemeClr val="accent6"/>
              </a:solidFill>
            </a:endParaRP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Запуск продукта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Производство и продвижение</a:t>
            </a:r>
          </a:p>
          <a:p>
            <a:pPr lvl="1"/>
            <a:r>
              <a:rPr lang="ru-RU" sz="1400" dirty="0" smtClean="0">
                <a:solidFill>
                  <a:schemeClr val="accent6"/>
                </a:solidFill>
              </a:rPr>
              <a:t>Дистрибуция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800" dirty="0" smtClean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792163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600" b="1" dirty="0" smtClean="0">
                <a:solidFill>
                  <a:srgbClr val="800080"/>
                </a:solidFill>
              </a:rPr>
              <a:t>Практика. Ситуационное планирование</a:t>
            </a:r>
            <a:endParaRPr lang="ru-RU" sz="3600" b="1" dirty="0" smtClean="0">
              <a:solidFill>
                <a:srgbClr val="80008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215776" y="1484313"/>
            <a:ext cx="9577512" cy="4897437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Привязываемся к общей цели </a:t>
            </a:r>
            <a:r>
              <a:rPr lang="ru-RU" sz="2000" b="1" dirty="0" smtClean="0">
                <a:solidFill>
                  <a:schemeClr val="accent2"/>
                </a:solidFill>
              </a:rPr>
              <a:t>масштабирования решения ценностной проблемы</a:t>
            </a:r>
            <a:r>
              <a:rPr lang="ru-RU" sz="2000" dirty="0" smtClean="0">
                <a:solidFill>
                  <a:schemeClr val="accent2"/>
                </a:solidFill>
              </a:rPr>
              <a:t> клиента</a:t>
            </a:r>
            <a:r>
              <a:rPr lang="en-US" sz="2000" dirty="0" smtClean="0">
                <a:solidFill>
                  <a:schemeClr val="accent2"/>
                </a:solidFill>
              </a:rPr>
              <a:t>/</a:t>
            </a:r>
            <a:r>
              <a:rPr lang="ru-RU" sz="2000" dirty="0" smtClean="0">
                <a:solidFill>
                  <a:schemeClr val="accent2"/>
                </a:solidFill>
              </a:rPr>
              <a:t>потребителя</a:t>
            </a:r>
            <a:r>
              <a:rPr lang="en-US" sz="2000" dirty="0" smtClean="0">
                <a:solidFill>
                  <a:schemeClr val="accent2"/>
                </a:solidFill>
              </a:rPr>
              <a:t>/</a:t>
            </a:r>
            <a:r>
              <a:rPr lang="ru-RU" sz="2000" dirty="0" smtClean="0">
                <a:solidFill>
                  <a:schemeClr val="accent2"/>
                </a:solidFill>
              </a:rPr>
              <a:t> пользователя </a:t>
            </a:r>
            <a:r>
              <a:rPr lang="ru-RU" sz="2000" b="1" dirty="0" smtClean="0">
                <a:solidFill>
                  <a:schemeClr val="accent2"/>
                </a:solidFill>
              </a:rPr>
              <a:t>на рынке</a:t>
            </a:r>
            <a:r>
              <a:rPr lang="ru-RU" sz="2000" dirty="0" smtClean="0">
                <a:solidFill>
                  <a:schemeClr val="accent2"/>
                </a:solidFill>
              </a:rPr>
              <a:t>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Определяем фатальные ошибки, которые нужно избежать при развитии инновационного бизнеса.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Чем </a:t>
            </a:r>
            <a:r>
              <a:rPr lang="ru-RU" sz="2000" dirty="0" err="1" smtClean="0">
                <a:solidFill>
                  <a:schemeClr val="accent2"/>
                </a:solidFill>
              </a:rPr>
              <a:t>иновационнее</a:t>
            </a:r>
            <a:r>
              <a:rPr lang="ru-RU" sz="2000" dirty="0" smtClean="0">
                <a:solidFill>
                  <a:schemeClr val="accent2"/>
                </a:solidFill>
              </a:rPr>
              <a:t> создаваемая система и</a:t>
            </a:r>
            <a:r>
              <a:rPr lang="en-US" sz="2000" dirty="0" smtClean="0">
                <a:solidFill>
                  <a:schemeClr val="accent2"/>
                </a:solidFill>
              </a:rPr>
              <a:t>/</a:t>
            </a:r>
            <a:r>
              <a:rPr lang="ru-RU" sz="2000" dirty="0" smtClean="0">
                <a:solidFill>
                  <a:schemeClr val="accent2"/>
                </a:solidFill>
              </a:rPr>
              <a:t>или ситуации, тем короче временные рамки планирования для достижения промежуточных целей (задач)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Каждый этап планирования должен заканчиваться результатом (техническим, продуктовым, рыночным, производственным,..)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Общий план – это гипотетическая концепция, которая состоит из кроткого набора (например по 2 недели, или по 1 месяцу) фиксированных для реализации планов.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1" name="Rectangle 5"/>
          <p:cNvSpPr>
            <a:spLocks noChangeArrowheads="1"/>
          </p:cNvSpPr>
          <p:nvPr/>
        </p:nvSpPr>
        <p:spPr bwMode="auto">
          <a:xfrm>
            <a:off x="647700" y="260350"/>
            <a:ext cx="7272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ru-RU" sz="3200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Содержание</a:t>
            </a:r>
            <a:endParaRPr lang="ru-RU" sz="3200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70344" name="Rectangle 8"/>
          <p:cNvSpPr>
            <a:spLocks noChangeArrowheads="1"/>
          </p:cNvSpPr>
          <p:nvPr/>
        </p:nvSpPr>
        <p:spPr bwMode="auto">
          <a:xfrm>
            <a:off x="792163" y="1628775"/>
            <a:ext cx="835183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ru-RU" sz="3200" b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Теория. Системный подход и менеджмент;</a:t>
            </a:r>
          </a:p>
          <a:p>
            <a:pPr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ru-RU" sz="3200" b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Теория. Ситуационный подход и менеджмент</a:t>
            </a:r>
          </a:p>
          <a:p>
            <a:pPr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ru-RU" sz="3200" b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Практика. Ситуационный менеджмент</a:t>
            </a:r>
          </a:p>
          <a:p>
            <a:pPr>
              <a:buClr>
                <a:srgbClr val="800080"/>
              </a:buClr>
              <a:buFont typeface="Wingdings" pitchFamily="2" charset="2"/>
              <a:buChar char="Ø"/>
              <a:defRPr/>
            </a:pPr>
            <a:r>
              <a:rPr lang="ru-RU" sz="3200" b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Практика. Ситуационный менеджмент и инновации </a:t>
            </a:r>
            <a:endParaRPr lang="ru-RU" sz="3200" b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792163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600" b="1" dirty="0" smtClean="0">
                <a:solidFill>
                  <a:srgbClr val="800080"/>
                </a:solidFill>
              </a:rPr>
              <a:t>Практика. Ситуационное планирование</a:t>
            </a:r>
            <a:endParaRPr lang="ru-RU" sz="3600" b="1" dirty="0" smtClean="0">
              <a:solidFill>
                <a:srgbClr val="80008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215776" y="1484313"/>
            <a:ext cx="9577512" cy="4897437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</a:rPr>
              <a:t>Agile </a:t>
            </a:r>
            <a:r>
              <a:rPr lang="ru-RU" sz="2000" dirty="0" smtClean="0">
                <a:solidFill>
                  <a:schemeClr val="accent2"/>
                </a:solidFill>
              </a:rPr>
              <a:t>методы управления пришедшие в предпринимательский менеджмент из индустрии разработки программного обеспечения: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Например, </a:t>
            </a:r>
            <a:r>
              <a:rPr lang="en-US" sz="2000" dirty="0" smtClean="0">
                <a:solidFill>
                  <a:schemeClr val="accent2"/>
                </a:solidFill>
              </a:rPr>
              <a:t>SCRUM</a:t>
            </a:r>
            <a:endParaRPr lang="ru-RU" sz="2000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0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115242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«Белые пятна» ситуационного планирования в инновационных проектах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215776" y="1484313"/>
            <a:ext cx="9577512" cy="3888903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2"/>
                </a:solidFill>
              </a:rPr>
              <a:t>Исследование ситуаций и их привязка к управленческим методам и инструментам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1152525" y="2636838"/>
            <a:ext cx="8351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4000">
                <a:solidFill>
                  <a:schemeClr val="accent2"/>
                </a:solidFill>
              </a:rPr>
              <a:t>Спасибо за внимание!</a:t>
            </a: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1800225" y="4292600"/>
            <a:ext cx="623093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>
                <a:solidFill>
                  <a:srgbClr val="990000"/>
                </a:solidFill>
              </a:rPr>
              <a:t>Дмитрий Шайтан</a:t>
            </a:r>
          </a:p>
          <a:p>
            <a:pPr algn="ctr"/>
            <a:endParaRPr lang="ru-RU" sz="1200" dirty="0">
              <a:solidFill>
                <a:srgbClr val="990000"/>
              </a:solidFill>
            </a:endParaRPr>
          </a:p>
          <a:p>
            <a:pPr algn="ctr"/>
            <a:endParaRPr lang="ru-RU" sz="1200" dirty="0">
              <a:solidFill>
                <a:srgbClr val="990000"/>
              </a:solidFill>
            </a:endParaRPr>
          </a:p>
          <a:p>
            <a:pPr algn="ctr"/>
            <a:r>
              <a:rPr lang="en-GB" sz="1200" dirty="0">
                <a:solidFill>
                  <a:srgbClr val="990000"/>
                </a:solidFill>
              </a:rPr>
              <a:t>E-mail</a:t>
            </a:r>
            <a:r>
              <a:rPr lang="ru-RU" sz="1200" dirty="0">
                <a:solidFill>
                  <a:srgbClr val="990000"/>
                </a:solidFill>
              </a:rPr>
              <a:t>:</a:t>
            </a:r>
            <a:r>
              <a:rPr lang="en-US" sz="1200" dirty="0">
                <a:solidFill>
                  <a:srgbClr val="990000"/>
                </a:solidFill>
              </a:rPr>
              <a:t> </a:t>
            </a:r>
            <a:r>
              <a:rPr lang="en-US" sz="1200" dirty="0" err="1">
                <a:solidFill>
                  <a:srgbClr val="990000"/>
                </a:solidFill>
              </a:rPr>
              <a:t>dshaytan</a:t>
            </a:r>
            <a:r>
              <a:rPr lang="en-GB" sz="1200" dirty="0">
                <a:solidFill>
                  <a:srgbClr val="990000"/>
                </a:solidFill>
              </a:rPr>
              <a:t>@</a:t>
            </a:r>
            <a:r>
              <a:rPr lang="en-GB" sz="1200" dirty="0" err="1">
                <a:solidFill>
                  <a:srgbClr val="990000"/>
                </a:solidFill>
              </a:rPr>
              <a:t>gmail.ru</a:t>
            </a:r>
            <a:endParaRPr lang="en-US" sz="1200" dirty="0">
              <a:solidFill>
                <a:srgbClr val="990000"/>
              </a:solidFill>
            </a:endParaRPr>
          </a:p>
          <a:p>
            <a:pPr algn="ctr"/>
            <a:endParaRPr lang="ru-RU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274638"/>
            <a:ext cx="9072563" cy="777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smtClean="0">
                <a:solidFill>
                  <a:srgbClr val="800080"/>
                </a:solidFill>
              </a:rPr>
              <a:t>Четыре стадии развития компании</a:t>
            </a:r>
          </a:p>
        </p:txBody>
      </p:sp>
      <p:sp>
        <p:nvSpPr>
          <p:cNvPr id="44035" name="Line 50"/>
          <p:cNvSpPr>
            <a:spLocks noChangeShapeType="1"/>
          </p:cNvSpPr>
          <p:nvPr/>
        </p:nvSpPr>
        <p:spPr bwMode="auto">
          <a:xfrm>
            <a:off x="2532063" y="1514475"/>
            <a:ext cx="0" cy="35575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6" name="Line 51"/>
          <p:cNvSpPr>
            <a:spLocks noChangeShapeType="1"/>
          </p:cNvSpPr>
          <p:nvPr/>
        </p:nvSpPr>
        <p:spPr bwMode="auto">
          <a:xfrm>
            <a:off x="5275263" y="1543050"/>
            <a:ext cx="0" cy="35591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7" name="Arc 52"/>
          <p:cNvSpPr>
            <a:spLocks/>
          </p:cNvSpPr>
          <p:nvPr/>
        </p:nvSpPr>
        <p:spPr bwMode="auto">
          <a:xfrm>
            <a:off x="5434013" y="1568450"/>
            <a:ext cx="2962275" cy="4857750"/>
          </a:xfrm>
          <a:custGeom>
            <a:avLst/>
            <a:gdLst>
              <a:gd name="T0" fmla="*/ 0 w 18304"/>
              <a:gd name="T1" fmla="*/ 2278645 h 21600"/>
              <a:gd name="T2" fmla="*/ 2960171 w 18304"/>
              <a:gd name="T3" fmla="*/ 0 h 21600"/>
              <a:gd name="T4" fmla="*/ 2962275 w 18304"/>
              <a:gd name="T5" fmla="*/ 4857750 h 21600"/>
              <a:gd name="T6" fmla="*/ 0 60000 65536"/>
              <a:gd name="T7" fmla="*/ 0 60000 65536"/>
              <a:gd name="T8" fmla="*/ 0 60000 65536"/>
              <a:gd name="T9" fmla="*/ 0 w 18304"/>
              <a:gd name="T10" fmla="*/ 0 h 21600"/>
              <a:gd name="T11" fmla="*/ 18304 w 1830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04" h="21600" fill="none" extrusionOk="0">
                <a:moveTo>
                  <a:pt x="-1" y="10131"/>
                </a:moveTo>
                <a:cubicBezTo>
                  <a:pt x="3946" y="3831"/>
                  <a:pt x="10856" y="4"/>
                  <a:pt x="18291" y="0"/>
                </a:cubicBezTo>
              </a:path>
              <a:path w="18304" h="21600" stroke="0" extrusionOk="0">
                <a:moveTo>
                  <a:pt x="-1" y="10131"/>
                </a:moveTo>
                <a:cubicBezTo>
                  <a:pt x="3946" y="3831"/>
                  <a:pt x="10856" y="4"/>
                  <a:pt x="18291" y="0"/>
                </a:cubicBezTo>
                <a:lnTo>
                  <a:pt x="18304" y="21600"/>
                </a:lnTo>
                <a:close/>
              </a:path>
            </a:pathLst>
          </a:custGeom>
          <a:noFill/>
          <a:ln w="57150" cap="rnd">
            <a:solidFill>
              <a:srgbClr val="00804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8" name="Line 53"/>
          <p:cNvSpPr>
            <a:spLocks noChangeShapeType="1"/>
          </p:cNvSpPr>
          <p:nvPr/>
        </p:nvSpPr>
        <p:spPr bwMode="auto">
          <a:xfrm>
            <a:off x="1312863" y="1304925"/>
            <a:ext cx="0" cy="4433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9" name="Arc 54"/>
          <p:cNvSpPr>
            <a:spLocks/>
          </p:cNvSpPr>
          <p:nvPr/>
        </p:nvSpPr>
        <p:spPr bwMode="auto">
          <a:xfrm>
            <a:off x="2525713" y="3738563"/>
            <a:ext cx="1430337" cy="1085850"/>
          </a:xfrm>
          <a:custGeom>
            <a:avLst/>
            <a:gdLst>
              <a:gd name="T0" fmla="*/ 1430337 w 17264"/>
              <a:gd name="T1" fmla="*/ 1085850 h 21600"/>
              <a:gd name="T2" fmla="*/ 0 w 17264"/>
              <a:gd name="T3" fmla="*/ 652616 h 21600"/>
              <a:gd name="T4" fmla="*/ 1430337 w 17264"/>
              <a:gd name="T5" fmla="*/ 0 h 21600"/>
              <a:gd name="T6" fmla="*/ 0 60000 65536"/>
              <a:gd name="T7" fmla="*/ 0 60000 65536"/>
              <a:gd name="T8" fmla="*/ 0 60000 65536"/>
              <a:gd name="T9" fmla="*/ 0 w 17264"/>
              <a:gd name="T10" fmla="*/ 0 h 21600"/>
              <a:gd name="T11" fmla="*/ 17264 w 1726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64" h="21600" fill="none" extrusionOk="0">
                <a:moveTo>
                  <a:pt x="17264" y="21600"/>
                </a:moveTo>
                <a:cubicBezTo>
                  <a:pt x="10474" y="21600"/>
                  <a:pt x="4080" y="18407"/>
                  <a:pt x="0" y="12981"/>
                </a:cubicBezTo>
              </a:path>
              <a:path w="17264" h="21600" stroke="0" extrusionOk="0">
                <a:moveTo>
                  <a:pt x="17264" y="21600"/>
                </a:moveTo>
                <a:cubicBezTo>
                  <a:pt x="10474" y="21600"/>
                  <a:pt x="4080" y="18407"/>
                  <a:pt x="0" y="12981"/>
                </a:cubicBezTo>
                <a:lnTo>
                  <a:pt x="17264" y="0"/>
                </a:lnTo>
                <a:close/>
              </a:path>
            </a:pathLst>
          </a:custGeom>
          <a:noFill/>
          <a:ln w="5715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0" name="Arc 55"/>
          <p:cNvSpPr>
            <a:spLocks/>
          </p:cNvSpPr>
          <p:nvPr/>
        </p:nvSpPr>
        <p:spPr bwMode="auto">
          <a:xfrm>
            <a:off x="3924300" y="3748088"/>
            <a:ext cx="1500188" cy="1076325"/>
          </a:xfrm>
          <a:custGeom>
            <a:avLst/>
            <a:gdLst>
              <a:gd name="T0" fmla="*/ 1500188 w 21454"/>
              <a:gd name="T1" fmla="*/ 124874 h 21600"/>
              <a:gd name="T2" fmla="*/ 0 w 21454"/>
              <a:gd name="T3" fmla="*/ 1076325 h 21600"/>
              <a:gd name="T4" fmla="*/ 0 w 21454"/>
              <a:gd name="T5" fmla="*/ 0 h 21600"/>
              <a:gd name="T6" fmla="*/ 0 60000 65536"/>
              <a:gd name="T7" fmla="*/ 0 60000 65536"/>
              <a:gd name="T8" fmla="*/ 0 60000 65536"/>
              <a:gd name="T9" fmla="*/ 0 w 21454"/>
              <a:gd name="T10" fmla="*/ 0 h 21600"/>
              <a:gd name="T11" fmla="*/ 21454 w 214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54" h="21600" fill="none" extrusionOk="0">
                <a:moveTo>
                  <a:pt x="21454" y="2506"/>
                </a:moveTo>
                <a:cubicBezTo>
                  <a:pt x="20182" y="13391"/>
                  <a:pt x="10959" y="21599"/>
                  <a:pt x="0" y="21600"/>
                </a:cubicBezTo>
              </a:path>
              <a:path w="21454" h="21600" stroke="0" extrusionOk="0">
                <a:moveTo>
                  <a:pt x="21454" y="2506"/>
                </a:moveTo>
                <a:cubicBezTo>
                  <a:pt x="20182" y="13391"/>
                  <a:pt x="1095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1" name="Rectangle 56"/>
          <p:cNvSpPr>
            <a:spLocks noChangeArrowheads="1"/>
          </p:cNvSpPr>
          <p:nvPr/>
        </p:nvSpPr>
        <p:spPr bwMode="auto">
          <a:xfrm>
            <a:off x="4238625" y="5149850"/>
            <a:ext cx="746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  <a:cs typeface="Times New Roman" pitchFamily="18" charset="0"/>
              </a:rPr>
              <a:t>Time</a:t>
            </a:r>
          </a:p>
        </p:txBody>
      </p:sp>
      <p:sp>
        <p:nvSpPr>
          <p:cNvPr id="44042" name="Line 57"/>
          <p:cNvSpPr>
            <a:spLocks noChangeShapeType="1"/>
          </p:cNvSpPr>
          <p:nvPr/>
        </p:nvSpPr>
        <p:spPr bwMode="auto">
          <a:xfrm>
            <a:off x="3243263" y="5510213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3" name="Rectangle 58"/>
          <p:cNvSpPr>
            <a:spLocks noChangeArrowheads="1"/>
          </p:cNvSpPr>
          <p:nvPr/>
        </p:nvSpPr>
        <p:spPr bwMode="auto">
          <a:xfrm>
            <a:off x="296863" y="3433763"/>
            <a:ext cx="73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  <a:cs typeface="Times New Roman" pitchFamily="18" charset="0"/>
              </a:rPr>
              <a:t>Cash</a:t>
            </a:r>
          </a:p>
          <a:p>
            <a:pPr eaLnBrk="0" hangingPunct="0"/>
            <a:r>
              <a:rPr lang="en-US">
                <a:latin typeface="Tahoma" pitchFamily="34" charset="0"/>
                <a:cs typeface="Times New Roman" pitchFamily="18" charset="0"/>
              </a:rPr>
              <a:t>Flow</a:t>
            </a:r>
          </a:p>
        </p:txBody>
      </p:sp>
      <p:sp>
        <p:nvSpPr>
          <p:cNvPr id="44044" name="Rectangle 59"/>
          <p:cNvSpPr>
            <a:spLocks noChangeArrowheads="1"/>
          </p:cNvSpPr>
          <p:nvPr/>
        </p:nvSpPr>
        <p:spPr bwMode="auto">
          <a:xfrm>
            <a:off x="3527425" y="1916113"/>
            <a:ext cx="4064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II</a:t>
            </a:r>
          </a:p>
        </p:txBody>
      </p:sp>
      <p:sp>
        <p:nvSpPr>
          <p:cNvPr id="44045" name="Rectangle 60"/>
          <p:cNvSpPr>
            <a:spLocks noChangeArrowheads="1"/>
          </p:cNvSpPr>
          <p:nvPr/>
        </p:nvSpPr>
        <p:spPr bwMode="auto">
          <a:xfrm>
            <a:off x="5761038" y="1844675"/>
            <a:ext cx="517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III</a:t>
            </a:r>
          </a:p>
        </p:txBody>
      </p:sp>
      <p:sp>
        <p:nvSpPr>
          <p:cNvPr id="44046" name="Rectangle 61"/>
          <p:cNvSpPr>
            <a:spLocks noChangeArrowheads="1"/>
          </p:cNvSpPr>
          <p:nvPr/>
        </p:nvSpPr>
        <p:spPr bwMode="auto">
          <a:xfrm>
            <a:off x="7416800" y="1844675"/>
            <a:ext cx="449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IV</a:t>
            </a:r>
          </a:p>
        </p:txBody>
      </p:sp>
      <p:sp>
        <p:nvSpPr>
          <p:cNvPr id="44047" name="Line 62"/>
          <p:cNvSpPr>
            <a:spLocks noChangeShapeType="1"/>
          </p:cNvSpPr>
          <p:nvPr/>
        </p:nvSpPr>
        <p:spPr bwMode="auto">
          <a:xfrm>
            <a:off x="7002463" y="1541463"/>
            <a:ext cx="0" cy="353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8" name="Line 63"/>
          <p:cNvSpPr>
            <a:spLocks noChangeShapeType="1"/>
          </p:cNvSpPr>
          <p:nvPr/>
        </p:nvSpPr>
        <p:spPr bwMode="auto">
          <a:xfrm>
            <a:off x="1008063" y="3852863"/>
            <a:ext cx="741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9" name="Arc 64"/>
          <p:cNvSpPr>
            <a:spLocks/>
          </p:cNvSpPr>
          <p:nvPr/>
        </p:nvSpPr>
        <p:spPr bwMode="auto">
          <a:xfrm>
            <a:off x="500063" y="3878263"/>
            <a:ext cx="2027237" cy="833437"/>
          </a:xfrm>
          <a:custGeom>
            <a:avLst/>
            <a:gdLst>
              <a:gd name="T0" fmla="*/ 838805 w 20294"/>
              <a:gd name="T1" fmla="*/ 0 h 19901"/>
              <a:gd name="T2" fmla="*/ 2027237 w 20294"/>
              <a:gd name="T3" fmla="*/ 523657 h 19901"/>
              <a:gd name="T4" fmla="*/ 0 w 20294"/>
              <a:gd name="T5" fmla="*/ 833437 h 19901"/>
              <a:gd name="T6" fmla="*/ 0 60000 65536"/>
              <a:gd name="T7" fmla="*/ 0 60000 65536"/>
              <a:gd name="T8" fmla="*/ 0 60000 65536"/>
              <a:gd name="T9" fmla="*/ 0 w 20294"/>
              <a:gd name="T10" fmla="*/ 0 h 19901"/>
              <a:gd name="T11" fmla="*/ 20294 w 20294"/>
              <a:gd name="T12" fmla="*/ 19901 h 199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94" h="19901" fill="none" extrusionOk="0">
                <a:moveTo>
                  <a:pt x="8397" y="-1"/>
                </a:moveTo>
                <a:cubicBezTo>
                  <a:pt x="13927" y="2333"/>
                  <a:pt x="18238" y="6863"/>
                  <a:pt x="20293" y="12504"/>
                </a:cubicBezTo>
              </a:path>
              <a:path w="20294" h="19901" stroke="0" extrusionOk="0">
                <a:moveTo>
                  <a:pt x="8397" y="-1"/>
                </a:moveTo>
                <a:cubicBezTo>
                  <a:pt x="13927" y="2333"/>
                  <a:pt x="18238" y="6863"/>
                  <a:pt x="20293" y="12504"/>
                </a:cubicBezTo>
                <a:lnTo>
                  <a:pt x="0" y="19901"/>
                </a:lnTo>
                <a:close/>
              </a:path>
            </a:pathLst>
          </a:custGeom>
          <a:noFill/>
          <a:ln w="5715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50" name="Rectangle 66"/>
          <p:cNvSpPr>
            <a:spLocks noChangeArrowheads="1"/>
          </p:cNvSpPr>
          <p:nvPr/>
        </p:nvSpPr>
        <p:spPr bwMode="auto">
          <a:xfrm>
            <a:off x="1727200" y="1989138"/>
            <a:ext cx="295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I</a:t>
            </a:r>
          </a:p>
        </p:txBody>
      </p:sp>
      <p:sp>
        <p:nvSpPr>
          <p:cNvPr id="44051" name="Rectangle 67"/>
          <p:cNvSpPr>
            <a:spLocks noChangeArrowheads="1"/>
          </p:cNvSpPr>
          <p:nvPr/>
        </p:nvSpPr>
        <p:spPr bwMode="auto">
          <a:xfrm rot="-5400000">
            <a:off x="1801019" y="-243681"/>
            <a:ext cx="503238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 lIns="92075" tIns="46038" rIns="92075" bIns="46038"/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“Pure entrepreneurship”</a:t>
            </a:r>
          </a:p>
        </p:txBody>
      </p:sp>
      <p:sp>
        <p:nvSpPr>
          <p:cNvPr id="44052" name="Rectangle 68"/>
          <p:cNvSpPr>
            <a:spLocks noChangeArrowheads="1"/>
          </p:cNvSpPr>
          <p:nvPr/>
        </p:nvSpPr>
        <p:spPr bwMode="auto">
          <a:xfrm>
            <a:off x="2879725" y="2349500"/>
            <a:ext cx="2125663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“Strategic focus”</a:t>
            </a:r>
          </a:p>
        </p:txBody>
      </p:sp>
      <p:sp>
        <p:nvSpPr>
          <p:cNvPr id="44053" name="Line 69"/>
          <p:cNvSpPr>
            <a:spLocks noChangeShapeType="1"/>
          </p:cNvSpPr>
          <p:nvPr/>
        </p:nvSpPr>
        <p:spPr bwMode="auto">
          <a:xfrm flipH="1">
            <a:off x="2016125" y="1341438"/>
            <a:ext cx="2159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4054" name="Rectangle 70"/>
          <p:cNvSpPr>
            <a:spLocks noChangeArrowheads="1"/>
          </p:cNvSpPr>
          <p:nvPr/>
        </p:nvSpPr>
        <p:spPr bwMode="auto">
          <a:xfrm>
            <a:off x="4968875" y="1052513"/>
            <a:ext cx="2363788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“Systems building”</a:t>
            </a:r>
          </a:p>
        </p:txBody>
      </p:sp>
      <p:sp>
        <p:nvSpPr>
          <p:cNvPr id="44055" name="Line 71"/>
          <p:cNvSpPr>
            <a:spLocks noChangeShapeType="1"/>
          </p:cNvSpPr>
          <p:nvPr/>
        </p:nvSpPr>
        <p:spPr bwMode="auto">
          <a:xfrm flipH="1">
            <a:off x="6192838" y="1412875"/>
            <a:ext cx="2159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4056" name="Rectangle 72"/>
          <p:cNvSpPr>
            <a:spLocks noChangeArrowheads="1"/>
          </p:cNvSpPr>
          <p:nvPr/>
        </p:nvSpPr>
        <p:spPr bwMode="auto">
          <a:xfrm>
            <a:off x="6950075" y="2565400"/>
            <a:ext cx="31305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“Corporate management”</a:t>
            </a:r>
          </a:p>
        </p:txBody>
      </p:sp>
      <p:sp>
        <p:nvSpPr>
          <p:cNvPr id="44057" name="Rectangle 73"/>
          <p:cNvSpPr>
            <a:spLocks noChangeArrowheads="1"/>
          </p:cNvSpPr>
          <p:nvPr/>
        </p:nvSpPr>
        <p:spPr bwMode="auto">
          <a:xfrm>
            <a:off x="431800" y="5589588"/>
            <a:ext cx="94329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4D4D4D"/>
                </a:solidFill>
              </a:rPr>
              <a:t>The Lester Center for Entrepreneurship and Innovation, Haas School of Business, UC Berkeley </a:t>
            </a:r>
            <a:endParaRPr lang="ru-RU" sz="160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274638"/>
            <a:ext cx="9072563" cy="106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«Благоприятная возможность на рынке»</a:t>
            </a:r>
            <a:br>
              <a:rPr lang="ru-RU" sz="3200" b="1" dirty="0" smtClean="0">
                <a:solidFill>
                  <a:srgbClr val="800080"/>
                </a:solidFill>
              </a:rPr>
            </a:br>
            <a:r>
              <a:rPr lang="en-US" sz="3200" b="1" dirty="0" smtClean="0">
                <a:solidFill>
                  <a:srgbClr val="800080"/>
                </a:solidFill>
              </a:rPr>
              <a:t>Opportunity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14339" name="Rectangle 1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dirty="0" smtClean="0">
                <a:solidFill>
                  <a:schemeClr val="accent2"/>
                </a:solidFill>
              </a:rPr>
              <a:t>Существует на рынке вне зависимости от </a:t>
            </a:r>
            <a:r>
              <a:rPr lang="ru-RU" sz="2800" dirty="0" smtClean="0">
                <a:solidFill>
                  <a:schemeClr val="accent2"/>
                </a:solidFill>
              </a:rPr>
              <a:t>инновационного предпринимателя</a:t>
            </a:r>
            <a:endParaRPr lang="ru-RU" sz="28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sz="2800" dirty="0" smtClean="0">
                <a:solidFill>
                  <a:schemeClr val="accent2"/>
                </a:solidFill>
              </a:rPr>
              <a:t>Её надо распознать (</a:t>
            </a:r>
            <a:r>
              <a:rPr lang="ru-RU" sz="2400" dirty="0" smtClean="0">
                <a:solidFill>
                  <a:schemeClr val="accent2"/>
                </a:solidFill>
              </a:rPr>
              <a:t>за решение какой проблемы потребитель</a:t>
            </a:r>
            <a:r>
              <a:rPr lang="en-US" sz="2400" dirty="0" smtClean="0">
                <a:solidFill>
                  <a:schemeClr val="accent2"/>
                </a:solidFill>
              </a:rPr>
              <a:t>/</a:t>
            </a:r>
            <a:r>
              <a:rPr lang="ru-RU" sz="2400" dirty="0" smtClean="0">
                <a:solidFill>
                  <a:schemeClr val="accent2"/>
                </a:solidFill>
              </a:rPr>
              <a:t>клиент </a:t>
            </a:r>
            <a:r>
              <a:rPr lang="ru-RU" sz="2400" u="sng" dirty="0" smtClean="0">
                <a:solidFill>
                  <a:schemeClr val="accent2"/>
                </a:solidFill>
              </a:rPr>
              <a:t>готов платить</a:t>
            </a:r>
            <a:r>
              <a:rPr lang="ru-RU" sz="2800" dirty="0" smtClean="0">
                <a:solidFill>
                  <a:schemeClr val="accent2"/>
                </a:solidFill>
              </a:rPr>
              <a:t>)</a:t>
            </a:r>
          </a:p>
          <a:p>
            <a:pPr eaLnBrk="1" hangingPunct="1"/>
            <a:r>
              <a:rPr lang="ru-RU" sz="2800" dirty="0" smtClean="0">
                <a:solidFill>
                  <a:schemeClr val="accent2"/>
                </a:solidFill>
              </a:rPr>
              <a:t>Описать коммерческую привлекательность (</a:t>
            </a:r>
            <a:r>
              <a:rPr lang="ru-RU" sz="2400" dirty="0" smtClean="0">
                <a:solidFill>
                  <a:schemeClr val="accent2"/>
                </a:solidFill>
              </a:rPr>
              <a:t>качественные особенности перевести в количественные –объем, рост рынка, валовая прибыль</a:t>
            </a:r>
            <a:r>
              <a:rPr lang="ru-RU" sz="2800" dirty="0" smtClean="0">
                <a:solidFill>
                  <a:schemeClr val="accent2"/>
                </a:solidFill>
              </a:rPr>
              <a:t>) </a:t>
            </a:r>
          </a:p>
          <a:p>
            <a:pPr eaLnBrk="1" hangingPunct="1"/>
            <a:endParaRPr lang="ru-RU" sz="2800" dirty="0" smtClean="0">
              <a:solidFill>
                <a:schemeClr val="accent2"/>
              </a:solidFill>
            </a:endParaRPr>
          </a:p>
          <a:p>
            <a:pPr eaLnBrk="1" hangingPunct="1"/>
            <a:endParaRPr lang="ru-RU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5" descr="business-plan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0538" y="3351213"/>
            <a:ext cx="2808287" cy="2139950"/>
          </a:xfrm>
          <a:noFill/>
          <a:ln>
            <a:miter lim="800000"/>
            <a:headEnd/>
            <a:tailEnd/>
          </a:ln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smtClean="0">
                <a:solidFill>
                  <a:srgbClr val="800080"/>
                </a:solidFill>
              </a:rPr>
              <a:t>Капитализация Шаг за шагом </a:t>
            </a:r>
            <a:r>
              <a:rPr lang="ru-RU" sz="3200" b="1" smtClean="0">
                <a:solidFill>
                  <a:schemeClr val="hlink"/>
                </a:solidFill>
              </a:rPr>
              <a:t/>
            </a:r>
            <a:br>
              <a:rPr lang="ru-RU" sz="3200" b="1" smtClean="0">
                <a:solidFill>
                  <a:schemeClr val="hlink"/>
                </a:solidFill>
              </a:rPr>
            </a:br>
            <a:r>
              <a:rPr lang="ru-RU" sz="3200" b="1" smtClean="0">
                <a:solidFill>
                  <a:schemeClr val="hlink"/>
                </a:solidFill>
              </a:rPr>
              <a:t>Развивая технологию и продукт</a:t>
            </a:r>
          </a:p>
        </p:txBody>
      </p:sp>
      <p:pic>
        <p:nvPicPr>
          <p:cNvPr id="21508" name="Picture 43" descr="BenefitsRealization2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870950" y="0"/>
            <a:ext cx="1209675" cy="1844675"/>
          </a:xfrm>
          <a:noFill/>
          <a:ln>
            <a:miter lim="800000"/>
            <a:headEnd/>
            <a:tailEnd/>
          </a:ln>
        </p:spPr>
      </p:pic>
      <p:sp>
        <p:nvSpPr>
          <p:cNvPr id="21509" name="Line 31"/>
          <p:cNvSpPr>
            <a:spLocks noChangeShapeType="1"/>
          </p:cNvSpPr>
          <p:nvPr/>
        </p:nvSpPr>
        <p:spPr bwMode="auto">
          <a:xfrm flipV="1">
            <a:off x="1008063" y="5589588"/>
            <a:ext cx="8640762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7200900" y="1844675"/>
            <a:ext cx="2520950" cy="59055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Массовое производство и дистрибуция</a:t>
            </a:r>
          </a:p>
        </p:txBody>
      </p:sp>
      <p:sp>
        <p:nvSpPr>
          <p:cNvPr id="21511" name="Text Box 39"/>
          <p:cNvSpPr txBox="1">
            <a:spLocks noChangeArrowheads="1"/>
          </p:cNvSpPr>
          <p:nvPr/>
        </p:nvSpPr>
        <p:spPr bwMode="auto">
          <a:xfrm>
            <a:off x="1008063" y="5661025"/>
            <a:ext cx="76342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0">
                <a:solidFill>
                  <a:schemeClr val="accent2"/>
                </a:solidFill>
              </a:rPr>
              <a:t>Каждая компания в зависимости от индустрии и продукта будет иметь свои нюансы в шагах и росте капитализации</a:t>
            </a:r>
          </a:p>
        </p:txBody>
      </p:sp>
      <p:sp>
        <p:nvSpPr>
          <p:cNvPr id="21512" name="Text Box 40"/>
          <p:cNvSpPr txBox="1">
            <a:spLocks noChangeArrowheads="1"/>
          </p:cNvSpPr>
          <p:nvPr/>
        </p:nvSpPr>
        <p:spPr bwMode="auto">
          <a:xfrm>
            <a:off x="9072563" y="5734050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chemeClr val="accent2"/>
                </a:solidFill>
              </a:rPr>
              <a:t>Т</a:t>
            </a:r>
          </a:p>
        </p:txBody>
      </p:sp>
      <p:sp>
        <p:nvSpPr>
          <p:cNvPr id="21513" name="Line 28"/>
          <p:cNvSpPr>
            <a:spLocks noChangeShapeType="1"/>
          </p:cNvSpPr>
          <p:nvPr/>
        </p:nvSpPr>
        <p:spPr bwMode="auto">
          <a:xfrm flipV="1">
            <a:off x="1008063" y="1773238"/>
            <a:ext cx="0" cy="381635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Text Box 29"/>
          <p:cNvSpPr txBox="1">
            <a:spLocks noChangeArrowheads="1"/>
          </p:cNvSpPr>
          <p:nvPr/>
        </p:nvSpPr>
        <p:spPr bwMode="auto">
          <a:xfrm rot="10800000">
            <a:off x="360363" y="2060575"/>
            <a:ext cx="5492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Стоимость</a:t>
            </a:r>
          </a:p>
        </p:txBody>
      </p:sp>
      <p:sp>
        <p:nvSpPr>
          <p:cNvPr id="310304" name="Text Box 32"/>
          <p:cNvSpPr txBox="1">
            <a:spLocks noChangeArrowheads="1"/>
          </p:cNvSpPr>
          <p:nvPr/>
        </p:nvSpPr>
        <p:spPr bwMode="auto">
          <a:xfrm>
            <a:off x="1008063" y="5229225"/>
            <a:ext cx="1439862" cy="376238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>
                <a:solidFill>
                  <a:schemeClr val="accent2"/>
                </a:solidFill>
              </a:rPr>
              <a:t>Концепция</a:t>
            </a:r>
          </a:p>
        </p:txBody>
      </p:sp>
      <p:sp>
        <p:nvSpPr>
          <p:cNvPr id="310305" name="Text Box 33"/>
          <p:cNvSpPr txBox="1">
            <a:spLocks noChangeArrowheads="1"/>
          </p:cNvSpPr>
          <p:nvPr/>
        </p:nvSpPr>
        <p:spPr bwMode="auto">
          <a:xfrm>
            <a:off x="1655763" y="4652963"/>
            <a:ext cx="3097212" cy="59055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Доказательство применимости тех. решения</a:t>
            </a:r>
          </a:p>
        </p:txBody>
      </p:sp>
      <p:sp>
        <p:nvSpPr>
          <p:cNvPr id="310306" name="Text Box 34"/>
          <p:cNvSpPr txBox="1">
            <a:spLocks noChangeArrowheads="1"/>
          </p:cNvSpPr>
          <p:nvPr/>
        </p:nvSpPr>
        <p:spPr bwMode="auto">
          <a:xfrm>
            <a:off x="3455988" y="4076700"/>
            <a:ext cx="1655762" cy="59055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Заявка на патент</a:t>
            </a:r>
          </a:p>
        </p:txBody>
      </p:sp>
      <p:sp>
        <p:nvSpPr>
          <p:cNvPr id="310307" name="Text Box 35"/>
          <p:cNvSpPr txBox="1">
            <a:spLocks noChangeArrowheads="1"/>
          </p:cNvSpPr>
          <p:nvPr/>
        </p:nvSpPr>
        <p:spPr bwMode="auto">
          <a:xfrm>
            <a:off x="4103688" y="3500438"/>
            <a:ext cx="2160587" cy="59055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Создание рабочего прототипа</a:t>
            </a:r>
          </a:p>
        </p:txBody>
      </p:sp>
      <p:sp>
        <p:nvSpPr>
          <p:cNvPr id="310309" name="Text Box 37"/>
          <p:cNvSpPr txBox="1">
            <a:spLocks noChangeArrowheads="1"/>
          </p:cNvSpPr>
          <p:nvPr/>
        </p:nvSpPr>
        <p:spPr bwMode="auto">
          <a:xfrm>
            <a:off x="6048375" y="2420938"/>
            <a:ext cx="2663825" cy="34607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Получение сертификатов</a:t>
            </a:r>
          </a:p>
        </p:txBody>
      </p:sp>
      <p:sp>
        <p:nvSpPr>
          <p:cNvPr id="310313" name="Text Box 41"/>
          <p:cNvSpPr txBox="1">
            <a:spLocks noChangeArrowheads="1"/>
          </p:cNvSpPr>
          <p:nvPr/>
        </p:nvSpPr>
        <p:spPr bwMode="auto">
          <a:xfrm>
            <a:off x="4464050" y="3141663"/>
            <a:ext cx="2592388" cy="34607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Коммерческий прототип</a:t>
            </a:r>
          </a:p>
        </p:txBody>
      </p:sp>
      <p:sp>
        <p:nvSpPr>
          <p:cNvPr id="310314" name="Text Box 42"/>
          <p:cNvSpPr txBox="1">
            <a:spLocks noChangeArrowheads="1"/>
          </p:cNvSpPr>
          <p:nvPr/>
        </p:nvSpPr>
        <p:spPr bwMode="auto">
          <a:xfrm>
            <a:off x="5545138" y="2781300"/>
            <a:ext cx="2087562" cy="34607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0">
                <a:solidFill>
                  <a:schemeClr val="accent2"/>
                </a:solidFill>
              </a:rPr>
              <a:t>Масштабирование</a:t>
            </a:r>
          </a:p>
        </p:txBody>
      </p:sp>
      <p:sp>
        <p:nvSpPr>
          <p:cNvPr id="21522" name="Text Box 47"/>
          <p:cNvSpPr txBox="1">
            <a:spLocks noChangeArrowheads="1"/>
          </p:cNvSpPr>
          <p:nvPr/>
        </p:nvSpPr>
        <p:spPr bwMode="auto">
          <a:xfrm>
            <a:off x="6985000" y="4365625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Team action</a:t>
            </a:r>
            <a:endParaRPr lang="ru-RU" sz="24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1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1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1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10" grpId="0" animBg="1"/>
      <p:bldP spid="310304" grpId="0" animBg="1"/>
      <p:bldP spid="310305" grpId="0" animBg="1"/>
      <p:bldP spid="310306" grpId="0" animBg="1"/>
      <p:bldP spid="310307" grpId="0" animBg="1"/>
      <p:bldP spid="310309" grpId="0" animBg="1"/>
      <p:bldP spid="310313" grpId="0" animBg="1"/>
      <p:bldP spid="3103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8" descr="business-plan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8738" y="3213100"/>
            <a:ext cx="2982912" cy="2273300"/>
          </a:xfrm>
          <a:noFill/>
          <a:ln>
            <a:miter lim="800000"/>
            <a:headEnd/>
            <a:tailEnd/>
          </a:ln>
        </p:spPr>
      </p:pic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1295400" y="1484313"/>
            <a:ext cx="0" cy="406876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1295400" y="5516563"/>
            <a:ext cx="8424863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0152" name="Rectangle 8"/>
          <p:cNvSpPr>
            <a:spLocks noChangeArrowheads="1"/>
          </p:cNvSpPr>
          <p:nvPr/>
        </p:nvSpPr>
        <p:spPr bwMode="auto">
          <a:xfrm>
            <a:off x="1295400" y="5157788"/>
            <a:ext cx="3313113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ru-RU" sz="1600" b="0">
                <a:solidFill>
                  <a:schemeClr val="accent2"/>
                </a:solidFill>
                <a:cs typeface="Arial" charset="0"/>
              </a:rPr>
              <a:t>Рыночное досье –</a:t>
            </a:r>
            <a:r>
              <a:rPr lang="en-US" sz="1600" b="0">
                <a:solidFill>
                  <a:schemeClr val="accent2"/>
                </a:solidFill>
                <a:cs typeface="Arial" charset="0"/>
              </a:rPr>
              <a:t>Desk Research</a:t>
            </a:r>
          </a:p>
        </p:txBody>
      </p:sp>
      <p:sp>
        <p:nvSpPr>
          <p:cNvPr id="390153" name="Rectangle 9"/>
          <p:cNvSpPr>
            <a:spLocks noChangeArrowheads="1"/>
          </p:cNvSpPr>
          <p:nvPr/>
        </p:nvSpPr>
        <p:spPr bwMode="auto">
          <a:xfrm>
            <a:off x="1511300" y="4797425"/>
            <a:ext cx="3455988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ru-RU" sz="1600" b="0">
                <a:solidFill>
                  <a:schemeClr val="accent2"/>
                </a:solidFill>
                <a:cs typeface="Arial" charset="0"/>
              </a:rPr>
              <a:t>Определение потребит ценности</a:t>
            </a:r>
            <a:endParaRPr lang="en-US" sz="1600" b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22535" name="Rectangle 14"/>
          <p:cNvSpPr>
            <a:spLocks noChangeArrowheads="1"/>
          </p:cNvSpPr>
          <p:nvPr/>
        </p:nvSpPr>
        <p:spPr bwMode="auto">
          <a:xfrm>
            <a:off x="5761038" y="1773238"/>
            <a:ext cx="2087562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ru-RU" sz="1600" b="0">
                <a:solidFill>
                  <a:schemeClr val="accent2"/>
                </a:solidFill>
                <a:cs typeface="Arial" charset="0"/>
              </a:rPr>
              <a:t>Избыточный спрос</a:t>
            </a:r>
            <a:endParaRPr lang="en-US" sz="1600" b="0">
              <a:solidFill>
                <a:schemeClr val="accent2"/>
              </a:solidFill>
              <a:cs typeface="Arial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447925" y="2133600"/>
            <a:ext cx="4822825" cy="2678113"/>
            <a:chOff x="1542" y="1344"/>
            <a:chExt cx="3038" cy="1687"/>
          </a:xfrm>
        </p:grpSpPr>
        <p:sp>
          <p:nvSpPr>
            <p:cNvPr id="22542" name="Rectangle 10"/>
            <p:cNvSpPr>
              <a:spLocks noChangeArrowheads="1"/>
            </p:cNvSpPr>
            <p:nvPr/>
          </p:nvSpPr>
          <p:spPr bwMode="auto">
            <a:xfrm>
              <a:off x="1542" y="2659"/>
              <a:ext cx="1918" cy="372"/>
            </a:xfrm>
            <a:prstGeom prst="rect">
              <a:avLst/>
            </a:prstGeom>
            <a:noFill/>
            <a:ln w="12700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Полевые (качественные) </a:t>
              </a:r>
            </a:p>
            <a:p>
              <a:pPr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исследования</a:t>
              </a:r>
              <a:r>
                <a:rPr lang="en-US" sz="1600" b="0">
                  <a:solidFill>
                    <a:schemeClr val="accent2"/>
                  </a:solidFill>
                  <a:cs typeface="Arial" charset="0"/>
                </a:rPr>
                <a:t>/</a:t>
              </a:r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тест концепции</a:t>
              </a:r>
              <a:endParaRPr lang="en-US" sz="1600" b="0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22543" name="Rectangle 11"/>
            <p:cNvSpPr>
              <a:spLocks noChangeArrowheads="1"/>
            </p:cNvSpPr>
            <p:nvPr/>
          </p:nvSpPr>
          <p:spPr bwMode="auto">
            <a:xfrm>
              <a:off x="2086" y="2296"/>
              <a:ext cx="1532" cy="372"/>
            </a:xfrm>
            <a:prstGeom prst="rect">
              <a:avLst/>
            </a:prstGeom>
            <a:noFill/>
            <a:ln w="12700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 algn="ctr"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Построение отношений</a:t>
              </a:r>
            </a:p>
            <a:p>
              <a:pPr algn="ctr"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 с партнерами</a:t>
              </a:r>
              <a:endParaRPr lang="en-US" sz="1600" b="0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22544" name="Rectangle 12"/>
            <p:cNvSpPr>
              <a:spLocks noChangeArrowheads="1"/>
            </p:cNvSpPr>
            <p:nvPr/>
          </p:nvSpPr>
          <p:spPr bwMode="auto">
            <a:xfrm>
              <a:off x="2767" y="1706"/>
              <a:ext cx="1452" cy="372"/>
            </a:xfrm>
            <a:prstGeom prst="rect">
              <a:avLst/>
            </a:prstGeom>
            <a:noFill/>
            <a:ln w="1270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Запуск маркетинговой программы</a:t>
              </a:r>
              <a:endParaRPr lang="en-US" sz="1600" b="0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22545" name="Rectangle 13"/>
            <p:cNvSpPr>
              <a:spLocks noChangeArrowheads="1"/>
            </p:cNvSpPr>
            <p:nvPr/>
          </p:nvSpPr>
          <p:spPr bwMode="auto">
            <a:xfrm>
              <a:off x="2948" y="1344"/>
              <a:ext cx="1632" cy="372"/>
            </a:xfrm>
            <a:prstGeom prst="rect">
              <a:avLst/>
            </a:prstGeom>
            <a:noFill/>
            <a:ln w="1270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Рост продаж</a:t>
              </a:r>
              <a:r>
                <a:rPr lang="en-US" sz="1600" b="0">
                  <a:solidFill>
                    <a:schemeClr val="accent2"/>
                  </a:solidFill>
                  <a:cs typeface="Arial" charset="0"/>
                </a:rPr>
                <a:t>/</a:t>
              </a:r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счастливые клиенты</a:t>
              </a:r>
              <a:endParaRPr lang="en-US" sz="1600" b="0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22546" name="Rectangle 15"/>
            <p:cNvSpPr>
              <a:spLocks noChangeArrowheads="1"/>
            </p:cNvSpPr>
            <p:nvPr/>
          </p:nvSpPr>
          <p:spPr bwMode="auto">
            <a:xfrm>
              <a:off x="2404" y="2069"/>
              <a:ext cx="1546" cy="237"/>
            </a:xfrm>
            <a:prstGeom prst="rect">
              <a:avLst/>
            </a:prstGeom>
            <a:noFill/>
            <a:ln w="12700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 eaLnBrk="0" hangingPunct="0"/>
              <a:r>
                <a:rPr lang="ru-RU" sz="1600" b="0">
                  <a:solidFill>
                    <a:schemeClr val="accent2"/>
                  </a:solidFill>
                  <a:cs typeface="Arial" charset="0"/>
                </a:rPr>
                <a:t>Тестирование </a:t>
              </a:r>
              <a:r>
                <a:rPr lang="ru-RU" b="0">
                  <a:solidFill>
                    <a:schemeClr val="accent2"/>
                  </a:solidFill>
                  <a:cs typeface="Arial" charset="0"/>
                  <a:sym typeface="Symbol" pitchFamily="18" charset="2"/>
                </a:rPr>
                <a:t> </a:t>
              </a:r>
              <a:r>
                <a:rPr lang="ru-RU" sz="1600" b="0">
                  <a:solidFill>
                    <a:schemeClr val="accent2"/>
                  </a:solidFill>
                  <a:cs typeface="Arial" charset="0"/>
                  <a:sym typeface="Symbol" pitchFamily="18" charset="2"/>
                </a:rPr>
                <a:t>версии</a:t>
              </a:r>
            </a:p>
          </p:txBody>
        </p:sp>
      </p:grpSp>
      <p:sp>
        <p:nvSpPr>
          <p:cNvPr id="22537" name="Rectangle 33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smtClean="0">
                <a:solidFill>
                  <a:srgbClr val="800080"/>
                </a:solidFill>
              </a:rPr>
              <a:t>Капитализация Шаг за шагом </a:t>
            </a:r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>
                <a:solidFill>
                  <a:schemeClr val="hlink"/>
                </a:solidFill>
              </a:rPr>
              <a:t>Завоевание рынка</a:t>
            </a:r>
          </a:p>
        </p:txBody>
      </p:sp>
      <p:pic>
        <p:nvPicPr>
          <p:cNvPr id="22538" name="Picture 36" descr="BenefitsRealization2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82038" y="0"/>
            <a:ext cx="1398587" cy="2133600"/>
          </a:xfrm>
          <a:noFill/>
          <a:ln>
            <a:miter lim="800000"/>
            <a:headEnd/>
            <a:tailEnd/>
          </a:ln>
        </p:spPr>
      </p:pic>
      <p:sp>
        <p:nvSpPr>
          <p:cNvPr id="22539" name="Text Box 35"/>
          <p:cNvSpPr txBox="1">
            <a:spLocks noChangeArrowheads="1"/>
          </p:cNvSpPr>
          <p:nvPr/>
        </p:nvSpPr>
        <p:spPr bwMode="auto">
          <a:xfrm rot="10800000">
            <a:off x="576263" y="2492375"/>
            <a:ext cx="5492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Стоимость</a:t>
            </a:r>
          </a:p>
        </p:txBody>
      </p:sp>
      <p:sp>
        <p:nvSpPr>
          <p:cNvPr id="22540" name="Text Box 40"/>
          <p:cNvSpPr txBox="1">
            <a:spLocks noChangeArrowheads="1"/>
          </p:cNvSpPr>
          <p:nvPr/>
        </p:nvSpPr>
        <p:spPr bwMode="auto">
          <a:xfrm>
            <a:off x="6985000" y="4365625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Team action</a:t>
            </a:r>
            <a:endParaRPr lang="ru-RU" sz="2400">
              <a:solidFill>
                <a:schemeClr val="hlink"/>
              </a:solidFill>
            </a:endParaRPr>
          </a:p>
        </p:txBody>
      </p:sp>
      <p:sp>
        <p:nvSpPr>
          <p:cNvPr id="22541" name="Text Box 43"/>
          <p:cNvSpPr txBox="1">
            <a:spLocks noChangeArrowheads="1"/>
          </p:cNvSpPr>
          <p:nvPr/>
        </p:nvSpPr>
        <p:spPr bwMode="auto">
          <a:xfrm>
            <a:off x="9072563" y="56610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chemeClr val="accent2"/>
                </a:solidFill>
              </a:rPr>
              <a:t>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0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0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52" grpId="0" animBg="1"/>
      <p:bldP spid="39015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3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smtClean="0">
                <a:solidFill>
                  <a:srgbClr val="800080"/>
                </a:solidFill>
              </a:rPr>
              <a:t>Капитализация Шаг за шагом </a:t>
            </a:r>
            <a:br>
              <a:rPr lang="ru-RU" sz="3200" smtClean="0">
                <a:solidFill>
                  <a:srgbClr val="800080"/>
                </a:solidFill>
              </a:rPr>
            </a:br>
            <a:r>
              <a:rPr lang="ru-RU" sz="3200" smtClean="0">
                <a:solidFill>
                  <a:schemeClr val="hlink"/>
                </a:solidFill>
              </a:rPr>
              <a:t>Создание команды</a:t>
            </a:r>
          </a:p>
        </p:txBody>
      </p:sp>
      <p:pic>
        <p:nvPicPr>
          <p:cNvPr id="23555" name="Picture 35" descr="business-plan">
            <a:hlinkClick r:id="rId3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9813" y="3119438"/>
            <a:ext cx="3024187" cy="2305050"/>
          </a:xfrm>
          <a:noFill/>
          <a:ln>
            <a:miter lim="800000"/>
            <a:headEnd/>
            <a:tailEnd/>
          </a:ln>
        </p:spPr>
      </p:pic>
      <p:sp>
        <p:nvSpPr>
          <p:cNvPr id="23556" name="Line 3"/>
          <p:cNvSpPr>
            <a:spLocks noChangeShapeType="1"/>
          </p:cNvSpPr>
          <p:nvPr/>
        </p:nvSpPr>
        <p:spPr bwMode="auto">
          <a:xfrm flipH="1">
            <a:off x="1368425" y="1412875"/>
            <a:ext cx="23813" cy="4067175"/>
          </a:xfrm>
          <a:prstGeom prst="line">
            <a:avLst/>
          </a:prstGeom>
          <a:noFill/>
          <a:ln w="38100">
            <a:solidFill>
              <a:srgbClr val="969696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1368425" y="5445125"/>
            <a:ext cx="8064500" cy="0"/>
          </a:xfrm>
          <a:prstGeom prst="line">
            <a:avLst/>
          </a:prstGeom>
          <a:noFill/>
          <a:ln w="38100">
            <a:solidFill>
              <a:srgbClr val="96969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8856663" y="5589588"/>
            <a:ext cx="320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cs typeface="Arial" charset="0"/>
              </a:rPr>
              <a:t>T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1439863" y="5084763"/>
            <a:ext cx="1873250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Chief Technologist</a:t>
            </a:r>
          </a:p>
        </p:txBody>
      </p:sp>
      <p:sp>
        <p:nvSpPr>
          <p:cNvPr id="392201" name="Rectangle 9"/>
          <p:cNvSpPr>
            <a:spLocks noChangeArrowheads="1"/>
          </p:cNvSpPr>
          <p:nvPr/>
        </p:nvSpPr>
        <p:spPr bwMode="auto">
          <a:xfrm>
            <a:off x="2447925" y="4724400"/>
            <a:ext cx="1050925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President</a:t>
            </a:r>
          </a:p>
        </p:txBody>
      </p:sp>
      <p:sp>
        <p:nvSpPr>
          <p:cNvPr id="392202" name="Rectangle 10"/>
          <p:cNvSpPr>
            <a:spLocks noChangeArrowheads="1"/>
          </p:cNvSpPr>
          <p:nvPr/>
        </p:nvSpPr>
        <p:spPr bwMode="auto">
          <a:xfrm>
            <a:off x="2736850" y="4149725"/>
            <a:ext cx="1558925" cy="59055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ctr"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Marketing</a:t>
            </a:r>
            <a:endParaRPr lang="ru-RU" sz="1600" b="0">
              <a:solidFill>
                <a:schemeClr val="accent2"/>
              </a:solidFill>
              <a:cs typeface="Arial" charset="0"/>
            </a:endParaRPr>
          </a:p>
          <a:p>
            <a:pPr algn="ctr"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 Vice President</a:t>
            </a:r>
          </a:p>
        </p:txBody>
      </p:sp>
      <p:sp>
        <p:nvSpPr>
          <p:cNvPr id="392203" name="Rectangle 11"/>
          <p:cNvSpPr>
            <a:spLocks noChangeArrowheads="1"/>
          </p:cNvSpPr>
          <p:nvPr/>
        </p:nvSpPr>
        <p:spPr bwMode="auto">
          <a:xfrm>
            <a:off x="3600450" y="3789363"/>
            <a:ext cx="1073150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Controller</a:t>
            </a:r>
          </a:p>
        </p:txBody>
      </p:sp>
      <p:sp>
        <p:nvSpPr>
          <p:cNvPr id="392204" name="Rectangle 12"/>
          <p:cNvSpPr>
            <a:spLocks noChangeArrowheads="1"/>
          </p:cNvSpPr>
          <p:nvPr/>
        </p:nvSpPr>
        <p:spPr bwMode="auto">
          <a:xfrm>
            <a:off x="3960813" y="3213100"/>
            <a:ext cx="1558925" cy="59055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Manufacturing</a:t>
            </a:r>
            <a:endParaRPr lang="ru-RU" sz="1600" b="0">
              <a:solidFill>
                <a:schemeClr val="accent2"/>
              </a:solidFill>
              <a:cs typeface="Arial" charset="0"/>
            </a:endParaRPr>
          </a:p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 Vice President</a:t>
            </a:r>
          </a:p>
        </p:txBody>
      </p:sp>
      <p:sp>
        <p:nvSpPr>
          <p:cNvPr id="392205" name="Rectangle 13"/>
          <p:cNvSpPr>
            <a:spLocks noChangeArrowheads="1"/>
          </p:cNvSpPr>
          <p:nvPr/>
        </p:nvSpPr>
        <p:spPr bwMode="auto">
          <a:xfrm>
            <a:off x="4535488" y="2852738"/>
            <a:ext cx="2190750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Chief Financial Officer</a:t>
            </a:r>
          </a:p>
        </p:txBody>
      </p:sp>
      <p:sp>
        <p:nvSpPr>
          <p:cNvPr id="23565" name="Rectangle 14"/>
          <p:cNvSpPr>
            <a:spLocks noChangeArrowheads="1"/>
          </p:cNvSpPr>
          <p:nvPr/>
        </p:nvSpPr>
        <p:spPr bwMode="auto">
          <a:xfrm>
            <a:off x="5688013" y="2133600"/>
            <a:ext cx="2282825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Human Resources Mgr</a:t>
            </a:r>
          </a:p>
        </p:txBody>
      </p:sp>
      <p:sp>
        <p:nvSpPr>
          <p:cNvPr id="392207" name="Rectangle 15"/>
          <p:cNvSpPr>
            <a:spLocks noChangeArrowheads="1"/>
          </p:cNvSpPr>
          <p:nvPr/>
        </p:nvSpPr>
        <p:spPr bwMode="auto">
          <a:xfrm>
            <a:off x="5472113" y="2492375"/>
            <a:ext cx="1558925" cy="34607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 b="0">
                <a:solidFill>
                  <a:schemeClr val="accent2"/>
                </a:solidFill>
                <a:cs typeface="Arial" charset="0"/>
              </a:rPr>
              <a:t>Sales Manager</a:t>
            </a:r>
          </a:p>
        </p:txBody>
      </p:sp>
      <p:sp>
        <p:nvSpPr>
          <p:cNvPr id="23567" name="Text Box 34"/>
          <p:cNvSpPr txBox="1">
            <a:spLocks noChangeArrowheads="1"/>
          </p:cNvSpPr>
          <p:nvPr/>
        </p:nvSpPr>
        <p:spPr bwMode="auto">
          <a:xfrm rot="10800000">
            <a:off x="647700" y="2492375"/>
            <a:ext cx="5492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Стоимость</a:t>
            </a:r>
          </a:p>
        </p:txBody>
      </p:sp>
      <p:sp>
        <p:nvSpPr>
          <p:cNvPr id="23568" name="Text Box 37"/>
          <p:cNvSpPr txBox="1">
            <a:spLocks noChangeArrowheads="1"/>
          </p:cNvSpPr>
          <p:nvPr/>
        </p:nvSpPr>
        <p:spPr bwMode="auto">
          <a:xfrm>
            <a:off x="6335713" y="4005263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Team action</a:t>
            </a:r>
            <a:endParaRPr lang="ru-RU" sz="2400">
              <a:solidFill>
                <a:schemeClr val="hlink"/>
              </a:solidFill>
            </a:endParaRPr>
          </a:p>
        </p:txBody>
      </p:sp>
      <p:pic>
        <p:nvPicPr>
          <p:cNvPr id="23569" name="Picture 38" descr="BenefitsRealization211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75663" y="0"/>
            <a:ext cx="1604962" cy="2447925"/>
          </a:xfrm>
          <a:noFill/>
          <a:ln>
            <a:miter lim="800000"/>
            <a:headEnd/>
            <a:tailEnd/>
          </a:ln>
        </p:spPr>
      </p:pic>
      <p:sp>
        <p:nvSpPr>
          <p:cNvPr id="23570" name="Rectangle 40"/>
          <p:cNvSpPr>
            <a:spLocks noChangeArrowheads="1"/>
          </p:cNvSpPr>
          <p:nvPr/>
        </p:nvSpPr>
        <p:spPr bwMode="auto">
          <a:xfrm>
            <a:off x="2087563" y="5876925"/>
            <a:ext cx="5905500" cy="2238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"/>
              <a:t>Слайд  адаптирован: </a:t>
            </a:r>
            <a:r>
              <a:rPr lang="en-US" sz="800"/>
              <a:t>The Lester Center for Entrepreneurship and Innovation, Haas School of Business, UC Berkeley </a:t>
            </a:r>
            <a:endParaRPr lang="ru-RU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2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9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92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9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92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201" grpId="0" animBg="1"/>
      <p:bldP spid="392202" grpId="0" animBg="1"/>
      <p:bldP spid="392203" grpId="0" animBg="1"/>
      <p:bldP spid="392204" grpId="0" animBg="1"/>
      <p:bldP spid="392205" grpId="0" animBg="1"/>
      <p:bldP spid="39220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03238" y="0"/>
            <a:ext cx="9072562" cy="11430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smtClean="0">
                <a:solidFill>
                  <a:srgbClr val="800080"/>
                </a:solidFill>
              </a:rPr>
              <a:t>Стадия </a:t>
            </a:r>
            <a:r>
              <a:rPr lang="en-US" sz="3200" b="1" smtClean="0">
                <a:solidFill>
                  <a:srgbClr val="800080"/>
                </a:solidFill>
              </a:rPr>
              <a:t>I. “Pure entrepreneurship”</a:t>
            </a:r>
          </a:p>
        </p:txBody>
      </p:sp>
      <p:sp>
        <p:nvSpPr>
          <p:cNvPr id="45059" name="Rectangle 20"/>
          <p:cNvSpPr>
            <a:spLocks noChangeArrowheads="1"/>
          </p:cNvSpPr>
          <p:nvPr>
            <p:ph type="body" sz="half" idx="1"/>
          </p:nvPr>
        </p:nvSpPr>
        <p:spPr bwMode="auto">
          <a:xfrm>
            <a:off x="360363" y="2060575"/>
            <a:ext cx="6767512" cy="3960813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Innovating (ideation)</a:t>
            </a:r>
            <a:endParaRPr lang="ru-RU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Building a business model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Assembling the startup team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Identifying customers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Analyzing the competition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Building the prototype</a:t>
            </a:r>
            <a:endParaRPr lang="ru-RU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Trying to get first ‘customer’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b="1" smtClean="0">
                <a:solidFill>
                  <a:schemeClr val="accent2"/>
                </a:solidFill>
              </a:rPr>
              <a:t>Trying to get financial resources</a:t>
            </a:r>
          </a:p>
        </p:txBody>
      </p:sp>
      <p:sp>
        <p:nvSpPr>
          <p:cNvPr id="45060" name="Rectangle 2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7056438" y="2060575"/>
            <a:ext cx="2160587" cy="3960813"/>
          </a:xfrm>
          <a:noFill/>
          <a:ln>
            <a:solidFill>
              <a:srgbClr val="E1CA5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smtClean="0">
                <a:solidFill>
                  <a:srgbClr val="800080"/>
                </a:solidFill>
              </a:rPr>
              <a:t>+</a:t>
            </a:r>
            <a:endParaRPr lang="ru-RU" b="1" smtClean="0">
              <a:solidFill>
                <a:srgbClr val="800080"/>
              </a:solidFill>
            </a:endParaRPr>
          </a:p>
        </p:txBody>
      </p:sp>
      <p:pic>
        <p:nvPicPr>
          <p:cNvPr id="45061" name="Picture 2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9100" y="1412875"/>
            <a:ext cx="3021013" cy="59690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03238" y="115888"/>
            <a:ext cx="9072562" cy="777875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smtClean="0">
                <a:solidFill>
                  <a:srgbClr val="800080"/>
                </a:solidFill>
              </a:rPr>
              <a:t>Стадия</a:t>
            </a:r>
            <a:r>
              <a:rPr lang="en-US" sz="3200" smtClean="0">
                <a:solidFill>
                  <a:srgbClr val="800080"/>
                </a:solidFill>
              </a:rPr>
              <a:t> II</a:t>
            </a:r>
            <a:r>
              <a:rPr lang="ru-RU" sz="3200" smtClean="0">
                <a:solidFill>
                  <a:srgbClr val="800080"/>
                </a:solidFill>
              </a:rPr>
              <a:t>.</a:t>
            </a:r>
            <a:r>
              <a:rPr lang="en-US" sz="3200" smtClean="0">
                <a:solidFill>
                  <a:srgbClr val="800080"/>
                </a:solidFill>
              </a:rPr>
              <a:t> “Strategic Focus”</a:t>
            </a:r>
          </a:p>
        </p:txBody>
      </p:sp>
      <p:sp>
        <p:nvSpPr>
          <p:cNvPr id="46083" name="Rectangle 20"/>
          <p:cNvSpPr>
            <a:spLocks noChangeArrowheads="1"/>
          </p:cNvSpPr>
          <p:nvPr>
            <p:ph type="body" sz="half" idx="1"/>
          </p:nvPr>
        </p:nvSpPr>
        <p:spPr bwMode="auto">
          <a:xfrm>
            <a:off x="863600" y="1341438"/>
            <a:ext cx="7850188" cy="3959225"/>
          </a:xfrm>
          <a:noFill/>
          <a:ln algn="ctr"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What business aren’t we in?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IMPLEMENTING the business we are in!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Knowing better than ANYONE else:</a:t>
            </a:r>
          </a:p>
          <a:p>
            <a:pPr lvl="1"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What will people pay</a:t>
            </a:r>
          </a:p>
          <a:p>
            <a:pPr lvl="1"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How many will they buy</a:t>
            </a:r>
          </a:p>
          <a:p>
            <a:pPr lvl="1"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How to distribute</a:t>
            </a:r>
          </a:p>
          <a:p>
            <a:pPr lvl="1"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How to service the customer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Identifying strategic partners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Developing relations with suppliers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Going beyond the prototype to a truly scaleable product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Recruiting a complete team</a:t>
            </a:r>
          </a:p>
          <a:p>
            <a:pPr eaLnBrk="1" hangingPunct="1"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000" b="1" smtClean="0">
                <a:solidFill>
                  <a:schemeClr val="accent2"/>
                </a:solidFill>
              </a:rPr>
              <a:t>Raising ‘institutional’ money </a:t>
            </a:r>
          </a:p>
        </p:txBody>
      </p:sp>
      <p:sp>
        <p:nvSpPr>
          <p:cNvPr id="46084" name="Rectangle 26"/>
          <p:cNvSpPr>
            <a:spLocks noChangeArrowheads="1"/>
          </p:cNvSpPr>
          <p:nvPr/>
        </p:nvSpPr>
        <p:spPr bwMode="auto">
          <a:xfrm>
            <a:off x="431800" y="5589588"/>
            <a:ext cx="94329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4D4D4D"/>
                </a:solidFill>
              </a:rPr>
              <a:t>The Lester Center for Entrepreneurship and Innovation, Haas School of Business, UC Berkeley </a:t>
            </a:r>
            <a:endParaRPr lang="ru-RU" sz="160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144016"/>
            <a:ext cx="10080625" cy="1052736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Процесс управления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124744"/>
            <a:ext cx="9415462" cy="396044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Процесс управления </a:t>
            </a: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состоит из четырех взаимосвязанных функций: </a:t>
            </a:r>
            <a:r>
              <a:rPr lang="ru-RU" sz="2400" b="1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планирования</a:t>
            </a: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, организации, мотивации и контроля</a:t>
            </a: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Ф</a:t>
            </a: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ункция </a:t>
            </a: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планирования отвечает на три следующие основные вопроса:</a:t>
            </a:r>
            <a:r>
              <a:rPr lang="ru-RU" sz="2800" dirty="0" smtClean="0">
                <a:solidFill>
                  <a:srgbClr val="800080"/>
                </a:solidFill>
              </a:rPr>
              <a:t/>
            </a:r>
            <a:br>
              <a:rPr lang="ru-RU" sz="2800" dirty="0" smtClean="0">
                <a:solidFill>
                  <a:srgbClr val="800080"/>
                </a:solidFill>
              </a:rPr>
            </a:b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1. Где мы находимся в настоящее время?</a:t>
            </a:r>
            <a:r>
              <a:rPr lang="ru-RU" sz="2800" dirty="0" smtClean="0">
                <a:solidFill>
                  <a:srgbClr val="800080"/>
                </a:solidFill>
              </a:rPr>
              <a:t/>
            </a:r>
            <a:br>
              <a:rPr lang="ru-RU" sz="2800" dirty="0" smtClean="0">
                <a:solidFill>
                  <a:srgbClr val="800080"/>
                </a:solidFill>
              </a:rPr>
            </a:b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2. Куда хотим двигаться?</a:t>
            </a:r>
            <a:r>
              <a:rPr lang="ru-RU" sz="2800" dirty="0" smtClean="0">
                <a:solidFill>
                  <a:srgbClr val="800080"/>
                </a:solidFill>
              </a:rPr>
              <a:t/>
            </a:r>
            <a:br>
              <a:rPr lang="ru-RU" sz="2800" dirty="0" smtClean="0">
                <a:solidFill>
                  <a:srgbClr val="800080"/>
                </a:solidFill>
              </a:rPr>
            </a:br>
            <a:r>
              <a:rPr lang="ru-RU" sz="28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3. Как мы собираемся сделать это?</a:t>
            </a:r>
            <a:endParaRPr lang="ru-RU" sz="2800" dirty="0" smtClean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76263" y="188913"/>
            <a:ext cx="9072562" cy="706437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smtClean="0">
                <a:solidFill>
                  <a:srgbClr val="800080"/>
                </a:solidFill>
              </a:rPr>
              <a:t>Стадия </a:t>
            </a:r>
            <a:r>
              <a:rPr lang="en-US" sz="3200" b="1" smtClean="0">
                <a:solidFill>
                  <a:srgbClr val="800080"/>
                </a:solidFill>
              </a:rPr>
              <a:t>III</a:t>
            </a:r>
            <a:r>
              <a:rPr lang="ru-RU" sz="3200" b="1" smtClean="0">
                <a:solidFill>
                  <a:srgbClr val="800080"/>
                </a:solidFill>
              </a:rPr>
              <a:t>.</a:t>
            </a:r>
            <a:r>
              <a:rPr lang="en-US" sz="3200" b="1" smtClean="0">
                <a:solidFill>
                  <a:srgbClr val="800080"/>
                </a:solidFill>
              </a:rPr>
              <a:t> “Systems Building”</a:t>
            </a:r>
          </a:p>
        </p:txBody>
      </p:sp>
      <p:sp>
        <p:nvSpPr>
          <p:cNvPr id="47107" name="Rectangle 20"/>
          <p:cNvSpPr>
            <a:spLocks noChangeArrowheads="1"/>
          </p:cNvSpPr>
          <p:nvPr>
            <p:ph type="body" idx="1"/>
          </p:nvPr>
        </p:nvSpPr>
        <p:spPr bwMode="auto">
          <a:xfrm>
            <a:off x="293688" y="1600200"/>
            <a:ext cx="9283700" cy="4525963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Financial controls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Stable division of labor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Reporting relationships and authorities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Developing systems of internal control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Formalizing the terms of a sale</a:t>
            </a:r>
          </a:p>
          <a:p>
            <a:pPr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Operational systems</a:t>
            </a:r>
          </a:p>
          <a:p>
            <a:pPr lvl="1"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b="1" smtClean="0">
                <a:solidFill>
                  <a:schemeClr val="accent2"/>
                </a:solidFill>
              </a:rPr>
              <a:t>Production, outsourcing</a:t>
            </a:r>
          </a:p>
          <a:p>
            <a:pPr lvl="1"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b="1" smtClean="0">
                <a:solidFill>
                  <a:schemeClr val="accent2"/>
                </a:solidFill>
              </a:rPr>
              <a:t>Distribution, sales</a:t>
            </a:r>
          </a:p>
          <a:p>
            <a:pPr lvl="1" eaLnBrk="1" hangingPunct="1">
              <a:lnSpc>
                <a:spcPct val="90000"/>
              </a:lnSpc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b="1" smtClean="0">
                <a:solidFill>
                  <a:schemeClr val="accent2"/>
                </a:solidFill>
              </a:rPr>
              <a:t>Service, warranties</a:t>
            </a:r>
          </a:p>
        </p:txBody>
      </p:sp>
      <p:sp>
        <p:nvSpPr>
          <p:cNvPr id="47108" name="Rectangle 21"/>
          <p:cNvSpPr>
            <a:spLocks noChangeArrowheads="1"/>
          </p:cNvSpPr>
          <p:nvPr/>
        </p:nvSpPr>
        <p:spPr bwMode="auto">
          <a:xfrm>
            <a:off x="431800" y="5589588"/>
            <a:ext cx="94329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4D4D4D"/>
                </a:solidFill>
              </a:rPr>
              <a:t>The Lester Center for Entrepreneurship and Innovation, Haas School of Business, UC Berkeley </a:t>
            </a:r>
            <a:endParaRPr lang="ru-RU" sz="160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03238" y="188913"/>
            <a:ext cx="9072562" cy="706437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smtClean="0">
                <a:solidFill>
                  <a:srgbClr val="800080"/>
                </a:solidFill>
              </a:rPr>
              <a:t>Стадия</a:t>
            </a:r>
            <a:r>
              <a:rPr lang="en-US" sz="3200" smtClean="0">
                <a:solidFill>
                  <a:srgbClr val="800080"/>
                </a:solidFill>
              </a:rPr>
              <a:t> IV</a:t>
            </a:r>
            <a:r>
              <a:rPr lang="ru-RU" sz="3200" smtClean="0">
                <a:solidFill>
                  <a:srgbClr val="800080"/>
                </a:solidFill>
              </a:rPr>
              <a:t>.</a:t>
            </a:r>
            <a:r>
              <a:rPr lang="en-US" sz="3200" smtClean="0">
                <a:solidFill>
                  <a:srgbClr val="800080"/>
                </a:solidFill>
              </a:rPr>
              <a:t> “Corporate Management”</a:t>
            </a:r>
          </a:p>
        </p:txBody>
      </p:sp>
      <p:sp>
        <p:nvSpPr>
          <p:cNvPr id="48131" name="Rectangle 20"/>
          <p:cNvSpPr>
            <a:spLocks noChangeArrowheads="1"/>
          </p:cNvSpPr>
          <p:nvPr>
            <p:ph type="body" idx="1"/>
          </p:nvPr>
        </p:nvSpPr>
        <p:spPr bwMode="auto">
          <a:xfrm>
            <a:off x="314325" y="1600200"/>
            <a:ext cx="9263063" cy="4525963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Hiring “outsiders”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Going public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Adding the follow-on product[s]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Shedding those who can’t keep up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Formalizing the culture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accent2"/>
                </a:solidFill>
              </a:rPr>
              <a:t>Rationalizing the strategy</a:t>
            </a:r>
          </a:p>
        </p:txBody>
      </p:sp>
      <p:sp>
        <p:nvSpPr>
          <p:cNvPr id="48132" name="Rectangle 21"/>
          <p:cNvSpPr>
            <a:spLocks noChangeArrowheads="1"/>
          </p:cNvSpPr>
          <p:nvPr/>
        </p:nvSpPr>
        <p:spPr bwMode="auto">
          <a:xfrm>
            <a:off x="431800" y="5589588"/>
            <a:ext cx="94329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4D4D4D"/>
                </a:solidFill>
              </a:rPr>
              <a:t>The Lester Center for Entrepreneurship and Innovation, Haas School of Business, UC Berkeley </a:t>
            </a:r>
            <a:endParaRPr lang="ru-RU" sz="160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b="1" smtClean="0">
                <a:solidFill>
                  <a:srgbClr val="800080"/>
                </a:solidFill>
              </a:rPr>
              <a:t>Chesbroughs Business Model Hierarchy and Typology</a:t>
            </a:r>
          </a:p>
        </p:txBody>
      </p:sp>
      <p:sp>
        <p:nvSpPr>
          <p:cNvPr id="4915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44463" y="1484313"/>
            <a:ext cx="9936162" cy="42497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chemeClr val="accent2"/>
                </a:solidFill>
              </a:rPr>
              <a:t>Type 1: Undifferentiated business model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chemeClr val="accent2"/>
                </a:solidFill>
              </a:rPr>
              <a:t>Type 2: Some differentiation in business model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chemeClr val="accent2"/>
                </a:solidFill>
              </a:rPr>
              <a:t>Type 3: Company develops a segmented business model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chemeClr val="accent2"/>
                </a:solidFill>
              </a:rPr>
              <a:t>Type 4: Company has an externally aware business model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chemeClr val="accent2"/>
                </a:solidFill>
              </a:rPr>
              <a:t>Type 5: Company integrates its innovation process with its business model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chemeClr val="accent2"/>
                </a:solidFill>
              </a:rPr>
              <a:t>Type 6: Company’s business model is build around platform leadership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1224434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Системный менеджмент (1)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268760"/>
            <a:ext cx="9415462" cy="4897437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800" u="sng" dirty="0" smtClean="0">
                <a:solidFill>
                  <a:srgbClr val="800080"/>
                </a:solidFill>
              </a:rPr>
              <a:t>Системный подход</a:t>
            </a:r>
            <a:r>
              <a:rPr lang="ru-RU" sz="2800" dirty="0" smtClean="0">
                <a:solidFill>
                  <a:schemeClr val="accent2"/>
                </a:solidFill>
              </a:rPr>
              <a:t>: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Как обще методологический принцип связанный с исследованием и созданием объектов, как систем.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</a:t>
            </a:r>
            <a:r>
              <a:rPr lang="ru-RU" sz="2000" dirty="0" smtClean="0">
                <a:solidFill>
                  <a:schemeClr val="accent2"/>
                </a:solidFill>
              </a:rPr>
              <a:t>(элементы, их цели исходя из общего предназначения объектов, внутренние и внешние связи влияющие на его функционирова</a:t>
            </a:r>
            <a:r>
              <a:rPr lang="ru-RU" sz="2000" dirty="0" smtClean="0">
                <a:solidFill>
                  <a:schemeClr val="accent2"/>
                </a:solidFill>
              </a:rPr>
              <a:t>ние</a:t>
            </a:r>
            <a:r>
              <a:rPr lang="ru-RU" sz="2000" dirty="0" smtClean="0">
                <a:solidFill>
                  <a:schemeClr val="accent2"/>
                </a:solidFill>
              </a:rPr>
              <a:t>)</a:t>
            </a:r>
            <a:r>
              <a:rPr lang="ru-RU" sz="2400" dirty="0" smtClean="0">
                <a:solidFill>
                  <a:schemeClr val="accent2"/>
                </a:solidFill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Иерархичность познания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(сам объект, объект в системе, элементы объекта); 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Фундаментальная основа – общая теория систем </a:t>
            </a:r>
            <a:r>
              <a:rPr lang="ru-RU" sz="2000" dirty="0" smtClean="0">
                <a:solidFill>
                  <a:schemeClr val="accent2"/>
                </a:solidFill>
              </a:rPr>
              <a:t>(биолог Л. </a:t>
            </a:r>
            <a:r>
              <a:rPr lang="ru-RU" sz="2000" dirty="0" err="1" smtClean="0">
                <a:solidFill>
                  <a:schemeClr val="accent2"/>
                </a:solidFill>
              </a:rPr>
              <a:t>Берталанфи</a:t>
            </a:r>
            <a:r>
              <a:rPr lang="ru-RU" sz="2000" dirty="0" smtClean="0">
                <a:solidFill>
                  <a:schemeClr val="accent2"/>
                </a:solidFill>
              </a:rPr>
              <a:t>, от изучения живых организмов</a:t>
            </a:r>
            <a:r>
              <a:rPr lang="en-US" sz="2000" dirty="0" smtClean="0">
                <a:solidFill>
                  <a:schemeClr val="accent2"/>
                </a:solidFill>
              </a:rPr>
              <a:t> (1929</a:t>
            </a:r>
            <a:r>
              <a:rPr lang="ru-RU" sz="2000" dirty="0" smtClean="0">
                <a:solidFill>
                  <a:schemeClr val="accent2"/>
                </a:solidFill>
              </a:rPr>
              <a:t>)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ru-RU" sz="2000" dirty="0" smtClean="0">
                <a:solidFill>
                  <a:schemeClr val="accent2"/>
                </a:solidFill>
              </a:rPr>
              <a:t>к анализу процессов и  явлений общественной жизни (1967))</a:t>
            </a:r>
            <a:r>
              <a:rPr lang="ru-RU" sz="2400" dirty="0" smtClean="0">
                <a:solidFill>
                  <a:schemeClr val="accent2"/>
                </a:solidFill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Исследование объекта, как сложной целостной социально экономической системы.</a:t>
            </a:r>
            <a:endParaRPr lang="ru-RU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1224434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Системный менеджмент (2)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359792" y="1340768"/>
            <a:ext cx="9415462" cy="4968552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Развёрнутое определение </a:t>
            </a:r>
            <a:r>
              <a:rPr lang="ru-RU" sz="1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системного подхода включает также </a:t>
            </a:r>
            <a:r>
              <a:rPr lang="ru-RU" sz="1400" b="1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обязательность изучения и практического использования</a:t>
            </a:r>
            <a:r>
              <a:rPr lang="ru-RU" sz="1400" dirty="0" smtClean="0">
                <a:solidFill>
                  <a:srgbClr val="800080"/>
                </a:solidFill>
                <a:latin typeface="+mn-lt"/>
                <a:ea typeface="+mn-ea"/>
                <a:cs typeface="+mn-cs"/>
              </a:rPr>
              <a:t> следующих восьми его аспектов:</a:t>
            </a:r>
            <a:r>
              <a:rPr lang="en-US" sz="1400" dirty="0" smtClean="0">
                <a:solidFill>
                  <a:schemeClr val="accent2"/>
                </a:solidFill>
              </a:rPr>
              <a:t> </a:t>
            </a:r>
            <a:endParaRPr lang="ru-RU" sz="1400" dirty="0" smtClean="0">
              <a:solidFill>
                <a:srgbClr val="800080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Системно-элементного </a:t>
            </a: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или системно-комплексного,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 состоящего в выявлении элементов, составляющих данную систему. Во всех социальных системах можно обнаружить вещные компоненты (средства производства и предметы потребления), процессы (экономические, социальные, политические, духовные и т. д.) и идеи, научно-осознанные интересы людей и их общностей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Системно-структурного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 заключающегося в выяснении внутренних связей и зависимостей между элементами данной системы и позволяющего получить представление о внутренней организации (строении) исследуемой системы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Системно-функционального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 предполагающего выявление функций, для выполнения которых созданы и существуют соответствующие системы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Системно-целевого</a:t>
            </a: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 означающего необходимость научного определения целей и подцелей системы, их взаимной увязки между 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собой;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</a:rPr>
              <a:t>С</a:t>
            </a: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истемно-ресурсного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 заключающегося в тщательном выявлении ресурсов, требующихся для функционирования системы, для решения системой той или иной проблемы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Системно-интеграционного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 состоящего в определении совокупности качественных свойств системы, обеспечивающих её целостность и особенность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Системно-коммуникационного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 означающего необходимость выявления внешних связей данной системы с другими, то есть её связей с окружающей средой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Системно-исторического</a:t>
            </a:r>
            <a:r>
              <a:rPr lang="ru-RU" sz="1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, позволяющего выяснить условия во времени возникновения исследуемой системы, пройденные ею этапы, современное состояние, а также возможные перспективы развития.</a:t>
            </a:r>
          </a:p>
          <a:p>
            <a:pPr eaLnBrk="1" hangingPunct="1">
              <a:buClr>
                <a:srgbClr val="800080"/>
              </a:buClr>
              <a:buNone/>
            </a:pPr>
            <a:endParaRPr lang="ru-RU" sz="14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1224434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Системный менеджмент (3)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268760"/>
            <a:ext cx="9415462" cy="4897437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800" u="sng" dirty="0" smtClean="0">
                <a:solidFill>
                  <a:srgbClr val="800080"/>
                </a:solidFill>
              </a:rPr>
              <a:t>Системный подход =</a:t>
            </a:r>
            <a:r>
              <a:rPr lang="en-US" sz="2800" u="sng" dirty="0" smtClean="0">
                <a:solidFill>
                  <a:srgbClr val="800080"/>
                </a:solidFill>
              </a:rPr>
              <a:t>&gt;</a:t>
            </a:r>
            <a:r>
              <a:rPr lang="ru-RU" sz="2800" u="sng" dirty="0" smtClean="0">
                <a:solidFill>
                  <a:srgbClr val="800080"/>
                </a:solidFill>
              </a:rPr>
              <a:t> системный менеджмент</a:t>
            </a:r>
            <a:r>
              <a:rPr lang="ru-RU" sz="2800" dirty="0" smtClean="0">
                <a:solidFill>
                  <a:schemeClr val="accent2"/>
                </a:solidFill>
              </a:rPr>
              <a:t>: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Развитие полезных математических средств и приемов для совершенствования планирования и контроля;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Возможность анализа любых ситуаций в пределах системы, и определения причинно следственных связей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Организация принятия решений на всех уровнях; 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endParaRPr lang="ru-RU" sz="2400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u="sng" dirty="0" smtClean="0">
                <a:solidFill>
                  <a:srgbClr val="7030A0"/>
                </a:solidFill>
              </a:rPr>
              <a:t>Барьеры практического применения: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2"/>
                </a:solidFill>
              </a:rPr>
              <a:t>«Хороша та модель, которая соответствует действительности» (</a:t>
            </a:r>
            <a:r>
              <a:rPr lang="ru-RU" sz="2000" dirty="0" smtClean="0">
                <a:solidFill>
                  <a:schemeClr val="accent2"/>
                </a:solidFill>
              </a:rPr>
              <a:t>построение системы, границы систем и элементов, внутренние и внешние связи, функционирование систем и элементов, их цели и общая ценность систем</a:t>
            </a:r>
            <a:r>
              <a:rPr lang="ru-RU" sz="2400" dirty="0" smtClean="0">
                <a:solidFill>
                  <a:schemeClr val="accent2"/>
                </a:solidFill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1224434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Системный менеджмент (4)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215775" y="980728"/>
            <a:ext cx="9721081" cy="4897437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chemeClr val="accent2"/>
                </a:solidFill>
              </a:rPr>
              <a:t>«</a:t>
            </a:r>
            <a:r>
              <a:rPr lang="ru-RU" sz="1800" dirty="0" smtClean="0">
                <a:solidFill>
                  <a:srgbClr val="800080"/>
                </a:solidFill>
              </a:rPr>
              <a:t>Вместе с тем в теории предприятия (или фирмы — мы будем использовать эти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800080"/>
                </a:solidFill>
              </a:rPr>
              <a:t>понятия как синонимы) так же, как и в методических руководствах по менеджменту,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800080"/>
                </a:solidFill>
              </a:rPr>
              <a:t>до сих пор </a:t>
            </a:r>
            <a:r>
              <a:rPr lang="ru-RU" sz="1800" b="1" dirty="0" smtClean="0">
                <a:solidFill>
                  <a:srgbClr val="800080"/>
                </a:solidFill>
              </a:rPr>
              <a:t>ощущается явный дефицит системности</a:t>
            </a:r>
            <a:r>
              <a:rPr lang="ru-RU" sz="1800" dirty="0" smtClean="0">
                <a:solidFill>
                  <a:srgbClr val="800080"/>
                </a:solidFill>
              </a:rPr>
              <a:t>. </a:t>
            </a:r>
            <a:r>
              <a:rPr lang="ru-RU" sz="1800" b="1" dirty="0" smtClean="0">
                <a:solidFill>
                  <a:srgbClr val="800080"/>
                </a:solidFill>
              </a:rPr>
              <a:t>Различные варианты теории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b="1" dirty="0" smtClean="0">
                <a:solidFill>
                  <a:srgbClr val="800080"/>
                </a:solidFill>
              </a:rPr>
              <a:t>ф</a:t>
            </a:r>
            <a:r>
              <a:rPr lang="ru-RU" sz="1800" b="1" dirty="0" smtClean="0">
                <a:solidFill>
                  <a:srgbClr val="800080"/>
                </a:solidFill>
              </a:rPr>
              <a:t>ирмы</a:t>
            </a:r>
            <a:r>
              <a:rPr lang="ru-RU" sz="1800" dirty="0" smtClean="0">
                <a:solidFill>
                  <a:srgbClr val="800080"/>
                </a:solidFill>
              </a:rPr>
              <a:t>, трактующие формирование, деятельность, трансформацию и ликвидацию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800080"/>
                </a:solidFill>
              </a:rPr>
              <a:t>фирм, </a:t>
            </a:r>
            <a:r>
              <a:rPr lang="ru-RU" sz="1800" b="1" dirty="0" smtClean="0">
                <a:solidFill>
                  <a:srgbClr val="800080"/>
                </a:solidFill>
              </a:rPr>
              <a:t>описывают лишь отдельные аспекты функционирования фирмы</a:t>
            </a:r>
            <a:r>
              <a:rPr lang="ru-RU" sz="1800" dirty="0" smtClean="0">
                <a:solidFill>
                  <a:srgbClr val="800080"/>
                </a:solidFill>
              </a:rPr>
              <a:t>, </a:t>
            </a:r>
            <a:r>
              <a:rPr lang="ru-RU" sz="1800" b="1" dirty="0" smtClean="0">
                <a:solidFill>
                  <a:srgbClr val="800080"/>
                </a:solidFill>
              </a:rPr>
              <a:t>страдают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b="1" dirty="0" smtClean="0">
                <a:solidFill>
                  <a:srgbClr val="800080"/>
                </a:solidFill>
              </a:rPr>
              <a:t>фрагментарностью и статичностью</a:t>
            </a:r>
            <a:r>
              <a:rPr lang="ru-RU" sz="1800" dirty="0" smtClean="0">
                <a:solidFill>
                  <a:srgbClr val="800080"/>
                </a:solidFill>
              </a:rPr>
              <a:t> [</a:t>
            </a:r>
            <a:r>
              <a:rPr lang="ru-RU" sz="1800" dirty="0" err="1" smtClean="0">
                <a:solidFill>
                  <a:srgbClr val="800080"/>
                </a:solidFill>
              </a:rPr>
              <a:t>Клейнер</a:t>
            </a:r>
            <a:r>
              <a:rPr lang="ru-RU" sz="1800" dirty="0" smtClean="0">
                <a:solidFill>
                  <a:srgbClr val="800080"/>
                </a:solidFill>
              </a:rPr>
              <a:t>, 2003]. </a:t>
            </a:r>
            <a:r>
              <a:rPr lang="ru-RU" sz="1800" b="1" dirty="0" smtClean="0">
                <a:solidFill>
                  <a:srgbClr val="800080"/>
                </a:solidFill>
              </a:rPr>
              <a:t>Призывы к построению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b="1" dirty="0" smtClean="0">
                <a:solidFill>
                  <a:srgbClr val="800080"/>
                </a:solidFill>
              </a:rPr>
              <a:t> «единой теории фирмы»</a:t>
            </a:r>
            <a:r>
              <a:rPr lang="ru-RU" sz="1800" dirty="0" smtClean="0">
                <a:solidFill>
                  <a:srgbClr val="800080"/>
                </a:solidFill>
              </a:rPr>
              <a:t> (см., напр.: [</a:t>
            </a:r>
            <a:r>
              <a:rPr lang="ru-RU" sz="1800" dirty="0" err="1" smtClean="0">
                <a:solidFill>
                  <a:srgbClr val="800080"/>
                </a:solidFill>
              </a:rPr>
              <a:t>Foss</a:t>
            </a:r>
            <a:r>
              <a:rPr lang="ru-RU" sz="1800" dirty="0" smtClean="0">
                <a:solidFill>
                  <a:srgbClr val="800080"/>
                </a:solidFill>
              </a:rPr>
              <a:t>, 2000; Розанова, 2002]) по сути дела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800080"/>
                </a:solidFill>
              </a:rPr>
              <a:t>отражают именно эту ситуацию.</a:t>
            </a:r>
            <a:r>
              <a:rPr lang="ru-RU" sz="1800" dirty="0" smtClean="0">
                <a:solidFill>
                  <a:srgbClr val="7030A0"/>
                </a:solidFill>
              </a:rPr>
              <a:t>»</a:t>
            </a:r>
            <a:r>
              <a:rPr lang="ru-RU" sz="1800" dirty="0" smtClean="0">
                <a:solidFill>
                  <a:srgbClr val="800080"/>
                </a:solidFill>
              </a:rPr>
              <a:t>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(Г. Б. КЛЕЙНЕР, Центральный экономико-математический институт РАН,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Российский журнал менеджмента Том 6, № 3, 2008,  стр.27)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«По мнению В. С. </a:t>
            </a:r>
            <a:r>
              <a:rPr lang="ru-RU" sz="1800" dirty="0" err="1" smtClean="0">
                <a:solidFill>
                  <a:srgbClr val="7030A0"/>
                </a:solidFill>
              </a:rPr>
              <a:t>Катькало</a:t>
            </a:r>
            <a:r>
              <a:rPr lang="ru-RU" sz="1800" dirty="0" smtClean="0">
                <a:solidFill>
                  <a:srgbClr val="7030A0"/>
                </a:solidFill>
              </a:rPr>
              <a:t>, имеющая сегодня место эклектичность теории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стратегического управления связана с существованием «серьезных расхождений между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идеализированным объектом исследования и реальными организациями,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неоднородными по своей истории, размеру, отраслевому, </a:t>
            </a:r>
            <a:r>
              <a:rPr lang="ru-RU" sz="1800" dirty="0" err="1" smtClean="0">
                <a:solidFill>
                  <a:srgbClr val="7030A0"/>
                </a:solidFill>
              </a:rPr>
              <a:t>страновому</a:t>
            </a:r>
            <a:r>
              <a:rPr lang="ru-RU" sz="1800" dirty="0" smtClean="0">
                <a:solidFill>
                  <a:srgbClr val="7030A0"/>
                </a:solidFill>
              </a:rPr>
              <a:t> и </a:t>
            </a:r>
            <a:r>
              <a:rPr lang="ru-RU" sz="1800" b="1" dirty="0" smtClean="0">
                <a:solidFill>
                  <a:srgbClr val="7030A0"/>
                </a:solidFill>
              </a:rPr>
              <a:t>иным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b="1" dirty="0" smtClean="0">
                <a:solidFill>
                  <a:srgbClr val="7030A0"/>
                </a:solidFill>
              </a:rPr>
              <a:t>критериям</a:t>
            </a:r>
            <a:r>
              <a:rPr lang="ru-RU" sz="1800" dirty="0" smtClean="0">
                <a:solidFill>
                  <a:srgbClr val="7030A0"/>
                </a:solidFill>
              </a:rPr>
              <a:t>. Помимо этого, объект исследований (фирмы) не статичен и меняется под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влиянием процессов в его внутренней и внешней среде» [</a:t>
            </a:r>
            <a:r>
              <a:rPr lang="ru-RU" sz="1800" dirty="0" err="1" smtClean="0">
                <a:solidFill>
                  <a:srgbClr val="7030A0"/>
                </a:solidFill>
              </a:rPr>
              <a:t>Катькало</a:t>
            </a:r>
            <a:r>
              <a:rPr lang="ru-RU" sz="1800" dirty="0" smtClean="0">
                <a:solidFill>
                  <a:srgbClr val="7030A0"/>
                </a:solidFill>
              </a:rPr>
              <a:t>, 2006, с. 11–12].»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0" y="0"/>
            <a:ext cx="10080625" cy="1224434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Системный менеджмент (5)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908720"/>
            <a:ext cx="9415462" cy="5256584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ru-RU" sz="2800" dirty="0" smtClean="0">
                <a:solidFill>
                  <a:srgbClr val="7030A0"/>
                </a:solidFill>
              </a:rPr>
              <a:t>Системный подход в менеджменте тем эффективнее, чем больше верифицированных знаний о системе и смежных системах.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</a:rPr>
              <a:t>Обратное утверждение – чем меньше знаний о системе и смежных системах, тем менее эффективен системный менеджмент.</a:t>
            </a: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smtClean="0">
                <a:solidFill>
                  <a:srgbClr val="7030A0"/>
                </a:solidFill>
              </a:rPr>
              <a:t>=</a:t>
            </a:r>
            <a:r>
              <a:rPr lang="en-US" sz="2800" dirty="0" smtClean="0">
                <a:solidFill>
                  <a:srgbClr val="7030A0"/>
                </a:solidFill>
              </a:rPr>
              <a:t>&gt; </a:t>
            </a:r>
            <a:r>
              <a:rPr lang="ru-RU" sz="2800" dirty="0" smtClean="0">
                <a:solidFill>
                  <a:srgbClr val="7030A0"/>
                </a:solidFill>
              </a:rPr>
              <a:t>Изучая </a:t>
            </a:r>
            <a:r>
              <a:rPr lang="ru-RU" sz="2800" b="1" dirty="0" smtClean="0">
                <a:solidFill>
                  <a:srgbClr val="7030A0"/>
                </a:solidFill>
              </a:rPr>
              <a:t>существующие системы</a:t>
            </a:r>
            <a:r>
              <a:rPr lang="ru-RU" sz="2800" dirty="0" smtClean="0">
                <a:solidFill>
                  <a:srgbClr val="7030A0"/>
                </a:solidFill>
              </a:rPr>
              <a:t> (бизнесы) мы можем повысить их эффективность.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(Под системой здесь понимается относительно автономная и устойчивая во времени и пространстве часть окружающего мира, обладающая одновременно свойствами внешней целостности и внутреннего многообразия)</a:t>
            </a:r>
            <a:endParaRPr lang="ru-RU" sz="1800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</a:rPr>
              <a:t>Идеалистическая  цель системного менеджмента – это построение </a:t>
            </a:r>
            <a:r>
              <a:rPr lang="ru-RU" sz="2800" b="1" dirty="0" smtClean="0">
                <a:solidFill>
                  <a:srgbClr val="7030A0"/>
                </a:solidFill>
              </a:rPr>
              <a:t>единой теории фирмы</a:t>
            </a:r>
            <a:endParaRPr lang="ru-RU" sz="1800" b="1" dirty="0" smtClean="0">
              <a:solidFill>
                <a:srgbClr val="7030A0"/>
              </a:solidFill>
            </a:endParaRPr>
          </a:p>
          <a:p>
            <a:pPr algn="ctr" eaLnBrk="1" hangingPunct="1">
              <a:buClr>
                <a:srgbClr val="800080"/>
              </a:buCl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endParaRPr lang="ru-RU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47700" y="260350"/>
            <a:ext cx="9072563" cy="1080418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1" dirty="0" smtClean="0">
                <a:solidFill>
                  <a:srgbClr val="800080"/>
                </a:solidFill>
              </a:rPr>
              <a:t>Теория. Системный и ситуационный менеджмент (противоречие)</a:t>
            </a:r>
            <a:endParaRPr lang="ru-RU" sz="3200" b="1" dirty="0" smtClean="0">
              <a:solidFill>
                <a:srgbClr val="80008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31800" y="1412776"/>
            <a:ext cx="9415462" cy="468052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800080"/>
              </a:buClr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7030A0"/>
                </a:solidFill>
              </a:rPr>
              <a:t>?? Как управлять системами?? 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Учитывая:</a:t>
            </a: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1. </a:t>
            </a:r>
            <a:r>
              <a:rPr lang="ru-RU" sz="2800" b="1" dirty="0" smtClean="0">
                <a:solidFill>
                  <a:srgbClr val="7030A0"/>
                </a:solidFill>
              </a:rPr>
              <a:t>отсутствие «единой теории фирмы» </a:t>
            </a:r>
            <a:endParaRPr lang="ru-RU" sz="2800" b="1" dirty="0" smtClean="0">
              <a:solidFill>
                <a:srgbClr val="7030A0"/>
              </a:solidFill>
            </a:endParaRPr>
          </a:p>
          <a:p>
            <a:pPr eaLnBrk="1" hangingPunct="1">
              <a:buClr>
                <a:srgbClr val="800080"/>
              </a:buCl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2. их критерии</a:t>
            </a:r>
          </a:p>
          <a:p>
            <a:pPr eaLnBrk="1" hangingPunct="1">
              <a:buClr>
                <a:srgbClr val="800080"/>
              </a:buClr>
              <a:buFontTx/>
              <a:buChar char="-"/>
            </a:pPr>
            <a:r>
              <a:rPr lang="ru-RU" sz="2800" b="1" dirty="0" smtClean="0">
                <a:solidFill>
                  <a:srgbClr val="7030A0"/>
                </a:solidFill>
              </a:rPr>
              <a:t>по устойчивости во времени и пространстве, </a:t>
            </a:r>
          </a:p>
          <a:p>
            <a:pPr eaLnBrk="1" hangingPunct="1">
              <a:buClr>
                <a:srgbClr val="800080"/>
              </a:buClr>
              <a:buFontTx/>
              <a:buChar char="-"/>
            </a:pPr>
            <a:r>
              <a:rPr lang="ru-RU" sz="2800" b="1" dirty="0" smtClean="0">
                <a:solidFill>
                  <a:srgbClr val="7030A0"/>
                </a:solidFill>
              </a:rPr>
              <a:t>по  неопределенности с их внутренней целостностью.</a:t>
            </a:r>
          </a:p>
          <a:p>
            <a:pPr eaLnBrk="1" hangingPunct="1">
              <a:buClr>
                <a:srgbClr val="800080"/>
              </a:buClr>
              <a:buNone/>
            </a:pPr>
            <a:endParaRPr lang="ru-RU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13487</TotalTime>
  <Words>1871</Words>
  <Application>Microsoft Office PowerPoint</Application>
  <PresentationFormat>Произвольный</PresentationFormat>
  <Paragraphs>309</Paragraphs>
  <Slides>32</Slides>
  <Notes>32</Notes>
  <HiddenSlides>6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Verdana</vt:lpstr>
      <vt:lpstr>Wingdings</vt:lpstr>
      <vt:lpstr>Symbol</vt:lpstr>
      <vt:lpstr>Tahoma</vt:lpstr>
      <vt:lpstr>Times New Roman</vt:lpstr>
      <vt:lpstr>Оформление по умолчанию</vt:lpstr>
      <vt:lpstr>Специальное оформление</vt:lpstr>
      <vt:lpstr>Слайд 1</vt:lpstr>
      <vt:lpstr>Слайд 2</vt:lpstr>
      <vt:lpstr>Процесс управления</vt:lpstr>
      <vt:lpstr>Теория. Системный менеджмент (1)</vt:lpstr>
      <vt:lpstr>Теория. Системный менеджмент (2)</vt:lpstr>
      <vt:lpstr>Теория. Системный менеджмент (3)</vt:lpstr>
      <vt:lpstr>Теория. Системный менеджмент (4)</vt:lpstr>
      <vt:lpstr>Теория. Системный менеджмент (5)</vt:lpstr>
      <vt:lpstr>Теория. Системный и ситуационный менеджмент (противоречие)</vt:lpstr>
      <vt:lpstr>Теория. Ситуационный менеджмент</vt:lpstr>
      <vt:lpstr>Теория. Ситуационный менеджмент</vt:lpstr>
      <vt:lpstr>Теория. Ситуационный менеджмент</vt:lpstr>
      <vt:lpstr>Теория. Ситуационный менеджмент</vt:lpstr>
      <vt:lpstr>Практика. Менеджмент</vt:lpstr>
      <vt:lpstr>Идеальная практика в ситуационном менеджменте</vt:lpstr>
      <vt:lpstr>Практика. Ситуационный менеджмент</vt:lpstr>
      <vt:lpstr>Практика. Ситуационный менеджмент и планирование инновационных процессов</vt:lpstr>
      <vt:lpstr>Практика. Ситуационный менеджмент и планирование инновационных процессов</vt:lpstr>
      <vt:lpstr>Практика. Ситуационное планирование</vt:lpstr>
      <vt:lpstr>Практика. Ситуационное планирование</vt:lpstr>
      <vt:lpstr>«Белые пятна» ситуационного планирования в инновационных проектах</vt:lpstr>
      <vt:lpstr>Слайд 22</vt:lpstr>
      <vt:lpstr>Четыре стадии развития компании</vt:lpstr>
      <vt:lpstr>«Благоприятная возможность на рынке» Opportunity</vt:lpstr>
      <vt:lpstr>Капитализация Шаг за шагом  Развивая технологию и продукт</vt:lpstr>
      <vt:lpstr>Капитализация Шаг за шагом  Завоевание рынка</vt:lpstr>
      <vt:lpstr>Капитализация Шаг за шагом  Создание команды</vt:lpstr>
      <vt:lpstr>Стадия I. “Pure entrepreneurship”</vt:lpstr>
      <vt:lpstr>Стадия II. “Strategic Focus”</vt:lpstr>
      <vt:lpstr>Стадия III. “Systems Building”</vt:lpstr>
      <vt:lpstr>Стадия IV. “Corporate Management”</vt:lpstr>
      <vt:lpstr>Chesbroughs Business Model Hierarchy and Typology</vt:lpstr>
    </vt:vector>
  </TitlesOfParts>
  <Company>MSU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velikhanova</dc:creator>
  <cp:lastModifiedBy>MSU</cp:lastModifiedBy>
  <cp:revision>402</cp:revision>
  <dcterms:created xsi:type="dcterms:W3CDTF">2005-11-11T09:03:49Z</dcterms:created>
  <dcterms:modified xsi:type="dcterms:W3CDTF">2014-11-26T13:46:52Z</dcterms:modified>
</cp:coreProperties>
</file>