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356" r:id="rId2"/>
    <p:sldId id="419" r:id="rId3"/>
    <p:sldId id="420" r:id="rId4"/>
    <p:sldId id="421" r:id="rId5"/>
    <p:sldId id="422" r:id="rId6"/>
    <p:sldId id="409" r:id="rId7"/>
    <p:sldId id="372" r:id="rId8"/>
    <p:sldId id="410" r:id="rId9"/>
    <p:sldId id="425" r:id="rId10"/>
    <p:sldId id="412" r:id="rId11"/>
    <p:sldId id="413" r:id="rId12"/>
    <p:sldId id="423" r:id="rId13"/>
    <p:sldId id="408" r:id="rId14"/>
    <p:sldId id="362" r:id="rId15"/>
    <p:sldId id="387" r:id="rId16"/>
  </p:sldIdLst>
  <p:sldSz cx="9144000" cy="6858000" type="screen4x3"/>
  <p:notesSz cx="7102475" cy="102346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77" autoAdjust="0"/>
    <p:restoredTop sz="94660"/>
  </p:normalViewPr>
  <p:slideViewPr>
    <p:cSldViewPr>
      <p:cViewPr>
        <p:scale>
          <a:sx n="70" d="100"/>
          <a:sy n="70" d="100"/>
        </p:scale>
        <p:origin x="-1164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r">
              <a:defRPr sz="1300"/>
            </a:lvl1pPr>
          </a:lstStyle>
          <a:p>
            <a:fld id="{DC2AD1FC-2A38-403E-8522-9A2EADF7B47A}" type="datetimeFigureOut">
              <a:rPr lang="ru-RU" smtClean="0"/>
              <a:pPr/>
              <a:t>24.06.2021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66" tIns="49533" rIns="99066" bIns="4953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10248" y="4861441"/>
            <a:ext cx="5681980" cy="4605576"/>
          </a:xfrm>
          <a:prstGeom prst="rect">
            <a:avLst/>
          </a:prstGeom>
        </p:spPr>
        <p:txBody>
          <a:bodyPr vert="horz" lIns="99066" tIns="49533" rIns="99066" bIns="49533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023092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r">
              <a:defRPr sz="1300"/>
            </a:lvl1pPr>
          </a:lstStyle>
          <a:p>
            <a:fld id="{DE2F524A-E109-410E-9F6A-BDCCA71DCE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56090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24.06.2021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24.06.2021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24.06.2021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24.06.2021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1500174"/>
            <a:ext cx="8352928" cy="2214578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4000" b="1" dirty="0" smtClean="0">
                <a:solidFill>
                  <a:schemeClr val="tx2"/>
                </a:solidFill>
              </a:rPr>
              <a:t>Перспективы развития туризма и </a:t>
            </a:r>
            <a:r>
              <a:rPr lang="ru-RU" sz="4000" b="1" dirty="0" err="1" smtClean="0">
                <a:solidFill>
                  <a:schemeClr val="tx2"/>
                </a:solidFill>
              </a:rPr>
              <a:t>креативной</a:t>
            </a:r>
            <a:r>
              <a:rPr lang="ru-RU" sz="4000" b="1" dirty="0" smtClean="0">
                <a:solidFill>
                  <a:schemeClr val="tx2"/>
                </a:solidFill>
              </a:rPr>
              <a:t> экономики </a:t>
            </a:r>
            <a:r>
              <a:rPr lang="ru-RU" sz="4000" b="1" smtClean="0">
                <a:solidFill>
                  <a:schemeClr val="tx2"/>
                </a:solidFill>
              </a:rPr>
              <a:t>в России </a:t>
            </a:r>
            <a:r>
              <a:rPr lang="ru-RU" sz="4000" dirty="0"/>
              <a:t/>
            </a:r>
            <a:br>
              <a:rPr lang="ru-RU" sz="4000" dirty="0"/>
            </a:br>
            <a:r>
              <a:rPr lang="ru-RU" sz="4000" b="1" dirty="0">
                <a:latin typeface="PT Sans"/>
                <a:ea typeface="PT Sans" panose="020B0503020203020204" pitchFamily="34" charset="-52"/>
              </a:rPr>
              <a:t/>
            </a:r>
            <a:br>
              <a:rPr lang="ru-RU" sz="4000" b="1" dirty="0">
                <a:latin typeface="PT Sans"/>
                <a:ea typeface="PT Sans" panose="020B0503020203020204" pitchFamily="34" charset="-52"/>
              </a:rPr>
            </a:br>
            <a:r>
              <a:rPr lang="ru-RU" dirty="0">
                <a:latin typeface="PT Sans" panose="020B0503020203020204" pitchFamily="34" charset="-52"/>
                <a:ea typeface="PT Sans" panose="020B0503020203020204" pitchFamily="34" charset="-52"/>
              </a:rPr>
              <a:t/>
            </a:r>
            <a:br>
              <a:rPr lang="ru-RU" dirty="0">
                <a:latin typeface="PT Sans" panose="020B0503020203020204" pitchFamily="34" charset="-52"/>
                <a:ea typeface="PT Sans" panose="020B0503020203020204" pitchFamily="34" charset="-52"/>
              </a:rPr>
            </a:br>
            <a:endParaRPr lang="ru-RU" sz="2700" dirty="0">
              <a:latin typeface="PT Sans" panose="020B0503020203020204" pitchFamily="34" charset="-52"/>
              <a:ea typeface="PT Sans" panose="020B0503020203020204" pitchFamily="34" charset="-5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43372" y="6021288"/>
            <a:ext cx="46050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2"/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профессор </a:t>
            </a:r>
            <a:r>
              <a:rPr lang="ru-RU" sz="2400" dirty="0">
                <a:solidFill>
                  <a:schemeClr val="tx2"/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Егоров Е.В.</a:t>
            </a:r>
            <a:endParaRPr lang="en-US" sz="2400" dirty="0">
              <a:solidFill>
                <a:schemeClr val="tx2"/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02393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71546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latin typeface="PT Sans" panose="020B0503020203020204" pitchFamily="34" charset="-52"/>
                <a:ea typeface="PT Sans" panose="020B0503020203020204" pitchFamily="34" charset="-52"/>
              </a:rPr>
              <a:t/>
            </a:r>
            <a:br>
              <a:rPr lang="ru-RU" sz="3200" b="1" dirty="0" smtClean="0">
                <a:latin typeface="PT Sans" panose="020B0503020203020204" pitchFamily="34" charset="-52"/>
                <a:ea typeface="PT Sans" panose="020B0503020203020204" pitchFamily="34" charset="-52"/>
              </a:rPr>
            </a:br>
            <a:r>
              <a:rPr lang="ru-RU" sz="3200" b="1" dirty="0" err="1" smtClean="0">
                <a:latin typeface="PT Sans" panose="020B0503020203020204" pitchFamily="34" charset="-52"/>
                <a:ea typeface="PT Sans" panose="020B0503020203020204" pitchFamily="34" charset="-52"/>
              </a:rPr>
              <a:t>Креативная</a:t>
            </a:r>
            <a:r>
              <a:rPr lang="ru-RU" sz="3200" b="1" dirty="0" smtClean="0">
                <a:latin typeface="PT Sans" panose="020B0503020203020204" pitchFamily="34" charset="-52"/>
                <a:ea typeface="PT Sans" panose="020B0503020203020204" pitchFamily="34" charset="-52"/>
              </a:rPr>
              <a:t> экономика в РФ, городах и регионах</a:t>
            </a:r>
            <a:br>
              <a:rPr lang="ru-RU" sz="3200" b="1" dirty="0" smtClean="0">
                <a:latin typeface="PT Sans" panose="020B0503020203020204" pitchFamily="34" charset="-52"/>
                <a:ea typeface="PT Sans" panose="020B0503020203020204" pitchFamily="34" charset="-52"/>
              </a:rPr>
            </a:b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42984"/>
            <a:ext cx="9036496" cy="571501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400" dirty="0" smtClean="0"/>
              <a:t>      Лидерами в развитии </a:t>
            </a:r>
            <a:r>
              <a:rPr lang="ru-RU" sz="2400" dirty="0" err="1" smtClean="0"/>
              <a:t>креативных</a:t>
            </a:r>
            <a:r>
              <a:rPr lang="ru-RU" sz="2400" dirty="0" smtClean="0"/>
              <a:t> индустрий в РФ сегодня  являются </a:t>
            </a:r>
            <a:r>
              <a:rPr lang="ru-RU" sz="2400" b="1" dirty="0" smtClean="0">
                <a:solidFill>
                  <a:schemeClr val="tx2"/>
                </a:solidFill>
              </a:rPr>
              <a:t>столичные города нашей страны</a:t>
            </a:r>
            <a:r>
              <a:rPr lang="ru-RU" sz="2400" dirty="0" smtClean="0"/>
              <a:t>. </a:t>
            </a:r>
          </a:p>
          <a:p>
            <a:pPr algn="just">
              <a:buNone/>
            </a:pPr>
            <a:r>
              <a:rPr lang="ru-RU" sz="2400" dirty="0" smtClean="0"/>
              <a:t>     При доле </a:t>
            </a:r>
            <a:r>
              <a:rPr lang="ru-RU" sz="2400" dirty="0" err="1" smtClean="0"/>
              <a:t>креативных</a:t>
            </a:r>
            <a:r>
              <a:rPr lang="ru-RU" sz="2400" dirty="0" smtClean="0"/>
              <a:t> индустрий в производстве ВВП в РФ – 0,5% и в общей занятости - около 4% (АЦП),</a:t>
            </a:r>
          </a:p>
          <a:p>
            <a:pPr algn="just">
              <a:buNone/>
            </a:pPr>
            <a:r>
              <a:rPr lang="ru-RU" sz="2400" dirty="0" smtClean="0"/>
              <a:t>     На долю творческих индустрий приходится в  Москве — 9,5% ВРП и 17% рабочих мест, в Санкт Петербурге  — около 7% ВРП и 10% рабочих мест.</a:t>
            </a:r>
            <a:r>
              <a:rPr lang="ru-RU" sz="2400" i="1" dirty="0" smtClean="0"/>
              <a:t> </a:t>
            </a:r>
            <a:r>
              <a:rPr lang="ru-RU" sz="2400" dirty="0" smtClean="0"/>
              <a:t> </a:t>
            </a:r>
          </a:p>
          <a:p>
            <a:pPr algn="just">
              <a:buNone/>
            </a:pPr>
            <a:r>
              <a:rPr lang="ru-RU" sz="2400" dirty="0" smtClean="0"/>
              <a:t>     Данный сектор  также развивается в гг. Тольятти, Екатеринбурге и ряде регионов — Карелии, Московской, Архангельской и Рязанской областях. </a:t>
            </a:r>
          </a:p>
          <a:p>
            <a:pPr algn="just">
              <a:buNone/>
            </a:pPr>
            <a:r>
              <a:rPr lang="ru-RU" sz="2400" dirty="0" smtClean="0"/>
              <a:t>     Москва, по данным международных рейтингов, входит в  ТОП-10  </a:t>
            </a:r>
            <a:r>
              <a:rPr lang="ru-RU" sz="2400" dirty="0" err="1" smtClean="0"/>
              <a:t>креативных</a:t>
            </a:r>
            <a:r>
              <a:rPr lang="ru-RU" sz="2400" dirty="0" smtClean="0"/>
              <a:t>  мегаполисов мира.   </a:t>
            </a:r>
          </a:p>
          <a:p>
            <a:pPr algn="just">
              <a:buNone/>
            </a:pPr>
            <a:endParaRPr lang="ru-RU" sz="2400" dirty="0" smtClean="0"/>
          </a:p>
          <a:p>
            <a:pPr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8305398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71546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latin typeface="PT Sans" panose="020B0503020203020204" pitchFamily="34" charset="-52"/>
                <a:ea typeface="PT Sans" panose="020B0503020203020204" pitchFamily="34" charset="-52"/>
              </a:rPr>
              <a:t/>
            </a:r>
            <a:br>
              <a:rPr lang="ru-RU" sz="3200" b="1" dirty="0" smtClean="0">
                <a:latin typeface="PT Sans" panose="020B0503020203020204" pitchFamily="34" charset="-52"/>
                <a:ea typeface="PT Sans" panose="020B0503020203020204" pitchFamily="34" charset="-52"/>
              </a:rPr>
            </a:br>
            <a:r>
              <a:rPr lang="ru-RU" sz="3200" b="1" dirty="0" err="1" smtClean="0">
                <a:latin typeface="PT Sans" panose="020B0503020203020204" pitchFamily="34" charset="-52"/>
                <a:ea typeface="PT Sans" panose="020B0503020203020204" pitchFamily="34" charset="-52"/>
              </a:rPr>
              <a:t>Креативные</a:t>
            </a:r>
            <a:r>
              <a:rPr lang="ru-RU" sz="3200" b="1" dirty="0" smtClean="0">
                <a:latin typeface="PT Sans" panose="020B0503020203020204" pitchFamily="34" charset="-52"/>
                <a:ea typeface="PT Sans" panose="020B0503020203020204" pitchFamily="34" charset="-52"/>
              </a:rPr>
              <a:t> кластеры и города – «магниты» для привлечения туристов </a:t>
            </a:r>
            <a:br>
              <a:rPr lang="ru-RU" sz="3200" b="1" dirty="0" smtClean="0">
                <a:latin typeface="PT Sans" panose="020B0503020203020204" pitchFamily="34" charset="-52"/>
                <a:ea typeface="PT Sans" panose="020B0503020203020204" pitchFamily="34" charset="-52"/>
              </a:rPr>
            </a:b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42984"/>
            <a:ext cx="9036496" cy="5715016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Ø"/>
            </a:pPr>
            <a:endParaRPr lang="ru-RU" sz="2400" dirty="0" smtClean="0"/>
          </a:p>
          <a:p>
            <a:pPr algn="just">
              <a:buNone/>
            </a:pPr>
            <a:r>
              <a:rPr lang="ru-RU" sz="2800" dirty="0" smtClean="0"/>
              <a:t>    Их опыт необходимо распространять на развитие </a:t>
            </a:r>
            <a:r>
              <a:rPr lang="ru-RU" sz="2800" dirty="0" err="1" smtClean="0"/>
              <a:t>креативных</a:t>
            </a:r>
            <a:r>
              <a:rPr lang="ru-RU" sz="2800" dirty="0" smtClean="0"/>
              <a:t> кластеров в других крупных городах РФ, в депрессивных городах, в малых исторических городах страны путем их преобразования в </a:t>
            </a:r>
            <a:r>
              <a:rPr lang="ru-RU" sz="2800" dirty="0" err="1" smtClean="0"/>
              <a:t>креативные</a:t>
            </a:r>
            <a:r>
              <a:rPr lang="ru-RU" sz="2800" dirty="0" smtClean="0"/>
              <a:t> города на основе комплексного развития творческих ремесел, живописи, музыкальных коллективов, клубов исторической реконструкции, музеев и фестивалей с реставрацией и использованием объектов исторического, природного и культурного наследия в качестве «магнитов» для привлечения российских и иностранных туристов. </a:t>
            </a:r>
          </a:p>
          <a:p>
            <a:pPr algn="just">
              <a:buNone/>
            </a:pPr>
            <a:r>
              <a:rPr lang="ru-RU" sz="2800" dirty="0" smtClean="0"/>
              <a:t> </a:t>
            </a:r>
          </a:p>
          <a:p>
            <a:pPr algn="just">
              <a:buNone/>
            </a:pPr>
            <a:r>
              <a:rPr lang="ru-RU" sz="2400" dirty="0" smtClean="0"/>
              <a:t>  </a:t>
            </a:r>
          </a:p>
          <a:p>
            <a:pPr algn="just">
              <a:buNone/>
            </a:pPr>
            <a:endParaRPr lang="ru-RU" sz="2400" dirty="0" smtClean="0"/>
          </a:p>
          <a:p>
            <a:pPr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8305398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71546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latin typeface="PT Sans" panose="020B0503020203020204" pitchFamily="34" charset="-52"/>
                <a:ea typeface="PT Sans" panose="020B0503020203020204" pitchFamily="34" charset="-52"/>
              </a:rPr>
              <a:t/>
            </a:r>
            <a:br>
              <a:rPr lang="ru-RU" sz="3200" b="1" dirty="0" smtClean="0">
                <a:latin typeface="PT Sans" panose="020B0503020203020204" pitchFamily="34" charset="-52"/>
                <a:ea typeface="PT Sans" panose="020B0503020203020204" pitchFamily="34" charset="-52"/>
              </a:rPr>
            </a:br>
            <a:r>
              <a:rPr lang="ru-RU" sz="3200" b="1" dirty="0" smtClean="0">
                <a:latin typeface="PT Sans" panose="020B0503020203020204" pitchFamily="34" charset="-52"/>
                <a:ea typeface="PT Sans" panose="020B0503020203020204" pitchFamily="34" charset="-52"/>
              </a:rPr>
              <a:t>Координация развития туризма и </a:t>
            </a:r>
            <a:r>
              <a:rPr lang="ru-RU" sz="3200" b="1" dirty="0" err="1" smtClean="0">
                <a:latin typeface="PT Sans" panose="020B0503020203020204" pitchFamily="34" charset="-52"/>
                <a:ea typeface="PT Sans" panose="020B0503020203020204" pitchFamily="34" charset="-52"/>
              </a:rPr>
              <a:t>креативной</a:t>
            </a:r>
            <a:r>
              <a:rPr lang="ru-RU" sz="3200" b="1" dirty="0" smtClean="0">
                <a:latin typeface="PT Sans" panose="020B0503020203020204" pitchFamily="34" charset="-52"/>
                <a:ea typeface="PT Sans" panose="020B0503020203020204" pitchFamily="34" charset="-52"/>
              </a:rPr>
              <a:t> экономики на основе программного подхода </a:t>
            </a:r>
            <a:br>
              <a:rPr lang="ru-RU" sz="3200" b="1" dirty="0" smtClean="0">
                <a:latin typeface="PT Sans" panose="020B0503020203020204" pitchFamily="34" charset="-52"/>
                <a:ea typeface="PT Sans" panose="020B0503020203020204" pitchFamily="34" charset="-52"/>
              </a:rPr>
            </a:b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42984"/>
            <a:ext cx="9036496" cy="5715016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itchFamily="2" charset="2"/>
              <a:buChar char="Ø"/>
            </a:pPr>
            <a:endParaRPr lang="ru-RU" sz="2400" dirty="0" smtClean="0"/>
          </a:p>
          <a:p>
            <a:pPr algn="just"/>
            <a:r>
              <a:rPr lang="ru-RU" sz="2800" dirty="0" smtClean="0"/>
              <a:t>Важное значение имеет </a:t>
            </a:r>
            <a:r>
              <a:rPr lang="ru-RU" sz="2800" b="1" dirty="0" smtClean="0">
                <a:solidFill>
                  <a:schemeClr val="tx2"/>
                </a:solidFill>
              </a:rPr>
              <a:t>координация развития  туризма и </a:t>
            </a:r>
            <a:r>
              <a:rPr lang="ru-RU" sz="2800" b="1" dirty="0" err="1" smtClean="0">
                <a:solidFill>
                  <a:schemeClr val="tx2"/>
                </a:solidFill>
              </a:rPr>
              <a:t>креативной</a:t>
            </a:r>
            <a:r>
              <a:rPr lang="ru-RU" sz="2800" b="1" dirty="0" smtClean="0">
                <a:solidFill>
                  <a:schemeClr val="tx2"/>
                </a:solidFill>
              </a:rPr>
              <a:t> экономики</a:t>
            </a:r>
            <a:r>
              <a:rPr lang="ru-RU" sz="2800" dirty="0" smtClean="0"/>
              <a:t> в регионах   России.   </a:t>
            </a:r>
          </a:p>
          <a:p>
            <a:pPr algn="just"/>
            <a:r>
              <a:rPr lang="ru-RU" sz="2800" dirty="0" smtClean="0"/>
              <a:t>Одним   из   ее   примеров    является    </a:t>
            </a:r>
            <a:r>
              <a:rPr lang="ru-RU" sz="2800" b="1" dirty="0" smtClean="0">
                <a:solidFill>
                  <a:schemeClr val="tx2"/>
                </a:solidFill>
              </a:rPr>
              <a:t>государственная    программа  «Развитие </a:t>
            </a:r>
            <a:r>
              <a:rPr lang="ru-RU" sz="2800" b="1" dirty="0" err="1" smtClean="0">
                <a:solidFill>
                  <a:schemeClr val="tx2"/>
                </a:solidFill>
              </a:rPr>
              <a:t>креативной</a:t>
            </a:r>
            <a:r>
              <a:rPr lang="ru-RU" sz="2800" b="1" dirty="0" smtClean="0">
                <a:solidFill>
                  <a:schemeClr val="tx2"/>
                </a:solidFill>
              </a:rPr>
              <a:t> экономики и туризма в Республике Саха (Якутия) на 2018 – 2022 годы», </a:t>
            </a:r>
            <a:r>
              <a:rPr lang="ru-RU" sz="2800" dirty="0" smtClean="0"/>
              <a:t>реализуемая в настоящее время. </a:t>
            </a:r>
          </a:p>
          <a:p>
            <a:pPr algn="just"/>
            <a:r>
              <a:rPr lang="ru-RU" sz="2800" dirty="0" smtClean="0"/>
              <a:t>Она включает 4 подпрограммы, 2 из них направлены на развитие творческих индустрий и 2 на развитие внутреннего и въездного туризма, а также индустрии гостеприимства. </a:t>
            </a:r>
          </a:p>
          <a:p>
            <a:pPr algn="just"/>
            <a:r>
              <a:rPr lang="ru-RU" sz="2800" dirty="0" smtClean="0"/>
              <a:t>Данный опыт также требует распространения  в других регионах РФ в силу своего синергетического эффекта.</a:t>
            </a:r>
          </a:p>
          <a:p>
            <a:pPr algn="just">
              <a:buNone/>
            </a:pPr>
            <a:endParaRPr lang="ru-RU" sz="2400" dirty="0" smtClean="0"/>
          </a:p>
          <a:p>
            <a:pPr algn="just">
              <a:buNone/>
            </a:pPr>
            <a:r>
              <a:rPr lang="ru-RU" sz="2400" dirty="0" smtClean="0"/>
              <a:t>  </a:t>
            </a:r>
          </a:p>
          <a:p>
            <a:pPr algn="just">
              <a:buNone/>
            </a:pPr>
            <a:endParaRPr lang="ru-RU" sz="2400" dirty="0" smtClean="0"/>
          </a:p>
          <a:p>
            <a:pPr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8305398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71546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ru-RU" sz="3200" b="1" dirty="0" smtClean="0"/>
              <a:t>2021 год объявлен ООН Международным годом </a:t>
            </a:r>
            <a:r>
              <a:rPr lang="ru-RU" sz="3200" b="1" dirty="0" err="1" smtClean="0"/>
              <a:t>креативной</a:t>
            </a:r>
            <a:r>
              <a:rPr lang="ru-RU" sz="3200" b="1" dirty="0" smtClean="0"/>
              <a:t> экономики</a:t>
            </a:r>
            <a:endParaRPr lang="ru-RU" sz="32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500726"/>
          </a:xfrm>
        </p:spPr>
        <p:txBody>
          <a:bodyPr>
            <a:normAutofit/>
          </a:bodyPr>
          <a:lstStyle/>
          <a:p>
            <a:pPr algn="just"/>
            <a:r>
              <a:rPr lang="ru-RU" sz="2400" b="1" dirty="0" smtClean="0">
                <a:solidFill>
                  <a:srgbClr val="FF0000"/>
                </a:solidFill>
              </a:rPr>
              <a:t>Резолюция по провозглашению 2021 года Международным годом </a:t>
            </a:r>
            <a:r>
              <a:rPr lang="ru-RU" sz="2400" b="1" dirty="0" err="1" smtClean="0">
                <a:solidFill>
                  <a:srgbClr val="FF0000"/>
                </a:solidFill>
              </a:rPr>
              <a:t>креативной</a:t>
            </a:r>
            <a:r>
              <a:rPr lang="ru-RU" sz="2400" b="1" dirty="0" smtClean="0">
                <a:solidFill>
                  <a:srgbClr val="FF0000"/>
                </a:solidFill>
              </a:rPr>
              <a:t> экономики в целях устойчивого развития утверждена Генеральной Ассамблеей ООН на заседании 19 декабря 2019 г.</a:t>
            </a:r>
            <a:endParaRPr lang="ru-RU" sz="2400" dirty="0" smtClean="0">
              <a:solidFill>
                <a:srgbClr val="FF0000"/>
              </a:solidFill>
            </a:endParaRPr>
          </a:p>
          <a:p>
            <a:pPr algn="just"/>
            <a:r>
              <a:rPr lang="ru-RU" sz="2400" dirty="0" smtClean="0"/>
              <a:t>Документ призывает международное сообщество поддерживать усилия развивающихся стран для участия в </a:t>
            </a:r>
            <a:r>
              <a:rPr lang="ru-RU" sz="2400" dirty="0" err="1" smtClean="0"/>
              <a:t>креативных</a:t>
            </a:r>
            <a:r>
              <a:rPr lang="ru-RU" sz="2400" dirty="0" smtClean="0"/>
              <a:t> сферах и получения выгод от них, развивать </a:t>
            </a:r>
            <a:r>
              <a:rPr lang="ru-RU" sz="2400" dirty="0" err="1" smtClean="0"/>
              <a:t>креативную</a:t>
            </a:r>
            <a:r>
              <a:rPr lang="ru-RU" sz="2400" dirty="0" smtClean="0"/>
              <a:t> индустрию путем выполнения мер по защите прав на интеллектуальную собственность.</a:t>
            </a:r>
          </a:p>
          <a:p>
            <a:pPr algn="just"/>
            <a:r>
              <a:rPr lang="ru-RU" sz="2400" dirty="0" smtClean="0"/>
              <a:t>В резолюции признана важная роль </a:t>
            </a:r>
            <a:r>
              <a:rPr lang="ru-RU" sz="2400" dirty="0" err="1" smtClean="0"/>
              <a:t>креативной</a:t>
            </a:r>
            <a:r>
              <a:rPr lang="ru-RU" sz="2400" dirty="0" smtClean="0"/>
              <a:t> экономики в создании рабочих мест; содействии </a:t>
            </a:r>
            <a:r>
              <a:rPr lang="ru-RU" sz="2400" dirty="0" err="1" smtClean="0"/>
              <a:t>стартапам</a:t>
            </a:r>
            <a:r>
              <a:rPr lang="ru-RU" sz="2400" dirty="0" smtClean="0"/>
              <a:t>, микро-, малым и средним предприятиям; в повышении работоспособности трудящихся, ликвидации  бедности.</a:t>
            </a:r>
          </a:p>
          <a:p>
            <a:pPr algn="just">
              <a:buNone/>
            </a:pPr>
            <a:endParaRPr lang="ru-RU" sz="2400" dirty="0" smtClean="0">
              <a:solidFill>
                <a:srgbClr val="FF0000"/>
              </a:solidFill>
            </a:endParaRPr>
          </a:p>
          <a:p>
            <a:pPr algn="just"/>
            <a:endParaRPr lang="ru-RU" sz="2400" dirty="0" smtClean="0"/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xmlns="" val="8305398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5992"/>
            <a:ext cx="8229600" cy="1791080"/>
          </a:xfrm>
          <a:solidFill>
            <a:srgbClr val="FFFF00"/>
          </a:solidFill>
        </p:spPr>
        <p:txBody>
          <a:bodyPr/>
          <a:lstStyle/>
          <a:p>
            <a:r>
              <a:rPr lang="ru-RU" b="1" dirty="0">
                <a:solidFill>
                  <a:schemeClr val="tx2"/>
                </a:solidFill>
              </a:rPr>
              <a:t>Благодарю за внимание !</a:t>
            </a:r>
          </a:p>
        </p:txBody>
      </p:sp>
    </p:spTree>
    <p:extLst>
      <p:ext uri="{BB962C8B-B14F-4D97-AF65-F5344CB8AC3E}">
        <p14:creationId xmlns:p14="http://schemas.microsoft.com/office/powerpoint/2010/main" xmlns="" val="41229410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Таблица 1. Международное исследование  </a:t>
            </a:r>
            <a:r>
              <a:rPr lang="ru-RU" sz="3200" b="1" dirty="0" err="1" smtClean="0"/>
              <a:t>креативного</a:t>
            </a:r>
            <a:r>
              <a:rPr lang="ru-RU" sz="3200" b="1" dirty="0" smtClean="0"/>
              <a:t> развития крупных городов</a:t>
            </a:r>
            <a:endParaRPr lang="ru-RU" sz="3200" b="1" dirty="0"/>
          </a:p>
        </p:txBody>
      </p:sp>
      <p:pic>
        <p:nvPicPr>
          <p:cNvPr id="4813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2361" y="1143000"/>
            <a:ext cx="7891327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830539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142984"/>
            <a:ext cx="9144000" cy="5715016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b="1" dirty="0" smtClean="0">
                <a:solidFill>
                  <a:schemeClr val="tx2"/>
                </a:solidFill>
              </a:rPr>
              <a:t>29 апреля 2021г. состоялась его презентация:</a:t>
            </a:r>
            <a:r>
              <a:rPr lang="ru-RU" sz="2200" dirty="0" smtClean="0"/>
              <a:t>  </a:t>
            </a:r>
            <a:r>
              <a:rPr lang="ru-RU" sz="2200" b="1" dirty="0" smtClean="0">
                <a:solidFill>
                  <a:schemeClr val="tx2"/>
                </a:solidFill>
              </a:rPr>
              <a:t>Вице-премьер Дм. </a:t>
            </a:r>
            <a:r>
              <a:rPr lang="ru-RU" sz="2200" b="1" dirty="0" err="1" smtClean="0">
                <a:solidFill>
                  <a:schemeClr val="tx2"/>
                </a:solidFill>
              </a:rPr>
              <a:t>Чернышенко</a:t>
            </a:r>
            <a:r>
              <a:rPr lang="ru-RU" sz="2200" b="1" dirty="0" smtClean="0">
                <a:solidFill>
                  <a:schemeClr val="tx2"/>
                </a:solidFill>
              </a:rPr>
              <a:t> </a:t>
            </a:r>
            <a:r>
              <a:rPr lang="ru-RU" sz="2200" b="1" dirty="0" smtClean="0"/>
              <a:t>- </a:t>
            </a:r>
            <a:r>
              <a:rPr lang="ru-RU" sz="2200" dirty="0" smtClean="0"/>
              <a:t>проект направлен на </a:t>
            </a:r>
            <a:r>
              <a:rPr lang="ru-RU" sz="2200" b="1" dirty="0" smtClean="0">
                <a:solidFill>
                  <a:schemeClr val="tx2"/>
                </a:solidFill>
              </a:rPr>
              <a:t>комплексное</a:t>
            </a:r>
            <a:r>
              <a:rPr lang="ru-RU" sz="2200" dirty="0" smtClean="0"/>
              <a:t> развитие туристской отрасли страны</a:t>
            </a:r>
            <a:r>
              <a:rPr lang="ru-RU" sz="2000" dirty="0" smtClean="0"/>
              <a:t>.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b="1" dirty="0" smtClean="0">
                <a:solidFill>
                  <a:schemeClr val="tx2"/>
                </a:solidFill>
              </a:rPr>
              <a:t>До 2030 года </a:t>
            </a:r>
            <a:r>
              <a:rPr lang="ru-RU" sz="2200" dirty="0" smtClean="0"/>
              <a:t>планируется увеличить </a:t>
            </a:r>
            <a:r>
              <a:rPr lang="ru-RU" sz="2200" dirty="0" err="1" smtClean="0"/>
              <a:t>турпоток</a:t>
            </a:r>
            <a:r>
              <a:rPr lang="ru-RU" sz="2200" dirty="0" smtClean="0"/>
              <a:t> с 65 до 140 млн. поездок по стране в год, в 2 раза увеличить количество рабочих мест в отрасли – до 4,7 млн. и экспорт туристических услуг – до 22,5 млрд.  долларов.</a:t>
            </a:r>
            <a:br>
              <a:rPr lang="ru-RU" sz="2200" dirty="0" smtClean="0"/>
            </a:br>
            <a:r>
              <a:rPr lang="ru-RU" sz="2200" dirty="0" smtClean="0"/>
              <a:t>На реализацию нацпроекта до 2030 года из федерального бюджета планируется направить 529 млрд. рублей, </a:t>
            </a:r>
            <a:r>
              <a:rPr lang="ru-RU" sz="2200" dirty="0" smtClean="0"/>
              <a:t>из </a:t>
            </a:r>
            <a:r>
              <a:rPr lang="ru-RU" sz="2200" dirty="0" smtClean="0"/>
              <a:t>региональных  бюджетов </a:t>
            </a:r>
            <a:r>
              <a:rPr lang="ru-RU" sz="2200" dirty="0" smtClean="0"/>
              <a:t>- </a:t>
            </a:r>
            <a:r>
              <a:rPr lang="ru-RU" sz="2200" dirty="0" smtClean="0"/>
              <a:t>72 </a:t>
            </a:r>
            <a:r>
              <a:rPr lang="ru-RU" sz="2200" dirty="0" smtClean="0"/>
              <a:t>млрд. руб. и </a:t>
            </a:r>
            <a:r>
              <a:rPr lang="ru-RU" sz="2200" dirty="0" smtClean="0"/>
              <a:t>привлечь частные инвестиции на строительство инфраструктуры.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b="1" dirty="0" smtClean="0">
                <a:solidFill>
                  <a:schemeClr val="tx2"/>
                </a:solidFill>
              </a:rPr>
              <a:t>Главная цель </a:t>
            </a:r>
            <a:r>
              <a:rPr lang="ru-RU" sz="2200" dirty="0" smtClean="0"/>
              <a:t>– обеспечить возможность качественного и доступного отдыха в России для всех </a:t>
            </a:r>
            <a:r>
              <a:rPr lang="ru-RU" sz="2200" dirty="0" smtClean="0"/>
              <a:t>граждан, </a:t>
            </a:r>
            <a:r>
              <a:rPr lang="ru-RU" sz="2200" dirty="0" smtClean="0"/>
              <a:t>прежде всего, для семей с детьми</a:t>
            </a:r>
            <a:br>
              <a:rPr lang="ru-RU" sz="2200" dirty="0" smtClean="0"/>
            </a:br>
            <a:r>
              <a:rPr lang="ru-RU" sz="2200" b="1" dirty="0" smtClean="0">
                <a:solidFill>
                  <a:schemeClr val="tx2"/>
                </a:solidFill>
              </a:rPr>
              <a:t>Цели и федеральные проекты </a:t>
            </a:r>
            <a:r>
              <a:rPr lang="ru-RU" sz="2200" dirty="0" smtClean="0"/>
              <a:t>нового нацпроекта обусловлены необходимостью восстановления и развития современной индустрии туризма и гостеприимства, являющейся драйвером развития более 50 смежных отраслей экономики страны и роста занятости, направлены на преодоление отставания РФ по развитию туризма от крупных стран-лидеров.</a:t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600" dirty="0" smtClean="0">
                <a:latin typeface="+mn-lt"/>
              </a:rPr>
              <a:t>      </a:t>
            </a:r>
            <a:r>
              <a:rPr lang="ru-RU" sz="2200" dirty="0" smtClean="0">
                <a:latin typeface="+mn-lt"/>
              </a:rPr>
              <a:t>«. </a:t>
            </a:r>
            <a:br>
              <a:rPr lang="ru-RU" sz="2200" dirty="0" smtClean="0">
                <a:latin typeface="+mn-lt"/>
              </a:rPr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3100" dirty="0" smtClean="0"/>
              <a:t> </a:t>
            </a:r>
            <a:br>
              <a:rPr lang="ru-RU" sz="31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 </a:t>
            </a:r>
            <a:br>
              <a:rPr lang="ru-RU" sz="24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/>
              <a:t/>
            </a:r>
            <a:br>
              <a:rPr lang="ru-RU" sz="4000" dirty="0"/>
            </a:br>
            <a:r>
              <a:rPr lang="ru-RU" sz="4000" b="1" dirty="0">
                <a:latin typeface="PT Sans"/>
                <a:ea typeface="PT Sans" panose="020B0503020203020204" pitchFamily="34" charset="-52"/>
              </a:rPr>
              <a:t/>
            </a:r>
            <a:br>
              <a:rPr lang="ru-RU" sz="4000" b="1" dirty="0">
                <a:latin typeface="PT Sans"/>
                <a:ea typeface="PT Sans" panose="020B0503020203020204" pitchFamily="34" charset="-52"/>
              </a:rPr>
            </a:br>
            <a:r>
              <a:rPr lang="ru-RU" dirty="0">
                <a:latin typeface="PT Sans" panose="020B0503020203020204" pitchFamily="34" charset="-52"/>
                <a:ea typeface="PT Sans" panose="020B0503020203020204" pitchFamily="34" charset="-52"/>
              </a:rPr>
              <a:t/>
            </a:r>
            <a:br>
              <a:rPr lang="ru-RU" dirty="0">
                <a:latin typeface="PT Sans" panose="020B0503020203020204" pitchFamily="34" charset="-52"/>
                <a:ea typeface="PT Sans" panose="020B0503020203020204" pitchFamily="34" charset="-52"/>
              </a:rPr>
            </a:br>
            <a:endParaRPr lang="ru-RU" sz="2700" dirty="0">
              <a:latin typeface="PT Sans" panose="020B0503020203020204" pitchFamily="34" charset="-52"/>
              <a:ea typeface="PT Sans" panose="020B0503020203020204" pitchFamily="34" charset="-5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0"/>
            <a:ext cx="9144000" cy="107721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PT Sans" panose="020B0503020203020204" pitchFamily="34" charset="-52"/>
                <a:ea typeface="PT Sans" panose="020B0503020203020204" pitchFamily="34" charset="-52"/>
              </a:rPr>
              <a:t>Национальный проект «Туризм и индустрия гостеприимства»</a:t>
            </a:r>
            <a:endParaRPr lang="ru-RU" sz="3200" b="1" dirty="0">
              <a:latin typeface="PT Sans" panose="020B0503020203020204" pitchFamily="34" charset="-52"/>
              <a:ea typeface="PT Sans" panose="020B0503020203020204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0239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714356"/>
            <a:ext cx="9144000" cy="6143644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В составе нацпроекта </a:t>
            </a:r>
            <a:r>
              <a:rPr lang="ru-RU" sz="2400" b="1" dirty="0" smtClean="0">
                <a:solidFill>
                  <a:srgbClr val="FF0000"/>
                </a:solidFill>
              </a:rPr>
              <a:t>3 федеральных проекта: </a:t>
            </a:r>
            <a:r>
              <a:rPr lang="ru-RU" sz="2400" b="1" dirty="0" smtClean="0">
                <a:solidFill>
                  <a:schemeClr val="tx2"/>
                </a:solidFill>
              </a:rPr>
              <a:t>«Создание туристической инфраструктуры», «Повышение доступности туристических продуктов» и «Совершенствование управления в сфере туризма».</a:t>
            </a:r>
            <a:r>
              <a:rPr lang="ru-RU" sz="2800" b="1" dirty="0" smtClean="0">
                <a:solidFill>
                  <a:schemeClr val="tx2"/>
                </a:solidFill>
              </a:rPr>
              <a:t> </a:t>
            </a:r>
            <a:r>
              <a:rPr lang="ru-RU" sz="2400" b="1" dirty="0" smtClean="0">
                <a:solidFill>
                  <a:schemeClr val="tx2"/>
                </a:solidFill>
              </a:rPr>
              <a:t/>
            </a:r>
            <a:br>
              <a:rPr lang="ru-RU" sz="2400" b="1" dirty="0" smtClean="0">
                <a:solidFill>
                  <a:schemeClr val="tx2"/>
                </a:solidFill>
              </a:rPr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200" dirty="0" smtClean="0"/>
              <a:t> </a:t>
            </a:r>
            <a:r>
              <a:rPr lang="ru-RU" sz="2200" b="1" dirty="0" smtClean="0">
                <a:solidFill>
                  <a:srgbClr val="FF0000"/>
                </a:solidFill>
              </a:rPr>
              <a:t>На 1й федеральный проект </a:t>
            </a:r>
            <a:r>
              <a:rPr lang="ru-RU" sz="2200" dirty="0" smtClean="0"/>
              <a:t>планируется потратить 86% средств нацпроекта за счет активного привлечения частных инвесторов. </a:t>
            </a:r>
            <a:br>
              <a:rPr lang="ru-RU" sz="2200" dirty="0" smtClean="0"/>
            </a:br>
            <a:r>
              <a:rPr lang="ru-RU" sz="2200" b="1" i="1" dirty="0" smtClean="0">
                <a:solidFill>
                  <a:schemeClr val="tx2"/>
                </a:solidFill>
              </a:rPr>
              <a:t>Для крупного бизнеса </a:t>
            </a:r>
            <a:r>
              <a:rPr lang="ru-RU" sz="2200" dirty="0" smtClean="0"/>
              <a:t>предусмотрены льготные кредиты, – данная мера заработает </a:t>
            </a:r>
            <a:r>
              <a:rPr lang="ru-RU" sz="2200" dirty="0" smtClean="0"/>
              <a:t>с 2021 </a:t>
            </a:r>
            <a:r>
              <a:rPr lang="ru-RU" sz="2200" dirty="0" smtClean="0"/>
              <a:t>года и позволит инвесторам строить или реконструировать отели, санатории, привлекая заемные средства по ставке 3-5% годовых на конкурсной основе. За счет этой меры Ростуризм планирует до 2024 года ввести в эксплуатацию 4 тыс. новых гостиничных номеров под российскими и международными брендами на популярных курортах.</a:t>
            </a:r>
            <a:br>
              <a:rPr lang="ru-RU" sz="2200" dirty="0" smtClean="0"/>
            </a:br>
            <a:r>
              <a:rPr lang="ru-RU" sz="2200" b="1" i="1" dirty="0" smtClean="0">
                <a:solidFill>
                  <a:schemeClr val="tx2"/>
                </a:solidFill>
              </a:rPr>
              <a:t>Для МСП </a:t>
            </a:r>
            <a:r>
              <a:rPr lang="ru-RU" sz="2200" dirty="0" smtClean="0"/>
              <a:t>- </a:t>
            </a:r>
            <a:r>
              <a:rPr lang="ru-RU" sz="2200" dirty="0" err="1" smtClean="0"/>
              <a:t>грантовая</a:t>
            </a:r>
            <a:r>
              <a:rPr lang="ru-RU" sz="2200" dirty="0" smtClean="0"/>
              <a:t> поддержка. Акцент сделан на </a:t>
            </a:r>
            <a:r>
              <a:rPr lang="ru-RU" sz="2200" dirty="0" err="1" smtClean="0"/>
              <a:t>экотуризме</a:t>
            </a:r>
            <a:r>
              <a:rPr lang="ru-RU" sz="2200" dirty="0" smtClean="0"/>
              <a:t> и современных решениях для отдыха на природе. Эта мера будет расширена, в нее войдет обустройство пляжей, кемпинговых зон и др.</a:t>
            </a:r>
            <a:br>
              <a:rPr lang="ru-RU" sz="2200" dirty="0" smtClean="0"/>
            </a:br>
            <a:r>
              <a:rPr lang="ru-RU" sz="2200" b="1" i="1" dirty="0" smtClean="0">
                <a:solidFill>
                  <a:schemeClr val="tx2"/>
                </a:solidFill>
              </a:rPr>
              <a:t>Перезапуск сети туристических маршрутов: </a:t>
            </a:r>
            <a:r>
              <a:rPr lang="ru-RU" sz="2200" dirty="0" smtClean="0"/>
              <a:t>до 2024г. в Ростуризме планируется аккредитовать и помочь оборудовать за счет субсидий (грантов) более 1000 туристических маршрутов во всех регионах страны.</a:t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600" dirty="0" smtClean="0">
                <a:latin typeface="+mn-lt"/>
              </a:rPr>
              <a:t>      </a:t>
            </a:r>
            <a:r>
              <a:rPr lang="ru-RU" sz="2200" dirty="0" smtClean="0">
                <a:latin typeface="+mn-lt"/>
              </a:rPr>
              <a:t>«. </a:t>
            </a:r>
            <a:br>
              <a:rPr lang="ru-RU" sz="2200" dirty="0" smtClean="0">
                <a:latin typeface="+mn-lt"/>
              </a:rPr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3100" dirty="0" smtClean="0"/>
              <a:t> </a:t>
            </a:r>
            <a:br>
              <a:rPr lang="ru-RU" sz="31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 </a:t>
            </a:r>
            <a:br>
              <a:rPr lang="ru-RU" sz="24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/>
              <a:t/>
            </a:r>
            <a:br>
              <a:rPr lang="ru-RU" sz="4000" dirty="0"/>
            </a:br>
            <a:r>
              <a:rPr lang="ru-RU" sz="4000" b="1" dirty="0">
                <a:latin typeface="PT Sans"/>
                <a:ea typeface="PT Sans" panose="020B0503020203020204" pitchFamily="34" charset="-52"/>
              </a:rPr>
              <a:t/>
            </a:r>
            <a:br>
              <a:rPr lang="ru-RU" sz="4000" b="1" dirty="0">
                <a:latin typeface="PT Sans"/>
                <a:ea typeface="PT Sans" panose="020B0503020203020204" pitchFamily="34" charset="-52"/>
              </a:rPr>
            </a:br>
            <a:r>
              <a:rPr lang="ru-RU" dirty="0">
                <a:latin typeface="PT Sans" panose="020B0503020203020204" pitchFamily="34" charset="-52"/>
                <a:ea typeface="PT Sans" panose="020B0503020203020204" pitchFamily="34" charset="-52"/>
              </a:rPr>
              <a:t/>
            </a:r>
            <a:br>
              <a:rPr lang="ru-RU" dirty="0">
                <a:latin typeface="PT Sans" panose="020B0503020203020204" pitchFamily="34" charset="-52"/>
                <a:ea typeface="PT Sans" panose="020B0503020203020204" pitchFamily="34" charset="-52"/>
              </a:rPr>
            </a:br>
            <a:endParaRPr lang="ru-RU" sz="2700" dirty="0">
              <a:latin typeface="PT Sans" panose="020B0503020203020204" pitchFamily="34" charset="-52"/>
              <a:ea typeface="PT Sans" panose="020B0503020203020204" pitchFamily="34" charset="-5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0"/>
            <a:ext cx="9144000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PT Sans" panose="020B0503020203020204" pitchFamily="34" charset="-52"/>
                <a:ea typeface="PT Sans" panose="020B0503020203020204" pitchFamily="34" charset="-52"/>
              </a:rPr>
              <a:t>Федеральные проекты</a:t>
            </a:r>
            <a:endParaRPr lang="ru-RU" sz="3200" b="1" dirty="0">
              <a:latin typeface="PT Sans" panose="020B0503020203020204" pitchFamily="34" charset="-52"/>
              <a:ea typeface="PT Sans" panose="020B0503020203020204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0239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714356"/>
            <a:ext cx="9144000" cy="6143644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200" b="1" dirty="0" smtClean="0">
                <a:solidFill>
                  <a:srgbClr val="FF0000"/>
                </a:solidFill>
              </a:rPr>
              <a:t>Федеральный проект «Повышение доступности туристических продуктов» </a:t>
            </a:r>
            <a:r>
              <a:rPr lang="ru-RU" sz="2200" dirty="0" smtClean="0"/>
              <a:t>Будет продолжена программа</a:t>
            </a:r>
            <a:r>
              <a:rPr lang="ru-RU" sz="2200" b="1" dirty="0" smtClean="0"/>
              <a:t> </a:t>
            </a:r>
            <a:r>
              <a:rPr lang="ru-RU" sz="2200" dirty="0" smtClean="0"/>
              <a:t>туристского </a:t>
            </a:r>
            <a:r>
              <a:rPr lang="ru-RU" sz="2200" dirty="0" err="1" smtClean="0"/>
              <a:t>кешбэка</a:t>
            </a:r>
            <a:r>
              <a:rPr lang="ru-RU" sz="2200" dirty="0" smtClean="0"/>
              <a:t> до 2024 года, в этом году заработает  программа субсидирования туристских чартеров по РФ не менее, чем по 12 </a:t>
            </a:r>
            <a:r>
              <a:rPr lang="ru-RU" sz="2200" dirty="0" smtClean="0"/>
              <a:t>популярным </a:t>
            </a:r>
            <a:r>
              <a:rPr lang="ru-RU" sz="2200" dirty="0" smtClean="0"/>
              <a:t>у наших граждан </a:t>
            </a:r>
            <a:r>
              <a:rPr lang="ru-RU" sz="2200" dirty="0" smtClean="0"/>
              <a:t>направлениям.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200" dirty="0" smtClean="0"/>
              <a:t>В  2022г. будет запущена программа доступных детских культурно-познавательных поездок, в ней смогут участвовать не менее 300 тысяч детей ежегодно. Ведется работа по расширению возможностей национального туристского </a:t>
            </a:r>
            <a:r>
              <a:rPr lang="ru-RU" sz="2200" dirty="0" err="1" smtClean="0"/>
              <a:t>онлайн</a:t>
            </a:r>
            <a:r>
              <a:rPr lang="ru-RU" sz="2200" dirty="0" smtClean="0"/>
              <a:t> портала: в этом году люди получат доступ к информации о     40 тысячах туристских объектов на едином портале.</a:t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b="1" dirty="0" smtClean="0">
                <a:solidFill>
                  <a:srgbClr val="FF0000"/>
                </a:solidFill>
              </a:rPr>
              <a:t>Федеральный проект «Совершенствование управления в сфере туризма».          </a:t>
            </a:r>
            <a:r>
              <a:rPr lang="ru-RU" sz="2200" dirty="0" smtClean="0">
                <a:solidFill>
                  <a:srgbClr val="FF0000"/>
                </a:solidFill>
              </a:rPr>
              <a:t> </a:t>
            </a:r>
            <a:r>
              <a:rPr lang="ru-RU" sz="2200" dirty="0" smtClean="0"/>
              <a:t>В нем - меры, которые позволят выстроить саму отрасль – от совершенствования законодательства до подготовки кадров, сделать ее современной и отвечающей требованиям туристов и бизнеса.</a:t>
            </a:r>
            <a:br>
              <a:rPr lang="ru-RU" sz="2200" dirty="0" smtClean="0"/>
            </a:br>
            <a:r>
              <a:rPr lang="ru-RU" sz="2200" dirty="0" smtClean="0"/>
              <a:t>В 2021г. в Правительство РФ будет внесен проект нового закона о туризме.           Средства проекта планируют направить на создание аналитической платформы по сбору и управлению данными в сфере туризма, </a:t>
            </a:r>
            <a:r>
              <a:rPr lang="ru-RU" sz="2200" dirty="0" smtClean="0"/>
              <a:t>на запуск </a:t>
            </a:r>
            <a:r>
              <a:rPr lang="ru-RU" sz="2200" dirty="0" smtClean="0"/>
              <a:t>национального программного обеспечения по бронированию отелей, реестра турагентств, системы «Электронная путевка»,обновление стандартов в отрасли.</a:t>
            </a:r>
            <a:br>
              <a:rPr lang="ru-RU" sz="22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600" dirty="0" smtClean="0">
                <a:latin typeface="+mn-lt"/>
              </a:rPr>
              <a:t>      </a:t>
            </a:r>
            <a:r>
              <a:rPr lang="ru-RU" sz="2200" dirty="0" smtClean="0">
                <a:latin typeface="+mn-lt"/>
              </a:rPr>
              <a:t>«. </a:t>
            </a:r>
            <a:br>
              <a:rPr lang="ru-RU" sz="2200" dirty="0" smtClean="0">
                <a:latin typeface="+mn-lt"/>
              </a:rPr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3100" dirty="0" smtClean="0"/>
              <a:t> </a:t>
            </a:r>
            <a:br>
              <a:rPr lang="ru-RU" sz="31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 </a:t>
            </a:r>
            <a:br>
              <a:rPr lang="ru-RU" sz="24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/>
              <a:t/>
            </a:r>
            <a:br>
              <a:rPr lang="ru-RU" sz="4000" dirty="0"/>
            </a:br>
            <a:r>
              <a:rPr lang="ru-RU" sz="4000" b="1" dirty="0">
                <a:latin typeface="PT Sans"/>
                <a:ea typeface="PT Sans" panose="020B0503020203020204" pitchFamily="34" charset="-52"/>
              </a:rPr>
              <a:t/>
            </a:r>
            <a:br>
              <a:rPr lang="ru-RU" sz="4000" b="1" dirty="0">
                <a:latin typeface="PT Sans"/>
                <a:ea typeface="PT Sans" panose="020B0503020203020204" pitchFamily="34" charset="-52"/>
              </a:rPr>
            </a:br>
            <a:r>
              <a:rPr lang="ru-RU" dirty="0">
                <a:latin typeface="PT Sans" panose="020B0503020203020204" pitchFamily="34" charset="-52"/>
                <a:ea typeface="PT Sans" panose="020B0503020203020204" pitchFamily="34" charset="-52"/>
              </a:rPr>
              <a:t/>
            </a:r>
            <a:br>
              <a:rPr lang="ru-RU" dirty="0">
                <a:latin typeface="PT Sans" panose="020B0503020203020204" pitchFamily="34" charset="-52"/>
                <a:ea typeface="PT Sans" panose="020B0503020203020204" pitchFamily="34" charset="-52"/>
              </a:rPr>
            </a:br>
            <a:endParaRPr lang="ru-RU" sz="2700" dirty="0">
              <a:latin typeface="PT Sans" panose="020B0503020203020204" pitchFamily="34" charset="-52"/>
              <a:ea typeface="PT Sans" panose="020B0503020203020204" pitchFamily="34" charset="-5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00100" y="0"/>
            <a:ext cx="7143799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PT Sans" panose="020B0503020203020204" pitchFamily="34" charset="-52"/>
                <a:ea typeface="PT Sans" panose="020B0503020203020204" pitchFamily="34" charset="-52"/>
              </a:rPr>
              <a:t>Федеральные проекты</a:t>
            </a:r>
            <a:endParaRPr lang="ru-RU" sz="3200" b="1" dirty="0">
              <a:latin typeface="PT Sans" panose="020B0503020203020204" pitchFamily="34" charset="-52"/>
              <a:ea typeface="PT Sans" panose="020B0503020203020204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0239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071546"/>
            <a:ext cx="9144000" cy="5786454"/>
          </a:xfrm>
        </p:spPr>
        <p:txBody>
          <a:bodyPr>
            <a:normAutofit fontScale="90000"/>
          </a:bodyPr>
          <a:lstStyle/>
          <a:p>
            <a:pPr algn="just" fontAlgn="t"/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В</a:t>
            </a:r>
            <a:r>
              <a:rPr lang="ru-RU" sz="2200" dirty="0" smtClean="0"/>
              <a:t> условиях активизации массовой вакцинации граждан России и высокого уровня вакцинации населения ряда зарубежных стран </a:t>
            </a:r>
            <a:br>
              <a:rPr lang="ru-RU" sz="2200" dirty="0" smtClean="0"/>
            </a:br>
            <a:r>
              <a:rPr lang="ru-RU" sz="2200" dirty="0" smtClean="0"/>
              <a:t>(Израиль, Канада, Великобритания, Сербия, Исландия, </a:t>
            </a:r>
            <a:r>
              <a:rPr lang="ru-RU" sz="2200" dirty="0" smtClean="0"/>
              <a:t>Венгрия, КНР </a:t>
            </a:r>
            <a:r>
              <a:rPr lang="ru-RU" sz="2200" dirty="0" smtClean="0"/>
              <a:t>и др.) </a:t>
            </a:r>
            <a:r>
              <a:rPr lang="ru-RU" sz="2200" b="1" dirty="0" smtClean="0">
                <a:solidFill>
                  <a:schemeClr val="tx2"/>
                </a:solidFill>
              </a:rPr>
              <a:t>перспективным является восстановление и развитие  внутреннего и въездного туризма </a:t>
            </a:r>
            <a:r>
              <a:rPr lang="ru-RU" sz="2200" dirty="0" smtClean="0"/>
              <a:t>в нашей стране, в частности, таких его видов, как экологический, сельский, медицинский, культурный, этнический, событийный туризм и др. </a:t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Особо хотелось остановиться на развитии культурно-познавательного, этнического и событийного туризма, которые тесно связаны с развитием </a:t>
            </a:r>
            <a:r>
              <a:rPr lang="ru-RU" sz="2200" b="1" dirty="0" err="1" smtClean="0">
                <a:solidFill>
                  <a:schemeClr val="tx2"/>
                </a:solidFill>
              </a:rPr>
              <a:t>креативной</a:t>
            </a:r>
            <a:r>
              <a:rPr lang="ru-RU" sz="2200" b="1" dirty="0" smtClean="0">
                <a:solidFill>
                  <a:schemeClr val="tx2"/>
                </a:solidFill>
              </a:rPr>
              <a:t> экономики и культурных индустрий </a:t>
            </a:r>
            <a:r>
              <a:rPr lang="ru-RU" sz="2200" dirty="0" smtClean="0"/>
              <a:t>в регионах РФ, в крупных городских центрах и малых исторических поселениях нашей </a:t>
            </a:r>
            <a:r>
              <a:rPr lang="ru-RU" sz="2000" dirty="0" smtClean="0"/>
              <a:t>страны. 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200" b="1" dirty="0" smtClean="0">
                <a:solidFill>
                  <a:schemeClr val="tx2"/>
                </a:solidFill>
              </a:rPr>
              <a:t>Понятие </a:t>
            </a:r>
            <a:r>
              <a:rPr lang="ru-RU" sz="2200" b="1" dirty="0" err="1" smtClean="0">
                <a:solidFill>
                  <a:schemeClr val="tx2"/>
                </a:solidFill>
              </a:rPr>
              <a:t>креативной</a:t>
            </a:r>
            <a:r>
              <a:rPr lang="ru-RU" sz="2200" b="1" dirty="0" smtClean="0">
                <a:solidFill>
                  <a:schemeClr val="tx2"/>
                </a:solidFill>
              </a:rPr>
              <a:t> экономики </a:t>
            </a:r>
            <a:r>
              <a:rPr lang="ru-RU" sz="2200" dirty="0" smtClean="0"/>
              <a:t>мы связываем с развитием творческой деятельности в сфере культуры и искусства (профессионального и народного), с коммерциализацией ее результатов в различных отраслях и видах экономической деятельности, создающих экономическую и культурную ценность, </a:t>
            </a:r>
            <a:r>
              <a:rPr lang="ru-RU" sz="2200" dirty="0" smtClean="0"/>
              <a:t>связанную </a:t>
            </a:r>
            <a:r>
              <a:rPr lang="ru-RU" sz="2200" dirty="0" smtClean="0"/>
              <a:t>с использованием интеллектуальной собственности, в частности, авторского и смежных прав.</a:t>
            </a:r>
            <a:br>
              <a:rPr lang="ru-RU" sz="2200" dirty="0" smtClean="0"/>
            </a:br>
            <a:r>
              <a:rPr lang="ru-RU" sz="2000" dirty="0" smtClean="0"/>
              <a:t>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200" dirty="0" smtClean="0"/>
              <a:t>.</a:t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600" dirty="0" smtClean="0">
                <a:latin typeface="+mn-lt"/>
              </a:rPr>
              <a:t>      </a:t>
            </a:r>
            <a:r>
              <a:rPr lang="ru-RU" sz="2200" dirty="0" smtClean="0">
                <a:latin typeface="+mn-lt"/>
              </a:rPr>
              <a:t>«. </a:t>
            </a:r>
            <a:br>
              <a:rPr lang="ru-RU" sz="2200" dirty="0" smtClean="0">
                <a:latin typeface="+mn-lt"/>
              </a:rPr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3100" dirty="0" smtClean="0"/>
              <a:t> </a:t>
            </a:r>
            <a:br>
              <a:rPr lang="ru-RU" sz="31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 </a:t>
            </a:r>
            <a:br>
              <a:rPr lang="ru-RU" sz="24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/>
              <a:t/>
            </a:r>
            <a:br>
              <a:rPr lang="ru-RU" sz="4000" dirty="0"/>
            </a:br>
            <a:r>
              <a:rPr lang="ru-RU" sz="4000" b="1" dirty="0">
                <a:latin typeface="PT Sans"/>
                <a:ea typeface="PT Sans" panose="020B0503020203020204" pitchFamily="34" charset="-52"/>
              </a:rPr>
              <a:t/>
            </a:r>
            <a:br>
              <a:rPr lang="ru-RU" sz="4000" b="1" dirty="0">
                <a:latin typeface="PT Sans"/>
                <a:ea typeface="PT Sans" panose="020B0503020203020204" pitchFamily="34" charset="-52"/>
              </a:rPr>
            </a:br>
            <a:r>
              <a:rPr lang="ru-RU" dirty="0">
                <a:latin typeface="PT Sans" panose="020B0503020203020204" pitchFamily="34" charset="-52"/>
                <a:ea typeface="PT Sans" panose="020B0503020203020204" pitchFamily="34" charset="-52"/>
              </a:rPr>
              <a:t/>
            </a:r>
            <a:br>
              <a:rPr lang="ru-RU" dirty="0">
                <a:latin typeface="PT Sans" panose="020B0503020203020204" pitchFamily="34" charset="-52"/>
                <a:ea typeface="PT Sans" panose="020B0503020203020204" pitchFamily="34" charset="-52"/>
              </a:rPr>
            </a:br>
            <a:endParaRPr lang="ru-RU" sz="2700" dirty="0">
              <a:latin typeface="PT Sans" panose="020B0503020203020204" pitchFamily="34" charset="-52"/>
              <a:ea typeface="PT Sans" panose="020B0503020203020204" pitchFamily="34" charset="-5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0"/>
            <a:ext cx="9144000" cy="107721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PT Sans" panose="020B0503020203020204" pitchFamily="34" charset="-52"/>
                <a:ea typeface="PT Sans" panose="020B0503020203020204" pitchFamily="34" charset="-52"/>
              </a:rPr>
              <a:t>Перспективы  развития внутреннего и въездного туризма  в РФ</a:t>
            </a:r>
            <a:endParaRPr lang="ru-RU" sz="3200" b="1" dirty="0">
              <a:latin typeface="PT Sans" panose="020B0503020203020204" pitchFamily="34" charset="-52"/>
              <a:ea typeface="PT Sans" panose="020B0503020203020204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0239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857232"/>
            <a:ext cx="9144000" cy="6000768"/>
          </a:xfrm>
        </p:spPr>
        <p:txBody>
          <a:bodyPr>
            <a:normAutofit fontScale="90000"/>
          </a:bodyPr>
          <a:lstStyle/>
          <a:p>
            <a:pPr algn="l">
              <a:buFont typeface="Arial" pitchFamily="34" charset="0"/>
              <a:buChar char="•"/>
            </a:pP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000" dirty="0" smtClean="0"/>
              <a:t> 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200" dirty="0" smtClean="0"/>
              <a:t>      </a:t>
            </a:r>
            <a:r>
              <a:rPr lang="ru-RU" sz="2200" dirty="0" smtClean="0">
                <a:latin typeface="+mn-lt"/>
              </a:rPr>
              <a:t>Существуют различные подходы к пониманию </a:t>
            </a:r>
            <a:r>
              <a:rPr lang="ru-RU" sz="2200" dirty="0" err="1" smtClean="0">
                <a:latin typeface="+mn-lt"/>
              </a:rPr>
              <a:t>креативной</a:t>
            </a:r>
            <a:r>
              <a:rPr lang="ru-RU" sz="2200" dirty="0" smtClean="0">
                <a:latin typeface="+mn-lt"/>
              </a:rPr>
              <a:t> экономики и классификации ее </a:t>
            </a:r>
            <a:r>
              <a:rPr lang="ru-RU" sz="2200" dirty="0" err="1" smtClean="0">
                <a:latin typeface="+mn-lt"/>
              </a:rPr>
              <a:t>креативных</a:t>
            </a:r>
            <a:r>
              <a:rPr lang="ru-RU" sz="2200" dirty="0" smtClean="0">
                <a:latin typeface="+mn-lt"/>
              </a:rPr>
              <a:t> индустрий.</a:t>
            </a:r>
            <a:br>
              <a:rPr lang="ru-RU" sz="2200" dirty="0" smtClean="0">
                <a:latin typeface="+mn-lt"/>
              </a:rPr>
            </a:br>
            <a:r>
              <a:rPr lang="ru-RU" sz="2200" dirty="0" smtClean="0">
                <a:latin typeface="+mn-lt"/>
              </a:rPr>
              <a:t/>
            </a:r>
            <a:br>
              <a:rPr lang="ru-RU" sz="2200" dirty="0" smtClean="0">
                <a:latin typeface="+mn-lt"/>
              </a:rPr>
            </a:br>
            <a:r>
              <a:rPr lang="ru-RU" sz="2200" dirty="0" smtClean="0">
                <a:latin typeface="+mn-lt"/>
              </a:rPr>
              <a:t>      Трактовка </a:t>
            </a:r>
            <a:r>
              <a:rPr lang="ru-RU" sz="2200" dirty="0" err="1" smtClean="0">
                <a:latin typeface="+mn-lt"/>
              </a:rPr>
              <a:t>креативной</a:t>
            </a:r>
            <a:r>
              <a:rPr lang="ru-RU" sz="2200" dirty="0" smtClean="0">
                <a:latin typeface="+mn-lt"/>
              </a:rPr>
              <a:t> экономики ЮНКТАД основана на широком понимании творчества в науке, культуре, искусстве и СМИ.  </a:t>
            </a:r>
            <a:br>
              <a:rPr lang="ru-RU" sz="2200" dirty="0" smtClean="0">
                <a:latin typeface="+mn-lt"/>
              </a:rPr>
            </a:br>
            <a:r>
              <a:rPr lang="ru-RU" sz="2200" dirty="0" smtClean="0">
                <a:latin typeface="+mn-lt"/>
              </a:rPr>
              <a:t>      </a:t>
            </a:r>
            <a:r>
              <a:rPr lang="ru-RU" sz="2200" b="1" dirty="0" smtClean="0">
                <a:solidFill>
                  <a:srgbClr val="FF0000"/>
                </a:solidFill>
                <a:latin typeface="+mn-lt"/>
              </a:rPr>
              <a:t>Она выделяет  4 группы </a:t>
            </a:r>
            <a:r>
              <a:rPr lang="ru-RU" sz="2200" b="1" dirty="0" err="1" smtClean="0">
                <a:solidFill>
                  <a:srgbClr val="FF0000"/>
                </a:solidFill>
                <a:latin typeface="+mn-lt"/>
              </a:rPr>
              <a:t>креативных</a:t>
            </a:r>
            <a:r>
              <a:rPr lang="ru-RU" sz="2200" b="1" dirty="0" smtClean="0">
                <a:solidFill>
                  <a:srgbClr val="FF0000"/>
                </a:solidFill>
                <a:latin typeface="+mn-lt"/>
              </a:rPr>
              <a:t> индустрий</a:t>
            </a:r>
            <a:r>
              <a:rPr lang="ru-RU" sz="2200" dirty="0" smtClean="0">
                <a:latin typeface="+mn-lt"/>
              </a:rPr>
              <a:t>: культурное наследие, искусство, средства массовой информации и функциональная группа. </a:t>
            </a:r>
            <a:br>
              <a:rPr lang="ru-RU" sz="2200" dirty="0" smtClean="0">
                <a:latin typeface="+mn-lt"/>
              </a:rPr>
            </a:br>
            <a:r>
              <a:rPr lang="ru-RU" sz="2200" dirty="0" smtClean="0">
                <a:latin typeface="+mn-lt"/>
              </a:rPr>
              <a:t>      </a:t>
            </a:r>
            <a:r>
              <a:rPr lang="ru-RU" sz="2200" b="1" dirty="0" smtClean="0">
                <a:solidFill>
                  <a:srgbClr val="FF0000"/>
                </a:solidFill>
                <a:latin typeface="+mn-lt"/>
              </a:rPr>
              <a:t>1я группа - культурное наследие </a:t>
            </a:r>
            <a:r>
              <a:rPr lang="ru-RU" sz="2200" dirty="0" smtClean="0">
                <a:latin typeface="+mn-lt"/>
              </a:rPr>
              <a:t>выделяется как историческая основа всех творческих индустрий. Она включает 2 подгруппы: </a:t>
            </a:r>
            <a:br>
              <a:rPr lang="ru-RU" sz="2200" dirty="0" smtClean="0">
                <a:latin typeface="+mn-lt"/>
              </a:rPr>
            </a:br>
            <a:r>
              <a:rPr lang="ru-RU" sz="2200" dirty="0" smtClean="0">
                <a:latin typeface="+mn-lt"/>
              </a:rPr>
              <a:t> </a:t>
            </a:r>
            <a:r>
              <a:rPr lang="ru-RU" sz="2200" b="1" dirty="0" smtClean="0">
                <a:solidFill>
                  <a:schemeClr val="tx2"/>
                </a:solidFill>
                <a:latin typeface="+mn-lt"/>
              </a:rPr>
              <a:t>традиционные виды культурной деятельности</a:t>
            </a:r>
            <a:r>
              <a:rPr lang="ru-RU" sz="2200" b="1" dirty="0" smtClean="0">
                <a:latin typeface="+mn-lt"/>
              </a:rPr>
              <a:t>: </a:t>
            </a:r>
            <a:r>
              <a:rPr lang="ru-RU" sz="2200" dirty="0" smtClean="0">
                <a:latin typeface="+mn-lt"/>
              </a:rPr>
              <a:t>ремесла, фестивали и праздники;</a:t>
            </a:r>
            <a:br>
              <a:rPr lang="ru-RU" sz="2200" dirty="0" smtClean="0">
                <a:latin typeface="+mn-lt"/>
              </a:rPr>
            </a:br>
            <a:r>
              <a:rPr lang="ru-RU" sz="2200" b="1" dirty="0" smtClean="0">
                <a:solidFill>
                  <a:schemeClr val="tx2"/>
                </a:solidFill>
                <a:latin typeface="+mn-lt"/>
              </a:rPr>
              <a:t>культурные достопримечательности и места: </a:t>
            </a:r>
            <a:r>
              <a:rPr lang="ru-RU" sz="2200" dirty="0" smtClean="0">
                <a:latin typeface="+mn-lt"/>
              </a:rPr>
              <a:t>археологические памятники, музеи, библиотеки, выставки.</a:t>
            </a:r>
            <a:br>
              <a:rPr lang="ru-RU" sz="2200" dirty="0" smtClean="0">
                <a:latin typeface="+mn-lt"/>
              </a:rPr>
            </a:br>
            <a:r>
              <a:rPr lang="ru-RU" sz="2200" dirty="0" smtClean="0">
                <a:latin typeface="+mn-lt"/>
              </a:rPr>
              <a:t>     </a:t>
            </a:r>
            <a:r>
              <a:rPr lang="ru-RU" sz="2200" b="1" dirty="0" smtClean="0">
                <a:solidFill>
                  <a:srgbClr val="FF0000"/>
                </a:solidFill>
                <a:latin typeface="+mn-lt"/>
              </a:rPr>
              <a:t>2я группа – искусство </a:t>
            </a:r>
            <a:r>
              <a:rPr lang="ru-RU" sz="2200" dirty="0" smtClean="0">
                <a:latin typeface="+mn-lt"/>
              </a:rPr>
              <a:t>объединяет творческие виды культурной деятельности и делится на 2 подгруппы:</a:t>
            </a:r>
            <a:br>
              <a:rPr lang="ru-RU" sz="2200" dirty="0" smtClean="0">
                <a:latin typeface="+mn-lt"/>
              </a:rPr>
            </a:br>
            <a:r>
              <a:rPr lang="ru-RU" sz="2200" b="1" dirty="0" smtClean="0">
                <a:solidFill>
                  <a:schemeClr val="tx2"/>
                </a:solidFill>
                <a:latin typeface="+mn-lt"/>
              </a:rPr>
              <a:t>изобразительное искусство: </a:t>
            </a:r>
            <a:r>
              <a:rPr lang="ru-RU" sz="2200" dirty="0" smtClean="0">
                <a:latin typeface="+mn-lt"/>
              </a:rPr>
              <a:t>живопись, скульптура, фотография и антиквариат; </a:t>
            </a:r>
            <a:br>
              <a:rPr lang="ru-RU" sz="2200" dirty="0" smtClean="0">
                <a:latin typeface="+mn-lt"/>
              </a:rPr>
            </a:br>
            <a:r>
              <a:rPr lang="ru-RU" sz="2200" b="1" dirty="0" smtClean="0">
                <a:solidFill>
                  <a:schemeClr val="tx2"/>
                </a:solidFill>
                <a:latin typeface="+mn-lt"/>
              </a:rPr>
              <a:t>исполнительское искусство:  </a:t>
            </a:r>
            <a:r>
              <a:rPr lang="ru-RU" sz="2200" dirty="0" smtClean="0">
                <a:latin typeface="+mn-lt"/>
              </a:rPr>
              <a:t>музыка, театр, танцы, опера, цирк и др.</a:t>
            </a:r>
            <a:br>
              <a:rPr lang="ru-RU" sz="2200" dirty="0" smtClean="0">
                <a:latin typeface="+mn-lt"/>
              </a:rPr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   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/>
              <a:t/>
            </a:r>
            <a:br>
              <a:rPr lang="ru-RU" sz="4000" dirty="0"/>
            </a:br>
            <a:r>
              <a:rPr lang="ru-RU" sz="4000" b="1" dirty="0">
                <a:latin typeface="PT Sans"/>
                <a:ea typeface="PT Sans" panose="020B0503020203020204" pitchFamily="34" charset="-52"/>
              </a:rPr>
              <a:t/>
            </a:r>
            <a:br>
              <a:rPr lang="ru-RU" sz="4000" b="1" dirty="0">
                <a:latin typeface="PT Sans"/>
                <a:ea typeface="PT Sans" panose="020B0503020203020204" pitchFamily="34" charset="-52"/>
              </a:rPr>
            </a:br>
            <a:r>
              <a:rPr lang="ru-RU" dirty="0">
                <a:latin typeface="PT Sans" panose="020B0503020203020204" pitchFamily="34" charset="-52"/>
                <a:ea typeface="PT Sans" panose="020B0503020203020204" pitchFamily="34" charset="-52"/>
              </a:rPr>
              <a:t/>
            </a:r>
            <a:br>
              <a:rPr lang="ru-RU" dirty="0">
                <a:latin typeface="PT Sans" panose="020B0503020203020204" pitchFamily="34" charset="-52"/>
                <a:ea typeface="PT Sans" panose="020B0503020203020204" pitchFamily="34" charset="-52"/>
              </a:rPr>
            </a:br>
            <a:endParaRPr lang="ru-RU" sz="2700" dirty="0">
              <a:latin typeface="PT Sans" panose="020B0503020203020204" pitchFamily="34" charset="-52"/>
              <a:ea typeface="PT Sans" panose="020B0503020203020204" pitchFamily="34" charset="-5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8596" y="285728"/>
            <a:ext cx="7715303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err="1" smtClean="0">
                <a:latin typeface="PT Sans" panose="020B0503020203020204" pitchFamily="34" charset="-52"/>
                <a:ea typeface="PT Sans" panose="020B0503020203020204" pitchFamily="34" charset="-52"/>
              </a:rPr>
              <a:t>Креативная</a:t>
            </a:r>
            <a:r>
              <a:rPr lang="ru-RU" sz="2800" b="1" dirty="0" smtClean="0">
                <a:latin typeface="PT Sans" panose="020B0503020203020204" pitchFamily="34" charset="-52"/>
                <a:ea typeface="PT Sans" panose="020B0503020203020204" pitchFamily="34" charset="-52"/>
              </a:rPr>
              <a:t> экономика: подход ЮНКТАД</a:t>
            </a:r>
            <a:endParaRPr lang="ru-RU" sz="2800" b="1" dirty="0">
              <a:latin typeface="PT Sans" panose="020B0503020203020204" pitchFamily="34" charset="-52"/>
              <a:ea typeface="PT Sans" panose="020B0503020203020204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0239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32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latin typeface="PT Sans" panose="020B0503020203020204" pitchFamily="34" charset="-52"/>
                <a:ea typeface="PT Sans" panose="020B0503020203020204" pitchFamily="34" charset="-52"/>
              </a:rPr>
              <a:t/>
            </a:r>
            <a:br>
              <a:rPr lang="ru-RU" sz="3200" b="1" dirty="0" smtClean="0">
                <a:latin typeface="PT Sans" panose="020B0503020203020204" pitchFamily="34" charset="-52"/>
                <a:ea typeface="PT Sans" panose="020B0503020203020204" pitchFamily="34" charset="-52"/>
              </a:rPr>
            </a:br>
            <a:r>
              <a:rPr lang="ru-RU" sz="3200" b="1" dirty="0" err="1" smtClean="0">
                <a:latin typeface="PT Sans" panose="020B0503020203020204" pitchFamily="34" charset="-52"/>
                <a:ea typeface="PT Sans" panose="020B0503020203020204" pitchFamily="34" charset="-52"/>
              </a:rPr>
              <a:t>Креативная</a:t>
            </a:r>
            <a:r>
              <a:rPr lang="ru-RU" sz="3200" b="1" dirty="0" smtClean="0">
                <a:latin typeface="PT Sans" panose="020B0503020203020204" pitchFamily="34" charset="-52"/>
                <a:ea typeface="PT Sans" panose="020B0503020203020204" pitchFamily="34" charset="-52"/>
              </a:rPr>
              <a:t> экономика: подход ЮНКТАД</a:t>
            </a:r>
            <a:br>
              <a:rPr lang="ru-RU" sz="3200" b="1" dirty="0" smtClean="0">
                <a:latin typeface="PT Sans" panose="020B0503020203020204" pitchFamily="34" charset="-52"/>
                <a:ea typeface="PT Sans" panose="020B0503020203020204" pitchFamily="34" charset="-52"/>
              </a:rPr>
            </a:b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857232"/>
            <a:ext cx="9036496" cy="600076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         3я группа - СМИ </a:t>
            </a:r>
            <a:r>
              <a:rPr lang="ru-RU" sz="2400" dirty="0" smtClean="0"/>
              <a:t>производят творческий </a:t>
            </a:r>
            <a:r>
              <a:rPr lang="ru-RU" sz="2400" dirty="0" err="1" smtClean="0"/>
              <a:t>контент</a:t>
            </a:r>
            <a:r>
              <a:rPr lang="ru-RU" sz="2400" dirty="0" smtClean="0"/>
              <a:t> для общения с крупной аудиторией потребителей. Она состоит из 2х подгрупп:</a:t>
            </a:r>
          </a:p>
          <a:p>
            <a:pPr lvl="0"/>
            <a:r>
              <a:rPr lang="ru-RU" sz="2400" b="1" dirty="0" smtClean="0">
                <a:solidFill>
                  <a:schemeClr val="tx2"/>
                </a:solidFill>
              </a:rPr>
              <a:t>издательства  и печатные СМИ </a:t>
            </a:r>
            <a:r>
              <a:rPr lang="ru-RU" sz="2400" dirty="0" smtClean="0"/>
              <a:t>(книги, пресса и информация);</a:t>
            </a:r>
          </a:p>
          <a:p>
            <a:pPr lvl="0"/>
            <a:r>
              <a:rPr lang="ru-RU" sz="2400" b="1" dirty="0" smtClean="0">
                <a:solidFill>
                  <a:schemeClr val="tx2"/>
                </a:solidFill>
              </a:rPr>
              <a:t>аудиовизуальное искусство </a:t>
            </a:r>
            <a:r>
              <a:rPr lang="ru-RU" sz="2400" dirty="0" smtClean="0"/>
              <a:t>(радио, кино, телевидение).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         4я группа - функциональная</a:t>
            </a:r>
            <a:r>
              <a:rPr lang="ru-RU" sz="2400" dirty="0" smtClean="0"/>
              <a:t>. Она включает индустрии, создающие товары и услуги с функциональными целями и  делится на 3 подгруппы:</a:t>
            </a:r>
          </a:p>
          <a:p>
            <a:pPr lvl="0"/>
            <a:r>
              <a:rPr lang="ru-RU" sz="2400" b="1" dirty="0" smtClean="0">
                <a:solidFill>
                  <a:schemeClr val="tx2"/>
                </a:solidFill>
              </a:rPr>
              <a:t>дизайн</a:t>
            </a:r>
            <a:r>
              <a:rPr lang="ru-RU" sz="2400" dirty="0" smtClean="0"/>
              <a:t> (интерьер, графика, мода, ювелирные изделия, игрушки);</a:t>
            </a:r>
          </a:p>
          <a:p>
            <a:pPr lvl="0"/>
            <a:r>
              <a:rPr lang="ru-RU" sz="2400" b="1" dirty="0" smtClean="0">
                <a:solidFill>
                  <a:schemeClr val="tx2"/>
                </a:solidFill>
              </a:rPr>
              <a:t>новые СМИ </a:t>
            </a:r>
            <a:r>
              <a:rPr lang="ru-RU" sz="2400" dirty="0" smtClean="0"/>
              <a:t>(электронные </a:t>
            </a:r>
            <a:r>
              <a:rPr lang="ru-RU" sz="2400" dirty="0" err="1" smtClean="0"/>
              <a:t>медиа</a:t>
            </a:r>
            <a:r>
              <a:rPr lang="ru-RU" sz="2400" dirty="0" smtClean="0"/>
              <a:t>, интернет–реклама);</a:t>
            </a:r>
          </a:p>
          <a:p>
            <a:r>
              <a:rPr lang="ru-RU" sz="2400" b="1" dirty="0" err="1" smtClean="0">
                <a:solidFill>
                  <a:schemeClr val="tx2"/>
                </a:solidFill>
              </a:rPr>
              <a:t>креативные</a:t>
            </a:r>
            <a:r>
              <a:rPr lang="ru-RU" sz="2400" b="1" dirty="0" smtClean="0">
                <a:solidFill>
                  <a:schemeClr val="tx2"/>
                </a:solidFill>
              </a:rPr>
              <a:t> услуги </a:t>
            </a:r>
            <a:r>
              <a:rPr lang="ru-RU" sz="2400" dirty="0" smtClean="0"/>
              <a:t>(архитектурные, рекламные, культурные и рекреационные, НИОК</a:t>
            </a:r>
            <a:r>
              <a:rPr lang="ru-RU" sz="2400" b="1" dirty="0" smtClean="0"/>
              <a:t>Р</a:t>
            </a:r>
            <a:r>
              <a:rPr lang="ru-RU" sz="2400" dirty="0" smtClean="0"/>
              <a:t>, цифровые  творческие услуги).</a:t>
            </a:r>
          </a:p>
          <a:p>
            <a:pPr algn="just">
              <a:buNone/>
            </a:pPr>
            <a:r>
              <a:rPr lang="ru-RU" sz="2400" dirty="0" smtClean="0"/>
              <a:t>      </a:t>
            </a:r>
            <a:r>
              <a:rPr lang="ru-RU" sz="2400" i="1" dirty="0" smtClean="0"/>
              <a:t>Разные позиции о включении НИОКР в состав </a:t>
            </a:r>
            <a:r>
              <a:rPr lang="ru-RU" sz="2400" i="1" dirty="0" err="1" smtClean="0"/>
              <a:t>креативных</a:t>
            </a:r>
            <a:r>
              <a:rPr lang="ru-RU" sz="2400" i="1" dirty="0" smtClean="0"/>
              <a:t> </a:t>
            </a:r>
            <a:r>
              <a:rPr lang="ru-RU" sz="2400" i="1" dirty="0" smtClean="0"/>
              <a:t>индустрий: </a:t>
            </a:r>
            <a:r>
              <a:rPr lang="ru-RU" sz="2400" i="1" dirty="0" smtClean="0"/>
              <a:t>ЮНЕСКО, Великобритания, Австралия не включают НИОКР в состав </a:t>
            </a:r>
            <a:r>
              <a:rPr lang="ru-RU" sz="2400" i="1" dirty="0" err="1" smtClean="0"/>
              <a:t>креативной</a:t>
            </a:r>
            <a:r>
              <a:rPr lang="ru-RU" sz="2400" i="1" dirty="0" smtClean="0"/>
              <a:t> экономики.</a:t>
            </a:r>
            <a:endParaRPr lang="ru-RU" sz="2400" i="1" dirty="0"/>
          </a:p>
        </p:txBody>
      </p:sp>
    </p:spTree>
    <p:extLst>
      <p:ext uri="{BB962C8B-B14F-4D97-AF65-F5344CB8AC3E}">
        <p14:creationId xmlns:p14="http://schemas.microsoft.com/office/powerpoint/2010/main" xmlns="" val="830539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71546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ru-RU" sz="3200" b="1" dirty="0" smtClean="0">
                <a:latin typeface="PT Sans" panose="020B0503020203020204" pitchFamily="34" charset="-52"/>
                <a:ea typeface="PT Sans" panose="020B0503020203020204" pitchFamily="34" charset="-52"/>
              </a:rPr>
              <a:t>Международные рейтинги уровня развития </a:t>
            </a:r>
            <a:r>
              <a:rPr lang="ru-RU" sz="3200" b="1" dirty="0" err="1" smtClean="0">
                <a:latin typeface="PT Sans" panose="020B0503020203020204" pitchFamily="34" charset="-52"/>
                <a:ea typeface="PT Sans" panose="020B0503020203020204" pitchFamily="34" charset="-52"/>
              </a:rPr>
              <a:t>креативной</a:t>
            </a:r>
            <a:r>
              <a:rPr lang="ru-RU" sz="3200" b="1" dirty="0" smtClean="0">
                <a:latin typeface="PT Sans" panose="020B0503020203020204" pitchFamily="34" charset="-52"/>
                <a:ea typeface="PT Sans" panose="020B0503020203020204" pitchFamily="34" charset="-52"/>
              </a:rPr>
              <a:t> экономики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000108"/>
            <a:ext cx="9036496" cy="5857892"/>
          </a:xfrm>
        </p:spPr>
        <p:txBody>
          <a:bodyPr>
            <a:normAutofit fontScale="25000" lnSpcReduction="20000"/>
          </a:bodyPr>
          <a:lstStyle/>
          <a:p>
            <a:pPr algn="just">
              <a:buNone/>
            </a:pPr>
            <a:r>
              <a:rPr lang="ru-RU" sz="2000" dirty="0" smtClean="0"/>
              <a:t>     </a:t>
            </a:r>
          </a:p>
          <a:p>
            <a:pPr algn="just">
              <a:buNone/>
            </a:pPr>
            <a:r>
              <a:rPr lang="ru-RU" sz="2000" dirty="0" smtClean="0"/>
              <a:t>                      </a:t>
            </a:r>
            <a:endParaRPr lang="ru-RU" sz="9600" dirty="0" smtClean="0"/>
          </a:p>
          <a:p>
            <a:pPr algn="just">
              <a:buNone/>
            </a:pPr>
            <a:r>
              <a:rPr lang="ru-RU" sz="9600" dirty="0" smtClean="0"/>
              <a:t>      </a:t>
            </a:r>
            <a:r>
              <a:rPr lang="ru-RU" sz="9600" dirty="0" err="1" smtClean="0"/>
              <a:t>Креативная</a:t>
            </a:r>
            <a:r>
              <a:rPr lang="ru-RU" sz="9600" dirty="0" smtClean="0"/>
              <a:t> экономика является особым развивающимся сектором современной инновационной экономики, требующим единого методологического подхода и статистического учета в мировой и национальной экономике, а также государственной поддержки его развития.</a:t>
            </a:r>
          </a:p>
          <a:p>
            <a:pPr algn="just">
              <a:buNone/>
            </a:pPr>
            <a:r>
              <a:rPr lang="ru-RU" sz="9600" dirty="0" smtClean="0"/>
              <a:t>     </a:t>
            </a:r>
            <a:r>
              <a:rPr lang="ru-RU" sz="9600" b="1" dirty="0" smtClean="0">
                <a:solidFill>
                  <a:schemeClr val="tx2"/>
                </a:solidFill>
              </a:rPr>
              <a:t>Международные рейтинги</a:t>
            </a:r>
            <a:r>
              <a:rPr lang="ru-RU" sz="9600" b="1" dirty="0" smtClean="0"/>
              <a:t> </a:t>
            </a:r>
            <a:r>
              <a:rPr lang="ru-RU" sz="9600" dirty="0" smtClean="0"/>
              <a:t>показывают существенное отставание  РФ  по уровню развития </a:t>
            </a:r>
            <a:r>
              <a:rPr lang="ru-RU" sz="9600" dirty="0" err="1" smtClean="0"/>
              <a:t>креативной</a:t>
            </a:r>
            <a:r>
              <a:rPr lang="ru-RU" sz="9600" dirty="0" smtClean="0"/>
              <a:t> экономики от стран-лидеров.  </a:t>
            </a:r>
          </a:p>
          <a:p>
            <a:pPr algn="just"/>
            <a:r>
              <a:rPr lang="ru-RU" sz="9600" b="1" dirty="0" err="1" smtClean="0">
                <a:solidFill>
                  <a:schemeClr val="tx2"/>
                </a:solidFill>
              </a:rPr>
              <a:t>Мартинский</a:t>
            </a:r>
            <a:r>
              <a:rPr lang="ru-RU" sz="9600" b="1" dirty="0" smtClean="0">
                <a:solidFill>
                  <a:schemeClr val="tx2"/>
                </a:solidFill>
              </a:rPr>
              <a:t> институт благосостояния (г. Торонто)  </a:t>
            </a:r>
            <a:r>
              <a:rPr lang="ru-RU" sz="9600" dirty="0" smtClean="0"/>
              <a:t>построил рейтинг на основе </a:t>
            </a:r>
            <a:r>
              <a:rPr lang="en-US" sz="9600" dirty="0" smtClean="0"/>
              <a:t>The Global  Creativity  Index 2015. </a:t>
            </a:r>
            <a:r>
              <a:rPr lang="ru-RU" sz="9600" dirty="0" smtClean="0"/>
              <a:t>Его возглавили Австралия, США, Новая Зеландия, Канада, Германия и Финляндия. Россия  занимала 38 позицию из 139 стран.  </a:t>
            </a:r>
          </a:p>
          <a:p>
            <a:pPr algn="just"/>
            <a:r>
              <a:rPr lang="ru-RU" sz="9600" b="1" dirty="0" smtClean="0">
                <a:solidFill>
                  <a:schemeClr val="tx2"/>
                </a:solidFill>
              </a:rPr>
              <a:t>Рейтинг российских специалистов</a:t>
            </a:r>
            <a:r>
              <a:rPr lang="ru-RU" sz="9600" dirty="0" smtClean="0"/>
              <a:t> на основе комплексной оценки места РФ в развитии </a:t>
            </a:r>
            <a:r>
              <a:rPr lang="ru-RU" sz="9600" dirty="0" err="1" smtClean="0"/>
              <a:t>креативной</a:t>
            </a:r>
            <a:r>
              <a:rPr lang="ru-RU" sz="9600" dirty="0" smtClean="0"/>
              <a:t> экономики в сравнении со странами-лидерами. Первые 5 мест занимают КНР, США, Великобритания, Франция, Германия, Япония.  РФ – 12 место (1).</a:t>
            </a:r>
          </a:p>
          <a:p>
            <a:pPr algn="just">
              <a:buNone/>
            </a:pPr>
            <a:r>
              <a:rPr lang="ru-RU" sz="7400" dirty="0" smtClean="0"/>
              <a:t>        (</a:t>
            </a:r>
            <a:r>
              <a:rPr lang="ru-RU" sz="6400" dirty="0" smtClean="0"/>
              <a:t>1) Рейтинг  опубликован в  газете «Культура» 24.12.2020 </a:t>
            </a:r>
          </a:p>
          <a:p>
            <a:pPr algn="just">
              <a:buNone/>
            </a:pPr>
            <a:r>
              <a:rPr lang="ru-RU" sz="6400" dirty="0" smtClean="0"/>
              <a:t> </a:t>
            </a:r>
            <a:endParaRPr lang="ru-RU" sz="6400" dirty="0"/>
          </a:p>
        </p:txBody>
      </p:sp>
    </p:spTree>
    <p:extLst>
      <p:ext uri="{BB962C8B-B14F-4D97-AF65-F5344CB8AC3E}">
        <p14:creationId xmlns:p14="http://schemas.microsoft.com/office/powerpoint/2010/main" xmlns="" val="8305398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71546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ru-RU" sz="2800" b="1" dirty="0" err="1" smtClean="0">
                <a:latin typeface="PT Sans" panose="020B0503020203020204" pitchFamily="34" charset="-52"/>
                <a:ea typeface="PT Sans" panose="020B0503020203020204" pitchFamily="34" charset="-52"/>
              </a:rPr>
              <a:t>Креативная</a:t>
            </a:r>
            <a:r>
              <a:rPr lang="ru-RU" sz="2800" b="1" dirty="0" smtClean="0">
                <a:latin typeface="PT Sans" panose="020B0503020203020204" pitchFamily="34" charset="-52"/>
                <a:ea typeface="PT Sans" panose="020B0503020203020204" pitchFamily="34" charset="-52"/>
              </a:rPr>
              <a:t> экономика в РФ: институциональное регулирование и системная поддержка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42984"/>
            <a:ext cx="9036496" cy="5715016"/>
          </a:xfrm>
        </p:spPr>
        <p:txBody>
          <a:bodyPr>
            <a:normAutofit fontScale="92500" lnSpcReduction="20000"/>
          </a:bodyPr>
          <a:lstStyle/>
          <a:p>
            <a:pPr algn="just"/>
            <a:endParaRPr lang="ru-RU" sz="2400" dirty="0" smtClean="0"/>
          </a:p>
          <a:p>
            <a:pPr algn="just"/>
            <a:r>
              <a:rPr lang="ru-RU" sz="2600" dirty="0" smtClean="0"/>
              <a:t>При этом  авторитетные российские  </a:t>
            </a:r>
            <a:r>
              <a:rPr lang="ru-RU" sz="2600" dirty="0" smtClean="0"/>
              <a:t>организации </a:t>
            </a:r>
            <a:r>
              <a:rPr lang="ru-RU" sz="2600" dirty="0" smtClean="0"/>
              <a:t>-  Аналитический центр при Правительстве РФ, РСПП  и ученые высоко оценивают потенциал развития </a:t>
            </a:r>
            <a:r>
              <a:rPr lang="ru-RU" sz="2600" dirty="0" err="1" smtClean="0"/>
              <a:t>креативной</a:t>
            </a:r>
            <a:r>
              <a:rPr lang="ru-RU" sz="2600" dirty="0" smtClean="0"/>
              <a:t> экономики в РФ при ее законодательном  закреплении и системной  государственной поддержке  на всех уровнях. </a:t>
            </a:r>
          </a:p>
          <a:p>
            <a:pPr algn="just"/>
            <a:endParaRPr lang="ru-RU" sz="2600" dirty="0" smtClean="0"/>
          </a:p>
          <a:p>
            <a:pPr algn="just"/>
            <a:r>
              <a:rPr lang="ru-RU" sz="2600" dirty="0" smtClean="0"/>
              <a:t>На федеральном уровне понятие творческих (</a:t>
            </a:r>
            <a:r>
              <a:rPr lang="ru-RU" sz="2600" dirty="0" err="1" smtClean="0"/>
              <a:t>креативных</a:t>
            </a:r>
            <a:r>
              <a:rPr lang="ru-RU" sz="2600" dirty="0" smtClean="0"/>
              <a:t>) индустрий планируется закрепить в ноябре 2021г. в «Основах законодательства Российской Федерации о культуре».</a:t>
            </a:r>
          </a:p>
          <a:p>
            <a:pPr algn="just"/>
            <a:endParaRPr lang="ru-RU" sz="2600" dirty="0" smtClean="0"/>
          </a:p>
          <a:p>
            <a:pPr algn="just"/>
            <a:r>
              <a:rPr lang="ru-RU" sz="2600" dirty="0" smtClean="0"/>
              <a:t>В </a:t>
            </a:r>
            <a:r>
              <a:rPr lang="ru-RU" sz="2600" dirty="0" smtClean="0"/>
              <a:t>национальном проекте «Культура» при его обновлении  необходимо отразить основные направления развития </a:t>
            </a:r>
            <a:r>
              <a:rPr lang="ru-RU" sz="2600" dirty="0" err="1" smtClean="0"/>
              <a:t>креативной</a:t>
            </a:r>
            <a:r>
              <a:rPr lang="ru-RU" sz="2600" dirty="0" smtClean="0"/>
              <a:t> экономики в РФ, а также ввести в стране статистический учет динамики </a:t>
            </a:r>
            <a:r>
              <a:rPr lang="ru-RU" sz="2600" dirty="0" err="1" smtClean="0"/>
              <a:t>креативных</a:t>
            </a:r>
            <a:r>
              <a:rPr lang="ru-RU" sz="2600" dirty="0" smtClean="0"/>
              <a:t> индустрий. </a:t>
            </a:r>
          </a:p>
          <a:p>
            <a:pPr algn="just"/>
            <a:endParaRPr lang="ru-RU" sz="2600" dirty="0" smtClean="0"/>
          </a:p>
          <a:p>
            <a:pPr algn="just">
              <a:buNone/>
            </a:pPr>
            <a:r>
              <a:rPr lang="ru-RU" sz="2600" dirty="0" smtClean="0"/>
              <a:t>  </a:t>
            </a:r>
          </a:p>
          <a:p>
            <a:pPr algn="just">
              <a:buNone/>
            </a:pPr>
            <a:endParaRPr lang="ru-RU" sz="2400" dirty="0" smtClean="0"/>
          </a:p>
          <a:p>
            <a:pPr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83053988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5488</TotalTime>
  <Words>781</Words>
  <Application>Microsoft Office PowerPoint</Application>
  <PresentationFormat>Экран (4:3)</PresentationFormat>
  <Paragraphs>65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    Перспективы развития туризма и креативной экономики в России    </vt:lpstr>
      <vt:lpstr>                             29 апреля 2021г. состоялась его презентация:  Вице-премьер Дм. Чернышенко - проект направлен на комплексное развитие туристской отрасли страны. До 2030 года планируется увеличить турпоток с 65 до 140 млн. поездок по стране в год, в 2 раза увеличить количество рабочих мест в отрасли – до 4,7 млн. и экспорт туристических услуг – до 22,5 млрд.  долларов. На реализацию нацпроекта до 2030 года из федерального бюджета планируется направить 529 млрд. рублей, из региональных  бюджетов - 72 млрд. руб. и привлечь частные инвестиции на строительство инфраструктуры.  Главная цель – обеспечить возможность качественного и доступного отдыха в России для всех граждан, прежде всего, для семей с детьми Цели и федеральные проекты нового нацпроекта обусловлены необходимостью восстановления и развития современной индустрии туризма и гостеприимства, являющейся драйвером развития более 50 смежных отраслей экономики страны и роста занятости, направлены на преодоление отставания РФ по развитию туризма от крупных стран-лидеров.             «.                       </vt:lpstr>
      <vt:lpstr>                              В составе нацпроекта 3 федеральных проекта: «Создание туристической инфраструктуры», «Повышение доступности туристических продуктов» и «Совершенствование управления в сфере туризма».    На 1й федеральный проект планируется потратить 86% средств нацпроекта за счет активного привлечения частных инвесторов.  Для крупного бизнеса предусмотрены льготные кредиты, – данная мера заработает с 2021 года и позволит инвесторам строить или реконструировать отели, санатории, привлекая заемные средства по ставке 3-5% годовых на конкурсной основе. За счет этой меры Ростуризм планирует до 2024 года ввести в эксплуатацию 4 тыс. новых гостиничных номеров под российскими и международными брендами на популярных курортах. Для МСП - грантовая поддержка. Акцент сделан на экотуризме и современных решениях для отдыха на природе. Эта мера будет расширена, в нее войдет обустройство пляжей, кемпинговых зон и др. Перезапуск сети туристических маршрутов: до 2024г. в Ростуризме планируется аккредитовать и помочь оборудовать за счет субсидий (грантов) более 1000 туристических маршрутов во всех регионах страны.              «.                       </vt:lpstr>
      <vt:lpstr>                             Федеральный проект «Повышение доступности туристических продуктов» Будет продолжена программа туристского кешбэка до 2024 года, в этом году заработает  программа субсидирования туристских чартеров по РФ не менее, чем по 12 популярным у наших граждан направлениям. В  2022г. будет запущена программа доступных детских культурно-познавательных поездок, в ней смогут участвовать не менее 300 тысяч детей ежегодно. Ведется работа по расширению возможностей национального туристского онлайн портала: в этом году люди получат доступ к информации о     40 тысячах туристских объектов на едином портале.  Федеральный проект «Совершенствование управления в сфере туризма».           В нем - меры, которые позволят выстроить саму отрасль – от совершенствования законодательства до подготовки кадров, сделать ее современной и отвечающей требованиям туристов и бизнеса. В 2021г. в Правительство РФ будет внесен проект нового закона о туризме.           Средства проекта планируют направить на создание аналитической платформы по сбору и управлению данными в сфере туризма, на запуск национального программного обеспечения по бронированию отелей, реестра турагентств, системы «Электронная путевка»,обновление стандартов в отрасли.            «.                       </vt:lpstr>
      <vt:lpstr>                                    В условиях активизации массовой вакцинации граждан России и высокого уровня вакцинации населения ряда зарубежных стран  (Израиль, Канада, Великобритания, Сербия, Исландия, Венгрия, КНР и др.) перспективным является восстановление и развитие  внутреннего и въездного туризма в нашей стране, в частности, таких его видов, как экологический, сельский, медицинский, культурный, этнический, событийный туризм и др.   Особо хотелось остановиться на развитии культурно-познавательного, этнического и событийного туризма, которые тесно связаны с развитием креативной экономики и культурных индустрий в регионах РФ, в крупных городских центрах и малых исторических поселениях нашей страны.   Понятие креативной экономики мы связываем с развитием творческой деятельности в сфере культуры и искусства (профессионального и народного), с коммерциализацией ее результатов в различных отраслях и видах экономической деятельности, создающих экономическую и культурную ценность, связанную с использованием интеллектуальной собственности, в частности, авторского и смежных прав.        .             «.                       </vt:lpstr>
      <vt:lpstr>                              Существуют различные подходы к пониманию креативной экономики и классификации ее креативных индустрий.        Трактовка креативной экономики ЮНКТАД основана на широком понимании творчества в науке, культуре, искусстве и СМИ.         Она выделяет  4 группы креативных индустрий: культурное наследие, искусство, средства массовой информации и функциональная группа.        1я группа - культурное наследие выделяется как историческая основа всех творческих индустрий. Она включает 2 подгруппы:   традиционные виды культурной деятельности: ремесла, фестивали и праздники; культурные достопримечательности и места: археологические памятники, музеи, библиотеки, выставки.      2я группа – искусство объединяет творческие виды культурной деятельности и делится на 2 подгруппы: изобразительное искусство: живопись, скульптура, фотография и антиквариат;  исполнительское искусство:  музыка, театр, танцы, опера, цирк и др.                      </vt:lpstr>
      <vt:lpstr> Креативная экономика: подход ЮНКТАД </vt:lpstr>
      <vt:lpstr>Международные рейтинги уровня развития креативной экономики</vt:lpstr>
      <vt:lpstr>Креативная экономика в РФ: институциональное регулирование и системная поддержка</vt:lpstr>
      <vt:lpstr> Креативная экономика в РФ, городах и регионах </vt:lpstr>
      <vt:lpstr> Креативные кластеры и города – «магниты» для привлечения туристов  </vt:lpstr>
      <vt:lpstr> Координация развития туризма и креативной экономики на основе программного подхода  </vt:lpstr>
      <vt:lpstr>2021 год объявлен ООН Международным годом креативной экономики</vt:lpstr>
      <vt:lpstr>Благодарю за внимание !</vt:lpstr>
      <vt:lpstr>Таблица 1. Международное исследование  креативного развития крупных городов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AbductionLamp</dc:creator>
  <cp:lastModifiedBy>user</cp:lastModifiedBy>
  <cp:revision>884</cp:revision>
  <dcterms:created xsi:type="dcterms:W3CDTF">2014-10-24T06:03:39Z</dcterms:created>
  <dcterms:modified xsi:type="dcterms:W3CDTF">2021-06-24T11:26:02Z</dcterms:modified>
</cp:coreProperties>
</file>