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4" r:id="rId10"/>
    <p:sldId id="265" r:id="rId11"/>
    <p:sldId id="262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70117-BC4E-45A3-AC95-77BD4DFC06FE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E8CEF-119A-4F9B-AB10-705614876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6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8CEF-119A-4F9B-AB10-7056148765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1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8CEF-119A-4F9B-AB10-7056148765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9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8CEF-119A-4F9B-AB10-7056148765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5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8CEF-119A-4F9B-AB10-7056148765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8CEF-119A-4F9B-AB10-7056148765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5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0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4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6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5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2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6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1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2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AA74AF-DA75-486E-8035-91500303737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4FBE68-EEBE-445D-97FF-626F3EE0F84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1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openxmlformats.org/officeDocument/2006/relationships/image" Target="../media/image19.jpg"/><Relationship Id="rId39" Type="http://schemas.openxmlformats.org/officeDocument/2006/relationships/image" Target="../media/image31.jpeg"/><Relationship Id="rId3" Type="http://schemas.openxmlformats.org/officeDocument/2006/relationships/image" Target="../media/image4.png"/><Relationship Id="rId21" Type="http://schemas.microsoft.com/office/2007/relationships/hdphoto" Target="../media/hdphoto8.wdp"/><Relationship Id="rId34" Type="http://schemas.openxmlformats.org/officeDocument/2006/relationships/image" Target="../media/image26.png"/><Relationship Id="rId42" Type="http://schemas.openxmlformats.org/officeDocument/2006/relationships/image" Target="../media/image34.jpeg"/><Relationship Id="rId47" Type="http://schemas.openxmlformats.org/officeDocument/2006/relationships/image" Target="../media/image39.jpeg"/><Relationship Id="rId50" Type="http://schemas.openxmlformats.org/officeDocument/2006/relationships/image" Target="../media/image42.jpe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8.jpeg"/><Relationship Id="rId33" Type="http://schemas.openxmlformats.org/officeDocument/2006/relationships/image" Target="../media/image25.png"/><Relationship Id="rId38" Type="http://schemas.openxmlformats.org/officeDocument/2006/relationships/image" Target="../media/image30.jpeg"/><Relationship Id="rId46" Type="http://schemas.openxmlformats.org/officeDocument/2006/relationships/image" Target="../media/image38.jp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41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microsoft.com/office/2007/relationships/hdphoto" Target="../media/hdphoto9.wdp"/><Relationship Id="rId37" Type="http://schemas.openxmlformats.org/officeDocument/2006/relationships/image" Target="../media/image29.png"/><Relationship Id="rId40" Type="http://schemas.openxmlformats.org/officeDocument/2006/relationships/image" Target="../media/image32.jpg"/><Relationship Id="rId45" Type="http://schemas.openxmlformats.org/officeDocument/2006/relationships/image" Target="../media/image37.jpg"/><Relationship Id="rId53" Type="http://schemas.openxmlformats.org/officeDocument/2006/relationships/image" Target="../media/image45.jpe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image" Target="../media/image21.jpg"/><Relationship Id="rId36" Type="http://schemas.openxmlformats.org/officeDocument/2006/relationships/image" Target="../media/image28.jpeg"/><Relationship Id="rId49" Type="http://schemas.openxmlformats.org/officeDocument/2006/relationships/image" Target="../media/image41.png"/><Relationship Id="rId10" Type="http://schemas.microsoft.com/office/2007/relationships/hdphoto" Target="../media/hdphoto3.wdp"/><Relationship Id="rId19" Type="http://schemas.openxmlformats.org/officeDocument/2006/relationships/image" Target="../media/image13.jpeg"/><Relationship Id="rId31" Type="http://schemas.openxmlformats.org/officeDocument/2006/relationships/image" Target="../media/image24.png"/><Relationship Id="rId44" Type="http://schemas.openxmlformats.org/officeDocument/2006/relationships/image" Target="../media/image36.png"/><Relationship Id="rId52" Type="http://schemas.openxmlformats.org/officeDocument/2006/relationships/image" Target="../media/image44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openxmlformats.org/officeDocument/2006/relationships/image" Target="../media/image35.png"/><Relationship Id="rId48" Type="http://schemas.openxmlformats.org/officeDocument/2006/relationships/image" Target="../media/image40.jpeg"/><Relationship Id="rId8" Type="http://schemas.microsoft.com/office/2007/relationships/hdphoto" Target="../media/hdphoto2.wdp"/><Relationship Id="rId51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832" y="132347"/>
            <a:ext cx="7820526" cy="419276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Московский государственный университет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имени М .В. Ломоносова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Экономический факультет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Ученый совет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u="sng" dirty="0">
                <a:solidFill>
                  <a:schemeClr val="tx1"/>
                </a:solidFill>
              </a:rPr>
              <a:t/>
            </a:r>
            <a:br>
              <a:rPr lang="ru-RU" sz="3200" u="sng" dirty="0">
                <a:solidFill>
                  <a:schemeClr val="tx1"/>
                </a:solidFill>
              </a:rPr>
            </a:br>
            <a:r>
              <a:rPr lang="ru-RU" sz="4000" b="1" u="sng" dirty="0" smtClean="0">
                <a:solidFill>
                  <a:schemeClr val="tx1"/>
                </a:solidFill>
              </a:rPr>
              <a:t>О стратегии развития кафедры политической экономии </a:t>
            </a:r>
            <a:br>
              <a:rPr lang="ru-RU" sz="4000" b="1" u="sng" dirty="0" smtClean="0">
                <a:solidFill>
                  <a:schemeClr val="tx1"/>
                </a:solidFill>
              </a:rPr>
            </a:br>
            <a:r>
              <a:rPr lang="ru-RU" sz="4000" b="1" u="sng" dirty="0" smtClean="0">
                <a:solidFill>
                  <a:schemeClr val="tx1"/>
                </a:solidFill>
              </a:rPr>
              <a:t>на 2017-2022 годы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005" y="4632158"/>
            <a:ext cx="768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Пороховский А.А.</a:t>
            </a:r>
          </a:p>
          <a:p>
            <a:pPr algn="ctr"/>
            <a:r>
              <a:rPr lang="ru-RU" sz="2400" dirty="0" smtClean="0"/>
              <a:t>29 сентября 2017 г.</a:t>
            </a:r>
            <a:endParaRPr lang="ru-RU" sz="2400" dirty="0"/>
          </a:p>
        </p:txBody>
      </p:sp>
      <p:pic>
        <p:nvPicPr>
          <p:cNvPr id="1028" name="Picture 4" descr="Институциональная подписка для выпускников экономического факультета М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40" y="5463155"/>
            <a:ext cx="1069307" cy="84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rPr>
              <a:t>Актуальная задача</a:t>
            </a:r>
            <a:endParaRPr lang="ru-RU" sz="6000" b="1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В рамках тем государственной регистрации сосредоточиться на исследовании природы и эффективности цифровой экономики как базы российской модели </a:t>
            </a:r>
            <a:r>
              <a:rPr lang="en-US" sz="3600" dirty="0" smtClean="0">
                <a:solidFill>
                  <a:schemeClr val="tx1"/>
                </a:solidFill>
              </a:rPr>
              <a:t>XXI </a:t>
            </a:r>
            <a:r>
              <a:rPr lang="ru-RU" sz="3600" dirty="0" smtClean="0">
                <a:solidFill>
                  <a:schemeClr val="tx1"/>
                </a:solidFill>
              </a:rPr>
              <a:t>века с широким вовлечением студентов и аспирантов.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2548" y="111874"/>
            <a:ext cx="72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1804-2017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г.г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Нам 212 лет! </a:t>
            </a:r>
            <a:endParaRPr lang="ru-RU" sz="320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z="18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fld>
            <a:endParaRPr lang="ru-RU" sz="1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9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rPr>
              <a:t>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Развитие кафедры в предстоящий пятилетний период направлено на реализацию Стратегии развития экономического факультета и Программы развития Московского университета.</a:t>
            </a:r>
          </a:p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Кафедра, образованная в 1804 году, осознает особую ответственность за сохранение и укрепление университетских традиций фундаментального образования и науки в современных условиях, когда продолжается настройка системы образования и организации науки для эффективного ответа на вызовы, стоящие перед Россией.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2548" y="111874"/>
            <a:ext cx="72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1804-2017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г.г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Нам 212 лет! </a:t>
            </a:r>
            <a:endParaRPr lang="ru-RU" sz="320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z="18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fld>
            <a:endParaRPr lang="ru-RU" sz="1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3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rPr>
              <a:t>Девиз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5734"/>
            <a:ext cx="8157411" cy="4023360"/>
          </a:xfrm>
        </p:spPr>
        <p:txBody>
          <a:bodyPr>
            <a:normAutofit fontScale="92500" lnSpcReduction="20000"/>
          </a:bodyPr>
          <a:lstStyle/>
          <a:p>
            <a:pPr marL="201168" lvl="1" indent="0" algn="ctr">
              <a:buNone/>
            </a:pPr>
            <a:r>
              <a:rPr lang="ru-RU" sz="40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Системное видение и решение проблем экономики, экономической теории и образования</a:t>
            </a:r>
          </a:p>
          <a:p>
            <a:pPr marL="201168" lvl="1" indent="0" algn="ctr">
              <a:buNone/>
            </a:pPr>
            <a:endParaRPr lang="ru-RU" sz="6000" b="1" spc="-5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201168" lvl="1" indent="0" algn="ctr">
              <a:spcAft>
                <a:spcPts val="1200"/>
              </a:spcAft>
              <a:buNone/>
            </a:pPr>
            <a:r>
              <a:rPr lang="ru-RU" sz="6000" b="1" spc="-5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Первоочередная задача</a:t>
            </a:r>
          </a:p>
          <a:p>
            <a:pPr marL="201168" lvl="1" indent="0" algn="ctr">
              <a:buNone/>
            </a:pPr>
            <a:r>
              <a:rPr lang="ru-RU" sz="40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Развивать роль кафедры как общероссийского центра подготовки преподавателей для вузов страны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548" y="111874"/>
            <a:ext cx="72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1804-2017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г.г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Нам 212 лет! </a:t>
            </a:r>
            <a:endParaRPr lang="ru-RU" sz="320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2960" y="4427621"/>
            <a:ext cx="7543800" cy="1"/>
          </a:xfrm>
          <a:prstGeom prst="line">
            <a:avLst/>
          </a:prstGeom>
          <a:ln w="127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z="18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fld>
            <a:endParaRPr lang="ru-RU" sz="1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1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4557" y="46455"/>
            <a:ext cx="7543800" cy="10731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Кадровый потенциал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51477"/>
              </p:ext>
            </p:extLst>
          </p:nvPr>
        </p:nvGraphicFramePr>
        <p:xfrm>
          <a:off x="315227" y="1662985"/>
          <a:ext cx="2879156" cy="3709377"/>
        </p:xfrm>
        <a:graphic>
          <a:graphicData uri="http://schemas.openxmlformats.org/drawingml/2006/table">
            <a:tbl>
              <a:tblPr lastRow="1" bandRow="1">
                <a:tableStyleId>{8EC20E35-A176-4012-BC5E-935CFFF8708E}</a:tableStyleId>
              </a:tblPr>
              <a:tblGrid>
                <a:gridCol w="1740129"/>
                <a:gridCol w="386489"/>
                <a:gridCol w="752538"/>
              </a:tblGrid>
              <a:tr h="41215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412153">
                <a:tc>
                  <a:txBody>
                    <a:bodyPr/>
                    <a:lstStyle/>
                    <a:p>
                      <a:r>
                        <a:rPr lang="ru-RU" dirty="0" smtClean="0"/>
                        <a:t>Доцентов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412153">
                <a:tc>
                  <a:txBody>
                    <a:bodyPr/>
                    <a:lstStyle/>
                    <a:p>
                      <a:r>
                        <a:rPr lang="ru-RU" dirty="0" smtClean="0"/>
                        <a:t>Ст. преподав.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12153">
                <a:tc>
                  <a:txBody>
                    <a:bodyPr/>
                    <a:lstStyle/>
                    <a:p>
                      <a:r>
                        <a:rPr lang="ru-RU" dirty="0" smtClean="0"/>
                        <a:t>Ассистентов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1215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Гл.н.с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1215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В.н.с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1215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С.н.с</a:t>
                      </a:r>
                      <a:r>
                        <a:rPr lang="ru-RU" dirty="0" smtClean="0"/>
                        <a:t>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400" baseline="0" dirty="0" smtClean="0"/>
                        <a:t>(0,5 ст.)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1215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С.н.с</a:t>
                      </a:r>
                      <a:r>
                        <a:rPr lang="ru-RU" dirty="0" smtClean="0"/>
                        <a:t>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400" baseline="0" dirty="0" smtClean="0"/>
                        <a:t>(0,25 ст.)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1215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810928" y="1120273"/>
            <a:ext cx="7543800" cy="1"/>
          </a:xfrm>
          <a:prstGeom prst="line">
            <a:avLst/>
          </a:prstGeom>
          <a:ln w="127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4222" y="1293653"/>
            <a:ext cx="212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ставкам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435" y="1194771"/>
            <a:ext cx="212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возрасту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10155"/>
              </p:ext>
            </p:extLst>
          </p:nvPr>
        </p:nvGraphicFramePr>
        <p:xfrm>
          <a:off x="3874169" y="1639938"/>
          <a:ext cx="43817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6295"/>
                <a:gridCol w="554555"/>
                <a:gridCol w="1575034"/>
                <a:gridCol w="615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90-94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55-59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85-89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50-54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45-49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75-79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40-44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70-74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35-39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65-69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25-29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4435" y="4658512"/>
            <a:ext cx="212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заслугам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69702"/>
              </p:ext>
            </p:extLst>
          </p:nvPr>
        </p:nvGraphicFramePr>
        <p:xfrm>
          <a:off x="3383781" y="5116977"/>
          <a:ext cx="5362473" cy="1107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{9D7B26C5-4107-4FEC-AEDC-1716B250A1EF}</a:tableStyleId>
              </a:tblPr>
              <a:tblGrid>
                <a:gridCol w="3822888"/>
                <a:gridCol w="397289"/>
                <a:gridCol w="1142296"/>
              </a:tblGrid>
              <a:tr h="3375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Заслуженный деятель науки РФ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Заслуженный профессор МГУ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Заслуженный преподаватель МГУ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13021" y="6360240"/>
            <a:ext cx="72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1804-2017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г.г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Нам 212 лет! </a:t>
            </a:r>
            <a:endParaRPr lang="ru-RU" sz="3200" dirty="0">
              <a:ln w="0"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98" y="80503"/>
            <a:ext cx="51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политической экономии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95394" y="741690"/>
            <a:ext cx="8773516" cy="2159184"/>
            <a:chOff x="163316" y="475834"/>
            <a:chExt cx="8773516" cy="2159184"/>
          </a:xfrm>
          <a:solidFill>
            <a:schemeClr val="tx1">
              <a:lumMod val="10000"/>
              <a:lumOff val="90000"/>
            </a:schemeClr>
          </a:solidFill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72"/>
            <a:stretch/>
          </p:blipFill>
          <p:spPr>
            <a:xfrm>
              <a:off x="163316" y="477988"/>
              <a:ext cx="903742" cy="1080001"/>
            </a:xfrm>
            <a:prstGeom prst="rect">
              <a:avLst/>
            </a:prstGeom>
            <a:grpFill/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11"/>
            <a:stretch/>
          </p:blipFill>
          <p:spPr>
            <a:xfrm>
              <a:off x="2843315" y="504017"/>
              <a:ext cx="897707" cy="1080001"/>
            </a:xfrm>
            <a:prstGeom prst="rect">
              <a:avLst/>
            </a:prstGeom>
            <a:grpFill/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58" y="477988"/>
              <a:ext cx="896288" cy="1084367"/>
            </a:xfrm>
            <a:prstGeom prst="rect">
              <a:avLst/>
            </a:prstGeom>
            <a:grp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30"/>
            <a:stretch/>
          </p:blipFill>
          <p:spPr>
            <a:xfrm>
              <a:off x="1957423" y="492167"/>
              <a:ext cx="905334" cy="1159437"/>
            </a:xfrm>
            <a:prstGeom prst="rect">
              <a:avLst/>
            </a:prstGeom>
            <a:grpFill/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88"/>
            <a:stretch/>
          </p:blipFill>
          <p:spPr>
            <a:xfrm>
              <a:off x="3722694" y="475834"/>
              <a:ext cx="883440" cy="1080001"/>
            </a:xfrm>
            <a:prstGeom prst="rect">
              <a:avLst/>
            </a:prstGeom>
            <a:grp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/>
          </p:blipFill>
          <p:spPr>
            <a:xfrm>
              <a:off x="4606134" y="482355"/>
              <a:ext cx="911894" cy="1080001"/>
            </a:xfrm>
            <a:prstGeom prst="rect">
              <a:avLst/>
            </a:prstGeom>
            <a:grp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5"/>
            <a:stretch/>
          </p:blipFill>
          <p:spPr>
            <a:xfrm>
              <a:off x="5459438" y="482355"/>
              <a:ext cx="904260" cy="1080001"/>
            </a:xfrm>
            <a:prstGeom prst="rect">
              <a:avLst/>
            </a:prstGeom>
            <a:grp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42"/>
            <a:stretch/>
          </p:blipFill>
          <p:spPr>
            <a:xfrm>
              <a:off x="6350546" y="481304"/>
              <a:ext cx="904260" cy="1080001"/>
            </a:xfrm>
            <a:prstGeom prst="rect">
              <a:avLst/>
            </a:prstGeom>
            <a:grp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14" t="705" r="1114" b="20381"/>
            <a:stretch/>
          </p:blipFill>
          <p:spPr>
            <a:xfrm>
              <a:off x="7146914" y="481304"/>
              <a:ext cx="900735" cy="1080001"/>
            </a:xfrm>
            <a:prstGeom prst="rect">
              <a:avLst/>
            </a:prstGeom>
            <a:grpFill/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36"/>
            <a:stretch/>
          </p:blipFill>
          <p:spPr>
            <a:xfrm>
              <a:off x="1847875" y="1562355"/>
              <a:ext cx="898687" cy="1071573"/>
            </a:xfrm>
            <a:prstGeom prst="rect">
              <a:avLst/>
            </a:prstGeom>
            <a:grp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70"/>
            <a:stretch/>
          </p:blipFill>
          <p:spPr>
            <a:xfrm>
              <a:off x="2695985" y="1561305"/>
              <a:ext cx="900181" cy="1073713"/>
            </a:xfrm>
            <a:prstGeom prst="rect">
              <a:avLst/>
            </a:prstGeom>
            <a:grp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64"/>
            <a:stretch/>
          </p:blipFill>
          <p:spPr>
            <a:xfrm>
              <a:off x="3595730" y="1554249"/>
              <a:ext cx="907831" cy="1080001"/>
            </a:xfrm>
            <a:prstGeom prst="rect">
              <a:avLst/>
            </a:prstGeom>
            <a:grpFill/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13"/>
            <a:stretch/>
          </p:blipFill>
          <p:spPr>
            <a:xfrm>
              <a:off x="4503125" y="1553927"/>
              <a:ext cx="900181" cy="1080001"/>
            </a:xfrm>
            <a:prstGeom prst="rect">
              <a:avLst/>
            </a:prstGeom>
            <a:grpFill/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93"/>
            <a:stretch/>
          </p:blipFill>
          <p:spPr>
            <a:xfrm>
              <a:off x="5375767" y="1553928"/>
              <a:ext cx="900182" cy="1080000"/>
            </a:xfrm>
            <a:prstGeom prst="rect">
              <a:avLst/>
            </a:prstGeom>
            <a:grpFill/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99"/>
            <a:stretch/>
          </p:blipFill>
          <p:spPr>
            <a:xfrm>
              <a:off x="6272215" y="1553928"/>
              <a:ext cx="903225" cy="1080000"/>
            </a:xfrm>
            <a:prstGeom prst="rect">
              <a:avLst/>
            </a:prstGeom>
            <a:grpFill/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779" y="482355"/>
              <a:ext cx="907053" cy="1080000"/>
            </a:xfrm>
            <a:prstGeom prst="rect">
              <a:avLst/>
            </a:prstGeom>
            <a:grpFill/>
          </p:spPr>
        </p:pic>
      </p:grpSp>
      <p:grpSp>
        <p:nvGrpSpPr>
          <p:cNvPr id="42" name="Группа 41"/>
          <p:cNvGrpSpPr/>
          <p:nvPr/>
        </p:nvGrpSpPr>
        <p:grpSpPr>
          <a:xfrm>
            <a:off x="310568" y="3199726"/>
            <a:ext cx="7141951" cy="2156225"/>
            <a:chOff x="287278" y="3202829"/>
            <a:chExt cx="7141951" cy="215622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49"/>
            <a:stretch/>
          </p:blipFill>
          <p:spPr>
            <a:xfrm>
              <a:off x="908029" y="3202829"/>
              <a:ext cx="904697" cy="106102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3" t="-1" r="11744" b="22307"/>
            <a:stretch/>
          </p:blipFill>
          <p:spPr>
            <a:xfrm>
              <a:off x="287278" y="3215021"/>
              <a:ext cx="733647" cy="106102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56" t="12994" r="2156" b="6349"/>
            <a:stretch/>
          </p:blipFill>
          <p:spPr>
            <a:xfrm>
              <a:off x="1624389" y="3210829"/>
              <a:ext cx="896600" cy="106102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680" y="3205887"/>
              <a:ext cx="747914" cy="106102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78" y="3205887"/>
              <a:ext cx="720000" cy="106102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118" y="3220631"/>
              <a:ext cx="833824" cy="106102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786" y="3223102"/>
              <a:ext cx="703457" cy="106102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643" y="3220631"/>
              <a:ext cx="708226" cy="106102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131" y="3223102"/>
              <a:ext cx="716814" cy="106102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629" y="3223102"/>
              <a:ext cx="729600" cy="106102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93" y="4296528"/>
              <a:ext cx="712088" cy="106102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11" y="4276041"/>
              <a:ext cx="720796" cy="108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449" y="4279054"/>
              <a:ext cx="838539" cy="108000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528" y="4279054"/>
              <a:ext cx="720000" cy="108000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062" y="4266551"/>
              <a:ext cx="722087" cy="108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36" y="4263849"/>
              <a:ext cx="716345" cy="1080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879" y="4258728"/>
              <a:ext cx="726372" cy="108670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847" y="4251046"/>
              <a:ext cx="723051" cy="1089998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18" y="4253851"/>
              <a:ext cx="731960" cy="108999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655" y="4256045"/>
              <a:ext cx="685877" cy="108000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697876" y="3217528"/>
            <a:ext cx="756763" cy="2163852"/>
            <a:chOff x="7944504" y="2810566"/>
            <a:chExt cx="756763" cy="216385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504" y="2810566"/>
              <a:ext cx="756763" cy="1080000"/>
            </a:xfrm>
            <a:prstGeom prst="rect">
              <a:avLst/>
            </a:prstGeom>
          </p:spPr>
        </p:pic>
        <p:pic>
          <p:nvPicPr>
            <p:cNvPr id="2054" name="Picture 6" descr="https://pp.userapi.com/c305809/u14617758/-6/z_8cc6fcc8.jpg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196" y="3894418"/>
              <a:ext cx="74807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2154585" y="400732"/>
            <a:ext cx="424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Профессора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08429" y="2898734"/>
            <a:ext cx="505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Доценты, старшие преподаватели, ассистенты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65724" y="5332942"/>
            <a:ext cx="424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Научные сотрудники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404056" y="5702274"/>
            <a:ext cx="3948084" cy="1070666"/>
            <a:chOff x="1736800" y="5775798"/>
            <a:chExt cx="3948084" cy="1082202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1736800" y="5776999"/>
              <a:ext cx="814070" cy="1080000"/>
            </a:xfrm>
            <a:prstGeom prst="rect">
              <a:avLst/>
            </a:prstGeom>
          </p:spPr>
        </p:pic>
        <p:pic>
          <p:nvPicPr>
            <p:cNvPr id="2058" name="Picture 10" descr="https://www.econ.msu.ru/ext/lib/Category/x11/x13/4371/image/kaimanov_SV.jpg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028" y="5776999"/>
              <a:ext cx="83125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Рисунок 57" descr="https://www.econ.msu.ru/ext/lib/Category/x5d/x96/23958/image/Belianova.jpg"/>
            <p:cNvPicPr/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282" y="5778500"/>
              <a:ext cx="782955" cy="107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4" name="Picture 16" descr="https://www.econ.msu.ru/ext/lib/Category/x11/x4b/4427/image/Birukov.JPG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23" y="5775798"/>
              <a:ext cx="78545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s://www.econ.msu.ru/ext/lib/Category/x78/x93/30867/image/O_I_Ivanov.jpg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691" y="5775798"/>
              <a:ext cx="71419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19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167452"/>
            <a:ext cx="8518356" cy="1450757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Оптимизация структуры кадров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910" y="1828800"/>
            <a:ext cx="7543801" cy="4052326"/>
          </a:xfrm>
        </p:spPr>
        <p:txBody>
          <a:bodyPr>
            <a:normAutofit/>
          </a:bodyPr>
          <a:lstStyle/>
          <a:p>
            <a:pPr marL="201168" lvl="1" indent="0" algn="ctr">
              <a:buNone/>
            </a:pPr>
            <a:r>
              <a:rPr lang="ru-RU" sz="3600" b="1" u="sng" dirty="0" smtClean="0">
                <a:solidFill>
                  <a:schemeClr val="tx1"/>
                </a:solidFill>
              </a:rPr>
              <a:t>ПРОБЛЕМА</a:t>
            </a:r>
            <a:endParaRPr lang="ru-RU" sz="2400" b="1" u="sng" dirty="0" smtClean="0">
              <a:solidFill>
                <a:schemeClr val="tx1"/>
              </a:solidFill>
            </a:endParaRPr>
          </a:p>
          <a:p>
            <a:pPr marL="201168" lvl="1" indent="0" algn="ctr">
              <a:buNone/>
            </a:pPr>
            <a:endParaRPr lang="ru-RU" sz="2400" b="1" u="sng" dirty="0" smtClean="0">
              <a:solidFill>
                <a:schemeClr val="tx1"/>
              </a:solidFill>
            </a:endParaRPr>
          </a:p>
          <a:p>
            <a:pPr marL="201168" lvl="1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6000" b="1" spc="-5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Механизм </a:t>
            </a:r>
            <a:r>
              <a:rPr lang="ru-RU" sz="6000" b="1" spc="-50" dirty="0">
                <a:solidFill>
                  <a:schemeClr val="tx1"/>
                </a:solidFill>
                <a:latin typeface="Monotype Corsiva" panose="03010101010201010101" pitchFamily="66" charset="0"/>
              </a:rPr>
              <a:t>приема молодых преподавателей в </a:t>
            </a:r>
            <a:r>
              <a:rPr lang="ru-RU" sz="6000" b="1" spc="-5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университет</a:t>
            </a:r>
            <a:endParaRPr lang="ru-RU" sz="6000" b="1" spc="-5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021" y="6360240"/>
            <a:ext cx="72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1804-2017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г.г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Нам 212 лет! </a:t>
            </a:r>
            <a:endParaRPr lang="ru-RU" sz="3200" dirty="0">
              <a:ln w="0"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rPr>
              <a:t>Учебно-методическая деятельность </a:t>
            </a:r>
            <a:endParaRPr lang="ru-RU" sz="4400" b="1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66308"/>
          </a:xfrm>
        </p:spPr>
        <p:txBody>
          <a:bodyPr>
            <a:normAutofit fontScale="92500"/>
          </a:bodyPr>
          <a:lstStyle/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Работа на всех уровнях образования – бакалавриат, магистратура, аспирантура, дополнительное, </a:t>
            </a:r>
            <a:r>
              <a:rPr lang="ru-RU" sz="2400" dirty="0" err="1" smtClean="0">
                <a:solidFill>
                  <a:schemeClr val="tx1"/>
                </a:solidFill>
              </a:rPr>
              <a:t>довузовское</a:t>
            </a:r>
            <a:r>
              <a:rPr lang="ru-RU" sz="2400" dirty="0" smtClean="0">
                <a:solidFill>
                  <a:schemeClr val="tx1"/>
                </a:solidFill>
              </a:rPr>
              <a:t>, филиалы, МФК.</a:t>
            </a:r>
          </a:p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Учебники, учебные пособия, методические материалы по всем курсам кафедры.</a:t>
            </a:r>
          </a:p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Курсы обязательные, обязательные-альтернативные, выборные, факультативные.</a:t>
            </a:r>
          </a:p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Внимание к опросам студентов.</a:t>
            </a:r>
          </a:p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Методические группы кафедры.</a:t>
            </a:r>
          </a:p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Тенденция сокращения образовательного поля кафедры.</a:t>
            </a:r>
          </a:p>
          <a:p>
            <a:pPr lvl="1" algn="just"/>
            <a:r>
              <a:rPr lang="ru-RU" sz="2400" dirty="0" smtClean="0">
                <a:solidFill>
                  <a:schemeClr val="tx1"/>
                </a:solidFill>
              </a:rPr>
              <a:t>Неравномерность распределения нагрузки внутри кафедры.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3021" y="6360240"/>
            <a:ext cx="72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1804-2017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г.г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Нам 212 лет! </a:t>
            </a:r>
            <a:endParaRPr lang="ru-RU" sz="3200" dirty="0">
              <a:ln w="0"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rPr>
              <a:t>Неотложные задачи</a:t>
            </a:r>
            <a:endParaRPr lang="ru-RU" sz="6000" b="1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u-RU" sz="2800" dirty="0" smtClean="0">
                <a:solidFill>
                  <a:schemeClr val="tx1"/>
                </a:solidFill>
              </a:rPr>
              <a:t>Поддержать восстановление общегуманитарной составляющей в образовательном процессе на факультете.</a:t>
            </a:r>
          </a:p>
          <a:p>
            <a:pPr lvl="1" algn="just"/>
            <a:endParaRPr lang="ru-RU" sz="2800" dirty="0" smtClean="0">
              <a:solidFill>
                <a:schemeClr val="tx1"/>
              </a:solidFill>
            </a:endParaRPr>
          </a:p>
          <a:p>
            <a:pPr lvl="1" algn="just"/>
            <a:r>
              <a:rPr lang="ru-RU" sz="2800" dirty="0" smtClean="0">
                <a:solidFill>
                  <a:schemeClr val="tx1"/>
                </a:solidFill>
              </a:rPr>
              <a:t>Предложить организовать целевую подготовку кадров по экономике и экономической теории через магистратуру и аспирантуру для ВУЗов страны.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2548" y="111874"/>
            <a:ext cx="72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1804-2017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г.г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Нам 212 лет! </a:t>
            </a:r>
            <a:endParaRPr lang="ru-RU" sz="320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z="18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fld>
            <a:endParaRPr lang="ru-RU" sz="1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7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2210" y="589631"/>
            <a:ext cx="7543800" cy="87153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rPr>
              <a:t>Научные исследования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7515" y="1461168"/>
            <a:ext cx="7543800" cy="4022725"/>
          </a:xfrm>
        </p:spPr>
        <p:txBody>
          <a:bodyPr>
            <a:noAutofit/>
          </a:bodyPr>
          <a:lstStyle/>
          <a:p>
            <a:pPr lvl="1" algn="just"/>
            <a:r>
              <a:rPr lang="ru-RU" dirty="0" smtClean="0">
                <a:solidFill>
                  <a:schemeClr val="tx1"/>
                </a:solidFill>
              </a:rPr>
              <a:t>Кафедра отвечает за первую факультетскую тему и работает по двум кафедральным темам государственной регистрации:</a:t>
            </a:r>
            <a:endParaRPr lang="ru-RU" sz="1400" dirty="0" smtClean="0">
              <a:solidFill>
                <a:schemeClr val="tx1"/>
              </a:solidFill>
            </a:endParaRP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Методологические, теоретические и практические проблемы формирования российской экономической модели;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Методологические принципы и системный анализ в развитии современной экономической теории.</a:t>
            </a:r>
            <a:endParaRPr lang="ru-RU" sz="2400" dirty="0">
              <a:solidFill>
                <a:schemeClr val="tx1"/>
              </a:solidFill>
            </a:endParaRPr>
          </a:p>
          <a:p>
            <a:pPr lvl="2" algn="just"/>
            <a:r>
              <a:rPr lang="ru-RU" sz="1800" dirty="0" smtClean="0">
                <a:solidFill>
                  <a:schemeClr val="tx1"/>
                </a:solidFill>
              </a:rPr>
              <a:t>Активное участие в конференциях Новой экономической ассоциации, Московского экономического форума, других организаций.</a:t>
            </a:r>
          </a:p>
          <a:p>
            <a:pPr lvl="2" algn="just"/>
            <a:r>
              <a:rPr lang="ru-RU" sz="1800" dirty="0" smtClean="0">
                <a:solidFill>
                  <a:schemeClr val="tx1"/>
                </a:solidFill>
              </a:rPr>
              <a:t>Проведение конференций, симпозиумов, сессий, круглых столов, мастер-классов, в рамках Ломоносовских чтений, Фестивалей науки и самостоятельно.</a:t>
            </a:r>
          </a:p>
          <a:p>
            <a:pPr lvl="2" algn="just"/>
            <a:r>
              <a:rPr lang="ru-RU" sz="1800" dirty="0" smtClean="0">
                <a:solidFill>
                  <a:schemeClr val="tx1"/>
                </a:solidFill>
              </a:rPr>
              <a:t>Базовое подразделение диссертационного совета МГУ по экономической теории и Научного совета МГУ.</a:t>
            </a:r>
          </a:p>
          <a:p>
            <a:pPr lvl="2" algn="just"/>
            <a:r>
              <a:rPr lang="ru-RU" sz="1800" dirty="0" smtClean="0">
                <a:solidFill>
                  <a:schemeClr val="tx1"/>
                </a:solidFill>
              </a:rPr>
              <a:t>Неравномерность публикационной активности сотрудников, требования по ведущим журналам и Списку МГУ.</a:t>
            </a:r>
          </a:p>
          <a:p>
            <a:pPr lvl="2" algn="just"/>
            <a:r>
              <a:rPr lang="ru-RU" sz="1800" dirty="0" smtClean="0">
                <a:solidFill>
                  <a:schemeClr val="tx1"/>
                </a:solidFill>
              </a:rPr>
              <a:t>Трудности привлечения внешнего финансирования НИР по грантам, договорам, конкурсам.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2548" y="111874"/>
            <a:ext cx="72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1804-2017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г.г</a:t>
            </a:r>
            <a:r>
              <a:rPr lang="ru-RU" sz="3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Нам 212 лет! </a:t>
            </a:r>
            <a:endParaRPr lang="ru-RU" sz="320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7515" y="1335505"/>
            <a:ext cx="7543800" cy="1"/>
          </a:xfrm>
          <a:prstGeom prst="line">
            <a:avLst/>
          </a:prstGeom>
          <a:ln w="127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E68-EEBE-445D-97FF-626F3EE0F84F}" type="slidenum">
              <a:rPr lang="ru-RU" sz="1800" b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760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54">
      <a:dk1>
        <a:srgbClr val="0C0C0C"/>
      </a:dk1>
      <a:lt1>
        <a:sysClr val="window" lastClr="FFFFFF"/>
      </a:lt1>
      <a:dk2>
        <a:srgbClr val="000000"/>
      </a:dk2>
      <a:lt2>
        <a:srgbClr val="ACCBF9"/>
      </a:lt2>
      <a:accent1>
        <a:srgbClr val="374C81"/>
      </a:accent1>
      <a:accent2>
        <a:srgbClr val="8287C8"/>
      </a:accent2>
      <a:accent3>
        <a:srgbClr val="1E5F9F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</TotalTime>
  <Words>524</Words>
  <Application>Microsoft Office PowerPoint</Application>
  <PresentationFormat>Экран (4:3)</PresentationFormat>
  <Paragraphs>133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Ретро</vt:lpstr>
      <vt:lpstr>Московский государственный университет имени М .В. Ломоносова Экономический факультет Ученый совет      О стратегии развития кафедры политической экономии  на 2017-2022 годы</vt:lpstr>
      <vt:lpstr>Миссия</vt:lpstr>
      <vt:lpstr>Девиз</vt:lpstr>
      <vt:lpstr>Кадровый потенциал</vt:lpstr>
      <vt:lpstr>Презентация PowerPoint</vt:lpstr>
      <vt:lpstr>Оптимизация структуры кадров</vt:lpstr>
      <vt:lpstr>Учебно-методическая деятельность </vt:lpstr>
      <vt:lpstr>Неотложные задачи</vt:lpstr>
      <vt:lpstr>Научные исследования</vt:lpstr>
      <vt:lpstr>Актуальная задача</vt:lpstr>
      <vt:lpstr>Спасибо за внимание!</vt:lpstr>
    </vt:vector>
  </TitlesOfParts>
  <Company>Moscow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politec</dc:creator>
  <cp:lastModifiedBy>Виктория Фомина</cp:lastModifiedBy>
  <cp:revision>23</cp:revision>
  <cp:lastPrinted>2017-09-27T11:59:48Z</cp:lastPrinted>
  <dcterms:created xsi:type="dcterms:W3CDTF">2017-09-27T09:22:53Z</dcterms:created>
  <dcterms:modified xsi:type="dcterms:W3CDTF">2017-10-02T12:28:22Z</dcterms:modified>
</cp:coreProperties>
</file>