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300" y="-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4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36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879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219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4286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15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868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379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233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90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7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70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165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771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84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705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07BF9-AB8B-4625-8AF4-1246331EE0DA}" type="datetimeFigureOut">
              <a:rPr lang="ru-RU" smtClean="0"/>
              <a:t>28.09.2021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A70035-9ECD-401A-B37D-C46FDED5D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003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onomist.com/economics-a-to-z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13367B-3642-4AEB-BEAD-3E105BEF52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8300" y="3091807"/>
            <a:ext cx="8915399" cy="174752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Концепт «прибыль/</a:t>
            </a:r>
            <a:r>
              <a:rPr lang="en-GB" sz="4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r>
              <a:rPr lang="ru-RU" sz="4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br>
              <a:rPr lang="ru-RU" sz="4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44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языковой картине мира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61E17D-A872-4F40-A38F-EFA9B7CD4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5100320"/>
            <a:ext cx="8915399" cy="803342"/>
          </a:xfrm>
        </p:spPr>
        <p:txBody>
          <a:bodyPr/>
          <a:lstStyle/>
          <a:p>
            <a:pPr algn="r"/>
            <a:r>
              <a:rPr lang="ru-RU" b="1" dirty="0"/>
              <a:t>Кривцова Ю.П., к.ф.н.</a:t>
            </a:r>
          </a:p>
          <a:p>
            <a:pPr algn="r"/>
            <a:r>
              <a:rPr lang="ru-RU" b="1" dirty="0"/>
              <a:t>Филиппова С.Г., к.ф.н.</a:t>
            </a:r>
          </a:p>
        </p:txBody>
      </p:sp>
      <p:pic>
        <p:nvPicPr>
          <p:cNvPr id="1026" name="Picture 2" descr="Lack of Profits - Dan Lacy">
            <a:extLst>
              <a:ext uri="{FF2B5EF4-FFF2-40B4-BE49-F238E27FC236}">
                <a16:creationId xmlns:a16="http://schemas.microsoft.com/office/drawing/2014/main" id="{00733357-79B3-4056-8D2A-C5F5EE486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862" y="385663"/>
            <a:ext cx="3069750" cy="305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ухгалтерская И Экономическая Прибыль: Виды, Расчет :: ИНВЕСТОРОВ.НЕТ">
            <a:extLst>
              <a:ext uri="{FF2B5EF4-FFF2-40B4-BE49-F238E27FC236}">
                <a16:creationId xmlns:a16="http://schemas.microsoft.com/office/drawing/2014/main" id="{AF978D24-A174-4654-8AB2-219AFFD8B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040" y="0"/>
            <a:ext cx="2595880" cy="294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971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F9DEF1-530F-4D4F-AAF1-8DB2044B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Концепт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34453-1F2D-4AB9-A869-2A399F633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57040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«дискретное ментальное образование, являющееся базовой единицей мыслительного кода человека, обладающее относительно упорядоченной внутренней структурой, представляющее собой результат познавательной (когнитивной) деятельности личности и общества и несущее комплексную, энциклопедическую информацию об отражаемом предмете или явлении, об интерпретации данной информации общественным сознанием и отношении общественного сознания к данному явлению или предмету</a:t>
            </a:r>
            <a:r>
              <a:rPr lang="ru-RU" sz="2400" dirty="0">
                <a:effectLst/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»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sz="2400" dirty="0">
                <a:effectLst/>
                <a:latin typeface="Times New Roman" panose="02020603050405020304" pitchFamily="18" charset="0"/>
                <a:ea typeface="Cambria,Italic"/>
              </a:rPr>
              <a:t>Попова З.Д., Стернин И.А</a:t>
            </a:r>
            <a:r>
              <a:rPr lang="ru-RU" sz="2400">
                <a:effectLst/>
                <a:latin typeface="Times New Roman" panose="02020603050405020304" pitchFamily="18" charset="0"/>
                <a:ea typeface="Cambria,Italic"/>
              </a:rPr>
              <a:t>., 2006</a:t>
            </a:r>
            <a:r>
              <a:rPr lang="ru-RU" sz="24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022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D29B9-53E6-43D8-81E6-94C26EE58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Языковая картина мира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3B32DB-01F5-43AC-98DB-31981D8C1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721" y="1432560"/>
            <a:ext cx="6583680" cy="4504784"/>
          </a:xfrm>
        </p:spPr>
        <p:txBody>
          <a:bodyPr/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артина мира имеет двойственное существование: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необъективированное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как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неопредмеченный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элемент сознания и жизнедеятельности человека и объективированное в виде 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опредмеченных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образований, оставляемых человеком в процессе жизнедеятельности и обнаруживаемых, в частности, в языке [Постовалова В.И., 1988]</a:t>
            </a:r>
          </a:p>
          <a:p>
            <a:pPr algn="just"/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Объективированный в языке опыт человека в своей совокупной целости образует языковую картину мира [</a:t>
            </a:r>
            <a:r>
              <a:rPr lang="ru-RU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Кубрякова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Е.С., 2003]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2" name="Picture 4" descr="Самые востребованные языки мира – Linguis">
            <a:extLst>
              <a:ext uri="{FF2B5EF4-FFF2-40B4-BE49-F238E27FC236}">
                <a16:creationId xmlns:a16="http://schemas.microsoft.com/office/drawing/2014/main" id="{B564BA7F-B5BC-4B80-AA21-AA78CAF4B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4870">
            <a:off x="8861842" y="3174412"/>
            <a:ext cx="3041188" cy="223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81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143A1-9C7D-48AA-B7A5-88CC2448C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Научно-понятийный компонент концепта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FCB170-7ED4-46A7-BB13-C8FFF1318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прибыль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FB34DBE-DBF3-4AFB-A128-3C0EDD341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4115994"/>
          </a:xfrm>
        </p:spPr>
        <p:txBody>
          <a:bodyPr>
            <a:noAutofit/>
          </a:bodyPr>
          <a:lstStyle/>
          <a:p>
            <a:pPr algn="just"/>
            <a:r>
              <a:rPr lang="ru-RU" sz="1600" b="1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разница между выручкой от реализации продукции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(работ, ус­луг) в действующих ценах без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налога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добав­ленную стоимость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акцизов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затратами на ее производство и реализацию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</a:rPr>
              <a:t>». 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(Словарь финансовых терминов и экономических понятий) 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«положительный результат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хозяйственной деятельности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фирм; 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разность между общей выручкой и общими </a:t>
            </a:r>
            <a:r>
              <a:rPr lang="ru-RU" sz="1600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издержками</a:t>
            </a:r>
            <a:r>
              <a:rPr lang="ru-RU" sz="1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явными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так и </a:t>
            </a:r>
            <a:r>
              <a:rPr lang="ru-RU" sz="16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скрытыми</a:t>
            </a: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</a:p>
          <a:p>
            <a:pPr marL="0" indent="0" algn="just">
              <a:buNone/>
            </a:pP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(Нечаев В.И., </a:t>
            </a:r>
            <a:r>
              <a:rPr lang="ru-RU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Михайлушкин</a:t>
            </a:r>
            <a:r>
              <a:rPr lang="ru-R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П.В. Экономический словарь). </a:t>
            </a:r>
            <a:endParaRPr lang="ru-RU" sz="16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0483B2F-09C7-4ADF-B8C6-15B3976450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profit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FBB40B0-9E1F-4510-ADFC-49729E69EC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«An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excess of the receipts over the spending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business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during any period». </a:t>
            </a: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Оксфордский экономический словарь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 is the reward for 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risk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taken by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enterprise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the fourth of the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factors of production 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what is left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after all other costs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including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rent, wages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interest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profit is a firm's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total revenue minus total </a:t>
            </a:r>
            <a:r>
              <a:rPr lang="en-US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cost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https://www.economist.com/economics-a-to-z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629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143A1-9C7D-48AA-B7A5-88CC2448C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/>
              <a:t>Общепонятийный</a:t>
            </a:r>
            <a:r>
              <a:rPr lang="ru-RU" b="1" dirty="0"/>
              <a:t> компонент концепта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FCB170-7ED4-46A7-BB13-C8FFF1318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прибыль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FB34DBE-DBF3-4AFB-A128-3C0EDD341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4115994"/>
          </a:xfrm>
        </p:spPr>
        <p:txBody>
          <a:bodyPr>
            <a:noAutofit/>
          </a:bodyPr>
          <a:lstStyle/>
          <a:p>
            <a:pPr algn="just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Сумма, на которую доход, выручка превышает затраты на экономическую деятельность, на производство товара. </a:t>
            </a:r>
            <a:r>
              <a:rPr lang="ru-RU" sz="17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Обобщающий показатель финансовых результатов хозяйственной деятельности предприятий. </a:t>
            </a:r>
          </a:p>
          <a:p>
            <a:pPr algn="just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перен. </a:t>
            </a:r>
            <a:r>
              <a:rPr lang="ru-RU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Польза, выгода 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(разг.). </a:t>
            </a:r>
            <a:r>
              <a:rPr lang="ru-RU" sz="1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Какая мне в этом прибыль?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/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ru-RU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Прибавление, увеличение, приращение чего-нибудь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17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Прибыль населения. Прибыль воды в реках</a:t>
            </a:r>
            <a:r>
              <a:rPr lang="ru-RU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ru-RU" sz="1700" dirty="0">
                <a:latin typeface="Times New Roman" panose="02020603050405020304" pitchFamily="18" charset="0"/>
                <a:ea typeface="Calibri" panose="020F0502020204030204" pitchFamily="34" charset="0"/>
              </a:rPr>
              <a:t>(Словарь русского языка С.И. Ожегова и Т.Ф. Ефремовой)</a:t>
            </a:r>
            <a:endParaRPr lang="ru-RU" sz="17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0483B2F-09C7-4ADF-B8C6-15B3976450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profit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FBB40B0-9E1F-4510-ADFC-49729E69E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4115994"/>
          </a:xfrm>
        </p:spPr>
        <p:txBody>
          <a:bodyPr>
            <a:normAutofit fontScale="92500"/>
          </a:bodyPr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money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you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selling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goods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services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more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than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they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cost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produce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provide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(Кембриджский электронный словарь английского языка)  </a:t>
            </a:r>
          </a:p>
          <a:p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money that you make by selling something or from your business, especially the money that remains after you have paid all your business costs. </a:t>
            </a:r>
            <a:endParaRPr lang="ru-RU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(Словарь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МакМиллана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 advantage or benefit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 2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financial gain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excess of returns over outlay</a:t>
            </a: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(Оксфордский словарь английского языка) 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57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143A1-9C7D-48AA-B7A5-88CC2448C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Диахронический анализ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FCB170-7ED4-46A7-BB13-C8FFF1318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прибыль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FB34DBE-DBF3-4AFB-A128-3C0EDD341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4115994"/>
          </a:xfrm>
        </p:spPr>
        <p:txBody>
          <a:bodyPr>
            <a:no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изначально в значениях «прибавка, выгода»;</a:t>
            </a:r>
            <a:endParaRPr lang="ru-RU" sz="1800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глагол «прибывать» (увеличиться, вырасти, прибавиться) префиксально образован от глагола «быть» (от праславянского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byti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); </a:t>
            </a: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16-17вв в деловых текстах появилось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значение «сумма, составляющая разницу, на которую выручка превышает затраты», употреблявшееся преимущественно.</a:t>
            </a:r>
            <a:endParaRPr lang="ru-RU" sz="1700" b="1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0483B2F-09C7-4ADF-B8C6-15B3976450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profit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2FBB40B0-9E1F-4510-ADFC-49729E69E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4115994"/>
          </a:xfrm>
        </p:spPr>
        <p:txBody>
          <a:bodyPr>
            <a:normAutofit/>
          </a:bodyPr>
          <a:lstStyle/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увеличение, прогресс, прирост.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 латинского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profectus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"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growth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advance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increase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success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progress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," 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заимствовано в 12 в. из французского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benefit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spiritual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benefit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advantage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Доминирующее сегодня значение финансовой прибыли лексема приобрела в 13 в.: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income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derived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office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property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transaction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etc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0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3143A1-9C7D-48AA-B7A5-88CC2448C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2400"/>
            <a:ext cx="8911687" cy="97536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Анализ </a:t>
            </a:r>
            <a:r>
              <a:rPr lang="ru-RU" b="1" dirty="0" err="1"/>
              <a:t>паремического</a:t>
            </a:r>
            <a:r>
              <a:rPr lang="ru-RU" b="1" dirty="0"/>
              <a:t> фонда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9FB34DBE-DBF3-4AFB-A128-3C0EDD341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7040" y="873760"/>
            <a:ext cx="10220960" cy="583184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получение прибыли связано с определенными усилиями, трудом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Держись сохи плотнее, так будет прибыльнее;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Какой уход, такой и доход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pains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o'ergangs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endParaRPr lang="ru-RU" sz="1800" b="1" i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бережливость - необходимое условие получения прибыли:</a:t>
            </a: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Живи смирнее, будет прибыльнее.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Your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thrift's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gude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o' a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yeld</a:t>
            </a:r>
            <a:r>
              <a:rPr lang="ru-RU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hen</a:t>
            </a:r>
            <a:endParaRPr lang="ru-RU" sz="1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положительное отношение к получению прибыли: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Лишняя денежка карману не тяга;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Деньги - не люди, лишними не будут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busies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himself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where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no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found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remains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fool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whole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year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round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algn="just">
              <a:spcBef>
                <a:spcPts val="600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культурно-обусловленное различие в подходах к выбору средств для достижения прибыли: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Profit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folly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others</a:t>
            </a: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Чужая денежка впрок не идет: как придет, так и уйдет;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Неправедно нажитая прибыль - огонь. </a:t>
            </a:r>
          </a:p>
          <a:p>
            <a:pPr marL="0" indent="0" algn="just">
              <a:spcBef>
                <a:spcPts val="600"/>
              </a:spcBef>
              <a:buNone/>
            </a:pPr>
            <a:r>
              <a:rPr lang="ru-RU" sz="1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Неправедная деньга - огонь </a:t>
            </a:r>
            <a:endParaRPr lang="ru-RU" sz="17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49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44E31-12E3-422E-9FDE-CBAF431DA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49EDC1-E6B9-4E1C-9A31-22A4A3AC17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2960" y="2032000"/>
            <a:ext cx="9411652" cy="43688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Прибыль/</a:t>
            </a:r>
            <a:r>
              <a:rPr lang="en-GB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profit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относятся как к специализированной экономический лексике, так и к общеупотребительной. 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Научнопонятийный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общепонятийный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компоненты концепта  в языковых картинах мира идентичны.  </a:t>
            </a:r>
            <a:endParaRPr lang="ru-RU" sz="2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 Стилистически окрашенные лексемы демонстрируют принадлежность к другому дискурсу. В неформальном общении используются русскоязычные 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барыш, навар, лафа, </a:t>
            </a:r>
            <a:r>
              <a:rPr lang="ru-RU" sz="21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припен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нагар, удой,  понт, понтяра, улов, харч, привар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том числе жаргонизмы </a:t>
            </a:r>
            <a:r>
              <a:rPr lang="ru-RU" sz="21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слам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хабар, хала</a:t>
            </a:r>
            <a:r>
              <a:rPr lang="ru-RU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англоязычные</a:t>
            </a:r>
            <a:r>
              <a:rPr lang="ru-RU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bottom line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cleanup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том числе 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слэнгизм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gravy</a:t>
            </a:r>
            <a:r>
              <a:rPr lang="ru-RU" sz="21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Неформальный стиль преобладает в русском языке, деловой – в английском. </a:t>
            </a:r>
            <a:endParaRPr lang="ru-RU" sz="2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(3) 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Национальнокультурная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специфика концепта выявляется при анализе </a:t>
            </a:r>
            <a:r>
              <a:rPr lang="ru-RU" sz="21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паремического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фонда:  различие ценностных ориентаций сопоставляемых культур. </a:t>
            </a:r>
            <a:r>
              <a:rPr lang="en-US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Profit by the folly of others</a:t>
            </a:r>
            <a:r>
              <a:rPr lang="ru-RU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прибыль можно получать не праведными путями. </a:t>
            </a:r>
            <a:r>
              <a:rPr lang="ru-RU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Неправедно нажитая прибыль - огонь. Неправедная деньга – огонь – 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осуждение </a:t>
            </a:r>
            <a:r>
              <a:rPr lang="ru-RU" sz="21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неправедной прибыли. </a:t>
            </a:r>
            <a:endParaRPr lang="ru-RU" sz="1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5060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324</TotalTime>
  <Words>887</Words>
  <Application>Microsoft Office PowerPoint</Application>
  <PresentationFormat>Широкоэкранный</PresentationFormat>
  <Paragraphs>64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 Math</vt:lpstr>
      <vt:lpstr>Century Gothic</vt:lpstr>
      <vt:lpstr>Times New Roman</vt:lpstr>
      <vt:lpstr>Wingdings 3</vt:lpstr>
      <vt:lpstr>Легкий дым</vt:lpstr>
      <vt:lpstr>Концепт «прибыль/profit»  в языковой картине мира</vt:lpstr>
      <vt:lpstr>Концепт</vt:lpstr>
      <vt:lpstr>Языковая картина мира</vt:lpstr>
      <vt:lpstr>Научно-понятийный компонент концепта</vt:lpstr>
      <vt:lpstr>Общепонятийный компонент концепта</vt:lpstr>
      <vt:lpstr>Диахронический анализ</vt:lpstr>
      <vt:lpstr>Анализ паремического фонда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Концепт «прибыль/profit»  в языковой картине мира</dc:title>
  <dc:creator>Светлана</dc:creator>
  <cp:lastModifiedBy>Светлана</cp:lastModifiedBy>
  <cp:revision>9</cp:revision>
  <dcterms:created xsi:type="dcterms:W3CDTF">2021-09-28T11:11:40Z</dcterms:created>
  <dcterms:modified xsi:type="dcterms:W3CDTF">2021-09-28T16:36:15Z</dcterms:modified>
</cp:coreProperties>
</file>