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Средний уровень безработицы, на сентябрь 2022 г., </a:t>
            </a:r>
            <a:r>
              <a:rPr lang="ru-RU" dirty="0" smtClean="0"/>
              <a:t>%</a:t>
            </a:r>
            <a:r>
              <a:rPr lang="ru-RU" baseline="30000" dirty="0" smtClean="0">
                <a:latin typeface="Century Gothic" panose="020B0502020202020204" pitchFamily="34" charset="0"/>
              </a:rPr>
              <a:t>1</a:t>
            </a:r>
            <a:endParaRPr lang="ru-RU" baseline="30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безработицы</c:v>
                </c:pt>
              </c:strCache>
            </c:strRef>
          </c:tx>
          <c:spPr>
            <a:solidFill>
              <a:schemeClr val="accent1"/>
            </a:solidFill>
            <a:ln w="28575" cap="rnd" cmpd="sng" algn="ctr">
              <a:solidFill>
                <a:schemeClr val="lt1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cap="none" spc="0" baseline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</c:v>
                </c:pt>
                <c:pt idx="1">
                  <c:v>Беларусь</c:v>
                </c:pt>
                <c:pt idx="2">
                  <c:v>Германия</c:v>
                </c:pt>
                <c:pt idx="3">
                  <c:v>США</c:v>
                </c:pt>
                <c:pt idx="4">
                  <c:v>Украина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3.8</c:v>
                </c:pt>
                <c:pt idx="1">
                  <c:v>3.9</c:v>
                </c:pt>
                <c:pt idx="2">
                  <c:v>5.5</c:v>
                </c:pt>
                <c:pt idx="3">
                  <c:v>3.7</c:v>
                </c:pt>
                <c:pt idx="4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1872416"/>
        <c:axId val="1491865344"/>
      </c:barChart>
      <c:catAx>
        <c:axId val="149187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none" spc="0" baseline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865344"/>
        <c:crosses val="autoZero"/>
        <c:auto val="1"/>
        <c:lblAlgn val="ctr"/>
        <c:lblOffset val="100"/>
        <c:noMultiLvlLbl val="0"/>
      </c:catAx>
      <c:valAx>
        <c:axId val="149186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18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baseline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929257689306992"/>
          <c:y val="6.858708710371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8004491523401712"/>
          <c:y val="0.10048008260693578"/>
          <c:w val="0.45263047627078712"/>
          <c:h val="0.747891689648291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Беларусь</c:v>
                </c:pt>
                <c:pt idx="1">
                  <c:v>Германия</c:v>
                </c:pt>
                <c:pt idx="2">
                  <c:v>Россия</c:v>
                </c:pt>
                <c:pt idx="3">
                  <c:v>Сша</c:v>
                </c:pt>
                <c:pt idx="4">
                  <c:v>Украина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65.8</c:v>
                </c:pt>
                <c:pt idx="2">
                  <c:v>61.5</c:v>
                </c:pt>
                <c:pt idx="3">
                  <c:v>66.3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594027048948193E-2"/>
          <c:y val="0.85344721670090173"/>
          <c:w val="0.76398273466510169"/>
          <c:h val="6.8989698705567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634722744496777E-3"/>
          <c:y val="2.1520803443328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940238268792186"/>
          <c:y val="5.1876820191996534E-2"/>
          <c:w val="0.62026415203494256"/>
          <c:h val="0.757010924208362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Беларусь</c:v>
                </c:pt>
                <c:pt idx="1">
                  <c:v>Германия</c:v>
                </c:pt>
                <c:pt idx="2">
                  <c:v>Россия</c:v>
                </c:pt>
                <c:pt idx="3">
                  <c:v>Сша</c:v>
                </c:pt>
                <c:pt idx="4">
                  <c:v>Украина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65.8</c:v>
                </c:pt>
                <c:pt idx="2">
                  <c:v>56.5</c:v>
                </c:pt>
                <c:pt idx="3">
                  <c:v>66.3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974CC-6BEC-4C81-82B2-9720F5ACA105}" type="doc">
      <dgm:prSet loTypeId="urn:microsoft.com/office/officeart/2005/8/layout/cycle2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471437F-647C-43D3-99C4-47237F033FB5}">
      <dgm:prSet phldrT="[Текст]"/>
      <dgm:spPr/>
      <dgm:t>
        <a:bodyPr/>
        <a:lstStyle/>
        <a:p>
          <a:r>
            <a:rPr lang="ru-RU" dirty="0" smtClean="0"/>
            <a:t>Институты социального обеспечения</a:t>
          </a:r>
          <a:endParaRPr lang="ru-RU" dirty="0"/>
        </a:p>
      </dgm:t>
    </dgm:pt>
    <dgm:pt modelId="{7DB78978-DFFD-489D-B1FD-808C2378FA6F}" type="parTrans" cxnId="{90BFBB69-FE77-4198-AEBE-A7BEEBE96E23}">
      <dgm:prSet/>
      <dgm:spPr/>
      <dgm:t>
        <a:bodyPr/>
        <a:lstStyle/>
        <a:p>
          <a:endParaRPr lang="ru-RU"/>
        </a:p>
      </dgm:t>
    </dgm:pt>
    <dgm:pt modelId="{2A568378-40E0-45AB-835D-76EE3D7ADF1E}" type="sibTrans" cxnId="{90BFBB69-FE77-4198-AEBE-A7BEEBE96E23}">
      <dgm:prSet/>
      <dgm:spPr/>
      <dgm:t>
        <a:bodyPr/>
        <a:lstStyle/>
        <a:p>
          <a:endParaRPr lang="ru-RU"/>
        </a:p>
      </dgm:t>
    </dgm:pt>
    <dgm:pt modelId="{085D0C41-A3FC-4239-A2A6-4CF8C6D9469B}">
      <dgm:prSet phldrT="[Текст]"/>
      <dgm:spPr/>
      <dgm:t>
        <a:bodyPr/>
        <a:lstStyle/>
        <a:p>
          <a:r>
            <a:rPr lang="ru-RU" b="1" dirty="0" smtClean="0"/>
            <a:t>Институты условий труда</a:t>
          </a:r>
          <a:endParaRPr lang="ru-RU" b="1" dirty="0"/>
        </a:p>
      </dgm:t>
    </dgm:pt>
    <dgm:pt modelId="{38C10D34-B8F4-48EF-B494-07D4D887E87F}" type="parTrans" cxnId="{D9CF56C2-A78B-4999-A48B-97AD715B5CAE}">
      <dgm:prSet/>
      <dgm:spPr/>
      <dgm:t>
        <a:bodyPr/>
        <a:lstStyle/>
        <a:p>
          <a:endParaRPr lang="ru-RU"/>
        </a:p>
      </dgm:t>
    </dgm:pt>
    <dgm:pt modelId="{9262C94C-9A90-424E-9594-9F6CD8C1F35D}" type="sibTrans" cxnId="{D9CF56C2-A78B-4999-A48B-97AD715B5CAE}">
      <dgm:prSet/>
      <dgm:spPr/>
      <dgm:t>
        <a:bodyPr/>
        <a:lstStyle/>
        <a:p>
          <a:endParaRPr lang="ru-RU"/>
        </a:p>
      </dgm:t>
    </dgm:pt>
    <dgm:pt modelId="{79F86BFE-AA08-42D8-B09F-E62ABCAF3D45}">
      <dgm:prSet phldrT="[Текст]"/>
      <dgm:spPr/>
      <dgm:t>
        <a:bodyPr/>
        <a:lstStyle/>
        <a:p>
          <a:r>
            <a:rPr lang="ru-RU" b="1" dirty="0" smtClean="0"/>
            <a:t>Сфера компенсаций и мотивации продуктивности труда</a:t>
          </a:r>
          <a:endParaRPr lang="ru-RU" b="1" dirty="0"/>
        </a:p>
      </dgm:t>
    </dgm:pt>
    <dgm:pt modelId="{7060EC3D-6E2D-4726-AAE7-50D8C0BA5B01}" type="parTrans" cxnId="{7907AFDF-DB53-4452-9FAC-0955FAB02069}">
      <dgm:prSet/>
      <dgm:spPr/>
      <dgm:t>
        <a:bodyPr/>
        <a:lstStyle/>
        <a:p>
          <a:endParaRPr lang="ru-RU"/>
        </a:p>
      </dgm:t>
    </dgm:pt>
    <dgm:pt modelId="{18A55477-4B9E-4811-98E7-B3EFF95631CC}" type="sibTrans" cxnId="{7907AFDF-DB53-4452-9FAC-0955FAB02069}">
      <dgm:prSet/>
      <dgm:spPr/>
      <dgm:t>
        <a:bodyPr/>
        <a:lstStyle/>
        <a:p>
          <a:endParaRPr lang="ru-RU"/>
        </a:p>
      </dgm:t>
    </dgm:pt>
    <dgm:pt modelId="{09C34345-C535-407C-952D-CCCEE6D322A7}">
      <dgm:prSet phldrT="[Текст]"/>
      <dgm:spPr/>
      <dgm:t>
        <a:bodyPr/>
        <a:lstStyle/>
        <a:p>
          <a:r>
            <a:rPr lang="ru-RU" b="1" dirty="0" smtClean="0"/>
            <a:t>Социальная сфера предприятий</a:t>
          </a:r>
          <a:endParaRPr lang="ru-RU" b="1" dirty="0"/>
        </a:p>
      </dgm:t>
    </dgm:pt>
    <dgm:pt modelId="{77242DD5-6098-408C-87C9-54543FBFF2A8}" type="parTrans" cxnId="{2B8CD26E-1EE3-472F-82C0-482217E875B2}">
      <dgm:prSet/>
      <dgm:spPr/>
      <dgm:t>
        <a:bodyPr/>
        <a:lstStyle/>
        <a:p>
          <a:endParaRPr lang="ru-RU"/>
        </a:p>
      </dgm:t>
    </dgm:pt>
    <dgm:pt modelId="{27016617-8B57-4CC6-8EEC-B0AA019E9545}" type="sibTrans" cxnId="{2B8CD26E-1EE3-472F-82C0-482217E875B2}">
      <dgm:prSet/>
      <dgm:spPr/>
      <dgm:t>
        <a:bodyPr/>
        <a:lstStyle/>
        <a:p>
          <a:endParaRPr lang="ru-RU"/>
        </a:p>
      </dgm:t>
    </dgm:pt>
    <dgm:pt modelId="{64E7DA1B-39D0-4973-9C72-33F2DC82B422}">
      <dgm:prSet phldrT="[Текст]"/>
      <dgm:spPr/>
      <dgm:t>
        <a:bodyPr/>
        <a:lstStyle/>
        <a:p>
          <a:r>
            <a:rPr lang="ru-RU" dirty="0" smtClean="0"/>
            <a:t>Институты защиты ЛОВЗ</a:t>
          </a:r>
          <a:endParaRPr lang="ru-RU" dirty="0"/>
        </a:p>
      </dgm:t>
    </dgm:pt>
    <dgm:pt modelId="{6948270F-9106-4968-8573-891F9886B064}" type="parTrans" cxnId="{57E5461D-D5EA-420D-A4D3-71EC7E2D575B}">
      <dgm:prSet/>
      <dgm:spPr/>
      <dgm:t>
        <a:bodyPr/>
        <a:lstStyle/>
        <a:p>
          <a:endParaRPr lang="ru-RU"/>
        </a:p>
      </dgm:t>
    </dgm:pt>
    <dgm:pt modelId="{0DBCB261-5B8F-4018-AF0F-95F5B5D780D3}" type="sibTrans" cxnId="{57E5461D-D5EA-420D-A4D3-71EC7E2D575B}">
      <dgm:prSet/>
      <dgm:spPr/>
      <dgm:t>
        <a:bodyPr/>
        <a:lstStyle/>
        <a:p>
          <a:endParaRPr lang="ru-RU"/>
        </a:p>
      </dgm:t>
    </dgm:pt>
    <dgm:pt modelId="{3B9DA5E4-36CA-4572-A6EE-FFAFC8B42926}">
      <dgm:prSet/>
      <dgm:spPr/>
      <dgm:t>
        <a:bodyPr/>
        <a:lstStyle/>
        <a:p>
          <a:r>
            <a:rPr lang="ru-RU" smtClean="0"/>
            <a:t>Институты занятости и развития человеческих ресурсов</a:t>
          </a:r>
          <a:endParaRPr lang="ru-RU"/>
        </a:p>
      </dgm:t>
    </dgm:pt>
    <dgm:pt modelId="{5D7353FA-DF37-4A57-A324-D45C9D62A1D5}" type="parTrans" cxnId="{7F476AAE-41A2-4B99-A085-109F419FB579}">
      <dgm:prSet/>
      <dgm:spPr/>
      <dgm:t>
        <a:bodyPr/>
        <a:lstStyle/>
        <a:p>
          <a:endParaRPr lang="ru-RU"/>
        </a:p>
      </dgm:t>
    </dgm:pt>
    <dgm:pt modelId="{8486EF8F-AE54-4321-8F61-C591A0933730}" type="sibTrans" cxnId="{7F476AAE-41A2-4B99-A085-109F419FB579}">
      <dgm:prSet/>
      <dgm:spPr/>
      <dgm:t>
        <a:bodyPr/>
        <a:lstStyle/>
        <a:p>
          <a:endParaRPr lang="ru-RU"/>
        </a:p>
      </dgm:t>
    </dgm:pt>
    <dgm:pt modelId="{0982779A-AD6A-46F1-BB52-5B757E46A0BC}" type="pres">
      <dgm:prSet presAssocID="{98D974CC-6BEC-4C81-82B2-9720F5ACA105}" presName="cycle" presStyleCnt="0">
        <dgm:presLayoutVars>
          <dgm:dir/>
          <dgm:resizeHandles val="exact"/>
        </dgm:presLayoutVars>
      </dgm:prSet>
      <dgm:spPr/>
    </dgm:pt>
    <dgm:pt modelId="{EE953C60-F61D-4FAC-BACC-D422C346519A}" type="pres">
      <dgm:prSet presAssocID="{A471437F-647C-43D3-99C4-47237F033FB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C0C5A-CC53-454B-ADD2-F8259D76DA21}" type="pres">
      <dgm:prSet presAssocID="{2A568378-40E0-45AB-835D-76EE3D7ADF1E}" presName="sibTrans" presStyleLbl="sibTrans2D1" presStyleIdx="0" presStyleCnt="6"/>
      <dgm:spPr/>
    </dgm:pt>
    <dgm:pt modelId="{B0BF79F5-6AB5-4F91-82B0-DCE116402682}" type="pres">
      <dgm:prSet presAssocID="{2A568378-40E0-45AB-835D-76EE3D7ADF1E}" presName="connectorText" presStyleLbl="sibTrans2D1" presStyleIdx="0" presStyleCnt="6"/>
      <dgm:spPr/>
    </dgm:pt>
    <dgm:pt modelId="{90F86A98-0915-4006-A7D0-30CFB8FB2B25}" type="pres">
      <dgm:prSet presAssocID="{085D0C41-A3FC-4239-A2A6-4CF8C6D9469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033F0-215D-4240-8E1C-401F1F7A0393}" type="pres">
      <dgm:prSet presAssocID="{9262C94C-9A90-424E-9594-9F6CD8C1F35D}" presName="sibTrans" presStyleLbl="sibTrans2D1" presStyleIdx="1" presStyleCnt="6"/>
      <dgm:spPr/>
    </dgm:pt>
    <dgm:pt modelId="{ECB9AFB6-0DD3-407A-BDE9-73476FE58585}" type="pres">
      <dgm:prSet presAssocID="{9262C94C-9A90-424E-9594-9F6CD8C1F35D}" presName="connectorText" presStyleLbl="sibTrans2D1" presStyleIdx="1" presStyleCnt="6"/>
      <dgm:spPr/>
    </dgm:pt>
    <dgm:pt modelId="{E371F61A-C622-47F9-856F-388445395E27}" type="pres">
      <dgm:prSet presAssocID="{79F86BFE-AA08-42D8-B09F-E62ABCAF3D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5748F-18A2-44D8-812F-7839F69359BB}" type="pres">
      <dgm:prSet presAssocID="{18A55477-4B9E-4811-98E7-B3EFF95631CC}" presName="sibTrans" presStyleLbl="sibTrans2D1" presStyleIdx="2" presStyleCnt="6"/>
      <dgm:spPr/>
    </dgm:pt>
    <dgm:pt modelId="{2E332B22-0474-45C9-9BC0-AA8E4E17D162}" type="pres">
      <dgm:prSet presAssocID="{18A55477-4B9E-4811-98E7-B3EFF95631CC}" presName="connectorText" presStyleLbl="sibTrans2D1" presStyleIdx="2" presStyleCnt="6"/>
      <dgm:spPr/>
    </dgm:pt>
    <dgm:pt modelId="{5B12DA5E-F1F1-478B-AF9E-15D02CD764D5}" type="pres">
      <dgm:prSet presAssocID="{09C34345-C535-407C-952D-CCCEE6D322A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B7E35-C628-418D-A4D6-8250DD5CA3CB}" type="pres">
      <dgm:prSet presAssocID="{27016617-8B57-4CC6-8EEC-B0AA019E9545}" presName="sibTrans" presStyleLbl="sibTrans2D1" presStyleIdx="3" presStyleCnt="6"/>
      <dgm:spPr/>
    </dgm:pt>
    <dgm:pt modelId="{D99750F3-C1B1-4DEA-AB55-EE7272A7FFE8}" type="pres">
      <dgm:prSet presAssocID="{27016617-8B57-4CC6-8EEC-B0AA019E9545}" presName="connectorText" presStyleLbl="sibTrans2D1" presStyleIdx="3" presStyleCnt="6"/>
      <dgm:spPr/>
    </dgm:pt>
    <dgm:pt modelId="{04F44BB2-6522-4026-99E7-E0A40A444127}" type="pres">
      <dgm:prSet presAssocID="{64E7DA1B-39D0-4973-9C72-33F2DC82B42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6C003-21B0-42B9-92C4-F594214E847F}" type="pres">
      <dgm:prSet presAssocID="{0DBCB261-5B8F-4018-AF0F-95F5B5D780D3}" presName="sibTrans" presStyleLbl="sibTrans2D1" presStyleIdx="4" presStyleCnt="6"/>
      <dgm:spPr/>
    </dgm:pt>
    <dgm:pt modelId="{CDEB69ED-4C78-4EE5-9BC0-1E570138EA16}" type="pres">
      <dgm:prSet presAssocID="{0DBCB261-5B8F-4018-AF0F-95F5B5D780D3}" presName="connectorText" presStyleLbl="sibTrans2D1" presStyleIdx="4" presStyleCnt="6"/>
      <dgm:spPr/>
    </dgm:pt>
    <dgm:pt modelId="{5A974D27-E8F5-447A-8320-37125A862199}" type="pres">
      <dgm:prSet presAssocID="{3B9DA5E4-36CA-4572-A6EE-FFAFC8B42926}" presName="node" presStyleLbl="node1" presStyleIdx="5" presStyleCnt="6">
        <dgm:presLayoutVars>
          <dgm:bulletEnabled val="1"/>
        </dgm:presLayoutVars>
      </dgm:prSet>
      <dgm:spPr/>
    </dgm:pt>
    <dgm:pt modelId="{4B3B015F-A631-4A1C-A148-EF1466F59290}" type="pres">
      <dgm:prSet presAssocID="{8486EF8F-AE54-4321-8F61-C591A0933730}" presName="sibTrans" presStyleLbl="sibTrans2D1" presStyleIdx="5" presStyleCnt="6"/>
      <dgm:spPr/>
    </dgm:pt>
    <dgm:pt modelId="{4C818BA6-B8DA-4AED-BED9-4AA55BCECF94}" type="pres">
      <dgm:prSet presAssocID="{8486EF8F-AE54-4321-8F61-C591A0933730}" presName="connectorText" presStyleLbl="sibTrans2D1" presStyleIdx="5" presStyleCnt="6"/>
      <dgm:spPr/>
    </dgm:pt>
  </dgm:ptLst>
  <dgm:cxnLst>
    <dgm:cxn modelId="{16F77CB9-FA85-4F69-B7CF-32181DC9E43C}" type="presOf" srcId="{27016617-8B57-4CC6-8EEC-B0AA019E9545}" destId="{D99750F3-C1B1-4DEA-AB55-EE7272A7FFE8}" srcOrd="1" destOrd="0" presId="urn:microsoft.com/office/officeart/2005/8/layout/cycle2"/>
    <dgm:cxn modelId="{7907AFDF-DB53-4452-9FAC-0955FAB02069}" srcId="{98D974CC-6BEC-4C81-82B2-9720F5ACA105}" destId="{79F86BFE-AA08-42D8-B09F-E62ABCAF3D45}" srcOrd="2" destOrd="0" parTransId="{7060EC3D-6E2D-4726-AAE7-50D8C0BA5B01}" sibTransId="{18A55477-4B9E-4811-98E7-B3EFF95631CC}"/>
    <dgm:cxn modelId="{4E39AB30-B5BA-448A-93A5-EE0CDE24EF26}" type="presOf" srcId="{085D0C41-A3FC-4239-A2A6-4CF8C6D9469B}" destId="{90F86A98-0915-4006-A7D0-30CFB8FB2B25}" srcOrd="0" destOrd="0" presId="urn:microsoft.com/office/officeart/2005/8/layout/cycle2"/>
    <dgm:cxn modelId="{7F476AAE-41A2-4B99-A085-109F419FB579}" srcId="{98D974CC-6BEC-4C81-82B2-9720F5ACA105}" destId="{3B9DA5E4-36CA-4572-A6EE-FFAFC8B42926}" srcOrd="5" destOrd="0" parTransId="{5D7353FA-DF37-4A57-A324-D45C9D62A1D5}" sibTransId="{8486EF8F-AE54-4321-8F61-C591A0933730}"/>
    <dgm:cxn modelId="{C925EF40-411C-454A-80E1-CC649AC3AE10}" type="presOf" srcId="{8486EF8F-AE54-4321-8F61-C591A0933730}" destId="{4C818BA6-B8DA-4AED-BED9-4AA55BCECF94}" srcOrd="1" destOrd="0" presId="urn:microsoft.com/office/officeart/2005/8/layout/cycle2"/>
    <dgm:cxn modelId="{90BFBB69-FE77-4198-AEBE-A7BEEBE96E23}" srcId="{98D974CC-6BEC-4C81-82B2-9720F5ACA105}" destId="{A471437F-647C-43D3-99C4-47237F033FB5}" srcOrd="0" destOrd="0" parTransId="{7DB78978-DFFD-489D-B1FD-808C2378FA6F}" sibTransId="{2A568378-40E0-45AB-835D-76EE3D7ADF1E}"/>
    <dgm:cxn modelId="{6E3351A9-A5F7-4433-A965-183F3698169B}" type="presOf" srcId="{0DBCB261-5B8F-4018-AF0F-95F5B5D780D3}" destId="{CDEB69ED-4C78-4EE5-9BC0-1E570138EA16}" srcOrd="1" destOrd="0" presId="urn:microsoft.com/office/officeart/2005/8/layout/cycle2"/>
    <dgm:cxn modelId="{7F4DCB24-617D-4DF1-AA0B-7A258D45A5AB}" type="presOf" srcId="{98D974CC-6BEC-4C81-82B2-9720F5ACA105}" destId="{0982779A-AD6A-46F1-BB52-5B757E46A0BC}" srcOrd="0" destOrd="0" presId="urn:microsoft.com/office/officeart/2005/8/layout/cycle2"/>
    <dgm:cxn modelId="{C1C17EED-FAF0-4994-8312-BD86D1F27DFF}" type="presOf" srcId="{18A55477-4B9E-4811-98E7-B3EFF95631CC}" destId="{E865748F-18A2-44D8-812F-7839F69359BB}" srcOrd="0" destOrd="0" presId="urn:microsoft.com/office/officeart/2005/8/layout/cycle2"/>
    <dgm:cxn modelId="{9E09CA36-7908-4A41-A6A7-FA7FD5B9EB54}" type="presOf" srcId="{9262C94C-9A90-424E-9594-9F6CD8C1F35D}" destId="{ECB9AFB6-0DD3-407A-BDE9-73476FE58585}" srcOrd="1" destOrd="0" presId="urn:microsoft.com/office/officeart/2005/8/layout/cycle2"/>
    <dgm:cxn modelId="{57E5461D-D5EA-420D-A4D3-71EC7E2D575B}" srcId="{98D974CC-6BEC-4C81-82B2-9720F5ACA105}" destId="{64E7DA1B-39D0-4973-9C72-33F2DC82B422}" srcOrd="4" destOrd="0" parTransId="{6948270F-9106-4968-8573-891F9886B064}" sibTransId="{0DBCB261-5B8F-4018-AF0F-95F5B5D780D3}"/>
    <dgm:cxn modelId="{5D5EACF6-AF3C-436D-A305-BFD7A0C289EE}" type="presOf" srcId="{3B9DA5E4-36CA-4572-A6EE-FFAFC8B42926}" destId="{5A974D27-E8F5-447A-8320-37125A862199}" srcOrd="0" destOrd="0" presId="urn:microsoft.com/office/officeart/2005/8/layout/cycle2"/>
    <dgm:cxn modelId="{5CC9462B-10FD-4814-81CD-32C5BA346E05}" type="presOf" srcId="{18A55477-4B9E-4811-98E7-B3EFF95631CC}" destId="{2E332B22-0474-45C9-9BC0-AA8E4E17D162}" srcOrd="1" destOrd="0" presId="urn:microsoft.com/office/officeart/2005/8/layout/cycle2"/>
    <dgm:cxn modelId="{A37C97CC-2A48-4FD5-AF6F-5587F7F830D0}" type="presOf" srcId="{27016617-8B57-4CC6-8EEC-B0AA019E9545}" destId="{EB8B7E35-C628-418D-A4D6-8250DD5CA3CB}" srcOrd="0" destOrd="0" presId="urn:microsoft.com/office/officeart/2005/8/layout/cycle2"/>
    <dgm:cxn modelId="{2B8CD26E-1EE3-472F-82C0-482217E875B2}" srcId="{98D974CC-6BEC-4C81-82B2-9720F5ACA105}" destId="{09C34345-C535-407C-952D-CCCEE6D322A7}" srcOrd="3" destOrd="0" parTransId="{77242DD5-6098-408C-87C9-54543FBFF2A8}" sibTransId="{27016617-8B57-4CC6-8EEC-B0AA019E9545}"/>
    <dgm:cxn modelId="{71A6254B-E6BA-497B-8730-80B67C69FD60}" type="presOf" srcId="{2A568378-40E0-45AB-835D-76EE3D7ADF1E}" destId="{AF7C0C5A-CC53-454B-ADD2-F8259D76DA21}" srcOrd="0" destOrd="0" presId="urn:microsoft.com/office/officeart/2005/8/layout/cycle2"/>
    <dgm:cxn modelId="{87800594-28A3-492C-AC0B-C9D0D5776ED7}" type="presOf" srcId="{64E7DA1B-39D0-4973-9C72-33F2DC82B422}" destId="{04F44BB2-6522-4026-99E7-E0A40A444127}" srcOrd="0" destOrd="0" presId="urn:microsoft.com/office/officeart/2005/8/layout/cycle2"/>
    <dgm:cxn modelId="{D9CF56C2-A78B-4999-A48B-97AD715B5CAE}" srcId="{98D974CC-6BEC-4C81-82B2-9720F5ACA105}" destId="{085D0C41-A3FC-4239-A2A6-4CF8C6D9469B}" srcOrd="1" destOrd="0" parTransId="{38C10D34-B8F4-48EF-B494-07D4D887E87F}" sibTransId="{9262C94C-9A90-424E-9594-9F6CD8C1F35D}"/>
    <dgm:cxn modelId="{A87AF813-1DE7-4920-A478-1081E2D4A953}" type="presOf" srcId="{0DBCB261-5B8F-4018-AF0F-95F5B5D780D3}" destId="{70A6C003-21B0-42B9-92C4-F594214E847F}" srcOrd="0" destOrd="0" presId="urn:microsoft.com/office/officeart/2005/8/layout/cycle2"/>
    <dgm:cxn modelId="{E4BDE351-0800-403C-8D92-7047948F1C45}" type="presOf" srcId="{2A568378-40E0-45AB-835D-76EE3D7ADF1E}" destId="{B0BF79F5-6AB5-4F91-82B0-DCE116402682}" srcOrd="1" destOrd="0" presId="urn:microsoft.com/office/officeart/2005/8/layout/cycle2"/>
    <dgm:cxn modelId="{C1BB3365-D46F-4933-AF0B-F11590939159}" type="presOf" srcId="{9262C94C-9A90-424E-9594-9F6CD8C1F35D}" destId="{F76033F0-215D-4240-8E1C-401F1F7A0393}" srcOrd="0" destOrd="0" presId="urn:microsoft.com/office/officeart/2005/8/layout/cycle2"/>
    <dgm:cxn modelId="{CFA0A54D-9EBA-4A74-9B16-201EC9F1136C}" type="presOf" srcId="{A471437F-647C-43D3-99C4-47237F033FB5}" destId="{EE953C60-F61D-4FAC-BACC-D422C346519A}" srcOrd="0" destOrd="0" presId="urn:microsoft.com/office/officeart/2005/8/layout/cycle2"/>
    <dgm:cxn modelId="{59A72728-3954-4810-8C40-1B8893AFD94D}" type="presOf" srcId="{8486EF8F-AE54-4321-8F61-C591A0933730}" destId="{4B3B015F-A631-4A1C-A148-EF1466F59290}" srcOrd="0" destOrd="0" presId="urn:microsoft.com/office/officeart/2005/8/layout/cycle2"/>
    <dgm:cxn modelId="{B8D6E8DB-BC88-4D37-9F6E-522632B7BE7B}" type="presOf" srcId="{09C34345-C535-407C-952D-CCCEE6D322A7}" destId="{5B12DA5E-F1F1-478B-AF9E-15D02CD764D5}" srcOrd="0" destOrd="0" presId="urn:microsoft.com/office/officeart/2005/8/layout/cycle2"/>
    <dgm:cxn modelId="{4DB938EB-BB79-44D3-8F80-819637A789D3}" type="presOf" srcId="{79F86BFE-AA08-42D8-B09F-E62ABCAF3D45}" destId="{E371F61A-C622-47F9-856F-388445395E27}" srcOrd="0" destOrd="0" presId="urn:microsoft.com/office/officeart/2005/8/layout/cycle2"/>
    <dgm:cxn modelId="{0FCF5197-BEA7-4E72-8AF6-8F32C374E2ED}" type="presParOf" srcId="{0982779A-AD6A-46F1-BB52-5B757E46A0BC}" destId="{EE953C60-F61D-4FAC-BACC-D422C346519A}" srcOrd="0" destOrd="0" presId="urn:microsoft.com/office/officeart/2005/8/layout/cycle2"/>
    <dgm:cxn modelId="{EC67D527-5702-451F-9206-5845F3DB7D22}" type="presParOf" srcId="{0982779A-AD6A-46F1-BB52-5B757E46A0BC}" destId="{AF7C0C5A-CC53-454B-ADD2-F8259D76DA21}" srcOrd="1" destOrd="0" presId="urn:microsoft.com/office/officeart/2005/8/layout/cycle2"/>
    <dgm:cxn modelId="{3C15925E-4FBA-4DCB-B2BC-A82284BB887C}" type="presParOf" srcId="{AF7C0C5A-CC53-454B-ADD2-F8259D76DA21}" destId="{B0BF79F5-6AB5-4F91-82B0-DCE116402682}" srcOrd="0" destOrd="0" presId="urn:microsoft.com/office/officeart/2005/8/layout/cycle2"/>
    <dgm:cxn modelId="{A79EA3AC-D8E6-4A25-B26C-5B1E232A559B}" type="presParOf" srcId="{0982779A-AD6A-46F1-BB52-5B757E46A0BC}" destId="{90F86A98-0915-4006-A7D0-30CFB8FB2B25}" srcOrd="2" destOrd="0" presId="urn:microsoft.com/office/officeart/2005/8/layout/cycle2"/>
    <dgm:cxn modelId="{F8782FCD-4C1D-4AB9-9195-9A2426A28353}" type="presParOf" srcId="{0982779A-AD6A-46F1-BB52-5B757E46A0BC}" destId="{F76033F0-215D-4240-8E1C-401F1F7A0393}" srcOrd="3" destOrd="0" presId="urn:microsoft.com/office/officeart/2005/8/layout/cycle2"/>
    <dgm:cxn modelId="{ACC328DA-AEE7-4CE0-B203-13F6ED12871C}" type="presParOf" srcId="{F76033F0-215D-4240-8E1C-401F1F7A0393}" destId="{ECB9AFB6-0DD3-407A-BDE9-73476FE58585}" srcOrd="0" destOrd="0" presId="urn:microsoft.com/office/officeart/2005/8/layout/cycle2"/>
    <dgm:cxn modelId="{54E2E3D4-24E0-4DF5-BA1E-988C36A8B389}" type="presParOf" srcId="{0982779A-AD6A-46F1-BB52-5B757E46A0BC}" destId="{E371F61A-C622-47F9-856F-388445395E27}" srcOrd="4" destOrd="0" presId="urn:microsoft.com/office/officeart/2005/8/layout/cycle2"/>
    <dgm:cxn modelId="{96F66899-E9FC-4734-9087-BAA0D2025B71}" type="presParOf" srcId="{0982779A-AD6A-46F1-BB52-5B757E46A0BC}" destId="{E865748F-18A2-44D8-812F-7839F69359BB}" srcOrd="5" destOrd="0" presId="urn:microsoft.com/office/officeart/2005/8/layout/cycle2"/>
    <dgm:cxn modelId="{B04FCE60-A099-48B8-A805-213C8601D7FE}" type="presParOf" srcId="{E865748F-18A2-44D8-812F-7839F69359BB}" destId="{2E332B22-0474-45C9-9BC0-AA8E4E17D162}" srcOrd="0" destOrd="0" presId="urn:microsoft.com/office/officeart/2005/8/layout/cycle2"/>
    <dgm:cxn modelId="{D91E4A3B-BEEC-4B4F-BDA4-7EAB1A8E6295}" type="presParOf" srcId="{0982779A-AD6A-46F1-BB52-5B757E46A0BC}" destId="{5B12DA5E-F1F1-478B-AF9E-15D02CD764D5}" srcOrd="6" destOrd="0" presId="urn:microsoft.com/office/officeart/2005/8/layout/cycle2"/>
    <dgm:cxn modelId="{819D7F20-96E3-4B51-B90C-71DAC6B54D17}" type="presParOf" srcId="{0982779A-AD6A-46F1-BB52-5B757E46A0BC}" destId="{EB8B7E35-C628-418D-A4D6-8250DD5CA3CB}" srcOrd="7" destOrd="0" presId="urn:microsoft.com/office/officeart/2005/8/layout/cycle2"/>
    <dgm:cxn modelId="{C60A07BA-F360-4CE9-B3DD-C198B1B8E948}" type="presParOf" srcId="{EB8B7E35-C628-418D-A4D6-8250DD5CA3CB}" destId="{D99750F3-C1B1-4DEA-AB55-EE7272A7FFE8}" srcOrd="0" destOrd="0" presId="urn:microsoft.com/office/officeart/2005/8/layout/cycle2"/>
    <dgm:cxn modelId="{A2890362-075F-4750-AFC8-B62688577393}" type="presParOf" srcId="{0982779A-AD6A-46F1-BB52-5B757E46A0BC}" destId="{04F44BB2-6522-4026-99E7-E0A40A444127}" srcOrd="8" destOrd="0" presId="urn:microsoft.com/office/officeart/2005/8/layout/cycle2"/>
    <dgm:cxn modelId="{D060BBC7-3F51-404C-B609-6E66339E0839}" type="presParOf" srcId="{0982779A-AD6A-46F1-BB52-5B757E46A0BC}" destId="{70A6C003-21B0-42B9-92C4-F594214E847F}" srcOrd="9" destOrd="0" presId="urn:microsoft.com/office/officeart/2005/8/layout/cycle2"/>
    <dgm:cxn modelId="{566D3CA6-86AC-4885-BADA-72260C2ABAD5}" type="presParOf" srcId="{70A6C003-21B0-42B9-92C4-F594214E847F}" destId="{CDEB69ED-4C78-4EE5-9BC0-1E570138EA16}" srcOrd="0" destOrd="0" presId="urn:microsoft.com/office/officeart/2005/8/layout/cycle2"/>
    <dgm:cxn modelId="{78B052AB-690C-4E67-B859-95EB7B5FFD88}" type="presParOf" srcId="{0982779A-AD6A-46F1-BB52-5B757E46A0BC}" destId="{5A974D27-E8F5-447A-8320-37125A862199}" srcOrd="10" destOrd="0" presId="urn:microsoft.com/office/officeart/2005/8/layout/cycle2"/>
    <dgm:cxn modelId="{3A4FF0E0-51CB-49EF-9005-47C891633728}" type="presParOf" srcId="{0982779A-AD6A-46F1-BB52-5B757E46A0BC}" destId="{4B3B015F-A631-4A1C-A148-EF1466F59290}" srcOrd="11" destOrd="0" presId="urn:microsoft.com/office/officeart/2005/8/layout/cycle2"/>
    <dgm:cxn modelId="{CCCF1CED-B116-458B-BAD9-936598C7CB95}" type="presParOf" srcId="{4B3B015F-A631-4A1C-A148-EF1466F59290}" destId="{4C818BA6-B8DA-4AED-BED9-4AA55BCECF9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53C60-F61D-4FAC-BACC-D422C346519A}">
      <dsp:nvSpPr>
        <dsp:cNvPr id="0" name=""/>
        <dsp:cNvSpPr/>
      </dsp:nvSpPr>
      <dsp:spPr>
        <a:xfrm>
          <a:off x="3888885" y="1621"/>
          <a:ext cx="1502086" cy="15020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Институты социального обеспечения</a:t>
          </a:r>
          <a:endParaRPr lang="ru-RU" sz="900" kern="1200" dirty="0"/>
        </a:p>
      </dsp:txBody>
      <dsp:txXfrm>
        <a:off x="4108860" y="221596"/>
        <a:ext cx="1062136" cy="1062136"/>
      </dsp:txXfrm>
    </dsp:sp>
    <dsp:sp modelId="{AF7C0C5A-CC53-454B-ADD2-F8259D76DA21}">
      <dsp:nvSpPr>
        <dsp:cNvPr id="0" name=""/>
        <dsp:cNvSpPr/>
      </dsp:nvSpPr>
      <dsp:spPr>
        <a:xfrm rot="1800000">
          <a:off x="5407022" y="1057216"/>
          <a:ext cx="398882" cy="50695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415038" y="1128691"/>
        <a:ext cx="279217" cy="304172"/>
      </dsp:txXfrm>
    </dsp:sp>
    <dsp:sp modelId="{90F86A98-0915-4006-A7D0-30CFB8FB2B25}">
      <dsp:nvSpPr>
        <dsp:cNvPr id="0" name=""/>
        <dsp:cNvSpPr/>
      </dsp:nvSpPr>
      <dsp:spPr>
        <a:xfrm>
          <a:off x="5841509" y="1128969"/>
          <a:ext cx="1502086" cy="15020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Институты условий труда</a:t>
          </a:r>
          <a:endParaRPr lang="ru-RU" sz="900" b="1" kern="1200" dirty="0"/>
        </a:p>
      </dsp:txBody>
      <dsp:txXfrm>
        <a:off x="6061484" y="1348944"/>
        <a:ext cx="1062136" cy="1062136"/>
      </dsp:txXfrm>
    </dsp:sp>
    <dsp:sp modelId="{F76033F0-215D-4240-8E1C-401F1F7A0393}">
      <dsp:nvSpPr>
        <dsp:cNvPr id="0" name=""/>
        <dsp:cNvSpPr/>
      </dsp:nvSpPr>
      <dsp:spPr>
        <a:xfrm rot="5400000">
          <a:off x="6393111" y="2742594"/>
          <a:ext cx="398882" cy="50695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6452944" y="2784153"/>
        <a:ext cx="279217" cy="304172"/>
      </dsp:txXfrm>
    </dsp:sp>
    <dsp:sp modelId="{E371F61A-C622-47F9-856F-388445395E27}">
      <dsp:nvSpPr>
        <dsp:cNvPr id="0" name=""/>
        <dsp:cNvSpPr/>
      </dsp:nvSpPr>
      <dsp:spPr>
        <a:xfrm>
          <a:off x="5841509" y="3383665"/>
          <a:ext cx="1502086" cy="15020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Сфера компенсаций и мотивации продуктивности труда</a:t>
          </a:r>
          <a:endParaRPr lang="ru-RU" sz="900" b="1" kern="1200" dirty="0"/>
        </a:p>
      </dsp:txBody>
      <dsp:txXfrm>
        <a:off x="6061484" y="3603640"/>
        <a:ext cx="1062136" cy="1062136"/>
      </dsp:txXfrm>
    </dsp:sp>
    <dsp:sp modelId="{E865748F-18A2-44D8-812F-7839F69359BB}">
      <dsp:nvSpPr>
        <dsp:cNvPr id="0" name=""/>
        <dsp:cNvSpPr/>
      </dsp:nvSpPr>
      <dsp:spPr>
        <a:xfrm rot="9000000">
          <a:off x="5426576" y="4439260"/>
          <a:ext cx="398882" cy="50695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5538225" y="4510735"/>
        <a:ext cx="279217" cy="304172"/>
      </dsp:txXfrm>
    </dsp:sp>
    <dsp:sp modelId="{5B12DA5E-F1F1-478B-AF9E-15D02CD764D5}">
      <dsp:nvSpPr>
        <dsp:cNvPr id="0" name=""/>
        <dsp:cNvSpPr/>
      </dsp:nvSpPr>
      <dsp:spPr>
        <a:xfrm>
          <a:off x="3888885" y="4511013"/>
          <a:ext cx="1502086" cy="15020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Социальная сфера предприятий</a:t>
          </a:r>
          <a:endParaRPr lang="ru-RU" sz="900" b="1" kern="1200" dirty="0"/>
        </a:p>
      </dsp:txBody>
      <dsp:txXfrm>
        <a:off x="4108860" y="4730988"/>
        <a:ext cx="1062136" cy="1062136"/>
      </dsp:txXfrm>
    </dsp:sp>
    <dsp:sp modelId="{EB8B7E35-C628-418D-A4D6-8250DD5CA3CB}">
      <dsp:nvSpPr>
        <dsp:cNvPr id="0" name=""/>
        <dsp:cNvSpPr/>
      </dsp:nvSpPr>
      <dsp:spPr>
        <a:xfrm rot="12600000">
          <a:off x="3473952" y="4450549"/>
          <a:ext cx="398882" cy="50695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3585601" y="4581856"/>
        <a:ext cx="279217" cy="304172"/>
      </dsp:txXfrm>
    </dsp:sp>
    <dsp:sp modelId="{04F44BB2-6522-4026-99E7-E0A40A444127}">
      <dsp:nvSpPr>
        <dsp:cNvPr id="0" name=""/>
        <dsp:cNvSpPr/>
      </dsp:nvSpPr>
      <dsp:spPr>
        <a:xfrm>
          <a:off x="1936261" y="3383665"/>
          <a:ext cx="1502086" cy="15020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Институты защиты ЛОВЗ</a:t>
          </a:r>
          <a:endParaRPr lang="ru-RU" sz="900" kern="1200" dirty="0"/>
        </a:p>
      </dsp:txBody>
      <dsp:txXfrm>
        <a:off x="2156236" y="3603640"/>
        <a:ext cx="1062136" cy="1062136"/>
      </dsp:txXfrm>
    </dsp:sp>
    <dsp:sp modelId="{70A6C003-21B0-42B9-92C4-F594214E847F}">
      <dsp:nvSpPr>
        <dsp:cNvPr id="0" name=""/>
        <dsp:cNvSpPr/>
      </dsp:nvSpPr>
      <dsp:spPr>
        <a:xfrm rot="16200000">
          <a:off x="2487863" y="2765172"/>
          <a:ext cx="398882" cy="50695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47696" y="2926396"/>
        <a:ext cx="279217" cy="304172"/>
      </dsp:txXfrm>
    </dsp:sp>
    <dsp:sp modelId="{5A974D27-E8F5-447A-8320-37125A862199}">
      <dsp:nvSpPr>
        <dsp:cNvPr id="0" name=""/>
        <dsp:cNvSpPr/>
      </dsp:nvSpPr>
      <dsp:spPr>
        <a:xfrm>
          <a:off x="1936261" y="1128969"/>
          <a:ext cx="1502086" cy="150208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Институты занятости и развития человеческих ресурсов</a:t>
          </a:r>
          <a:endParaRPr lang="ru-RU" sz="900" kern="1200"/>
        </a:p>
      </dsp:txBody>
      <dsp:txXfrm>
        <a:off x="2156236" y="1348944"/>
        <a:ext cx="1062136" cy="1062136"/>
      </dsp:txXfrm>
    </dsp:sp>
    <dsp:sp modelId="{4B3B015F-A631-4A1C-A148-EF1466F59290}">
      <dsp:nvSpPr>
        <dsp:cNvPr id="0" name=""/>
        <dsp:cNvSpPr/>
      </dsp:nvSpPr>
      <dsp:spPr>
        <a:xfrm rot="19800000">
          <a:off x="3454398" y="1068506"/>
          <a:ext cx="398882" cy="50695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62414" y="1199813"/>
        <a:ext cx="279217" cy="304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492AE-937C-447F-A189-0E6437E2548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ECAA3-1561-48FF-A906-46BAFD6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ECAA3-1561-48FF-A906-46BAFD6933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4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ECAA3-1561-48FF-A906-46BAFD6933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0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ECAA3-1561-48FF-A906-46BAFD6933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5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E396-29C6-4DB0-8AEB-7AD78F54BFD1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6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26B59-4578-4764-82D2-0CAD8DE07010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2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050BB-BAE1-4408-B464-A308B411C846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E0A8-E361-4200-A3C2-613C5CC83277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463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FEC3-BD65-48E9-BCA6-5D631A1FFB2A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3F4C-70C6-49CC-8DBF-69392D71DC38}" type="datetime1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8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D78-ACA9-4BF6-A86D-E28BE039B767}" type="datetime1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9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DC82-9573-48BE-AB37-18F583842F0D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DC98-9DC7-44E1-BB32-F56331F9DD05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5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6386-CC66-4C43-A474-2C2D721CF57C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3D07-C23C-4B75-8716-283533247055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9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B9FC-BDFE-47DF-AB05-66248D3467A3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E923-EF64-4AE9-805A-1B86CCDB9E16}" type="datetime1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4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787B-B514-4C3D-877D-2F7A1788227B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0E30-3586-440C-A2E9-6AF6EDD284E3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5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FB4B-4E1E-47ED-A642-382AD8B0E0C9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9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39F6-DB59-4A9A-885D-39D77F0F50AB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7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1B3636-A72C-486A-9D46-8AB078C607F6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B0D3-7DD2-407D-AA87-A6E5CEE3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99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16" y="2315698"/>
            <a:ext cx="6999060" cy="437076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23544" y="694944"/>
            <a:ext cx="10213848" cy="1362456"/>
          </a:xfrm>
        </p:spPr>
        <p:txBody>
          <a:bodyPr>
            <a:prstTxWarp prst="textPlain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«ТЕНДЕНЦИИ СОЦИАЛЬНО-ТРУДОВОЙ СФЕРЫ В УСЛОВИЯХ ЦИФРОВИЗАЦИИ»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18160" y="2672079"/>
            <a:ext cx="3759199" cy="327680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600" b="1" u="sng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Овчиникова</a:t>
            </a:r>
            <a:r>
              <a:rPr lang="ru-RU" sz="1600" b="1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Карина Олеговна - </a:t>
            </a:r>
            <a:r>
              <a:rPr lang="ru-RU" sz="16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аспирант </a:t>
            </a:r>
            <a:r>
              <a:rPr lang="ru-RU" sz="1600" u="sng" dirty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6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курса</a:t>
            </a: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Государственное образовательное учреждение высшего профессионального образования «Донецкий национальный университет», г. Донецк, Россия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7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64" y="1218507"/>
            <a:ext cx="5885795" cy="52895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760" y="396240"/>
            <a:ext cx="4629804" cy="6111838"/>
          </a:xfrm>
        </p:spPr>
        <p:txBody>
          <a:bodyPr/>
          <a:lstStyle/>
          <a:p>
            <a:pPr lvl="0"/>
            <a:r>
              <a:rPr lang="ru-RU" sz="1800" b="1" u="sng" dirty="0" smtClean="0">
                <a:solidFill>
                  <a:schemeClr val="tx1"/>
                </a:solidFill>
              </a:rPr>
              <a:t>______________________________________</a:t>
            </a:r>
            <a:br>
              <a:rPr lang="ru-RU" sz="1800" b="1" u="sng" dirty="0" smtClean="0">
                <a:solidFill>
                  <a:schemeClr val="tx1"/>
                </a:solidFill>
              </a:rPr>
            </a:br>
            <a:r>
              <a:rPr lang="ru-RU" sz="1800" b="1" u="sng" dirty="0" smtClean="0">
                <a:solidFill>
                  <a:schemeClr val="tx1"/>
                </a:solidFill>
              </a:rPr>
              <a:t>Аннотация </a:t>
            </a:r>
            <a:r>
              <a:rPr lang="ru-RU" sz="1800" b="1" u="sng" dirty="0">
                <a:solidFill>
                  <a:schemeClr val="tx1"/>
                </a:solidFill>
              </a:rPr>
              <a:t>доклада:</a:t>
            </a: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i="1" dirty="0">
                <a:solidFill>
                  <a:schemeClr val="tx1"/>
                </a:solidFill>
              </a:rPr>
              <a:t>Цифровые технологии уже широко распространены в сфере труда: более 80% сотрудников используют на работе информационные и коммуникационные технологии, такие как компьютер, интернет, ноутбук, планшет или смартфон. 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Благодаря </a:t>
            </a:r>
            <a:r>
              <a:rPr lang="ru-RU" sz="1800" i="1" dirty="0">
                <a:solidFill>
                  <a:schemeClr val="tx1"/>
                </a:solidFill>
              </a:rPr>
              <a:t>Интернету, </a:t>
            </a:r>
            <a:r>
              <a:rPr lang="ru-RU" sz="1800" i="1" dirty="0" err="1">
                <a:solidFill>
                  <a:schemeClr val="tx1"/>
                </a:solidFill>
              </a:rPr>
              <a:t>Wi-Fi</a:t>
            </a:r>
            <a:r>
              <a:rPr lang="ru-RU" sz="1800" i="1" dirty="0">
                <a:solidFill>
                  <a:schemeClr val="tx1"/>
                </a:solidFill>
              </a:rPr>
              <a:t>, VPN, ноутбукам и смартфонам профессионалы, выполняющие так называемую информационную работу, уже в значительной степени независимы от времени и места, не оставляет сомнений, что нарастающая </a:t>
            </a:r>
            <a:r>
              <a:rPr lang="ru-RU" sz="1800" i="1" dirty="0" err="1">
                <a:solidFill>
                  <a:schemeClr val="tx1"/>
                </a:solidFill>
              </a:rPr>
              <a:t>цифровизация</a:t>
            </a:r>
            <a:r>
              <a:rPr lang="ru-RU" sz="1800" i="1" dirty="0">
                <a:solidFill>
                  <a:schemeClr val="tx1"/>
                </a:solidFill>
              </a:rPr>
              <a:t> будет оказывать и уже оказывает влияние на оплачиваемую занятость населения. 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250794" y="772171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488891" y="774707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2580640" y="0"/>
            <a:ext cx="8975617" cy="650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480" y="6377940"/>
            <a:ext cx="8406657" cy="65532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Рисунок 1. Основные составляющие СТС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rot="5400000">
            <a:off x="94984" y="477521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5400000">
            <a:off x="370635" y="477521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21761" y="294640"/>
            <a:ext cx="6461441" cy="38354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НАИБОЛЬШЕЕ ВЛИЯНИЕ ЦИФРОВИЗАЦИИ</a:t>
            </a:r>
          </a:p>
        </p:txBody>
      </p:sp>
      <p:sp>
        <p:nvSpPr>
          <p:cNvPr id="29" name="Поле 17"/>
          <p:cNvSpPr txBox="1"/>
          <p:nvPr/>
        </p:nvSpPr>
        <p:spPr>
          <a:xfrm>
            <a:off x="3868683" y="1087119"/>
            <a:ext cx="1997075" cy="15868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t">
              <a:defRPr sz="125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Рынок труда, </a:t>
            </a:r>
          </a:p>
          <a:p>
            <a:r>
              <a:rPr lang="ru-RU" dirty="0"/>
              <a:t>службы занятости, переподготовки кадров (в том числе безработных</a:t>
            </a:r>
            <a:r>
              <a:rPr lang="ru-RU" dirty="0"/>
              <a:t>)</a:t>
            </a:r>
            <a:r>
              <a:rPr lang="ru-RU" dirty="0"/>
              <a:t> </a:t>
            </a:r>
          </a:p>
        </p:txBody>
      </p:sp>
      <p:sp>
        <p:nvSpPr>
          <p:cNvPr id="30" name="Поле 15"/>
          <p:cNvSpPr txBox="1"/>
          <p:nvPr/>
        </p:nvSpPr>
        <p:spPr>
          <a:xfrm>
            <a:off x="6070598" y="1077593"/>
            <a:ext cx="1995805" cy="15868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t">
              <a:defRPr sz="1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50" dirty="0"/>
              <a:t>Социальная сфера, </a:t>
            </a:r>
          </a:p>
          <a:p>
            <a:r>
              <a:rPr lang="ru-RU" sz="1250" dirty="0"/>
              <a:t>т.е. </a:t>
            </a:r>
            <a:r>
              <a:rPr lang="ru-RU" sz="1250" dirty="0"/>
              <a:t>отрасли социально-культурного комплекса (образование, здравоохранение, культура и т.д</a:t>
            </a:r>
            <a:r>
              <a:rPr lang="ru-RU" sz="1250" dirty="0" smtClean="0"/>
              <a:t>.)</a:t>
            </a:r>
            <a:r>
              <a:rPr lang="ru-RU" sz="1250" dirty="0"/>
              <a:t> </a:t>
            </a:r>
          </a:p>
        </p:txBody>
      </p:sp>
      <p:sp>
        <p:nvSpPr>
          <p:cNvPr id="31" name="Поле 20"/>
          <p:cNvSpPr txBox="1"/>
          <p:nvPr/>
        </p:nvSpPr>
        <p:spPr>
          <a:xfrm>
            <a:off x="8229917" y="1096645"/>
            <a:ext cx="2112645" cy="15868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t">
              <a:defRPr sz="1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50" dirty="0"/>
              <a:t>Сфера мотиваций производительного труда </a:t>
            </a:r>
          </a:p>
          <a:p>
            <a:r>
              <a:rPr lang="ru-RU" sz="1250" dirty="0"/>
              <a:t>(организация + оплаты труда, стабилизация уровня жизни населения и т.п</a:t>
            </a:r>
            <a:r>
              <a:rPr lang="ru-RU" sz="1250" dirty="0" smtClean="0"/>
              <a:t>.)</a:t>
            </a:r>
            <a:r>
              <a:rPr lang="ru-RU" sz="1300" dirty="0"/>
              <a:t> </a:t>
            </a:r>
          </a:p>
        </p:txBody>
      </p:sp>
      <p:sp>
        <p:nvSpPr>
          <p:cNvPr id="32" name="Поле 18"/>
          <p:cNvSpPr txBox="1"/>
          <p:nvPr/>
        </p:nvSpPr>
        <p:spPr>
          <a:xfrm>
            <a:off x="3868683" y="2872735"/>
            <a:ext cx="6473879" cy="48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t">
              <a:defRPr sz="1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sz="1300" dirty="0" smtClean="0"/>
          </a:p>
          <a:p>
            <a:r>
              <a:rPr lang="ru-RU" sz="1300" dirty="0" smtClean="0"/>
              <a:t>Основные </a:t>
            </a:r>
            <a:r>
              <a:rPr lang="ru-RU" sz="1300" dirty="0"/>
              <a:t>блоки СТС, которые отражают и обеспечивают фазы </a:t>
            </a:r>
          </a:p>
          <a:p>
            <a:r>
              <a:rPr lang="ru-RU" sz="1300" dirty="0"/>
              <a:t>процесса воспроизводства рабочей силы</a:t>
            </a:r>
          </a:p>
          <a:p>
            <a:r>
              <a:rPr lang="ru-RU" dirty="0"/>
              <a:t> </a:t>
            </a:r>
          </a:p>
        </p:txBody>
      </p:sp>
      <p:sp>
        <p:nvSpPr>
          <p:cNvPr id="33" name="Блок-схема: решение 32"/>
          <p:cNvSpPr/>
          <p:nvPr/>
        </p:nvSpPr>
        <p:spPr>
          <a:xfrm>
            <a:off x="3762239" y="3428682"/>
            <a:ext cx="6782572" cy="655638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СТС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Поле 6"/>
          <p:cNvSpPr txBox="1"/>
          <p:nvPr/>
        </p:nvSpPr>
        <p:spPr>
          <a:xfrm>
            <a:off x="3881121" y="4151317"/>
            <a:ext cx="6461441" cy="908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t">
              <a:defRPr sz="13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u="sng" dirty="0"/>
              <a:t>Группы отношений и компоненты</a:t>
            </a:r>
            <a:r>
              <a:rPr lang="ru-RU" dirty="0"/>
              <a:t>, возникающие в процессе воспроизводства рабочей силы и обеспечения условий для взаимодействия работника со средствами и предметами труда</a:t>
            </a:r>
          </a:p>
          <a:p>
            <a:r>
              <a:rPr lang="ru-RU" dirty="0"/>
              <a:t> </a:t>
            </a:r>
          </a:p>
        </p:txBody>
      </p:sp>
      <p:sp>
        <p:nvSpPr>
          <p:cNvPr id="35" name="Поле 10"/>
          <p:cNvSpPr txBox="1"/>
          <p:nvPr/>
        </p:nvSpPr>
        <p:spPr>
          <a:xfrm>
            <a:off x="3472443" y="5126678"/>
            <a:ext cx="1376680" cy="10401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t">
              <a:defRPr sz="1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Система </a:t>
            </a:r>
            <a:r>
              <a:rPr lang="ru-RU" dirty="0"/>
              <a:t>социальной защиты населения</a:t>
            </a:r>
          </a:p>
          <a:p>
            <a:r>
              <a:rPr lang="ru-RU" dirty="0"/>
              <a:t> </a:t>
            </a:r>
          </a:p>
        </p:txBody>
      </p:sp>
      <p:sp>
        <p:nvSpPr>
          <p:cNvPr id="36" name="Поле 10"/>
          <p:cNvSpPr txBox="1"/>
          <p:nvPr/>
        </p:nvSpPr>
        <p:spPr>
          <a:xfrm>
            <a:off x="4955538" y="5118424"/>
            <a:ext cx="1376680" cy="10401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t">
              <a:defRPr sz="1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Система </a:t>
            </a:r>
            <a:r>
              <a:rPr lang="ru-RU" dirty="0">
                <a:effectLst/>
              </a:rPr>
              <a:t>социального партнерства</a:t>
            </a:r>
          </a:p>
          <a:p>
            <a:r>
              <a:rPr lang="ru-RU" dirty="0"/>
              <a:t> </a:t>
            </a:r>
          </a:p>
        </p:txBody>
      </p:sp>
      <p:sp>
        <p:nvSpPr>
          <p:cNvPr id="37" name="Поле 10"/>
          <p:cNvSpPr txBox="1"/>
          <p:nvPr/>
        </p:nvSpPr>
        <p:spPr>
          <a:xfrm>
            <a:off x="6448793" y="5118424"/>
            <a:ext cx="1376680" cy="10401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t">
              <a:defRPr sz="1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ru-RU" dirty="0" smtClean="0">
              <a:effectLst/>
            </a:endParaRPr>
          </a:p>
          <a:p>
            <a:r>
              <a:rPr lang="ru-RU" dirty="0">
                <a:effectLst/>
              </a:rPr>
              <a:t>Система социального страхования</a:t>
            </a:r>
          </a:p>
          <a:p>
            <a:r>
              <a:rPr lang="ru-RU" dirty="0"/>
              <a:t> </a:t>
            </a:r>
          </a:p>
        </p:txBody>
      </p:sp>
      <p:sp>
        <p:nvSpPr>
          <p:cNvPr id="38" name="Поле 10"/>
          <p:cNvSpPr txBox="1"/>
          <p:nvPr/>
        </p:nvSpPr>
        <p:spPr>
          <a:xfrm>
            <a:off x="9771113" y="5158753"/>
            <a:ext cx="1376680" cy="10401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t">
              <a:defRPr sz="1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effectLst/>
              </a:rPr>
              <a:t>Охрана труда </a:t>
            </a:r>
            <a:r>
              <a:rPr lang="ru-RU" dirty="0"/>
              <a:t> </a:t>
            </a:r>
          </a:p>
        </p:txBody>
      </p:sp>
      <p:sp>
        <p:nvSpPr>
          <p:cNvPr id="39" name="Поле 10"/>
          <p:cNvSpPr txBox="1"/>
          <p:nvPr/>
        </p:nvSpPr>
        <p:spPr>
          <a:xfrm>
            <a:off x="7964803" y="5158753"/>
            <a:ext cx="1681063" cy="10366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 fontAlgn="t">
              <a:defRPr sz="1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effectLst/>
              </a:rPr>
              <a:t>Система </a:t>
            </a:r>
            <a:r>
              <a:rPr lang="ru-RU" dirty="0">
                <a:effectLst/>
              </a:rPr>
              <a:t>социального обеспечения (пенсионная система</a:t>
            </a:r>
            <a:r>
              <a:rPr lang="ru-RU" dirty="0" smtClean="0">
                <a:effectLst/>
              </a:rPr>
              <a:t>)</a:t>
            </a:r>
            <a:r>
              <a:rPr lang="ru-RU" dirty="0"/>
              <a:t> 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544811" y="2443493"/>
            <a:ext cx="602982" cy="21844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РЫНОЧНАЯ СРЕДА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0800000">
            <a:off x="3159256" y="2498092"/>
            <a:ext cx="602982" cy="21844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</a:rPr>
              <a:t>РЫНОЧНАЯ СРЕДА</a:t>
            </a:r>
          </a:p>
        </p:txBody>
      </p:sp>
      <p:sp>
        <p:nvSpPr>
          <p:cNvPr id="45" name="Выгнутая вправо стрелка 44"/>
          <p:cNvSpPr/>
          <p:nvPr/>
        </p:nvSpPr>
        <p:spPr>
          <a:xfrm>
            <a:off x="11166790" y="444504"/>
            <a:ext cx="778934" cy="2752727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право стрелка 45"/>
          <p:cNvSpPr/>
          <p:nvPr/>
        </p:nvSpPr>
        <p:spPr>
          <a:xfrm rot="814115" flipH="1">
            <a:off x="2603533" y="271054"/>
            <a:ext cx="902315" cy="3027028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трелка вверх 46"/>
          <p:cNvSpPr/>
          <p:nvPr/>
        </p:nvSpPr>
        <p:spPr>
          <a:xfrm>
            <a:off x="4561082" y="2661287"/>
            <a:ext cx="355600" cy="185418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верх 49"/>
          <p:cNvSpPr/>
          <p:nvPr/>
        </p:nvSpPr>
        <p:spPr>
          <a:xfrm>
            <a:off x="6897673" y="2661287"/>
            <a:ext cx="355600" cy="185418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 вверх 50"/>
          <p:cNvSpPr/>
          <p:nvPr/>
        </p:nvSpPr>
        <p:spPr>
          <a:xfrm>
            <a:off x="9083197" y="2681930"/>
            <a:ext cx="355600" cy="185418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трелка вверх 51"/>
          <p:cNvSpPr/>
          <p:nvPr/>
        </p:nvSpPr>
        <p:spPr>
          <a:xfrm rot="12207855">
            <a:off x="4480694" y="4846307"/>
            <a:ext cx="355600" cy="415966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трелка вверх 53"/>
          <p:cNvSpPr/>
          <p:nvPr/>
        </p:nvSpPr>
        <p:spPr>
          <a:xfrm rot="9077334">
            <a:off x="4932779" y="4868341"/>
            <a:ext cx="355600" cy="371895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верх 54"/>
          <p:cNvSpPr/>
          <p:nvPr/>
        </p:nvSpPr>
        <p:spPr>
          <a:xfrm rot="9077334">
            <a:off x="9745657" y="4867239"/>
            <a:ext cx="355600" cy="371895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трелка вверх 55"/>
          <p:cNvSpPr/>
          <p:nvPr/>
        </p:nvSpPr>
        <p:spPr>
          <a:xfrm rot="12991062">
            <a:off x="7437776" y="4932476"/>
            <a:ext cx="355600" cy="371895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Стрелка вверх 56"/>
          <p:cNvSpPr/>
          <p:nvPr/>
        </p:nvSpPr>
        <p:spPr>
          <a:xfrm rot="10800000">
            <a:off x="8590175" y="4878501"/>
            <a:ext cx="355600" cy="371895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half" idx="2"/>
          </p:nvPr>
        </p:nvSpPr>
        <p:spPr>
          <a:xfrm>
            <a:off x="557338" y="71124"/>
            <a:ext cx="2362269" cy="650239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_______________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Социально-трудовая сфера (СТС) </a:t>
            </a:r>
            <a:r>
              <a:rPr lang="ru-RU" sz="1600" dirty="0">
                <a:solidFill>
                  <a:schemeClr val="tx2"/>
                </a:solidFill>
              </a:rPr>
              <a:t>включает взаимодействие участников производственного процесса, задействованных в решении задач институционализации социальных, трудовых и управленческих отношений, восстановления здоровья, физических сил, повышения профессионально-квалификационного уровня рабочих и персонала. </a:t>
            </a: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13" y="4550092"/>
            <a:ext cx="2488191" cy="2114868"/>
          </a:xfrm>
        </p:spPr>
        <p:txBody>
          <a:bodyPr/>
          <a:lstStyle/>
          <a:p>
            <a:r>
              <a:rPr lang="ru-RU" sz="2200" dirty="0" smtClean="0"/>
              <a:t>________________</a:t>
            </a:r>
            <a:br>
              <a:rPr lang="ru-RU" sz="2200" dirty="0" smtClean="0"/>
            </a:br>
            <a:r>
              <a:rPr lang="ru-RU" sz="1800" dirty="0" smtClean="0"/>
              <a:t>СТС </a:t>
            </a:r>
            <a:r>
              <a:rPr lang="ru-RU" sz="1800" dirty="0"/>
              <a:t>имеет свои закономерности, принципы и </a:t>
            </a:r>
            <a:r>
              <a:rPr lang="ru-RU" sz="1800" dirty="0" smtClean="0"/>
              <a:t>признаки, а также у </a:t>
            </a:r>
            <a:r>
              <a:rPr lang="ru-RU" sz="1800" dirty="0"/>
              <a:t>нее </a:t>
            </a:r>
            <a:r>
              <a:rPr lang="ru-RU" sz="1800" dirty="0" smtClean="0"/>
              <a:t>есть </a:t>
            </a:r>
            <a:r>
              <a:rPr lang="ru-RU" sz="1800" dirty="0"/>
              <a:t>и особенности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1273" y="6001621"/>
            <a:ext cx="6756400" cy="72135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800" b="1" dirty="0" smtClean="0"/>
              <a:t>Рисунок 2</a:t>
            </a:r>
            <a:r>
              <a:rPr lang="ru-RU" sz="1800" b="1" dirty="0"/>
              <a:t>. </a:t>
            </a:r>
            <a:r>
              <a:rPr lang="ru-RU" sz="1800" b="1" dirty="0"/>
              <a:t>Особенности </a:t>
            </a:r>
            <a:r>
              <a:rPr lang="uk-UA" sz="1800" b="1" dirty="0"/>
              <a:t>СТС</a:t>
            </a:r>
            <a:endParaRPr lang="ru-RU" sz="1800" b="1" dirty="0"/>
          </a:p>
          <a:p>
            <a:pPr algn="ctr">
              <a:spcBef>
                <a:spcPct val="0"/>
              </a:spcBef>
            </a:pP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0320" y="2722880"/>
            <a:ext cx="2641600" cy="975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Наличие острых проблем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51195" y="1207532"/>
            <a:ext cx="3105524" cy="1148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Трудовое начало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20396" y="1188720"/>
            <a:ext cx="3105524" cy="1148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Социальное начало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70320" y="3797936"/>
            <a:ext cx="2641600" cy="975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Взаимодействие отдельных компонентов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52004" y="4640181"/>
            <a:ext cx="2042160" cy="9736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Экономика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88002" y="4563187"/>
            <a:ext cx="2042160" cy="9736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СТС</a:t>
            </a:r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7467600" y="-538480"/>
            <a:ext cx="447040" cy="300736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43040" y="172720"/>
            <a:ext cx="229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Единство</a:t>
            </a:r>
            <a:endParaRPr lang="ru-RU" b="1" u="sng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2936240" y="1496455"/>
            <a:ext cx="60960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936240" y="2959495"/>
            <a:ext cx="60960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936240" y="4087255"/>
            <a:ext cx="609600" cy="579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2936240" y="5050551"/>
            <a:ext cx="60960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6187440" y="4742421"/>
            <a:ext cx="3007360" cy="69596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Взаимозависимость</a:t>
            </a:r>
          </a:p>
        </p:txBody>
      </p:sp>
      <p:cxnSp>
        <p:nvCxnSpPr>
          <p:cNvPr id="28" name="Прямая со стрелкой 27"/>
          <p:cNvCxnSpPr>
            <a:stCxn id="17" idx="3"/>
          </p:cNvCxnSpPr>
          <p:nvPr/>
        </p:nvCxnSpPr>
        <p:spPr>
          <a:xfrm flipV="1">
            <a:off x="9011920" y="2336800"/>
            <a:ext cx="1271718" cy="19488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7" idx="1"/>
            <a:endCxn id="16" idx="2"/>
          </p:cNvCxnSpPr>
          <p:nvPr/>
        </p:nvCxnSpPr>
        <p:spPr>
          <a:xfrm flipH="1" flipV="1">
            <a:off x="5173158" y="2336800"/>
            <a:ext cx="1197162" cy="19488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4" idx="0"/>
          </p:cNvCxnSpPr>
          <p:nvPr/>
        </p:nvCxnSpPr>
        <p:spPr>
          <a:xfrm flipH="1">
            <a:off x="7691120" y="1762760"/>
            <a:ext cx="1039756" cy="9601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6" idx="3"/>
            <a:endCxn id="14" idx="0"/>
          </p:cNvCxnSpPr>
          <p:nvPr/>
        </p:nvCxnSpPr>
        <p:spPr>
          <a:xfrm>
            <a:off x="6725920" y="1762760"/>
            <a:ext cx="965200" cy="9601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ый треугольник 42"/>
          <p:cNvSpPr/>
          <p:nvPr/>
        </p:nvSpPr>
        <p:spPr>
          <a:xfrm rot="5400000">
            <a:off x="213471" y="5048012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ый треугольник 43"/>
          <p:cNvSpPr/>
          <p:nvPr/>
        </p:nvSpPr>
        <p:spPr>
          <a:xfrm rot="5400000">
            <a:off x="497951" y="5048012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3" y="472408"/>
            <a:ext cx="2163071" cy="4263183"/>
          </a:xfrm>
          <a:prstGeom prst="rect">
            <a:avLst/>
          </a:prstGeom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1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707959311"/>
              </p:ext>
            </p:extLst>
          </p:nvPr>
        </p:nvGraphicFramePr>
        <p:xfrm>
          <a:off x="-497840" y="177016"/>
          <a:ext cx="9279858" cy="601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Двойная стрелка влево/вправо 17"/>
          <p:cNvSpPr/>
          <p:nvPr/>
        </p:nvSpPr>
        <p:spPr>
          <a:xfrm>
            <a:off x="2972269" y="3592699"/>
            <a:ext cx="835842" cy="286384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ysClr val="windowText" lastClr="0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508027"/>
            <a:ext cx="2230702" cy="31236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175" y="5678787"/>
            <a:ext cx="7579360" cy="1089868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Рисунок 3. </a:t>
            </a:r>
            <a:r>
              <a:rPr lang="ru-RU" sz="1600" b="1" dirty="0">
                <a:solidFill>
                  <a:schemeClr val="tx1"/>
                </a:solidFill>
              </a:rPr>
              <a:t>Воздействие </a:t>
            </a:r>
            <a:r>
              <a:rPr lang="ru-RU" sz="1600" b="1" dirty="0" smtClean="0">
                <a:solidFill>
                  <a:schemeClr val="tx1"/>
                </a:solidFill>
              </a:rPr>
              <a:t> внешних факторы на </a:t>
            </a:r>
            <a:r>
              <a:rPr lang="ru-RU" sz="1600" b="1" dirty="0">
                <a:solidFill>
                  <a:schemeClr val="tx1"/>
                </a:solidFill>
              </a:rPr>
              <a:t>оценочные параметры качества жизни всемирной организацией здравоохранения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78605" y="1349358"/>
            <a:ext cx="2791475" cy="2978802"/>
          </a:xfrm>
        </p:spPr>
        <p:txBody>
          <a:bodyPr>
            <a:normAutofit/>
          </a:bodyPr>
          <a:lstStyle/>
          <a:p>
            <a:r>
              <a:rPr lang="ru-RU" sz="1800" dirty="0"/>
              <a:t>Социально-трудовая сфера является наиболее чувствительной к внешним воздействиям, эта ее особенность порождает процесс переход её в новое </a:t>
            </a:r>
            <a:r>
              <a:rPr lang="ru-RU" sz="1800" dirty="0" smtClean="0"/>
              <a:t>состояние.</a:t>
            </a:r>
            <a:endParaRPr lang="ru-RU" baseline="30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39632" y="3367871"/>
            <a:ext cx="1149968" cy="7576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Трудовые отношения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87600" y="906986"/>
            <a:ext cx="1270000" cy="6455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Социальные процессы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1999" y="906986"/>
            <a:ext cx="1117600" cy="6455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Трудовые процессы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87600" y="3367872"/>
            <a:ext cx="1306029" cy="7576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Социальные  </a:t>
            </a:r>
            <a:r>
              <a:rPr lang="ru-RU" sz="1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отношения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657600" y="1219200"/>
            <a:ext cx="914399" cy="333358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ysClr val="windowText" lastClr="000000"/>
              </a:solidFill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5400000">
            <a:off x="4402599" y="2331925"/>
            <a:ext cx="1853006" cy="253631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ysClr val="windowText" lastClr="0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926548" y="2144197"/>
            <a:ext cx="2260967" cy="81937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 smtClean="0">
                <a:solidFill>
                  <a:schemeClr val="tx1"/>
                </a:solidFill>
              </a:rPr>
              <a:t>Информационное поле</a:t>
            </a:r>
            <a:endParaRPr lang="ru-RU" sz="1100" b="1" u="sng" dirty="0">
              <a:solidFill>
                <a:schemeClr val="tx1"/>
              </a:solidFill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5400000">
            <a:off x="1974543" y="2331926"/>
            <a:ext cx="1853006" cy="253631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64357" y="545071"/>
            <a:ext cx="423001" cy="50495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Внешнее воздействие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0800000">
            <a:off x="142180" y="618268"/>
            <a:ext cx="423001" cy="50495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Внешнее воздействие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771364" y="4732655"/>
            <a:ext cx="827255" cy="8365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0847" y="493915"/>
            <a:ext cx="1392262" cy="826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175" y="553279"/>
            <a:ext cx="1339498" cy="832600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5</a:t>
            </a:fld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 rot="5400000">
            <a:off x="8790369" y="1450957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 rot="5400000">
            <a:off x="9074849" y="1450957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" y="1635760"/>
            <a:ext cx="5568661" cy="5185349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149603"/>
              </p:ext>
            </p:extLst>
          </p:nvPr>
        </p:nvGraphicFramePr>
        <p:xfrm>
          <a:off x="193040" y="375920"/>
          <a:ext cx="753872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84719" y="802640"/>
            <a:ext cx="4108977" cy="569975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__________________________________</a:t>
            </a:r>
          </a:p>
          <a:p>
            <a:r>
              <a:rPr lang="ru-RU" sz="1800" dirty="0" smtClean="0"/>
              <a:t>За последние </a:t>
            </a:r>
            <a:r>
              <a:rPr lang="ru-RU" sz="1800" dirty="0"/>
              <a:t>30 лет безработица достигла недопустимого уровня, а структурная безработица в форме долгосрочной безработицы оставалась слишком высокой, несмотря на все усилия, программы и корректировки.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политической повестке остаются меры по борьбе с высоким уровнем безработицы, перенесенным из прошлого. Дефициты, накопившиеся за последние три десятилетия, будут полностью ликвидированы только в течение длительного периода времени. </a:t>
            </a:r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5400000">
            <a:off x="7114537" y="1257305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6840219" y="1257305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6</a:t>
            </a:fld>
            <a:endParaRPr lang="ru-RU"/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75009" y="6502399"/>
            <a:ext cx="2282844" cy="284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1800" baseline="30000" dirty="0" smtClean="0">
                <a:latin typeface="Century Gothic" panose="020B0502020202020204" pitchFamily="34" charset="0"/>
              </a:rPr>
              <a:t>1</a:t>
            </a:r>
            <a:r>
              <a:rPr lang="ru-RU" sz="18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latin typeface="Century Gothic" panose="020B0502020202020204" pitchFamily="34" charset="0"/>
              </a:rPr>
              <a:t>take-profit.org</a:t>
            </a:r>
            <a:r>
              <a:rPr lang="en-US" sz="1800" dirty="0">
                <a:latin typeface="Century Gothic" panose="020B0502020202020204" pitchFamily="34" charset="0"/>
              </a:rPr>
              <a:t>/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08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1071881"/>
            <a:ext cx="3651482" cy="55892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89120" y="4470400"/>
            <a:ext cx="7305040" cy="2245359"/>
          </a:xfrm>
        </p:spPr>
        <p:txBody>
          <a:bodyPr>
            <a:noAutofit/>
          </a:bodyPr>
          <a:lstStyle/>
          <a:p>
            <a:r>
              <a:rPr lang="ru-RU" sz="1800" dirty="0" smtClean="0"/>
              <a:t>______________________________________________________________</a:t>
            </a:r>
          </a:p>
          <a:p>
            <a:r>
              <a:rPr lang="ru-RU" sz="1800" dirty="0" smtClean="0"/>
              <a:t>При </a:t>
            </a:r>
            <a:r>
              <a:rPr lang="ru-RU" sz="1800" dirty="0"/>
              <a:t>оценке возможностей и рисков роста </a:t>
            </a:r>
            <a:r>
              <a:rPr lang="ru-RU" sz="1800" dirty="0" err="1"/>
              <a:t>цифровизации</a:t>
            </a:r>
            <a:r>
              <a:rPr lang="ru-RU" sz="1800" dirty="0"/>
              <a:t> и автоматизации необходимо также принимать во внимание другие тенденции, такие как, например, демографические изменения, которые приводят к снижению потенциала рабочей силы и заметны для многих организаций в растущей нехватке квалифицированных </a:t>
            </a:r>
            <a:r>
              <a:rPr lang="ru-RU" sz="1800" dirty="0" smtClean="0"/>
              <a:t>рабочих.</a:t>
            </a:r>
            <a:endParaRPr lang="ru-RU" sz="1800" dirty="0"/>
          </a:p>
        </p:txBody>
      </p:sp>
      <p:sp>
        <p:nvSpPr>
          <p:cNvPr id="8" name="Прямоугольный треугольник 7"/>
          <p:cNvSpPr/>
          <p:nvPr/>
        </p:nvSpPr>
        <p:spPr>
          <a:xfrm rot="5400000">
            <a:off x="4209640" y="4980941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3918183" y="4980942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08701" y="215473"/>
            <a:ext cx="6035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Возраст выхода на пенсию в странах, 2022г.  </a:t>
            </a:r>
            <a:endParaRPr lang="ru-RU" sz="2000" b="1" cap="all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460744574"/>
              </p:ext>
            </p:extLst>
          </p:nvPr>
        </p:nvGraphicFramePr>
        <p:xfrm>
          <a:off x="5405120" y="1082039"/>
          <a:ext cx="6119082" cy="370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Объект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97499"/>
              </p:ext>
            </p:extLst>
          </p:nvPr>
        </p:nvGraphicFramePr>
        <p:xfrm>
          <a:off x="3931921" y="1198880"/>
          <a:ext cx="4321375" cy="35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936241"/>
            <a:ext cx="7584440" cy="379222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839" y="101600"/>
            <a:ext cx="8453121" cy="323088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0"/>
              </a:spcBef>
            </a:pPr>
            <a:endParaRPr lang="ru-RU" sz="29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endParaRPr lang="ru-RU" sz="29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ru-RU" sz="3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Заключение_________________________________________________</a:t>
            </a:r>
          </a:p>
          <a:p>
            <a:pPr>
              <a:spcBef>
                <a:spcPct val="0"/>
              </a:spcBef>
            </a:pPr>
            <a:endParaRPr lang="ru-RU" sz="29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ru-RU" sz="2900" dirty="0" smtClean="0">
                <a:solidFill>
                  <a:schemeClr val="tx2"/>
                </a:solidFill>
              </a:rPr>
              <a:t>Рынок труда </a:t>
            </a:r>
            <a:r>
              <a:rPr lang="ru-RU" sz="2900" dirty="0">
                <a:solidFill>
                  <a:schemeClr val="tx2"/>
                </a:solidFill>
              </a:rPr>
              <a:t>встроен в сеть экономических, политических и социальных отношений. </a:t>
            </a:r>
            <a:r>
              <a:rPr lang="ru-RU" sz="2900" dirty="0">
                <a:solidFill>
                  <a:schemeClr val="tx2"/>
                </a:solidFill>
              </a:rPr>
              <a:t>Таким образом, социальные и экономические тенденции отражаются в изменениях в СТС, которые, в свою очередь, сказываются на других системах. </a:t>
            </a:r>
            <a:r>
              <a:rPr lang="ru-RU" sz="2900" u="sng" dirty="0">
                <a:solidFill>
                  <a:schemeClr val="tx2"/>
                </a:solidFill>
              </a:rPr>
              <a:t>Политическая задача </a:t>
            </a:r>
            <a:r>
              <a:rPr lang="ru-RU" sz="2900" dirty="0">
                <a:solidFill>
                  <a:schemeClr val="tx2"/>
                </a:solidFill>
              </a:rPr>
              <a:t>может рассматриваться как установка нормативно-правовой базы таким образом, чтобы разноплановые изменения продуктивно дополняли друг друга. Поэтому </a:t>
            </a:r>
            <a:r>
              <a:rPr lang="ru-RU" sz="2900" b="1" u="sng" dirty="0">
                <a:solidFill>
                  <a:schemeClr val="tx2"/>
                </a:solidFill>
              </a:rPr>
              <a:t>курс должен быть установлен </a:t>
            </a:r>
            <a:r>
              <a:rPr lang="ru-RU" sz="2900" dirty="0">
                <a:solidFill>
                  <a:schemeClr val="tx2"/>
                </a:solidFill>
              </a:rPr>
              <a:t>таким образом, чтобы повышалось общественное благосостояние и как можно меньше людей оказывалось на проигравшей стороне.</a:t>
            </a:r>
          </a:p>
          <a:p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510537" y="642622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779777" y="647703"/>
            <a:ext cx="198123" cy="203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2" y="1447800"/>
            <a:ext cx="5510007" cy="2707640"/>
          </a:xfrm>
        </p:spPr>
        <p:txBody>
          <a:bodyPr/>
          <a:lstStyle/>
          <a:p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Благодарю за внимание!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B0D3-7DD2-407D-AA87-A6E5CEE35B6C}" type="slidenum">
              <a:rPr lang="ru-RU" smtClean="0"/>
              <a:t>9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481" y="538480"/>
            <a:ext cx="4951166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663</TotalTime>
  <Words>509</Words>
  <Application>Microsoft Office PowerPoint</Application>
  <PresentationFormat>Широкоэкранный</PresentationFormat>
  <Paragraphs>93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Ион</vt:lpstr>
      <vt:lpstr>«ТЕНДЕНЦИИ СОЦИАЛЬНО-ТРУДОВОЙ СФЕРЫ В УСЛОВИЯХ ЦИФРОВИЗАЦИИ» </vt:lpstr>
      <vt:lpstr>______________________________________ Аннотация доклада: Цифровые технологии уже широко распространены в сфере труда: более 80% сотрудников используют на работе информационные и коммуникационные технологии, такие как компьютер, интернет, ноутбук, планшет или смартфон.   Благодаря Интернету, Wi-Fi, VPN, ноутбукам и смартфонам профессионалы, выполняющие так называемую информационную работу, уже в значительной степени независимы от времени и места, не оставляет сомнений, что нарастающая цифровизация будет оказывать и уже оказывает влияние на оплачиваемую занятость населения.       </vt:lpstr>
      <vt:lpstr>Рисунок 1. Основные составляющие СТС </vt:lpstr>
      <vt:lpstr>________________ СТС имеет свои закономерности, принципы и признаки, а также у нее есть и особенности</vt:lpstr>
      <vt:lpstr>Рисунок 3. Воздействие  внешних факторы на оценочные параметры качества жизни всемирной организацией здравоохранения 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«ТЕНДЕНЦИИ СОЦИАЛЬНО-ТРУДОВОЙ СФЕРЫ В УСЛОВИЯХ ЦИФРОВИЗАЦИИ»</dc:title>
  <dc:creator>Admin</dc:creator>
  <cp:lastModifiedBy>Admin</cp:lastModifiedBy>
  <cp:revision>49</cp:revision>
  <dcterms:created xsi:type="dcterms:W3CDTF">2022-10-06T09:08:38Z</dcterms:created>
  <dcterms:modified xsi:type="dcterms:W3CDTF">2022-10-06T20:11:49Z</dcterms:modified>
</cp:coreProperties>
</file>