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  <p:sldMasterId id="2147483765" r:id="rId2"/>
  </p:sldMasterIdLst>
  <p:notesMasterIdLst>
    <p:notesMasterId r:id="rId18"/>
  </p:notesMasterIdLst>
  <p:sldIdLst>
    <p:sldId id="256" r:id="rId3"/>
    <p:sldId id="328" r:id="rId4"/>
    <p:sldId id="318" r:id="rId5"/>
    <p:sldId id="310" r:id="rId6"/>
    <p:sldId id="320" r:id="rId7"/>
    <p:sldId id="321" r:id="rId8"/>
    <p:sldId id="322" r:id="rId9"/>
    <p:sldId id="323" r:id="rId10"/>
    <p:sldId id="324" r:id="rId11"/>
    <p:sldId id="325" r:id="rId12"/>
    <p:sldId id="330" r:id="rId13"/>
    <p:sldId id="326" r:id="rId14"/>
    <p:sldId id="327" r:id="rId15"/>
    <p:sldId id="331" r:id="rId16"/>
    <p:sldId id="264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EB4"/>
    <a:srgbClr val="85FB99"/>
    <a:srgbClr val="ADFFF7"/>
    <a:srgbClr val="33CC33"/>
    <a:srgbClr val="FFCC99"/>
    <a:srgbClr val="66FF66"/>
    <a:srgbClr val="336600"/>
    <a:srgbClr val="333399"/>
    <a:srgbClr val="996633"/>
    <a:srgbClr val="DED0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49243" autoAdjust="0"/>
  </p:normalViewPr>
  <p:slideViewPr>
    <p:cSldViewPr>
      <p:cViewPr varScale="1">
        <p:scale>
          <a:sx n="37" d="100"/>
          <a:sy n="37" d="100"/>
        </p:scale>
        <p:origin x="237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07071E6-6B16-4FDE-8C19-D48B5970BD52}" type="datetimeFigureOut">
              <a:rPr lang="ru-RU"/>
              <a:pPr>
                <a:defRPr/>
              </a:pPr>
              <a:t>21.10.2018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3FC923C-7062-4484-9DAB-CC42AF7446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56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794546-2350-420B-B7B8-AC12A82AFB4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61770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u="sng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В рамках принятой концепции устойчивого развития наиболее перспективными направлениями экономических исследований в </a:t>
            </a:r>
            <a:r>
              <a:rPr lang="ru-RU" sz="1200" u="sng" kern="1200" dirty="0" err="1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Тимирязевке</a:t>
            </a:r>
            <a:r>
              <a:rPr lang="ru-RU" sz="1200" u="sng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 на ближайшие 25-30 лет мы видим следующие: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200" kern="1200" dirty="0" err="1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Биоэкономика</a:t>
            </a:r>
            <a:r>
              <a:rPr lang="ru-RU" sz="12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, в части её аграрного сектора</a:t>
            </a:r>
          </a:p>
          <a:p>
            <a:pPr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Пути повышения конкурентоспособности российского АПК</a:t>
            </a:r>
          </a:p>
          <a:p>
            <a:pPr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Исследование возможностей диверсификации сельской экономики по повышению занятости, уровня и качества жизни сельского населения, по росту</a:t>
            </a:r>
            <a:r>
              <a:rPr lang="ru-RU" sz="1200" kern="1200" baseline="0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 эффективности производства</a:t>
            </a:r>
            <a:endParaRPr lang="ru-RU" sz="1200" kern="1200" dirty="0" smtClean="0">
              <a:solidFill>
                <a:srgbClr val="333399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Оценка влияния глобального</a:t>
            </a:r>
            <a:r>
              <a:rPr lang="ru-RU" sz="1200" kern="1200" baseline="0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 изменения климата на сельское хозяйство и окружающую среду</a:t>
            </a:r>
            <a:endParaRPr lang="ru-RU" sz="1200" dirty="0" smtClean="0">
              <a:solidFill>
                <a:srgbClr val="333399"/>
              </a:solidFill>
              <a:latin typeface="+mn-lt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FC923C-7062-4484-9DAB-CC42AF744695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461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</a:rPr>
              <a:t>«Общество» олицетворяет</a:t>
            </a:r>
            <a:r>
              <a:rPr lang="ru-RU" sz="1200" baseline="0" dirty="0" smtClean="0">
                <a:solidFill>
                  <a:srgbClr val="7030A0"/>
                </a:solidFill>
                <a:latin typeface="Times New Roman" pitchFamily="18" charset="0"/>
              </a:rPr>
              <a:t> социальный прогресс в интересах человека и отдельных сообществ</a:t>
            </a:r>
          </a:p>
          <a:p>
            <a:r>
              <a:rPr lang="ru-RU" sz="1200" baseline="0" dirty="0" smtClean="0">
                <a:solidFill>
                  <a:srgbClr val="7030A0"/>
                </a:solidFill>
                <a:latin typeface="Times New Roman" pitchFamily="18" charset="0"/>
              </a:rPr>
              <a:t>«Экономика» - экономическое развитие, инновации</a:t>
            </a:r>
          </a:p>
          <a:p>
            <a:r>
              <a:rPr lang="ru-RU" sz="1200" baseline="0" dirty="0" smtClean="0">
                <a:solidFill>
                  <a:srgbClr val="7030A0"/>
                </a:solidFill>
                <a:latin typeface="Times New Roman" pitchFamily="18" charset="0"/>
              </a:rPr>
              <a:t>«Окружающая среда» - сохранение чистого воздуха, воды, почв; «нулевые» отходы</a:t>
            </a:r>
          </a:p>
          <a:p>
            <a:r>
              <a:rPr lang="ru-RU" sz="1200" baseline="0" dirty="0" smtClean="0">
                <a:solidFill>
                  <a:srgbClr val="7030A0"/>
                </a:solidFill>
                <a:latin typeface="Times New Roman" pitchFamily="18" charset="0"/>
              </a:rPr>
              <a:t>Сектор «Справедливость» - занятость населения, повышение уровня жизни, квалификации</a:t>
            </a:r>
            <a:endParaRPr lang="en-US" sz="1200" dirty="0" smtClean="0">
              <a:solidFill>
                <a:srgbClr val="7030A0"/>
              </a:solidFill>
              <a:latin typeface="Times New Roman" pitchFamily="18" charset="0"/>
            </a:endParaRPr>
          </a:p>
          <a:p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</a:rPr>
              <a:t>Сектор</a:t>
            </a:r>
            <a:r>
              <a:rPr lang="ru-RU" sz="1200" baseline="0" dirty="0" smtClean="0">
                <a:solidFill>
                  <a:srgbClr val="7030A0"/>
                </a:solidFill>
                <a:latin typeface="Times New Roman" pitchFamily="18" charset="0"/>
              </a:rPr>
              <a:t> «</a:t>
            </a: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</a:rPr>
              <a:t>Изобилие» - эффективное использование в экономике природных ресурсов</a:t>
            </a:r>
          </a:p>
          <a:p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</a:rPr>
              <a:t>Сектор «Комфорт» - сохранение </a:t>
            </a:r>
            <a:r>
              <a:rPr lang="ru-RU" sz="1200" dirty="0" err="1" smtClean="0">
                <a:solidFill>
                  <a:srgbClr val="7030A0"/>
                </a:solidFill>
                <a:latin typeface="Times New Roman" pitchFamily="18" charset="0"/>
              </a:rPr>
              <a:t>биоразнообразия</a:t>
            </a: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</a:rPr>
              <a:t>, повышение качества жизни</a:t>
            </a:r>
          </a:p>
          <a:p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</a:rPr>
              <a:t>«Устойчивое развитие» – комбинация всего перечисленного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FC923C-7062-4484-9DAB-CC42AF744695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939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Биоэкономика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это экономика, которая базируется на широком использовании биотехнологий и применении биологических возобновляемых ресурсов для выпуска продуктов и энергии.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Развитие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биоэкомики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основывается на достижениях "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биотехнологической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революции", которая произошла в конце XX – начале XXI вв. и позволила многим развитым странам выйти на новый уровень развития национальной экономики.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Развитие биоэкономики дает дополнительные возможности для решения таких глобальных проблем, как: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нехватка продовольствия, связанная с ростом населения;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исчерпание ископаемых минеральных ресурсов;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загрязнение окружающей среды;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улучшение качества жизни, в том числе за счёт повышения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эффек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тивности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медицинской помощи и социального обеспечения.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FC923C-7062-4484-9DAB-CC42AF744695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277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оценкам, мировой рынок биотехнологий в 2025 году достигнет уровня в 2</a:t>
            </a:r>
          </a:p>
          <a:p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трил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долларов США, годовые темпы роста по отдельным сегментам рынка колеблются от 5-7 до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30%.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Доля России на рынке биотехнологий составляет лишь доли одного процента, а по ряду -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практически равна нулю.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тех сегментах, где потребление продуктов промышленной биотехнологии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относительно развито, доминируют международные компании: импортируется 100%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кормовых аминокислот для сельского хозяйства (лизин), до 80% кормовых ферментных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препаратов, 100% ферментов для бытовой химии, более 50% кормовых и ветеринарных антибиотиков, 100% молочной кислоты, от 50 до 100% биологических пищевых ингредиентов.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FC923C-7062-4484-9DAB-CC42AF744695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1267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FC923C-7062-4484-9DAB-CC42AF744695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6027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BD7509-4F07-45B7-BA42-46B3745B45B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784295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FC923C-7062-4484-9DAB-CC42AF744695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062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FC923C-7062-4484-9DAB-CC42AF744695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09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Петровская земледельческая и лесная академия основана в 1865 г. по повелению императора Александра II – практически сразу после отмены крепостного права. Главной целью её создания была необходимость научной поддержки проводимой аграрной реформы, а также подготовка агрономов и управляющих для крупных помещичьих имений. Будущим специалистам необходимо было дать знания в области экономики, организации и управлении хозяйством, что и стимулировало развитие агроэкономических наук. Большой вклад в развитие политэкономии, сельскохозяйственной экономии и статистики, организации хозяйства внесли </a:t>
            </a:r>
            <a:r>
              <a:rPr lang="ru-RU" sz="1200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М.П. Щепкин, И.А. </a:t>
            </a:r>
            <a:r>
              <a:rPr lang="ru-RU" sz="1200" kern="1200" dirty="0" err="1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Стебут</a:t>
            </a:r>
            <a:r>
              <a:rPr lang="ru-RU" sz="1200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, А.П. </a:t>
            </a:r>
            <a:r>
              <a:rPr lang="ru-RU" sz="1200" kern="1200" dirty="0" err="1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Людоговский</a:t>
            </a:r>
            <a:r>
              <a:rPr lang="ru-RU" sz="1200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, И.И. Иванюков, А.Н. Шишкин, К.А. Вернер, А.Ф. Фортунатов </a:t>
            </a:r>
            <a:endParaRPr lang="ru-RU" sz="1200" dirty="0" smtClean="0">
              <a:solidFill>
                <a:srgbClr val="0070C0"/>
              </a:solidFill>
              <a:latin typeface="+mn-lt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FC923C-7062-4484-9DAB-CC42AF744695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132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20-е годы прошлого столетия часто называют «Золотым десятилетием» для агроэкономической науки. Именно благодаря исследованиям этого периода агроэкономическая научная школа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Тимирязевки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приобрела громкое мировое имя. Особое место в ряду выдающихся всемирно известных ученых того времени занимают А.В. Чаянов и Н.Д. Кондратьев.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А.В. Чаянов внес весомый вклад в разработку важнейших проблем аграрной экономической теории – разработал концепцию семейно-трудового хозяйства, теорию сельскохозяйственной кооперации, методологию исследования аграрных отношений. 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Разработанная им модель организации общественной агрономии была широко использована во всем мире при формировании служб сельского консультирования. 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именем Н.Д. Кондратьева связаны глобальные исследования в области теории конъюнктуры, закономерностей и показателей ее динамики, обосновании длинных волн экономической конъюнктуры, теории систем. 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 до, ни после этого периода не было такого мощного влияния российских исследователей на мировую агроэкономическую науку.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FC923C-7062-4484-9DAB-CC42AF744695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75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Агроэкономическая наука в 1930-е годы понесла значительные потери. По обвинению в буржуазном и мелкобуржуазном уклоне из академии изгнана большая группа профессоров и преподавателей факультета. Были репрессированы и расстреляны первый декан профессор П.А. Месяцев, а также профессора А.В. Чаянов, Н.Д. Кондратьев, Л.Н. Юровский, Л.Н.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Литошенко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Репрессированы профессора Н.П. Макаров, А.А. Рыбников, А.О. Фабрикант, А.Н.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Челинцев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dirty="0" smtClean="0"/>
              <a:t>Очередные реформы в стране, проводимые на основе индустриализации, коллективизации сельского хозяйства и культурной революции потребовали изменений и в направлениях агроэкономических исследований. В частности, наука должна была ответить на запрос государства по рациональной</a:t>
            </a:r>
            <a:r>
              <a:rPr lang="ru-RU" baseline="0" dirty="0" smtClean="0"/>
              <a:t> организации коллективного хозяйства, его рациональным размерам, специализации, территориальному размещению производства и планированию.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FC923C-7062-4484-9DAB-CC42AF744695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547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Данный этап практически совпадает по времени с мировой «зелёной революцией», которая была направлена на решение продовольственной проблемы путем более интенсивного использования природных ресурсов</a:t>
            </a:r>
            <a:r>
              <a:rPr lang="en-US" dirty="0" smtClean="0"/>
              <a:t> </a:t>
            </a:r>
            <a:r>
              <a:rPr lang="ru-RU" dirty="0" smtClean="0"/>
              <a:t>и</a:t>
            </a:r>
            <a:r>
              <a:rPr lang="ru-RU" baseline="0" dirty="0" smtClean="0"/>
              <a:t> достижений научно-технического прогресса, что сопровождалось существенным ущербом для окружающей среды.</a:t>
            </a:r>
          </a:p>
          <a:p>
            <a:r>
              <a:rPr lang="ru-RU" baseline="0" dirty="0" smtClean="0"/>
              <a:t>Научного обоснования государственных мер в рамках действовавшей плановой экономики потребовали вопросы оценки эффективности интенсификации производства, развития форм хозяйствования, агропромышленной интеграции и межхозяйственной кооперации. С развитием вычислительной техники в </a:t>
            </a:r>
            <a:r>
              <a:rPr lang="ru-RU" baseline="0" dirty="0" err="1" smtClean="0"/>
              <a:t>Тимирязевке</a:t>
            </a:r>
            <a:r>
              <a:rPr lang="ru-RU" baseline="0" dirty="0" smtClean="0"/>
              <a:t> эти и другие проблемы стали решаться с помощью экономико-математических методов, АСОЭИ, АСУ, что расширило спектр решаемых научных задач и повысило качество исследований.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FC923C-7062-4484-9DAB-CC42AF744695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709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Переход от плановой экономики к рыночной потребовал кардинальных изменений в направлениях экономических исследований. Экономисты-аграрники,</a:t>
            </a:r>
            <a:r>
              <a:rPr lang="ru-RU" baseline="0" dirty="0" smtClean="0"/>
              <a:t> получившие знания и опыт в условиях социализма, были поставлены перед необходимостью полностью поменять свое мировоззрение. Не все смогли переориентироваться в силу разных причин, но главной из которых было внутреннее сопротивление навязываемым процессам разрушения. Однако невозможность изменить ситуацию привела многих ученых к попытке смягчить негативные последствия проводимых реформ. К чести подавляющего большинства </a:t>
            </a:r>
            <a:r>
              <a:rPr lang="ru-RU" baseline="0" dirty="0" err="1" smtClean="0"/>
              <a:t>тимирязевцев</a:t>
            </a:r>
            <a:r>
              <a:rPr lang="ru-RU" baseline="0" dirty="0" smtClean="0"/>
              <a:t>, они не принимали участия в обосновании решений и действий власти, которые вели к развалу сельского хозяйства и села в целом.</a:t>
            </a:r>
          </a:p>
          <a:p>
            <a:r>
              <a:rPr lang="ru-RU" baseline="0" dirty="0" smtClean="0"/>
              <a:t>В </a:t>
            </a:r>
            <a:r>
              <a:rPr lang="ru-RU" baseline="0" dirty="0" err="1" smtClean="0"/>
              <a:t>Тимирязевке</a:t>
            </a:r>
            <a:r>
              <a:rPr lang="ru-RU" baseline="0" dirty="0" smtClean="0"/>
              <a:t> в этот период были созданы новые направления, связанные с информационно-консультационным обеспечением АПК, анализом и управлением инвестиционными проектами, маркетингом и др. Дальнейшее развитие получили методы математического моделирования </a:t>
            </a:r>
            <a:r>
              <a:rPr lang="ru-RU" baseline="0" smtClean="0"/>
              <a:t>экономических процессов.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FC923C-7062-4484-9DAB-CC42AF744695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082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kern="1200" dirty="0" smtClean="0">
                <a:solidFill>
                  <a:srgbClr val="996633"/>
                </a:solidFill>
                <a:latin typeface="+mn-lt"/>
                <a:ea typeface="+mn-ea"/>
                <a:cs typeface="+mn-cs"/>
              </a:rPr>
              <a:t>На нынешнем этапе развития экономики и общества исследования </a:t>
            </a:r>
            <a:r>
              <a:rPr lang="ru-RU" sz="1200" kern="1200" baseline="0" dirty="0" smtClean="0">
                <a:solidFill>
                  <a:srgbClr val="996633"/>
                </a:solidFill>
                <a:latin typeface="+mn-lt"/>
                <a:ea typeface="+mn-ea"/>
                <a:cs typeface="+mn-cs"/>
              </a:rPr>
              <a:t>направлены в основном на разработку рекомендаций по формированию аграрной политики государства, анализ мировой аграрной политики, выработку мер реагирования на внешние угрозы, адаптацию российского АПК к глобальным процессам, поиск путей эффективного инновационного развития сектора, устойчивого развития сельских территорий, перспектив функционирования АПК в условиях цифровой экономики</a:t>
            </a:r>
            <a:endParaRPr lang="ru-RU" sz="1200" kern="1200" dirty="0" smtClean="0">
              <a:solidFill>
                <a:srgbClr val="996633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FC923C-7062-4484-9DAB-CC42AF744695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042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37A3D-7B94-465D-8A25-23BB81319919}" type="datetime1">
              <a:rPr lang="ru-RU" smtClean="0"/>
              <a:t>21.10.2018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5D271-FB7F-474C-A4BA-7C21ADF06D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DA318-97A4-4AAB-81ED-A33279350B04}" type="datetime1">
              <a:rPr lang="ru-RU" smtClean="0"/>
              <a:t>21.10.2018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86A32-9CE2-4ED6-BF77-18516DED81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01DB44-CCBD-4915-8C17-29BA6032E058}" type="datetime1">
              <a:rPr lang="ru-RU" smtClean="0"/>
              <a:t>21.10.2018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739670-89E3-4561-85E4-0916559B66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4C17BF-5A67-46CD-8451-2DE4E74C2581}" type="datetime1">
              <a:rPr lang="ru-RU" smtClean="0"/>
              <a:t>21.10.2018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458EB3-A20E-45B0-BA71-19753C80E0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9308F2-AB03-4D2C-9536-59F6A174C215}" type="datetime1">
              <a:rPr lang="ru-RU" smtClean="0"/>
              <a:t>21.10.2018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6A1F2FA-34D2-4848-B6E6-F589C081E7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41011-16EA-44BC-85F5-FA354DFCE0A9}" type="datetime1">
              <a:rPr lang="ru-RU" smtClean="0"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10AEB-E547-47D5-9F39-FA8287BAC4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42A1B-9289-4955-97E4-36F6F4FDF558}" type="datetime1">
              <a:rPr lang="ru-RU" smtClean="0"/>
              <a:t>21.10.2018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0B3EB-47D1-4D85-879E-7384C4A1B2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1AB20-98A3-4E2A-B428-07DF93DC38DD}" type="datetime1">
              <a:rPr lang="ru-RU" smtClean="0"/>
              <a:t>21.10.2018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FA071-2B71-4BA2-82E1-12FE82905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98A5E-E333-4720-B771-F1683277A2DC}" type="datetime1">
              <a:rPr lang="ru-RU" smtClean="0"/>
              <a:t>21.10.2018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0B61A-B08E-4AD1-8E3A-199133F29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A1EB6-C794-4EB2-BEC6-9030CECF22AA}" type="datetime1">
              <a:rPr lang="ru-RU" smtClean="0"/>
              <a:t>21.10.2018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B69F9-0C67-4380-B8C5-2547635451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42B37-047B-4218-A72D-B0D4B100E56B}" type="datetime1">
              <a:rPr lang="ru-RU" smtClean="0"/>
              <a:t>21.10.2018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F3182-2B9B-491C-86CF-345730D586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51555-C300-4288-9818-D2B8527D0EF8}" type="datetime1">
              <a:rPr lang="ru-RU" smtClean="0"/>
              <a:t>21.10.2018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39D62-EF56-44D2-8FD3-1FE01DD43F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875E1-2749-4D36-8E66-26868992F8B1}" type="datetime1">
              <a:rPr lang="ru-RU" smtClean="0"/>
              <a:t>21.10.2018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FCCA2-5ED8-4F04-90AE-04584E6937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FEDAF-4BFA-42FA-87E6-A3155E256DF2}" type="datetime1">
              <a:rPr lang="ru-RU" smtClean="0"/>
              <a:t>21.10.2018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1702E-5D3C-4F21-9966-7D3C9245E9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8A809F70-9F81-4E23-9B10-9620620E1461}" type="datetime1">
              <a:rPr lang="ru-RU" smtClean="0"/>
              <a:t>21.10.2018</a:t>
            </a:fld>
            <a:endParaRPr lang="ru-RU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3563C6A8-8924-47E0-8E09-46CC1EEF8F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E6AD1C-13B6-4416-96D8-5AB902D17528}" type="datetime1">
              <a:rPr lang="ru-RU" smtClean="0"/>
              <a:t>21.10.2018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A82D5F-D697-4D66-B320-826763DB5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09586" y="3143248"/>
            <a:ext cx="8754902" cy="428628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ru-RU" sz="2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В.М. Кошелев, РГАУ-МСХА имени К.А. Тимирязева</a:t>
            </a:r>
          </a:p>
        </p:txBody>
      </p:sp>
      <p:sp>
        <p:nvSpPr>
          <p:cNvPr id="2" name="Подзаголовок 2"/>
          <p:cNvSpPr>
            <a:spLocks/>
          </p:cNvSpPr>
          <p:nvPr/>
        </p:nvSpPr>
        <p:spPr bwMode="auto">
          <a:xfrm>
            <a:off x="611560" y="3938600"/>
            <a:ext cx="8025998" cy="2633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 u="sng" dirty="0" smtClean="0">
                <a:solidFill>
                  <a:srgbClr val="002060"/>
                </a:solidFill>
              </a:rPr>
              <a:t>X</a:t>
            </a:r>
            <a:r>
              <a:rPr lang="ru-RU" b="1" u="sng" dirty="0" smtClean="0">
                <a:solidFill>
                  <a:srgbClr val="002060"/>
                </a:solidFill>
              </a:rPr>
              <a:t>Х</a:t>
            </a:r>
            <a:r>
              <a:rPr lang="en-US" b="1" u="sng" dirty="0" smtClean="0">
                <a:solidFill>
                  <a:srgbClr val="002060"/>
                </a:solidFill>
              </a:rPr>
              <a:t>III</a:t>
            </a:r>
            <a:r>
              <a:rPr lang="ru-RU" b="1" u="sng" dirty="0" smtClean="0">
                <a:solidFill>
                  <a:srgbClr val="002060"/>
                </a:solidFill>
              </a:rPr>
              <a:t> </a:t>
            </a:r>
            <a:r>
              <a:rPr lang="ru-RU" b="1" u="sng" dirty="0" err="1" smtClean="0">
                <a:solidFill>
                  <a:srgbClr val="002060"/>
                </a:solidFill>
              </a:rPr>
              <a:t>Никоновские</a:t>
            </a:r>
            <a:r>
              <a:rPr lang="ru-RU" b="1" u="sng" dirty="0" smtClean="0">
                <a:solidFill>
                  <a:srgbClr val="002060"/>
                </a:solidFill>
              </a:rPr>
              <a:t> чтения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Международная научно-практическая конференция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«Аграрная экономическая наука: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истоки, состояние, задачи на будущее»</a:t>
            </a:r>
          </a:p>
          <a:p>
            <a:pPr algn="ctr"/>
            <a:endParaRPr lang="en-US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 100-летию со дня рождения А.А. Никонова»</a:t>
            </a:r>
          </a:p>
          <a:p>
            <a:pPr algn="ctr"/>
            <a:r>
              <a:rPr lang="ru-RU" sz="800" dirty="0" smtClean="0">
                <a:solidFill>
                  <a:srgbClr val="002060"/>
                </a:solidFill>
                <a:latin typeface="Impact" pitchFamily="34" charset="0"/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Москва</a:t>
            </a:r>
            <a:endParaRPr lang="ru-RU" sz="800" b="1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algn="ctr"/>
            <a:r>
              <a:rPr lang="ru-RU" sz="2000" dirty="0" smtClean="0">
                <a:solidFill>
                  <a:srgbClr val="000066"/>
                </a:solidFill>
                <a:latin typeface="Impact" pitchFamily="34" charset="0"/>
              </a:rPr>
              <a:t>22-23 октября 2018 года</a:t>
            </a:r>
          </a:p>
          <a:p>
            <a:endParaRPr lang="ru-RU" sz="1400" b="1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endParaRPr lang="ru-RU" sz="14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4" name="Подзаголовок 2"/>
          <p:cNvSpPr>
            <a:spLocks/>
          </p:cNvSpPr>
          <p:nvPr/>
        </p:nvSpPr>
        <p:spPr bwMode="auto">
          <a:xfrm>
            <a:off x="214282" y="1643050"/>
            <a:ext cx="8640762" cy="1562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32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sz="2800" b="1" cap="all" dirty="0" smtClean="0">
                <a:solidFill>
                  <a:srgbClr val="002060"/>
                </a:solidFill>
                <a:cs typeface="Arial" pitchFamily="34" charset="0"/>
              </a:rPr>
              <a:t>Основные направления экономических исследований в </a:t>
            </a:r>
            <a:r>
              <a:rPr lang="ru-RU" sz="2800" b="1" cap="all" dirty="0" err="1" smtClean="0">
                <a:solidFill>
                  <a:srgbClr val="002060"/>
                </a:solidFill>
                <a:cs typeface="Arial" pitchFamily="34" charset="0"/>
              </a:rPr>
              <a:t>Тимирязевке</a:t>
            </a:r>
            <a:r>
              <a:rPr lang="ru-RU" sz="2800" dirty="0">
                <a:solidFill>
                  <a:srgbClr val="002060"/>
                </a:solidFill>
                <a:latin typeface="Tahoma" pitchFamily="34" charset="0"/>
              </a:rPr>
              <a:t>	</a:t>
            </a:r>
          </a:p>
        </p:txBody>
      </p:sp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42852"/>
            <a:ext cx="12858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F3182-2B9B-491C-86CF-345730D58693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325772"/>
              </p:ext>
            </p:extLst>
          </p:nvPr>
        </p:nvGraphicFramePr>
        <p:xfrm>
          <a:off x="214282" y="857233"/>
          <a:ext cx="8786874" cy="5643602"/>
        </p:xfrm>
        <a:graphic>
          <a:graphicData uri="http://schemas.openxmlformats.org/drawingml/2006/table">
            <a:tbl>
              <a:tblPr/>
              <a:tblGrid>
                <a:gridCol w="8786874"/>
              </a:tblGrid>
              <a:tr h="472446">
                <a:tc>
                  <a:txBody>
                    <a:bodyPr/>
                    <a:lstStyle/>
                    <a:p>
                      <a:pPr algn="l"/>
                      <a:r>
                        <a:rPr lang="ru-RU" sz="2400" b="1" kern="1200" dirty="0" smtClean="0">
                          <a:solidFill>
                            <a:srgbClr val="333399"/>
                          </a:solidFill>
                          <a:latin typeface="+mn-lt"/>
                          <a:ea typeface="+mn-ea"/>
                          <a:cs typeface="+mn-cs"/>
                        </a:rPr>
                        <a:t>Перспектива на 25-</a:t>
                      </a:r>
                      <a:r>
                        <a:rPr lang="en-US" sz="2400" b="1" kern="1200" dirty="0" smtClean="0">
                          <a:solidFill>
                            <a:srgbClr val="333399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2400" b="1" kern="1200" dirty="0" smtClean="0">
                          <a:solidFill>
                            <a:srgbClr val="333399"/>
                          </a:solidFill>
                          <a:latin typeface="+mn-lt"/>
                          <a:ea typeface="+mn-ea"/>
                          <a:cs typeface="+mn-cs"/>
                        </a:rPr>
                        <a:t>0 лет</a:t>
                      </a:r>
                      <a:endParaRPr lang="ru-RU" sz="2400" b="1" dirty="0">
                        <a:solidFill>
                          <a:srgbClr val="3333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FFF7"/>
                    </a:solidFill>
                  </a:tcPr>
                </a:tc>
              </a:tr>
              <a:tr h="51711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u="sng" kern="1200" dirty="0" smtClean="0">
                        <a:solidFill>
                          <a:srgbClr val="3333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u="sng" kern="1200" dirty="0" smtClean="0">
                        <a:solidFill>
                          <a:srgbClr val="3333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sng" kern="1200" dirty="0" smtClean="0">
                          <a:solidFill>
                            <a:srgbClr val="333399"/>
                          </a:solidFill>
                          <a:latin typeface="+mn-lt"/>
                          <a:ea typeface="+mn-ea"/>
                          <a:cs typeface="+mn-cs"/>
                        </a:rPr>
                        <a:t>Экономическая политика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sng" kern="1200" dirty="0" smtClean="0">
                          <a:solidFill>
                            <a:srgbClr val="333399"/>
                          </a:solidFill>
                          <a:latin typeface="+mn-lt"/>
                          <a:ea typeface="+mn-ea"/>
                          <a:cs typeface="+mn-cs"/>
                        </a:rPr>
                        <a:t>в стране: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rgbClr val="333399"/>
                          </a:solidFill>
                          <a:latin typeface="+mn-lt"/>
                          <a:ea typeface="+mn-ea"/>
                          <a:cs typeface="+mn-cs"/>
                        </a:rPr>
                        <a:t>Экономика устойчивого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rgbClr val="333399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развития </a:t>
                      </a:r>
                    </a:p>
                    <a:p>
                      <a:endParaRPr lang="ru-RU" sz="2400" u="sng" kern="1200" dirty="0" smtClean="0">
                        <a:solidFill>
                          <a:srgbClr val="3333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400" u="sng" kern="1200" dirty="0" smtClean="0">
                        <a:solidFill>
                          <a:srgbClr val="3333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400" u="sng" kern="1200" dirty="0" smtClean="0">
                          <a:solidFill>
                            <a:srgbClr val="333399"/>
                          </a:solidFill>
                          <a:latin typeface="+mn-lt"/>
                          <a:ea typeface="+mn-ea"/>
                          <a:cs typeface="+mn-cs"/>
                        </a:rPr>
                        <a:t>Направления экономических исследований в </a:t>
                      </a:r>
                      <a:r>
                        <a:rPr lang="ru-RU" sz="2400" u="sng" kern="1200" dirty="0" err="1" smtClean="0">
                          <a:solidFill>
                            <a:srgbClr val="333399"/>
                          </a:solidFill>
                          <a:latin typeface="+mn-lt"/>
                          <a:ea typeface="+mn-ea"/>
                          <a:cs typeface="+mn-cs"/>
                        </a:rPr>
                        <a:t>Тимирязевке</a:t>
                      </a:r>
                      <a:r>
                        <a:rPr lang="ru-RU" sz="2400" u="sng" kern="1200" dirty="0" smtClean="0">
                          <a:solidFill>
                            <a:srgbClr val="333399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400" kern="1200" dirty="0" err="1" smtClean="0">
                          <a:solidFill>
                            <a:srgbClr val="333399"/>
                          </a:solidFill>
                          <a:latin typeface="+mn-lt"/>
                          <a:ea typeface="+mn-ea"/>
                          <a:cs typeface="+mn-cs"/>
                        </a:rPr>
                        <a:t>Биоэкономика</a:t>
                      </a:r>
                      <a:endParaRPr lang="ru-RU" sz="2400" kern="1200" dirty="0" smtClean="0">
                        <a:solidFill>
                          <a:srgbClr val="3333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kern="1200" dirty="0" smtClean="0">
                          <a:solidFill>
                            <a:srgbClr val="333399"/>
                          </a:solidFill>
                          <a:latin typeface="+mn-lt"/>
                          <a:ea typeface="+mn-ea"/>
                          <a:cs typeface="+mn-cs"/>
                        </a:rPr>
                        <a:t>Конкурентоспособность российского АПК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kern="1200" dirty="0" smtClean="0">
                          <a:solidFill>
                            <a:srgbClr val="333399"/>
                          </a:solidFill>
                          <a:latin typeface="+mn-lt"/>
                          <a:ea typeface="+mn-ea"/>
                          <a:cs typeface="+mn-cs"/>
                        </a:rPr>
                        <a:t>Диверсификация сельской экономики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kern="1200" dirty="0" smtClean="0">
                          <a:solidFill>
                            <a:srgbClr val="333399"/>
                          </a:solidFill>
                          <a:latin typeface="+mn-lt"/>
                          <a:ea typeface="+mn-ea"/>
                          <a:cs typeface="+mn-cs"/>
                        </a:rPr>
                        <a:t>Влияние глобального</a:t>
                      </a:r>
                      <a:r>
                        <a:rPr lang="ru-RU" sz="2400" kern="1200" baseline="0" dirty="0" smtClean="0">
                          <a:solidFill>
                            <a:srgbClr val="333399"/>
                          </a:solidFill>
                          <a:latin typeface="+mn-lt"/>
                          <a:ea typeface="+mn-ea"/>
                          <a:cs typeface="+mn-cs"/>
                        </a:rPr>
                        <a:t> изменения климата</a:t>
                      </a:r>
                      <a:endParaRPr lang="ru-RU" sz="2400" dirty="0">
                        <a:solidFill>
                          <a:srgbClr val="3333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857232"/>
            <a:ext cx="439343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214290"/>
            <a:ext cx="914400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cap="all" dirty="0" smtClean="0">
                <a:solidFill>
                  <a:srgbClr val="333399"/>
                </a:solidFill>
              </a:rPr>
              <a:t>2. ПЕРСПЕКТИВНЫЕ Направления экономических исследований </a:t>
            </a:r>
            <a:endParaRPr lang="ru-RU" sz="1900" b="1" cap="all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80B3EB-47D1-4D85-879E-7384C4A1B2D4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42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79"/>
            <a:ext cx="7772400" cy="428629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effectLst/>
              </a:rPr>
              <a:t>Концепция устойчивого развития</a:t>
            </a:r>
            <a:endParaRPr lang="ru-RU" sz="2400" dirty="0">
              <a:solidFill>
                <a:srgbClr val="7030A0"/>
              </a:solidFill>
              <a:effectLst/>
            </a:endParaRPr>
          </a:p>
        </p:txBody>
      </p:sp>
      <p:sp>
        <p:nvSpPr>
          <p:cNvPr id="7171" name="Oval 3"/>
          <p:cNvSpPr>
            <a:spLocks noChangeArrowheads="1"/>
          </p:cNvSpPr>
          <p:nvPr/>
        </p:nvSpPr>
        <p:spPr bwMode="auto">
          <a:xfrm>
            <a:off x="3071802" y="1785926"/>
            <a:ext cx="2786082" cy="2679706"/>
          </a:xfrm>
          <a:prstGeom prst="ellipse">
            <a:avLst/>
          </a:prstGeom>
          <a:solidFill>
            <a:srgbClr val="FF0000">
              <a:alpha val="28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</a:rPr>
              <a:t>Экономика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sp>
        <p:nvSpPr>
          <p:cNvPr id="7170" name="Oval 2"/>
          <p:cNvSpPr>
            <a:spLocks noChangeArrowheads="1"/>
          </p:cNvSpPr>
          <p:nvPr/>
        </p:nvSpPr>
        <p:spPr bwMode="auto">
          <a:xfrm>
            <a:off x="285720" y="3500438"/>
            <a:ext cx="2714644" cy="2714644"/>
          </a:xfrm>
          <a:prstGeom prst="ellipse">
            <a:avLst/>
          </a:prstGeom>
          <a:solidFill>
            <a:srgbClr val="ADFFF7">
              <a:alpha val="7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</a:rPr>
              <a:t>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dirty="0" smtClean="0">
              <a:ln>
                <a:noFill/>
              </a:ln>
              <a:solidFill>
                <a:srgbClr val="7030A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7030A0"/>
              </a:solidFill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dirty="0" smtClean="0">
              <a:ln>
                <a:noFill/>
              </a:ln>
              <a:solidFill>
                <a:srgbClr val="7030A0"/>
              </a:solidFill>
              <a:effectLst/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</a:rPr>
              <a:t>Общество</a:t>
            </a:r>
            <a:endParaRPr kumimoji="0" lang="ru-RU" sz="1600" b="1" i="0" u="none" strike="noStrike" cap="none" normalizeH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6000760" y="3643314"/>
            <a:ext cx="2786082" cy="2643206"/>
          </a:xfrm>
          <a:prstGeom prst="ellipse">
            <a:avLst/>
          </a:prstGeom>
          <a:solidFill>
            <a:srgbClr val="85FB99">
              <a:alpha val="38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ru-RU" sz="1100" dirty="0" smtClean="0">
                <a:solidFill>
                  <a:srgbClr val="7030A0"/>
                </a:solidFill>
                <a:latin typeface="Times New Roman" pitchFamily="18" charset="0"/>
              </a:rPr>
              <a:t>                  </a:t>
            </a:r>
          </a:p>
          <a:p>
            <a:pPr>
              <a:spcAft>
                <a:spcPts val="1000"/>
              </a:spcAft>
            </a:pPr>
            <a:endParaRPr lang="ru-RU" sz="1100" dirty="0" smtClean="0">
              <a:solidFill>
                <a:srgbClr val="7030A0"/>
              </a:solidFill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ru-RU" sz="1100" dirty="0" smtClean="0">
              <a:solidFill>
                <a:srgbClr val="7030A0"/>
              </a:solidFill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ru-RU" sz="1100" dirty="0" smtClean="0">
              <a:solidFill>
                <a:srgbClr val="7030A0"/>
              </a:solidFill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ru-RU" sz="1100" dirty="0" smtClean="0">
              <a:solidFill>
                <a:srgbClr val="7030A0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</a:rPr>
              <a:t>Окружающая среда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3143248"/>
            <a:ext cx="1428760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7030A0"/>
                </a:solidFill>
                <a:latin typeface="Times New Roman" pitchFamily="18" charset="0"/>
              </a:rPr>
              <a:t>Справедливость</a:t>
            </a:r>
            <a:endParaRPr lang="ru-RU" sz="11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29190" y="3143248"/>
            <a:ext cx="928694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7030A0"/>
                </a:solidFill>
                <a:latin typeface="Times New Roman" pitchFamily="18" charset="0"/>
              </a:rPr>
              <a:t>Изобилие</a:t>
            </a:r>
            <a:endParaRPr lang="ru-RU" sz="11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00496" y="4572008"/>
            <a:ext cx="928694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7030A0"/>
                </a:solidFill>
                <a:latin typeface="Times New Roman" pitchFamily="18" charset="0"/>
              </a:rPr>
              <a:t>Комфорт</a:t>
            </a:r>
            <a:endParaRPr lang="ru-RU" sz="11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000496" y="3643314"/>
            <a:ext cx="928694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7030A0"/>
                </a:solidFill>
                <a:latin typeface="Times New Roman" pitchFamily="18" charset="0"/>
              </a:rPr>
              <a:t>Устойчивое</a:t>
            </a:r>
          </a:p>
          <a:p>
            <a:pPr algn="ctr"/>
            <a:r>
              <a:rPr lang="ru-RU" sz="1100" dirty="0" smtClean="0">
                <a:solidFill>
                  <a:srgbClr val="7030A0"/>
                </a:solidFill>
                <a:latin typeface="Times New Roman" pitchFamily="18" charset="0"/>
              </a:rPr>
              <a:t>развитие</a:t>
            </a:r>
            <a:endParaRPr lang="ru-RU" sz="110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80B3EB-47D1-4D85-879E-7384C4A1B2D4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0.22048 -0.094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7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0" y="-4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0.22048 -0.0942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0" y="-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9259E-6 L -0.24549 -0.0979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00" y="-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uiExpand="1" build="allAtOnce" animBg="1"/>
      <p:bldP spid="7172" grpId="0" animBg="1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85720" y="1571612"/>
            <a:ext cx="2143140" cy="1071570"/>
          </a:xfrm>
          <a:prstGeom prst="roundRect">
            <a:avLst/>
          </a:prstGeom>
          <a:solidFill>
            <a:srgbClr val="85FB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Биотехнологии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772400" cy="1362075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Биоэкономика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43240" y="1571612"/>
            <a:ext cx="2500330" cy="1071570"/>
          </a:xfrm>
          <a:prstGeom prst="roundRect">
            <a:avLst/>
          </a:prstGeom>
          <a:solidFill>
            <a:srgbClr val="85FB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Биологические возобновляемые ресурсы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715140" y="1571612"/>
            <a:ext cx="1928826" cy="10715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Продукты + Энергия</a:t>
            </a:r>
          </a:p>
        </p:txBody>
      </p:sp>
      <p:sp>
        <p:nvSpPr>
          <p:cNvPr id="11" name="Крест 10"/>
          <p:cNvSpPr/>
          <p:nvPr/>
        </p:nvSpPr>
        <p:spPr>
          <a:xfrm>
            <a:off x="2571736" y="1928802"/>
            <a:ext cx="428628" cy="414334"/>
          </a:xfrm>
          <a:prstGeom prst="plus">
            <a:avLst/>
          </a:prstGeom>
          <a:solidFill>
            <a:srgbClr val="85FB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триховая стрелка вправо 11"/>
          <p:cNvSpPr/>
          <p:nvPr/>
        </p:nvSpPr>
        <p:spPr>
          <a:xfrm>
            <a:off x="5786446" y="1857364"/>
            <a:ext cx="785818" cy="428628"/>
          </a:xfrm>
          <a:prstGeom prst="striped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07181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</a:rPr>
              <a:t>Это результат "</a:t>
            </a:r>
            <a:r>
              <a:rPr lang="ru-RU" b="1" dirty="0" err="1" smtClean="0">
                <a:solidFill>
                  <a:schemeClr val="bg1"/>
                </a:solidFill>
              </a:rPr>
              <a:t>биотехнологической</a:t>
            </a:r>
            <a:r>
              <a:rPr lang="ru-RU" b="1" dirty="0" smtClean="0">
                <a:solidFill>
                  <a:schemeClr val="bg1"/>
                </a:solidFill>
              </a:rPr>
              <a:t> революции» в конце XX – начале XXI вв.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3857628"/>
            <a:ext cx="87154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Биоэкономика</a:t>
            </a:r>
            <a:r>
              <a:rPr lang="ru-RU" b="1" dirty="0" smtClean="0">
                <a:solidFill>
                  <a:schemeClr val="bg1"/>
                </a:solidFill>
              </a:rPr>
              <a:t> способствует:</a:t>
            </a:r>
          </a:p>
          <a:p>
            <a:pPr marL="180000" indent="36000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bg1"/>
                </a:solidFill>
              </a:rPr>
              <a:t>Росту производства </a:t>
            </a:r>
          </a:p>
          <a:p>
            <a:pPr marL="180000" indent="36000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bg1"/>
                </a:solidFill>
              </a:rPr>
              <a:t>Снижению себестоимости</a:t>
            </a:r>
          </a:p>
          <a:p>
            <a:pPr marL="180000" indent="36000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bg1"/>
                </a:solidFill>
              </a:rPr>
              <a:t>Повышению качества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продукции</a:t>
            </a:r>
          </a:p>
          <a:p>
            <a:pPr marL="180000" indent="36000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bg1"/>
                </a:solidFill>
              </a:rPr>
              <a:t>Экономии минеральных ресурсов</a:t>
            </a:r>
          </a:p>
          <a:p>
            <a:pPr marL="180000" indent="36000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bg1"/>
                </a:solidFill>
              </a:rPr>
              <a:t>Сохранению окружающей среды</a:t>
            </a:r>
          </a:p>
          <a:p>
            <a:pPr marL="180000" indent="36000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bg1"/>
                </a:solidFill>
              </a:rPr>
              <a:t>Улучшению качества жизни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80B3EB-47D1-4D85-879E-7384C4A1B2D4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4" name="Picture 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2450" y="1071546"/>
            <a:ext cx="2341550" cy="1761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7772400" cy="857256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Основные секторы Биоэкономики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2643182"/>
          <a:ext cx="8572560" cy="357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5"/>
                <a:gridCol w="2214578"/>
                <a:gridCol w="2143140"/>
                <a:gridCol w="1857387"/>
              </a:tblGrid>
              <a:tr h="1013120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Сельскохозяйст-венные</a:t>
                      </a:r>
                      <a:r>
                        <a:rPr lang="ru-RU" dirty="0" smtClean="0"/>
                        <a:t> биотехнологии</a:t>
                      </a:r>
                      <a:endParaRPr lang="ru-RU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err="1" smtClean="0"/>
                        <a:t>Здравоохра-нение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Промышленные биотехнологии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Аквакультура</a:t>
                      </a:r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241590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>
                          <a:solidFill>
                            <a:srgbClr val="336600"/>
                          </a:solidFill>
                        </a:rPr>
                        <a:t>Растениеводство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>
                          <a:solidFill>
                            <a:srgbClr val="336600"/>
                          </a:solidFill>
                        </a:rPr>
                        <a:t>Животноводство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>
                          <a:solidFill>
                            <a:srgbClr val="336600"/>
                          </a:solidFill>
                        </a:rPr>
                        <a:t>Пищевая промышленность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>
                          <a:solidFill>
                            <a:srgbClr val="336600"/>
                          </a:solidFill>
                        </a:rPr>
                        <a:t>Экология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>
                          <a:solidFill>
                            <a:srgbClr val="336600"/>
                          </a:solidFill>
                        </a:rPr>
                        <a:t>Биоэнергетика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>
                          <a:solidFill>
                            <a:srgbClr val="336600"/>
                          </a:solidFill>
                        </a:rPr>
                        <a:t>Лес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dirty="0" smtClean="0">
                        <a:solidFill>
                          <a:srgbClr val="336600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dirty="0"/>
                    </a:p>
                  </a:txBody>
                  <a:tcP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Биофармацевтика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Биодиагностика</a:t>
                      </a:r>
                      <a:endParaRPr lang="ru-RU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Химическая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Микробиологи-ческая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Морские биотехнологии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Аквакультура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52" name="AutoShape 4" descr="https://www.healthcareinsurancenews.com/wp-content/uploads/2013/08/Top-5-Healthcare-1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www.healthcareinsurancenews.com/wp-content/uploads/2013/08/Top-5-Healthcare-1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6" name="Picture 18" descr="https://im0-tub-ru.yandex.net/i?id=386e8ab9f5f9394891c33266329f9bee-l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1142984"/>
            <a:ext cx="2244741" cy="1496494"/>
          </a:xfrm>
          <a:prstGeom prst="rect">
            <a:avLst/>
          </a:prstGeom>
          <a:noFill/>
        </p:spPr>
      </p:pic>
      <p:pic>
        <p:nvPicPr>
          <p:cNvPr id="2068" name="Picture 20" descr="http://images.easyfreeclipart.com/923/therersquos-something-special-about-rice-92330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1071546"/>
            <a:ext cx="1500198" cy="1463366"/>
          </a:xfrm>
          <a:prstGeom prst="rect">
            <a:avLst/>
          </a:prstGeom>
          <a:noFill/>
        </p:spPr>
      </p:pic>
      <p:pic>
        <p:nvPicPr>
          <p:cNvPr id="2081" name="Picture 3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1142984"/>
            <a:ext cx="2173199" cy="1376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80B3EB-47D1-4D85-879E-7384C4A1B2D4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1"/>
            <a:ext cx="8572560" cy="857256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effectLst/>
              </a:rPr>
              <a:t>Направления исследований на ближайшую перспективу</a:t>
            </a:r>
            <a:endParaRPr lang="ru-RU" sz="2400" dirty="0">
              <a:solidFill>
                <a:srgbClr val="7030A0"/>
              </a:solidFill>
              <a:effectLst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86380" y="1071546"/>
            <a:ext cx="3571900" cy="5643602"/>
          </a:xfrm>
          <a:prstGeom prst="roundRect">
            <a:avLst/>
          </a:prstGeom>
          <a:solidFill>
            <a:srgbClr val="FAFE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7030A0"/>
                </a:solidFill>
              </a:rPr>
              <a:t>ИНСТРУМЕНТЫ И МЕТОДЫ</a:t>
            </a:r>
          </a:p>
          <a:p>
            <a:endParaRPr lang="ru-RU" dirty="0" smtClean="0">
              <a:solidFill>
                <a:srgbClr val="7030A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7030A0"/>
                </a:solidFill>
              </a:rPr>
              <a:t>Оценка эффективности инноваций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7030A0"/>
                </a:solidFill>
              </a:rPr>
              <a:t>Планирование и прогнозирование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7030A0"/>
                </a:solidFill>
              </a:rPr>
              <a:t>Оптимизация управленческих решений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7030A0"/>
                </a:solidFill>
              </a:rPr>
              <a:t>Формирование инвестиционной политики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7030A0"/>
                </a:solidFill>
              </a:rPr>
              <a:t>Разработка инструментов регулирования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1071546"/>
            <a:ext cx="4643470" cy="5643602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НАПРАВЛЕНИЯ НИР</a:t>
            </a:r>
          </a:p>
          <a:p>
            <a:pPr algn="ctr"/>
            <a:endParaRPr lang="ru-RU" dirty="0" smtClean="0">
              <a:solidFill>
                <a:srgbClr val="7030A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7030A0"/>
                </a:solidFill>
              </a:rPr>
              <a:t>Внедрение биотехнологий в отраслях АПК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7030A0"/>
                </a:solidFill>
              </a:rPr>
              <a:t>Продовольственная безопасность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7030A0"/>
                </a:solidFill>
              </a:rPr>
              <a:t>Диверсификация сельской экономики и развитие инфраструктуры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7030A0"/>
                </a:solidFill>
              </a:rPr>
              <a:t>Производство органической продукции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7030A0"/>
                </a:solidFill>
              </a:rPr>
              <a:t>Производство  и использование биотоплив, биоудобрений, биопрепаратов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7030A0"/>
                </a:solidFill>
              </a:rPr>
              <a:t>Утилизация, переработка и вторичное использование отходов в цепи жизненного цикла продукта</a:t>
            </a:r>
            <a:endParaRPr lang="en-US" dirty="0" smtClean="0">
              <a:solidFill>
                <a:srgbClr val="7030A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7030A0"/>
                </a:solidFill>
              </a:rPr>
              <a:t>Экспорт продукции с высокой добавленной стоимостью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80B3EB-47D1-4D85-879E-7384C4A1B2D4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20" y="1214422"/>
            <a:ext cx="8229600" cy="2071702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kern="1200" dirty="0">
                <a:ln w="6350">
                  <a:noFill/>
                </a:ln>
                <a:solidFill>
                  <a:srgbClr val="000066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Благодарю за внимание!</a:t>
            </a:r>
          </a:p>
        </p:txBody>
      </p:sp>
      <p:sp>
        <p:nvSpPr>
          <p:cNvPr id="3" name="Заголовок 1"/>
          <p:cNvSpPr>
            <a:spLocks/>
          </p:cNvSpPr>
          <p:nvPr/>
        </p:nvSpPr>
        <p:spPr bwMode="auto">
          <a:xfrm>
            <a:off x="319912" y="5301208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dirty="0">
                <a:solidFill>
                  <a:srgbClr val="000066"/>
                </a:solidFill>
                <a:latin typeface="Impact" pitchFamily="34" charset="0"/>
              </a:rPr>
              <a:t>Кошелев Валерий Михайлович</a:t>
            </a:r>
            <a:br>
              <a:rPr lang="ru-RU" sz="2400" dirty="0">
                <a:solidFill>
                  <a:srgbClr val="000066"/>
                </a:solidFill>
                <a:latin typeface="Impact" pitchFamily="34" charset="0"/>
              </a:rPr>
            </a:br>
            <a:r>
              <a:rPr lang="ru-RU" sz="2400" dirty="0">
                <a:solidFill>
                  <a:srgbClr val="000066"/>
                </a:solidFill>
                <a:latin typeface="Impact" pitchFamily="34" charset="0"/>
              </a:rPr>
              <a:t>Тел. </a:t>
            </a:r>
            <a:r>
              <a:rPr lang="en-US" sz="2400" dirty="0">
                <a:solidFill>
                  <a:srgbClr val="000066"/>
                </a:solidFill>
                <a:latin typeface="Impact" pitchFamily="34" charset="0"/>
              </a:rPr>
              <a:t>+7 </a:t>
            </a:r>
            <a:r>
              <a:rPr lang="ru-RU" sz="2400" dirty="0">
                <a:solidFill>
                  <a:srgbClr val="000066"/>
                </a:solidFill>
                <a:latin typeface="Impact" pitchFamily="34" charset="0"/>
              </a:rPr>
              <a:t>(499) </a:t>
            </a:r>
            <a:r>
              <a:rPr lang="ru-RU" sz="2400" dirty="0" smtClean="0">
                <a:solidFill>
                  <a:srgbClr val="000066"/>
                </a:solidFill>
                <a:latin typeface="Impact" pitchFamily="34" charset="0"/>
              </a:rPr>
              <a:t>976-1450</a:t>
            </a:r>
            <a:r>
              <a:rPr lang="ru-RU" sz="2400" dirty="0">
                <a:solidFill>
                  <a:srgbClr val="000066"/>
                </a:solidFill>
                <a:latin typeface="Impact" pitchFamily="34" charset="0"/>
              </a:rPr>
              <a:t/>
            </a:r>
            <a:br>
              <a:rPr lang="ru-RU" sz="2400" dirty="0">
                <a:solidFill>
                  <a:srgbClr val="000066"/>
                </a:solidFill>
                <a:latin typeface="Impact" pitchFamily="34" charset="0"/>
              </a:rPr>
            </a:br>
            <a:r>
              <a:rPr lang="en-US" sz="2400" dirty="0">
                <a:solidFill>
                  <a:srgbClr val="000066"/>
                </a:solidFill>
                <a:latin typeface="Impact" pitchFamily="34" charset="0"/>
              </a:rPr>
              <a:t>E-mail: vmkoshelev@gmail.com</a:t>
            </a:r>
            <a:endParaRPr lang="ru-RU" sz="2400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F3182-2B9B-491C-86CF-345730D58693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2571744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smtClean="0">
                <a:solidFill>
                  <a:srgbClr val="333399"/>
                </a:solidFill>
              </a:rPr>
              <a:t>1. ЭТАПЫ РАЗВИТИЯ АГРАРНОЙ ЭКОНОМИЧЕСКОЙ НАУКИ</a:t>
            </a:r>
            <a:br>
              <a:rPr lang="ru-RU" sz="2400" b="1" cap="all" dirty="0" smtClean="0">
                <a:solidFill>
                  <a:srgbClr val="333399"/>
                </a:solidFill>
              </a:rPr>
            </a:br>
            <a:r>
              <a:rPr lang="ru-RU" sz="2400" b="1" cap="all" dirty="0" smtClean="0">
                <a:solidFill>
                  <a:srgbClr val="333399"/>
                </a:solidFill>
              </a:rPr>
              <a:t>В РГАУ-МСХА </a:t>
            </a:r>
            <a:r>
              <a:rPr lang="ru-RU" sz="2400" b="1" dirty="0" smtClean="0">
                <a:solidFill>
                  <a:srgbClr val="333399"/>
                </a:solidFill>
              </a:rPr>
              <a:t>имени</a:t>
            </a:r>
            <a:r>
              <a:rPr lang="ru-RU" sz="2400" b="1" cap="all" dirty="0" smtClean="0">
                <a:solidFill>
                  <a:srgbClr val="333399"/>
                </a:solidFill>
              </a:rPr>
              <a:t> К.А. ТИМИРЯЗЕВА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4429132"/>
            <a:ext cx="7429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smtClean="0">
                <a:solidFill>
                  <a:srgbClr val="333399"/>
                </a:solidFill>
              </a:rPr>
              <a:t>2. ПЕРСПЕКТИВНЫЕ Направления экономических исследований </a:t>
            </a:r>
            <a:endParaRPr lang="ru-RU" sz="2400" b="1" cap="all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157161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ВОПРОСЫ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F3182-2B9B-491C-86CF-345730D58693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1. ЭТАПЫ РАЗВИТИЯ АГРАРНОЙ ЭКОНОМИЧЕСКОЙ НАУКИ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В РГАУ-МСХА имени К.А. ТИМИРЯЗЕВА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2143116"/>
            <a:ext cx="8572560" cy="4524396"/>
          </a:xfrm>
        </p:spPr>
        <p:txBody>
          <a:bodyPr/>
          <a:lstStyle/>
          <a:p>
            <a:pPr>
              <a:buClr>
                <a:srgbClr val="0070C0"/>
              </a:buClr>
            </a:pPr>
            <a:r>
              <a:rPr lang="ru-RU" dirty="0" smtClean="0">
                <a:solidFill>
                  <a:srgbClr val="0070C0"/>
                </a:solidFill>
              </a:rPr>
              <a:t>Конец </a:t>
            </a:r>
            <a:r>
              <a:rPr lang="en-US" dirty="0" smtClean="0">
                <a:solidFill>
                  <a:srgbClr val="0070C0"/>
                </a:solidFill>
              </a:rPr>
              <a:t>XIX – </a:t>
            </a:r>
            <a:r>
              <a:rPr lang="ru-RU" dirty="0" smtClean="0">
                <a:solidFill>
                  <a:srgbClr val="0070C0"/>
                </a:solidFill>
              </a:rPr>
              <a:t>начало </a:t>
            </a:r>
            <a:r>
              <a:rPr lang="en-US" dirty="0" smtClean="0">
                <a:solidFill>
                  <a:srgbClr val="0070C0"/>
                </a:solidFill>
              </a:rPr>
              <a:t>XX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Clr>
                <a:srgbClr val="0070C0"/>
              </a:buClr>
            </a:pPr>
            <a:r>
              <a:rPr lang="ru-RU" dirty="0" smtClean="0">
                <a:solidFill>
                  <a:srgbClr val="0070C0"/>
                </a:solidFill>
              </a:rPr>
              <a:t>1920-е гг. Эпоха «золотого десятилетия»</a:t>
            </a:r>
          </a:p>
          <a:p>
            <a:pPr>
              <a:buClr>
                <a:srgbClr val="0070C0"/>
              </a:buClr>
            </a:pPr>
            <a:r>
              <a:rPr lang="ru-RU" dirty="0" smtClean="0">
                <a:solidFill>
                  <a:srgbClr val="0070C0"/>
                </a:solidFill>
              </a:rPr>
              <a:t>1930 – 40-е гг.</a:t>
            </a:r>
          </a:p>
          <a:p>
            <a:pPr>
              <a:buClr>
                <a:srgbClr val="0070C0"/>
              </a:buClr>
            </a:pPr>
            <a:r>
              <a:rPr lang="ru-RU" dirty="0" smtClean="0">
                <a:solidFill>
                  <a:srgbClr val="0070C0"/>
                </a:solidFill>
              </a:rPr>
              <a:t>1950</a:t>
            </a:r>
            <a:r>
              <a:rPr lang="en-US" dirty="0" smtClean="0">
                <a:solidFill>
                  <a:srgbClr val="0070C0"/>
                </a:solidFill>
              </a:rPr>
              <a:t>-</a:t>
            </a:r>
            <a:r>
              <a:rPr lang="ru-RU" dirty="0" smtClean="0">
                <a:solidFill>
                  <a:srgbClr val="0070C0"/>
                </a:solidFill>
              </a:rPr>
              <a:t>е -конец 80-х гг.</a:t>
            </a:r>
          </a:p>
          <a:p>
            <a:pPr>
              <a:buClr>
                <a:srgbClr val="0070C0"/>
              </a:buClr>
            </a:pPr>
            <a:r>
              <a:rPr lang="ru-RU" dirty="0" smtClean="0">
                <a:solidFill>
                  <a:srgbClr val="0070C0"/>
                </a:solidFill>
              </a:rPr>
              <a:t>1990-е годы</a:t>
            </a:r>
          </a:p>
          <a:p>
            <a:pPr>
              <a:buClr>
                <a:srgbClr val="0070C0"/>
              </a:buClr>
            </a:pPr>
            <a:r>
              <a:rPr lang="ru-RU" dirty="0" smtClean="0">
                <a:solidFill>
                  <a:srgbClr val="0070C0"/>
                </a:solidFill>
              </a:rPr>
              <a:t>2000-е по настоящее время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05D271-FB7F-474C-A4BA-7C21ADF06D84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214290"/>
          <a:ext cx="8786874" cy="6286544"/>
        </p:xfrm>
        <a:graphic>
          <a:graphicData uri="http://schemas.openxmlformats.org/drawingml/2006/table">
            <a:tbl>
              <a:tblPr/>
              <a:tblGrid>
                <a:gridCol w="8786874"/>
              </a:tblGrid>
              <a:tr h="5656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70C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Конец 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XIX – </a:t>
                      </a:r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начало </a:t>
                      </a:r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XX</a:t>
                      </a:r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вв.</a:t>
                      </a:r>
                      <a:endParaRPr lang="ru-RU" sz="2400" b="1" dirty="0">
                        <a:solidFill>
                          <a:srgbClr val="0070C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</a:tr>
              <a:tr h="57208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u="sng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Экономическая политика в стране: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Кризис старой модели развития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общества и экономики, образование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нового государства</a:t>
                      </a:r>
                    </a:p>
                    <a:p>
                      <a:endParaRPr lang="ru-RU" sz="800" u="sng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4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Направления экономических </a:t>
                      </a:r>
                    </a:p>
                    <a:p>
                      <a:r>
                        <a:rPr lang="ru-RU" sz="24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исследований в </a:t>
                      </a:r>
                      <a:r>
                        <a:rPr lang="ru-RU" sz="2400" u="sng" kern="1200" dirty="0" err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Тимирязевке</a:t>
                      </a:r>
                      <a:r>
                        <a:rPr lang="ru-RU" sz="24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r>
                        <a:rPr lang="ru-RU" sz="24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Политическая экономия в рамках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господствующей в стране идеологии.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Вопросы землевладения, рента, кредит, учет, организация хозяйства, статистика </a:t>
                      </a:r>
                    </a:p>
                    <a:p>
                      <a:endParaRPr lang="ru-RU" sz="800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400" u="sng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Представители научных школ</a:t>
                      </a:r>
                      <a:r>
                        <a:rPr lang="ru-RU" sz="24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r>
                        <a:rPr lang="ru-RU" sz="24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М.П. Щепкин, И.А. </a:t>
                      </a:r>
                      <a:r>
                        <a:rPr lang="ru-RU" sz="2400" kern="1200" dirty="0" err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Стебут</a:t>
                      </a:r>
                      <a:r>
                        <a:rPr lang="ru-RU" sz="24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, А.П. </a:t>
                      </a:r>
                      <a:r>
                        <a:rPr lang="ru-RU" sz="2400" kern="1200" dirty="0" err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Людоговский</a:t>
                      </a:r>
                      <a:r>
                        <a:rPr lang="ru-RU" sz="24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, И.И. Иванюков, А.Н. Шишкин, К.А. Вернер, А.Ф. Фортунатов </a:t>
                      </a:r>
                      <a:endParaRPr lang="ru-RU" sz="24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8" descr="a_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43570" y="214290"/>
            <a:ext cx="3351212" cy="3000395"/>
          </a:xfrm>
          <a:prstGeom prst="rect">
            <a:avLst/>
          </a:prstGeom>
          <a:noFill/>
          <a:ln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80B3EB-47D1-4D85-879E-7384C4A1B2D4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42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214290"/>
          <a:ext cx="8786874" cy="6429420"/>
        </p:xfrm>
        <a:graphic>
          <a:graphicData uri="http://schemas.openxmlformats.org/drawingml/2006/table">
            <a:tbl>
              <a:tblPr/>
              <a:tblGrid>
                <a:gridCol w="8786874"/>
              </a:tblGrid>
              <a:tr h="766326">
                <a:tc>
                  <a:txBody>
                    <a:bodyPr/>
                    <a:lstStyle/>
                    <a:p>
                      <a:pPr algn="l"/>
                      <a:r>
                        <a:rPr lang="ru-RU" sz="2400" b="1" kern="1200" dirty="0" smtClean="0">
                          <a:solidFill>
                            <a:srgbClr val="FF9900"/>
                          </a:solidFill>
                          <a:latin typeface="+mn-lt"/>
                          <a:ea typeface="+mn-ea"/>
                          <a:cs typeface="+mn-cs"/>
                        </a:rPr>
                        <a:t>1920-е гг. </a:t>
                      </a:r>
                    </a:p>
                    <a:p>
                      <a:pPr algn="l"/>
                      <a:r>
                        <a:rPr lang="ru-RU" sz="2400" b="1" kern="1200" dirty="0" smtClean="0">
                          <a:solidFill>
                            <a:srgbClr val="FF9900"/>
                          </a:solidFill>
                          <a:latin typeface="+mn-lt"/>
                          <a:ea typeface="+mn-ea"/>
                          <a:cs typeface="+mn-cs"/>
                        </a:rPr>
                        <a:t>«Золотое десятилетие»</a:t>
                      </a:r>
                      <a:endParaRPr lang="ru-RU" sz="2400" b="1" dirty="0">
                        <a:solidFill>
                          <a:srgbClr val="FF99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AE"/>
                    </a:solidFill>
                  </a:tcPr>
                </a:tc>
              </a:tr>
              <a:tr h="56630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u="sng" kern="1200" dirty="0" smtClean="0">
                        <a:solidFill>
                          <a:srgbClr val="FF99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u="sng" kern="1200" dirty="0" smtClean="0">
                          <a:solidFill>
                            <a:srgbClr val="FF9900"/>
                          </a:solidFill>
                          <a:latin typeface="+mn-lt"/>
                          <a:ea typeface="+mn-ea"/>
                          <a:cs typeface="+mn-cs"/>
                        </a:rPr>
                        <a:t>Экономическая политика в стране: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rgbClr val="FF9900"/>
                          </a:solidFill>
                          <a:latin typeface="+mn-lt"/>
                          <a:ea typeface="+mn-ea"/>
                          <a:cs typeface="+mn-cs"/>
                        </a:rPr>
                        <a:t>Поиск путей развития экономики,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rgbClr val="FF9900"/>
                          </a:solidFill>
                          <a:latin typeface="+mn-lt"/>
                          <a:ea typeface="+mn-ea"/>
                          <a:cs typeface="+mn-cs"/>
                        </a:rPr>
                        <a:t>НЭП</a:t>
                      </a:r>
                    </a:p>
                    <a:p>
                      <a:endParaRPr lang="ru-RU" sz="2400" u="sng" kern="1200" dirty="0" smtClean="0">
                        <a:solidFill>
                          <a:srgbClr val="FF99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400" u="sng" kern="1200" dirty="0" smtClean="0">
                          <a:solidFill>
                            <a:srgbClr val="FF9900"/>
                          </a:solidFill>
                          <a:latin typeface="+mn-lt"/>
                          <a:ea typeface="+mn-ea"/>
                          <a:cs typeface="+mn-cs"/>
                        </a:rPr>
                        <a:t>Направления экономических исследований в </a:t>
                      </a:r>
                      <a:r>
                        <a:rPr lang="ru-RU" sz="2400" u="sng" kern="1200" dirty="0" err="1" smtClean="0">
                          <a:solidFill>
                            <a:srgbClr val="FF9900"/>
                          </a:solidFill>
                          <a:latin typeface="+mn-lt"/>
                          <a:ea typeface="+mn-ea"/>
                          <a:cs typeface="+mn-cs"/>
                        </a:rPr>
                        <a:t>Тимирязевке</a:t>
                      </a:r>
                      <a:r>
                        <a:rPr lang="ru-RU" sz="2400" u="sng" kern="1200" dirty="0" smtClean="0">
                          <a:solidFill>
                            <a:srgbClr val="FF9900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r>
                        <a:rPr lang="ru-RU" sz="2400" kern="1200" dirty="0" smtClean="0">
                          <a:solidFill>
                            <a:srgbClr val="FF9900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производства, теория семейно- трудового хозяйства, сельскохозяйственная кооперация, развитие института общественной агрономии</a:t>
                      </a:r>
                    </a:p>
                    <a:p>
                      <a:r>
                        <a:rPr lang="ru-RU" sz="2400" kern="1200" dirty="0" smtClean="0">
                          <a:solidFill>
                            <a:srgbClr val="FF9900"/>
                          </a:solidFill>
                          <a:latin typeface="+mn-lt"/>
                          <a:ea typeface="+mn-ea"/>
                          <a:cs typeface="+mn-cs"/>
                        </a:rPr>
                        <a:t>Теория экономической динамики, конъюнктуры и теория систем</a:t>
                      </a:r>
                    </a:p>
                    <a:p>
                      <a:endParaRPr lang="ru-RU" sz="1200" kern="1200" dirty="0" smtClean="0">
                        <a:solidFill>
                          <a:srgbClr val="FF99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400" u="sng" kern="1200" dirty="0" smtClean="0">
                          <a:solidFill>
                            <a:srgbClr val="FF9900"/>
                          </a:solidFill>
                          <a:latin typeface="+mn-lt"/>
                          <a:ea typeface="+mn-ea"/>
                          <a:cs typeface="+mn-cs"/>
                        </a:rPr>
                        <a:t>Представители научных школ</a:t>
                      </a:r>
                      <a:r>
                        <a:rPr lang="ru-RU" sz="2400" kern="1200" dirty="0" smtClean="0">
                          <a:solidFill>
                            <a:srgbClr val="FF9900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r>
                        <a:rPr lang="ru-RU" sz="2400" kern="1200" dirty="0" smtClean="0">
                          <a:solidFill>
                            <a:srgbClr val="FF9900"/>
                          </a:solidFill>
                          <a:latin typeface="+mn-lt"/>
                          <a:ea typeface="+mn-ea"/>
                          <a:cs typeface="+mn-cs"/>
                        </a:rPr>
                        <a:t>А.В. Чаянов, Н.Д. Кондратьев, А.Г. </a:t>
                      </a:r>
                      <a:r>
                        <a:rPr lang="ru-RU" sz="2400" kern="1200" dirty="0" err="1" smtClean="0">
                          <a:solidFill>
                            <a:srgbClr val="FF9900"/>
                          </a:solidFill>
                          <a:latin typeface="+mn-lt"/>
                          <a:ea typeface="+mn-ea"/>
                          <a:cs typeface="+mn-cs"/>
                        </a:rPr>
                        <a:t>Дояренко</a:t>
                      </a:r>
                      <a:r>
                        <a:rPr lang="ru-RU" sz="2400" kern="1200" dirty="0" smtClean="0">
                          <a:solidFill>
                            <a:srgbClr val="FF9900"/>
                          </a:solidFill>
                          <a:latin typeface="+mn-lt"/>
                          <a:ea typeface="+mn-ea"/>
                          <a:cs typeface="+mn-cs"/>
                        </a:rPr>
                        <a:t>, А.Н. Минин, Л.Н. Юровский, С.Л. Маслов, А.А. Рыбников, А.Н. </a:t>
                      </a:r>
                      <a:r>
                        <a:rPr lang="ru-RU" sz="2400" kern="1200" dirty="0" err="1" smtClean="0">
                          <a:solidFill>
                            <a:srgbClr val="FF9900"/>
                          </a:solidFill>
                          <a:latin typeface="+mn-lt"/>
                          <a:ea typeface="+mn-ea"/>
                          <a:cs typeface="+mn-cs"/>
                        </a:rPr>
                        <a:t>Челинцев</a:t>
                      </a:r>
                      <a:r>
                        <a:rPr lang="ru-RU" sz="2400" kern="1200" dirty="0" smtClean="0">
                          <a:solidFill>
                            <a:srgbClr val="FF99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400" kern="1200" dirty="0">
                        <a:solidFill>
                          <a:srgbClr val="FF99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14290"/>
            <a:ext cx="3524251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80B3EB-47D1-4D85-879E-7384C4A1B2D4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42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214290"/>
          <a:ext cx="8786874" cy="6497400"/>
        </p:xfrm>
        <a:graphic>
          <a:graphicData uri="http://schemas.openxmlformats.org/drawingml/2006/table">
            <a:tbl>
              <a:tblPr/>
              <a:tblGrid>
                <a:gridCol w="8786874"/>
              </a:tblGrid>
              <a:tr h="517287">
                <a:tc>
                  <a:txBody>
                    <a:bodyPr/>
                    <a:lstStyle/>
                    <a:p>
                      <a:pPr algn="l"/>
                      <a:r>
                        <a:rPr lang="ru-RU" sz="24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1930 - 40е гг.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C04"/>
                    </a:solidFill>
                  </a:tcPr>
                </a:tc>
              </a:tr>
              <a:tr h="47424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u="sng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Экономическая политика в стране: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Индустриализация,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коллективизация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u="sng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400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Направления экономических </a:t>
                      </a:r>
                    </a:p>
                    <a:p>
                      <a:r>
                        <a:rPr lang="ru-RU" sz="2400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исследований в </a:t>
                      </a:r>
                      <a:r>
                        <a:rPr lang="ru-RU" sz="2400" u="sng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Тимирязевке</a:t>
                      </a:r>
                      <a:r>
                        <a:rPr lang="ru-RU" sz="2400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r>
                        <a:rPr lang="ru-RU" sz="24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коллективного хозяйства. Эффект масштаба. Концентрация и рациональное размещение производства. Специализация и сочетание отраслей. Методология планирования. Научная организация труда </a:t>
                      </a:r>
                    </a:p>
                    <a:p>
                      <a:endParaRPr lang="ru-RU" sz="24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400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Представители научных школ</a:t>
                      </a:r>
                      <a:r>
                        <a:rPr lang="ru-RU" sz="24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r>
                        <a:rPr lang="ru-RU" sz="24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С.Г. </a:t>
                      </a:r>
                      <a:r>
                        <a:rPr lang="ru-RU" sz="2400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Колеснев</a:t>
                      </a:r>
                      <a:r>
                        <a:rPr lang="ru-RU" sz="24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, И.С. Кувшинов, </a:t>
                      </a:r>
                      <a:r>
                        <a:rPr lang="ru-RU" sz="2400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Л.Н. </a:t>
                      </a:r>
                      <a:r>
                        <a:rPr lang="ru-RU" sz="2400" kern="1200" baseline="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Литошенко</a:t>
                      </a:r>
                      <a:r>
                        <a:rPr lang="ru-RU" sz="2400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, А.А. Рыбников, А.Н. </a:t>
                      </a:r>
                      <a:r>
                        <a:rPr lang="ru-RU" sz="2400" kern="1200" baseline="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Челинцев</a:t>
                      </a:r>
                      <a:r>
                        <a:rPr lang="ru-RU" sz="2400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, П.А. Месяцев, Г.С. Гордеев, М.М. Соколов </a:t>
                      </a:r>
                      <a:endParaRPr lang="ru-RU" sz="2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14290"/>
            <a:ext cx="3643305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80B3EB-47D1-4D85-879E-7384C4A1B2D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42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214290"/>
          <a:ext cx="8786874" cy="6648517"/>
        </p:xfrm>
        <a:graphic>
          <a:graphicData uri="http://schemas.openxmlformats.org/drawingml/2006/table">
            <a:tbl>
              <a:tblPr/>
              <a:tblGrid>
                <a:gridCol w="8786874"/>
              </a:tblGrid>
              <a:tr h="500066">
                <a:tc>
                  <a:txBody>
                    <a:bodyPr/>
                    <a:lstStyle/>
                    <a:p>
                      <a:pPr algn="l"/>
                      <a:r>
                        <a:rPr lang="ru-RU" sz="2400" b="1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1950е -конец 80-х гг.</a:t>
                      </a:r>
                      <a:endParaRPr lang="ru-RU" sz="2400" b="1" dirty="0">
                        <a:solidFill>
                          <a:srgbClr val="008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EAE"/>
                    </a:solidFill>
                  </a:tcPr>
                </a:tc>
              </a:tr>
              <a:tr h="47424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u="sng" kern="1200" dirty="0" smtClean="0">
                        <a:solidFill>
                          <a:srgbClr val="008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300" u="sng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Экономическая политика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300" u="sng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в стране: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300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Плановая экономика.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300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Командно-административная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300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система управления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u="sng" kern="1200" dirty="0" smtClean="0">
                        <a:solidFill>
                          <a:srgbClr val="008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300" u="sng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Направления экономических исследований в </a:t>
                      </a:r>
                      <a:r>
                        <a:rPr lang="ru-RU" sz="2300" u="sng" kern="1200" dirty="0" err="1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Тимирязевке</a:t>
                      </a:r>
                      <a:r>
                        <a:rPr lang="ru-RU" sz="2300" u="sng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Расширенное воспроизводство, интенсификация сельского хозяйства, развитие форм хозяйствования. Агропромышленная интеграция и межхозяйственная кооперация. Межотраслевой</a:t>
                      </a:r>
                      <a:r>
                        <a:rPr lang="ru-RU" sz="2300" kern="1200" baseline="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 обмен. </a:t>
                      </a:r>
                      <a:r>
                        <a:rPr lang="ru-RU" sz="2300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Применение ЭВМ и формализованных методов: АСОЭИ, ЭММ, АСУ, статистическая обработка информации.  </a:t>
                      </a:r>
                    </a:p>
                    <a:p>
                      <a:endParaRPr lang="ru-RU" sz="600" b="0" u="sng" kern="1200" dirty="0" smtClean="0">
                        <a:solidFill>
                          <a:srgbClr val="008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300" b="0" u="sng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Представители научных школ</a:t>
                      </a:r>
                      <a:r>
                        <a:rPr lang="ru-RU" sz="2300" b="0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r>
                        <a:rPr lang="ru-RU" sz="2300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В.С. Немчинов, Г.М. Лоза, А.А. Никонов, С.С. Сергеев, М.И. </a:t>
                      </a:r>
                      <a:r>
                        <a:rPr lang="ru-RU" sz="2300" kern="1200" dirty="0" err="1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Синюков</a:t>
                      </a:r>
                      <a:r>
                        <a:rPr lang="ru-RU" sz="2300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, Ю.А. </a:t>
                      </a:r>
                      <a:r>
                        <a:rPr lang="ru-RU" sz="2300" kern="1200" dirty="0" err="1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Конкин</a:t>
                      </a:r>
                      <a:r>
                        <a:rPr lang="ru-RU" sz="2300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, В.А. Добрынин, П.П.</a:t>
                      </a:r>
                      <a:r>
                        <a:rPr lang="ru-RU" sz="2300" kern="1200" baseline="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 Дунаев, </a:t>
                      </a:r>
                      <a:r>
                        <a:rPr lang="ru-RU" sz="2300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Р.Г. Кравченко, Г.И. </a:t>
                      </a:r>
                      <a:r>
                        <a:rPr lang="ru-RU" sz="2300" kern="1200" dirty="0" err="1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Будылкин</a:t>
                      </a:r>
                      <a:r>
                        <a:rPr lang="ru-RU" sz="2300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2300" kern="1200" baseline="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 Е.Б. </a:t>
                      </a:r>
                      <a:r>
                        <a:rPr lang="ru-RU" sz="2300" kern="1200" baseline="0" dirty="0" err="1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Хлебутин</a:t>
                      </a:r>
                      <a:r>
                        <a:rPr lang="ru-RU" sz="2300" kern="1200" baseline="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300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А.М. </a:t>
                      </a:r>
                      <a:r>
                        <a:rPr lang="ru-RU" sz="2300" kern="1200" dirty="0" err="1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Гатаулин</a:t>
                      </a:r>
                      <a:r>
                        <a:rPr lang="ru-RU" sz="2300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, А.П. Зинченко и др.</a:t>
                      </a:r>
                      <a:endParaRPr lang="ru-RU" sz="2300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6946" y="214290"/>
            <a:ext cx="453424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80B3EB-47D1-4D85-879E-7384C4A1B2D4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42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054440"/>
              </p:ext>
            </p:extLst>
          </p:nvPr>
        </p:nvGraphicFramePr>
        <p:xfrm>
          <a:off x="214282" y="214290"/>
          <a:ext cx="8786874" cy="6687379"/>
        </p:xfrm>
        <a:graphic>
          <a:graphicData uri="http://schemas.openxmlformats.org/drawingml/2006/table">
            <a:tbl>
              <a:tblPr/>
              <a:tblGrid>
                <a:gridCol w="8786874"/>
              </a:tblGrid>
              <a:tr h="500066">
                <a:tc>
                  <a:txBody>
                    <a:bodyPr/>
                    <a:lstStyle/>
                    <a:p>
                      <a:pPr algn="l"/>
                      <a:r>
                        <a:rPr lang="ru-RU" sz="24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1990-е годы</a:t>
                      </a:r>
                      <a:endParaRPr lang="ru-RU" sz="2400" b="1" dirty="0">
                        <a:solidFill>
                          <a:srgbClr val="7030A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BDED"/>
                    </a:solidFill>
                  </a:tcPr>
                </a:tc>
              </a:tr>
              <a:tr h="47424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u="sng" kern="1200" dirty="0" smtClean="0">
                        <a:solidFill>
                          <a:srgbClr val="008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sng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Экономическая политика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sng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в стране: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Распад СССР.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Либерально-рыночная модель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развития. Потеря финансово-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экономического суверенитета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страны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u="sng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400" u="sng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Направления экономических исследований в </a:t>
                      </a:r>
                      <a:r>
                        <a:rPr lang="ru-RU" sz="2400" u="sng" kern="1200" dirty="0" err="1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Тимирязевке</a:t>
                      </a:r>
                      <a:r>
                        <a:rPr lang="ru-RU" sz="2400" u="sng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r>
                        <a:rPr lang="ru-RU" sz="24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Мировая </a:t>
                      </a:r>
                      <a:r>
                        <a:rPr lang="ru-RU" sz="2400" kern="1200" dirty="0" err="1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агроэкономика</a:t>
                      </a:r>
                      <a:r>
                        <a:rPr lang="ru-RU" sz="24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, маркетинг, инвестиционный анализ и</a:t>
                      </a:r>
                      <a:r>
                        <a:rPr lang="ru-RU" sz="2400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менеджмент, информационно-консультационное обеспечение, экономико-математическое</a:t>
                      </a:r>
                      <a:r>
                        <a:rPr lang="ru-RU" sz="2400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моделирование</a:t>
                      </a:r>
                      <a:endParaRPr lang="ru-RU" sz="2400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400" u="sng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Представители научных школ</a:t>
                      </a:r>
                      <a:r>
                        <a:rPr lang="ru-RU" sz="24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r>
                        <a:rPr lang="ru-RU" sz="24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Д.С. Алексанов, Р.Г. Ахметов, Ю.И. </a:t>
                      </a:r>
                      <a:r>
                        <a:rPr lang="ru-RU" sz="2400" kern="1200" dirty="0" err="1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Копёнкин</a:t>
                      </a:r>
                      <a:r>
                        <a:rPr lang="ru-RU" sz="24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, А.Ф. Корольков, В.В. Маковецкий, А.В. </a:t>
                      </a:r>
                      <a:r>
                        <a:rPr lang="ru-RU" sz="2400" kern="1200" dirty="0" err="1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Пошатаев</a:t>
                      </a:r>
                      <a:r>
                        <a:rPr lang="ru-RU" sz="24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, Н.М. Светлов, А.И. Филатов, В.В. </a:t>
                      </a:r>
                      <a:r>
                        <a:rPr lang="ru-RU" sz="2400" kern="1200" dirty="0" err="1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Шайкин</a:t>
                      </a:r>
                      <a:r>
                        <a:rPr lang="ru-RU" sz="24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и др.</a:t>
                      </a:r>
                      <a:endParaRPr lang="ru-RU" sz="24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0"/>
            <a:ext cx="4429124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80B3EB-47D1-4D85-879E-7384C4A1B2D4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42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539113"/>
              </p:ext>
            </p:extLst>
          </p:nvPr>
        </p:nvGraphicFramePr>
        <p:xfrm>
          <a:off x="214282" y="214290"/>
          <a:ext cx="8786874" cy="6429420"/>
        </p:xfrm>
        <a:graphic>
          <a:graphicData uri="http://schemas.openxmlformats.org/drawingml/2006/table">
            <a:tbl>
              <a:tblPr/>
              <a:tblGrid>
                <a:gridCol w="8786874"/>
              </a:tblGrid>
              <a:tr h="555169">
                <a:tc>
                  <a:txBody>
                    <a:bodyPr/>
                    <a:lstStyle/>
                    <a:p>
                      <a:pPr algn="l"/>
                      <a:r>
                        <a:rPr lang="ru-RU" sz="2400" b="1" kern="1200" dirty="0" smtClean="0">
                          <a:solidFill>
                            <a:srgbClr val="996633"/>
                          </a:solidFill>
                          <a:latin typeface="+mn-lt"/>
                          <a:ea typeface="+mn-ea"/>
                          <a:cs typeface="+mn-cs"/>
                        </a:rPr>
                        <a:t>2000-е гг. - по настоящее время</a:t>
                      </a:r>
                      <a:endParaRPr lang="ru-RU" sz="2400" b="1" dirty="0">
                        <a:solidFill>
                          <a:srgbClr val="996633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0CE"/>
                    </a:solidFill>
                  </a:tcPr>
                </a:tc>
              </a:tr>
              <a:tr h="58742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u="sng" kern="1200" dirty="0" smtClean="0">
                        <a:solidFill>
                          <a:srgbClr val="99663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sng" kern="1200" dirty="0" smtClean="0">
                          <a:solidFill>
                            <a:srgbClr val="996633"/>
                          </a:solidFill>
                          <a:latin typeface="+mn-lt"/>
                          <a:ea typeface="+mn-ea"/>
                          <a:cs typeface="+mn-cs"/>
                        </a:rPr>
                        <a:t>Экономическая политика в стране: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rgbClr val="996633"/>
                          </a:solidFill>
                          <a:latin typeface="+mn-lt"/>
                          <a:ea typeface="+mn-ea"/>
                          <a:cs typeface="+mn-cs"/>
                        </a:rPr>
                        <a:t>Укрепление вертикали власти,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rgbClr val="996633"/>
                          </a:solidFill>
                          <a:latin typeface="+mn-lt"/>
                          <a:ea typeface="+mn-ea"/>
                          <a:cs typeface="+mn-cs"/>
                        </a:rPr>
                        <a:t>восстановление экономики,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rgbClr val="996633"/>
                          </a:solidFill>
                          <a:latin typeface="+mn-lt"/>
                          <a:ea typeface="+mn-ea"/>
                          <a:cs typeface="+mn-cs"/>
                        </a:rPr>
                        <a:t>нацпроекты, госпрограммы,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rgbClr val="996633"/>
                          </a:solidFill>
                          <a:latin typeface="+mn-lt"/>
                          <a:ea typeface="+mn-ea"/>
                          <a:cs typeface="+mn-cs"/>
                        </a:rPr>
                        <a:t>интеграция в мировую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rgbClr val="996633"/>
                          </a:solidFill>
                          <a:latin typeface="+mn-lt"/>
                          <a:ea typeface="+mn-ea"/>
                          <a:cs typeface="+mn-cs"/>
                        </a:rPr>
                        <a:t>экономическую систему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u="sng" kern="1200" dirty="0" smtClean="0">
                        <a:solidFill>
                          <a:srgbClr val="99663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400" u="sng" kern="1200" dirty="0" smtClean="0">
                          <a:solidFill>
                            <a:srgbClr val="996633"/>
                          </a:solidFill>
                          <a:latin typeface="+mn-lt"/>
                          <a:ea typeface="+mn-ea"/>
                          <a:cs typeface="+mn-cs"/>
                        </a:rPr>
                        <a:t>Направления экономических исследований в </a:t>
                      </a:r>
                      <a:r>
                        <a:rPr lang="ru-RU" sz="2400" u="sng" kern="1200" dirty="0" err="1" smtClean="0">
                          <a:solidFill>
                            <a:srgbClr val="996633"/>
                          </a:solidFill>
                          <a:latin typeface="+mn-lt"/>
                          <a:ea typeface="+mn-ea"/>
                          <a:cs typeface="+mn-cs"/>
                        </a:rPr>
                        <a:t>Тимирязевке</a:t>
                      </a:r>
                      <a:r>
                        <a:rPr lang="ru-RU" sz="2400" u="sng" kern="1200" dirty="0" smtClean="0">
                          <a:solidFill>
                            <a:srgbClr val="996633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r>
                        <a:rPr lang="ru-RU" sz="2400" kern="1200" dirty="0" smtClean="0">
                          <a:solidFill>
                            <a:srgbClr val="996633"/>
                          </a:solidFill>
                          <a:latin typeface="+mn-lt"/>
                          <a:ea typeface="+mn-ea"/>
                          <a:cs typeface="+mn-cs"/>
                        </a:rPr>
                        <a:t>Экономика и управление инновациями.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rgbClr val="996633"/>
                          </a:solidFill>
                          <a:latin typeface="+mn-lt"/>
                          <a:ea typeface="+mn-ea"/>
                          <a:cs typeface="+mn-cs"/>
                        </a:rPr>
                        <a:t>Аграрная политика (меры государственной поддержки, продовольственная безопасность, глобализация и ВТО, санкции и </a:t>
                      </a:r>
                      <a:r>
                        <a:rPr lang="ru-RU" sz="2400" kern="1200" dirty="0" err="1" smtClean="0">
                          <a:solidFill>
                            <a:srgbClr val="996633"/>
                          </a:solidFill>
                          <a:latin typeface="+mn-lt"/>
                          <a:ea typeface="+mn-ea"/>
                          <a:cs typeface="+mn-cs"/>
                        </a:rPr>
                        <a:t>контрсанкции</a:t>
                      </a:r>
                      <a:r>
                        <a:rPr lang="ru-RU" sz="2400" kern="1200" dirty="0" smtClean="0">
                          <a:solidFill>
                            <a:srgbClr val="996633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400" kern="1200" dirty="0" err="1" smtClean="0">
                          <a:solidFill>
                            <a:srgbClr val="996633"/>
                          </a:solidFill>
                          <a:latin typeface="+mn-lt"/>
                          <a:ea typeface="+mn-ea"/>
                          <a:cs typeface="+mn-cs"/>
                        </a:rPr>
                        <a:t>импортозамещение</a:t>
                      </a:r>
                      <a:r>
                        <a:rPr lang="ru-RU" sz="2400" kern="1200" dirty="0" smtClean="0">
                          <a:solidFill>
                            <a:srgbClr val="996633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endParaRPr lang="ru-RU" sz="800" u="sng" kern="1200" dirty="0" smtClean="0">
                        <a:solidFill>
                          <a:srgbClr val="99663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ru-RU" sz="2400" u="sng" kern="1200" dirty="0" smtClean="0">
                          <a:solidFill>
                            <a:srgbClr val="996633"/>
                          </a:solidFill>
                          <a:latin typeface="+mn-lt"/>
                          <a:ea typeface="+mn-ea"/>
                          <a:cs typeface="+mn-cs"/>
                        </a:rPr>
                        <a:t>Представители научных школ</a:t>
                      </a:r>
                      <a:r>
                        <a:rPr lang="ru-RU" sz="2400" kern="1200" dirty="0" smtClean="0">
                          <a:solidFill>
                            <a:srgbClr val="996633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endParaRPr lang="ru-RU" sz="2400" kern="1200" dirty="0" smtClean="0">
                        <a:solidFill>
                          <a:srgbClr val="99663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ru-RU" sz="2400" kern="1200" dirty="0" smtClean="0">
                          <a:solidFill>
                            <a:srgbClr val="996633"/>
                          </a:solidFill>
                          <a:latin typeface="+mn-lt"/>
                          <a:ea typeface="+mn-ea"/>
                          <a:cs typeface="+mn-cs"/>
                        </a:rPr>
                        <a:t>В.М</a:t>
                      </a:r>
                      <a:r>
                        <a:rPr lang="ru-RU" sz="2400" kern="1200" dirty="0" smtClean="0">
                          <a:solidFill>
                            <a:srgbClr val="996633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2400" kern="1200" dirty="0" err="1" smtClean="0">
                          <a:solidFill>
                            <a:srgbClr val="996633"/>
                          </a:solidFill>
                          <a:latin typeface="+mn-lt"/>
                          <a:ea typeface="+mn-ea"/>
                          <a:cs typeface="+mn-cs"/>
                        </a:rPr>
                        <a:t>Баутин</a:t>
                      </a:r>
                      <a:r>
                        <a:rPr lang="ru-RU" sz="2400" kern="1200" dirty="0" smtClean="0">
                          <a:solidFill>
                            <a:srgbClr val="996633"/>
                          </a:solidFill>
                          <a:latin typeface="+mn-lt"/>
                          <a:ea typeface="+mn-ea"/>
                          <a:cs typeface="+mn-cs"/>
                        </a:rPr>
                        <a:t>, В.Т. </a:t>
                      </a:r>
                      <a:r>
                        <a:rPr lang="ru-RU" sz="2400" kern="1200" dirty="0" err="1" smtClean="0">
                          <a:solidFill>
                            <a:srgbClr val="996633"/>
                          </a:solidFill>
                          <a:latin typeface="+mn-lt"/>
                          <a:ea typeface="+mn-ea"/>
                          <a:cs typeface="+mn-cs"/>
                        </a:rPr>
                        <a:t>Водянников</a:t>
                      </a:r>
                      <a:r>
                        <a:rPr lang="ru-RU" sz="2400" kern="1200" dirty="0" smtClean="0">
                          <a:solidFill>
                            <a:srgbClr val="996633"/>
                          </a:solidFill>
                          <a:latin typeface="+mn-lt"/>
                          <a:ea typeface="+mn-ea"/>
                          <a:cs typeface="+mn-cs"/>
                        </a:rPr>
                        <a:t>, Р.С. Гайсин, </a:t>
                      </a:r>
                    </a:p>
                    <a:p>
                      <a:pPr algn="r"/>
                      <a:r>
                        <a:rPr lang="ru-RU" sz="2400" kern="1200" dirty="0" smtClean="0">
                          <a:solidFill>
                            <a:srgbClr val="996633"/>
                          </a:solidFill>
                          <a:latin typeface="+mn-lt"/>
                          <a:ea typeface="+mn-ea"/>
                          <a:cs typeface="+mn-cs"/>
                        </a:rPr>
                        <a:t>А.В. Голубев, В.В. Козлов, В.В. </a:t>
                      </a:r>
                      <a:r>
                        <a:rPr lang="ru-RU" sz="2400" kern="1200" dirty="0" err="1" smtClean="0">
                          <a:solidFill>
                            <a:srgbClr val="996633"/>
                          </a:solidFill>
                          <a:latin typeface="+mn-lt"/>
                          <a:ea typeface="+mn-ea"/>
                          <a:cs typeface="+mn-cs"/>
                        </a:rPr>
                        <a:t>Приёмко</a:t>
                      </a:r>
                      <a:r>
                        <a:rPr lang="ru-RU" sz="2400" kern="1200" dirty="0" smtClean="0">
                          <a:solidFill>
                            <a:srgbClr val="996633"/>
                          </a:solidFill>
                          <a:latin typeface="+mn-lt"/>
                          <a:ea typeface="+mn-ea"/>
                          <a:cs typeface="+mn-cs"/>
                        </a:rPr>
                        <a:t> и др.</a:t>
                      </a:r>
                      <a:endParaRPr lang="ru-RU" sz="2400" dirty="0">
                        <a:solidFill>
                          <a:srgbClr val="9966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8770" y="214290"/>
            <a:ext cx="342902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373216"/>
            <a:ext cx="2129467" cy="120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80B3EB-47D1-4D85-879E-7384C4A1B2D4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42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кеан">
  <a:themeElements>
    <a:clrScheme name="Океан 6">
      <a:dk1>
        <a:srgbClr val="000000"/>
      </a:dk1>
      <a:lt1>
        <a:srgbClr val="FFFFFF"/>
      </a:lt1>
      <a:dk2>
        <a:srgbClr val="006B80"/>
      </a:dk2>
      <a:lt2>
        <a:srgbClr val="C1CB75"/>
      </a:lt2>
      <a:accent1>
        <a:srgbClr val="6F8406"/>
      </a:accent1>
      <a:accent2>
        <a:srgbClr val="D9E288"/>
      </a:accent2>
      <a:accent3>
        <a:srgbClr val="AABAC0"/>
      </a:accent3>
      <a:accent4>
        <a:srgbClr val="DADADA"/>
      </a:accent4>
      <a:accent5>
        <a:srgbClr val="BBC2AA"/>
      </a:accent5>
      <a:accent6>
        <a:srgbClr val="C4CD7B"/>
      </a:accent6>
      <a:hlink>
        <a:srgbClr val="00CC00"/>
      </a:hlink>
      <a:folHlink>
        <a:srgbClr val="C0FF73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2_Апекс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9349</TotalTime>
  <Words>1877</Words>
  <Application>Microsoft Office PowerPoint</Application>
  <PresentationFormat>Экран (4:3)</PresentationFormat>
  <Paragraphs>262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Calibri</vt:lpstr>
      <vt:lpstr>Impact</vt:lpstr>
      <vt:lpstr>Tahoma</vt:lpstr>
      <vt:lpstr>Times New Roman</vt:lpstr>
      <vt:lpstr>Wingdings</vt:lpstr>
      <vt:lpstr>Wingdings 2</vt:lpstr>
      <vt:lpstr>Wingdings 3</vt:lpstr>
      <vt:lpstr>Океан</vt:lpstr>
      <vt:lpstr>2_Апекс</vt:lpstr>
      <vt:lpstr>Презентация PowerPoint</vt:lpstr>
      <vt:lpstr>Презентация PowerPoint</vt:lpstr>
      <vt:lpstr>1. ЭТАПЫ РАЗВИТИЯ АГРАРНОЙ ЭКОНОМИЧЕСКОЙ НАУКИ В РГАУ-МСХА имени К.А. ТИМИРЯЗЕВА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Концепция устойчивого развития</vt:lpstr>
      <vt:lpstr>Биоэкономика </vt:lpstr>
      <vt:lpstr>Основные секторы Биоэкономики </vt:lpstr>
      <vt:lpstr>Направления исследований на ближайшую перспективу</vt:lpstr>
      <vt:lpstr>Благодарю за внимание!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Зарубежный опыт и перспективы развития органического сельского хозяйства в России</dc:title>
  <dc:creator>Компьютер</dc:creator>
  <cp:lastModifiedBy>Кошелев Валерий</cp:lastModifiedBy>
  <cp:revision>475</cp:revision>
  <dcterms:created xsi:type="dcterms:W3CDTF">2010-05-31T10:27:15Z</dcterms:created>
  <dcterms:modified xsi:type="dcterms:W3CDTF">2018-10-21T08:38:36Z</dcterms:modified>
</cp:coreProperties>
</file>